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7" r:id="rId2"/>
    <p:sldId id="277" r:id="rId3"/>
    <p:sldId id="262" r:id="rId4"/>
    <p:sldId id="276" r:id="rId5"/>
    <p:sldId id="259" r:id="rId6"/>
    <p:sldId id="260" r:id="rId7"/>
    <p:sldId id="263" r:id="rId8"/>
    <p:sldId id="266" r:id="rId9"/>
    <p:sldId id="258" r:id="rId10"/>
    <p:sldId id="265" r:id="rId11"/>
    <p:sldId id="261" r:id="rId12"/>
    <p:sldId id="264" r:id="rId13"/>
    <p:sldId id="267" r:id="rId14"/>
    <p:sldId id="271" r:id="rId15"/>
    <p:sldId id="270" r:id="rId16"/>
    <p:sldId id="275" r:id="rId17"/>
    <p:sldId id="272" r:id="rId18"/>
    <p:sldId id="274" r:id="rId19"/>
    <p:sldId id="268" r:id="rId20"/>
    <p:sldId id="269" r:id="rId2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151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ogfs002\dtp$\Erin\CLRP_Aspirations\FY2013\Model%20Summary%20Files\Aspirations_VFS_Summary_all_2012CLRP_2040_Compari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Percent</a:t>
            </a:r>
            <a:r>
              <a:rPr lang="en-US" baseline="0" dirty="0"/>
              <a:t> Change </a:t>
            </a:r>
            <a:r>
              <a:rPr lang="en-US" baseline="0" dirty="0" smtClean="0"/>
              <a:t>in Person Trips by Mode Relative </a:t>
            </a:r>
            <a:r>
              <a:rPr lang="en-US" baseline="0" dirty="0"/>
              <a:t>to 2012 CLRP Baseline</a:t>
            </a:r>
            <a:endParaRPr lang="en-US" dirty="0"/>
          </a:p>
        </c:rich>
      </c:tx>
    </c:title>
    <c:plotArea>
      <c:layout/>
      <c:barChart>
        <c:barDir val="col"/>
        <c:grouping val="clustered"/>
        <c:ser>
          <c:idx val="0"/>
          <c:order val="0"/>
          <c:tx>
            <c:strRef>
              <c:f>'Tables for Memo vs 2040'!$S$30</c:f>
              <c:strCache>
                <c:ptCount val="1"/>
                <c:pt idx="0">
                  <c:v>Scenario 1</c:v>
                </c:pt>
              </c:strCache>
            </c:strRef>
          </c:tx>
          <c:spPr>
            <a:solidFill>
              <a:schemeClr val="accent1"/>
            </a:solidFill>
          </c:spPr>
          <c:dLbls>
            <c:showVal val="1"/>
          </c:dLbls>
          <c:cat>
            <c:strRef>
              <c:f>'Tables for Memo vs 2040'!$R$31:$R$39</c:f>
              <c:strCache>
                <c:ptCount val="8"/>
                <c:pt idx="0">
                  <c:v>Single Occupant Vehicle</c:v>
                </c:pt>
                <c:pt idx="1">
                  <c:v>HOV2</c:v>
                </c:pt>
                <c:pt idx="2">
                  <c:v>HOV3+</c:v>
                </c:pt>
                <c:pt idx="3">
                  <c:v>Metrorail Only</c:v>
                </c:pt>
                <c:pt idx="4">
                  <c:v>Bus/Metrorail</c:v>
                </c:pt>
                <c:pt idx="5">
                  <c:v>Commuter Rail</c:v>
                </c:pt>
                <c:pt idx="6">
                  <c:v>Bus Only</c:v>
                </c:pt>
                <c:pt idx="7">
                  <c:v>Non-Motorized Trips</c:v>
                </c:pt>
              </c:strCache>
            </c:strRef>
          </c:cat>
          <c:val>
            <c:numRef>
              <c:f>'Tables for Memo vs 2040'!$S$31:$S$39</c:f>
              <c:numCache>
                <c:formatCode>0.0%</c:formatCode>
                <c:ptCount val="9"/>
                <c:pt idx="0">
                  <c:v>-2.3709243374273225E-2</c:v>
                </c:pt>
                <c:pt idx="1">
                  <c:v>-5.6312258050849787E-2</c:v>
                </c:pt>
                <c:pt idx="2">
                  <c:v>0.25534443489532366</c:v>
                </c:pt>
                <c:pt idx="3">
                  <c:v>-4.413443466028117E-2</c:v>
                </c:pt>
                <c:pt idx="4">
                  <c:v>-4.8530468661345826E-2</c:v>
                </c:pt>
                <c:pt idx="5">
                  <c:v>-0.34294189720771312</c:v>
                </c:pt>
                <c:pt idx="6">
                  <c:v>0.16688072158954667</c:v>
                </c:pt>
                <c:pt idx="7">
                  <c:v>-9.7504993895152143E-4</c:v>
                </c:pt>
              </c:numCache>
            </c:numRef>
          </c:val>
        </c:ser>
        <c:ser>
          <c:idx val="1"/>
          <c:order val="1"/>
          <c:tx>
            <c:strRef>
              <c:f>'Tables for Memo vs 2040'!$T$30</c:f>
              <c:strCache>
                <c:ptCount val="1"/>
                <c:pt idx="0">
                  <c:v>Scenario 2</c:v>
                </c:pt>
              </c:strCache>
            </c:strRef>
          </c:tx>
          <c:dLbls>
            <c:dLbl>
              <c:idx val="7"/>
              <c:layout>
                <c:manualLayout>
                  <c:x val="0"/>
                  <c:y val="-2.2944546063334202E-2"/>
                </c:manualLayout>
              </c:layout>
              <c:showVal val="1"/>
            </c:dLbl>
            <c:showVal val="1"/>
          </c:dLbls>
          <c:cat>
            <c:strRef>
              <c:f>'Tables for Memo vs 2040'!$R$31:$R$39</c:f>
              <c:strCache>
                <c:ptCount val="8"/>
                <c:pt idx="0">
                  <c:v>Single Occupant Vehicle</c:v>
                </c:pt>
                <c:pt idx="1">
                  <c:v>HOV2</c:v>
                </c:pt>
                <c:pt idx="2">
                  <c:v>HOV3+</c:v>
                </c:pt>
                <c:pt idx="3">
                  <c:v>Metrorail Only</c:v>
                </c:pt>
                <c:pt idx="4">
                  <c:v>Bus/Metrorail</c:v>
                </c:pt>
                <c:pt idx="5">
                  <c:v>Commuter Rail</c:v>
                </c:pt>
                <c:pt idx="6">
                  <c:v>Bus Only</c:v>
                </c:pt>
                <c:pt idx="7">
                  <c:v>Non-Motorized Trips</c:v>
                </c:pt>
              </c:strCache>
            </c:strRef>
          </c:cat>
          <c:val>
            <c:numRef>
              <c:f>'Tables for Memo vs 2040'!$T$31:$T$39</c:f>
              <c:numCache>
                <c:formatCode>0.0%</c:formatCode>
                <c:ptCount val="9"/>
                <c:pt idx="0">
                  <c:v>1.6867017556323423E-2</c:v>
                </c:pt>
                <c:pt idx="1">
                  <c:v>2.7641118248592694E-2</c:v>
                </c:pt>
                <c:pt idx="2">
                  <c:v>-4.1510311632247325E-2</c:v>
                </c:pt>
                <c:pt idx="3">
                  <c:v>6.3346798836150131E-2</c:v>
                </c:pt>
                <c:pt idx="4">
                  <c:v>3.2298483186443259E-2</c:v>
                </c:pt>
                <c:pt idx="5">
                  <c:v>-3.0007953397390444E-2</c:v>
                </c:pt>
                <c:pt idx="6">
                  <c:v>3.6907229362860894E-2</c:v>
                </c:pt>
                <c:pt idx="7">
                  <c:v>0.18718801637738749</c:v>
                </c:pt>
              </c:numCache>
            </c:numRef>
          </c:val>
        </c:ser>
        <c:ser>
          <c:idx val="2"/>
          <c:order val="2"/>
          <c:tx>
            <c:strRef>
              <c:f>'Tables for Memo vs 2040'!$U$30</c:f>
              <c:strCache>
                <c:ptCount val="1"/>
                <c:pt idx="0">
                  <c:v>Scenario 3</c:v>
                </c:pt>
              </c:strCache>
            </c:strRef>
          </c:tx>
          <c:spPr>
            <a:solidFill>
              <a:schemeClr val="accent4">
                <a:lumMod val="60000"/>
                <a:lumOff val="40000"/>
              </a:schemeClr>
            </a:solidFill>
          </c:spPr>
          <c:dLbls>
            <c:dLbl>
              <c:idx val="3"/>
              <c:layout>
                <c:manualLayout>
                  <c:x val="4.7904191616766536E-3"/>
                  <c:y val="0"/>
                </c:manualLayout>
              </c:layout>
              <c:showVal val="1"/>
            </c:dLbl>
            <c:dLbl>
              <c:idx val="7"/>
              <c:layout>
                <c:manualLayout>
                  <c:x val="0"/>
                  <c:y val="7.6481820211113782E-3"/>
                </c:manualLayout>
              </c:layout>
              <c:showVal val="1"/>
            </c:dLbl>
            <c:showVal val="1"/>
          </c:dLbls>
          <c:cat>
            <c:strRef>
              <c:f>'Tables for Memo vs 2040'!$R$31:$R$39</c:f>
              <c:strCache>
                <c:ptCount val="8"/>
                <c:pt idx="0">
                  <c:v>Single Occupant Vehicle</c:v>
                </c:pt>
                <c:pt idx="1">
                  <c:v>HOV2</c:v>
                </c:pt>
                <c:pt idx="2">
                  <c:v>HOV3+</c:v>
                </c:pt>
                <c:pt idx="3">
                  <c:v>Metrorail Only</c:v>
                </c:pt>
                <c:pt idx="4">
                  <c:v>Bus/Metrorail</c:v>
                </c:pt>
                <c:pt idx="5">
                  <c:v>Commuter Rail</c:v>
                </c:pt>
                <c:pt idx="6">
                  <c:v>Bus Only</c:v>
                </c:pt>
                <c:pt idx="7">
                  <c:v>Non-Motorized Trips</c:v>
                </c:pt>
              </c:strCache>
            </c:strRef>
          </c:cat>
          <c:val>
            <c:numRef>
              <c:f>'Tables for Memo vs 2040'!$U$31:$U$39</c:f>
              <c:numCache>
                <c:formatCode>0.0%</c:formatCode>
                <c:ptCount val="9"/>
                <c:pt idx="0">
                  <c:v>-5.8794636459289099E-3</c:v>
                </c:pt>
                <c:pt idx="1">
                  <c:v>-2.5109754224677087E-2</c:v>
                </c:pt>
                <c:pt idx="2">
                  <c:v>0.17963314358001281</c:v>
                </c:pt>
                <c:pt idx="3">
                  <c:v>1.572427365079122E-2</c:v>
                </c:pt>
                <c:pt idx="4">
                  <c:v>-1.4931724477058674E-2</c:v>
                </c:pt>
                <c:pt idx="5">
                  <c:v>-0.3666516196986308</c:v>
                </c:pt>
                <c:pt idx="6">
                  <c:v>0.23244393786604245</c:v>
                </c:pt>
                <c:pt idx="7">
                  <c:v>0.18597567552408933</c:v>
                </c:pt>
              </c:numCache>
            </c:numRef>
          </c:val>
        </c:ser>
        <c:axId val="58807808"/>
        <c:axId val="58809728"/>
      </c:barChart>
      <c:catAx>
        <c:axId val="58807808"/>
        <c:scaling>
          <c:orientation val="minMax"/>
        </c:scaling>
        <c:axPos val="b"/>
        <c:majorTickMark val="none"/>
        <c:tickLblPos val="none"/>
        <c:crossAx val="58809728"/>
        <c:crosses val="autoZero"/>
        <c:auto val="1"/>
        <c:lblAlgn val="ctr"/>
        <c:lblOffset val="100"/>
      </c:catAx>
      <c:valAx>
        <c:axId val="58809728"/>
        <c:scaling>
          <c:orientation val="minMax"/>
        </c:scaling>
        <c:axPos val="l"/>
        <c:majorGridlines/>
        <c:numFmt formatCode="0.0%" sourceLinked="1"/>
        <c:majorTickMark val="none"/>
        <c:tickLblPos val="nextTo"/>
        <c:crossAx val="58807808"/>
        <c:crosses val="autoZero"/>
        <c:crossBetween val="between"/>
      </c:valAx>
    </c:plotArea>
    <c:legend>
      <c:legendPos val="r"/>
      <c:spPr>
        <a:solidFill>
          <a:schemeClr val="bg1"/>
        </a:solidFill>
        <a:ln>
          <a:solidFill>
            <a:schemeClr val="tx1">
              <a:lumMod val="65000"/>
              <a:lumOff val="35000"/>
            </a:schemeClr>
          </a:solidFill>
        </a:ln>
      </c:spPr>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70584" cy="480388"/>
          </a:xfrm>
          <a:prstGeom prst="rect">
            <a:avLst/>
          </a:prstGeom>
        </p:spPr>
        <p:txBody>
          <a:bodyPr vert="horz" lIns="94076" tIns="47037" rIns="94076" bIns="47037" rtlCol="0"/>
          <a:lstStyle>
            <a:lvl1pPr algn="l">
              <a:defRPr sz="1100"/>
            </a:lvl1pPr>
          </a:lstStyle>
          <a:p>
            <a:endParaRPr lang="en-US"/>
          </a:p>
        </p:txBody>
      </p:sp>
      <p:sp>
        <p:nvSpPr>
          <p:cNvPr id="3" name="Date Placeholder 2"/>
          <p:cNvSpPr>
            <a:spLocks noGrp="1"/>
          </p:cNvSpPr>
          <p:nvPr>
            <p:ph type="dt" sz="quarter" idx="1"/>
          </p:nvPr>
        </p:nvSpPr>
        <p:spPr>
          <a:xfrm>
            <a:off x="4142964" y="0"/>
            <a:ext cx="3170584" cy="480388"/>
          </a:xfrm>
          <a:prstGeom prst="rect">
            <a:avLst/>
          </a:prstGeom>
        </p:spPr>
        <p:txBody>
          <a:bodyPr vert="horz" lIns="94076" tIns="47037" rIns="94076" bIns="47037" rtlCol="0"/>
          <a:lstStyle>
            <a:lvl1pPr algn="r">
              <a:defRPr sz="1100"/>
            </a:lvl1pPr>
          </a:lstStyle>
          <a:p>
            <a:fld id="{5B5C01A9-2214-4568-AA27-509F098C53C6}" type="datetimeFigureOut">
              <a:rPr lang="en-US" smtClean="0"/>
              <a:pPr/>
              <a:t>4/11/2013</a:t>
            </a:fld>
            <a:endParaRPr lang="en-US"/>
          </a:p>
        </p:txBody>
      </p:sp>
      <p:sp>
        <p:nvSpPr>
          <p:cNvPr id="4" name="Footer Placeholder 3"/>
          <p:cNvSpPr>
            <a:spLocks noGrp="1"/>
          </p:cNvSpPr>
          <p:nvPr>
            <p:ph type="ftr" sz="quarter" idx="2"/>
          </p:nvPr>
        </p:nvSpPr>
        <p:spPr>
          <a:xfrm>
            <a:off x="1" y="9119173"/>
            <a:ext cx="3170584" cy="480388"/>
          </a:xfrm>
          <a:prstGeom prst="rect">
            <a:avLst/>
          </a:prstGeom>
        </p:spPr>
        <p:txBody>
          <a:bodyPr vert="horz" lIns="94076" tIns="47037" rIns="94076" bIns="47037" rtlCol="0" anchor="b"/>
          <a:lstStyle>
            <a:lvl1pPr algn="l">
              <a:defRPr sz="1100"/>
            </a:lvl1pPr>
          </a:lstStyle>
          <a:p>
            <a:endParaRPr lang="en-US"/>
          </a:p>
        </p:txBody>
      </p:sp>
      <p:sp>
        <p:nvSpPr>
          <p:cNvPr id="5" name="Slide Number Placeholder 4"/>
          <p:cNvSpPr>
            <a:spLocks noGrp="1"/>
          </p:cNvSpPr>
          <p:nvPr>
            <p:ph type="sldNum" sz="quarter" idx="3"/>
          </p:nvPr>
        </p:nvSpPr>
        <p:spPr>
          <a:xfrm>
            <a:off x="4142964" y="9119173"/>
            <a:ext cx="3170584" cy="480388"/>
          </a:xfrm>
          <a:prstGeom prst="rect">
            <a:avLst/>
          </a:prstGeom>
        </p:spPr>
        <p:txBody>
          <a:bodyPr vert="horz" lIns="94076" tIns="47037" rIns="94076" bIns="47037" rtlCol="0" anchor="b"/>
          <a:lstStyle>
            <a:lvl1pPr algn="r">
              <a:defRPr sz="1100"/>
            </a:lvl1pPr>
          </a:lstStyle>
          <a:p>
            <a:fld id="{D32B3AE2-1DA4-4A3C-B7EC-917E8BAB6AD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5863" tIns="47932" rIns="95863" bIns="47932" rtlCol="0"/>
          <a:lstStyle>
            <a:lvl1pPr algn="l">
              <a:defRPr sz="11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5863" tIns="47932" rIns="95863" bIns="47932" rtlCol="0"/>
          <a:lstStyle>
            <a:lvl1pPr algn="r">
              <a:defRPr sz="1100"/>
            </a:lvl1pPr>
          </a:lstStyle>
          <a:p>
            <a:fld id="{71D51066-8197-4E81-A32A-2669DD7A4674}" type="datetimeFigureOut">
              <a:rPr lang="en-US" smtClean="0"/>
              <a:pPr/>
              <a:t>4/11/2013</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5863" tIns="47932" rIns="95863" bIns="47932" rtlCol="0" anchor="ctr"/>
          <a:lstStyle/>
          <a:p>
            <a:endParaRPr lang="en-US"/>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5863" tIns="47932" rIns="95863" bIns="4793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119474"/>
            <a:ext cx="3169920" cy="480060"/>
          </a:xfrm>
          <a:prstGeom prst="rect">
            <a:avLst/>
          </a:prstGeom>
        </p:spPr>
        <p:txBody>
          <a:bodyPr vert="horz" lIns="95863" tIns="47932" rIns="95863" bIns="47932" rtlCol="0" anchor="b"/>
          <a:lstStyle>
            <a:lvl1pPr algn="l">
              <a:defRPr sz="11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5863" tIns="47932" rIns="95863" bIns="47932" rtlCol="0" anchor="b"/>
          <a:lstStyle>
            <a:lvl1pPr algn="r">
              <a:defRPr sz="1100"/>
            </a:lvl1pPr>
          </a:lstStyle>
          <a:p>
            <a:fld id="{441B54B5-6348-4D4A-AD45-E721F551D8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FBDC65-CF46-433E-8633-BDC518124809}"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B4B911-3DC7-463D-9EF2-AE662CE2C557}" type="datetime1">
              <a:rPr lang="en-US" smtClean="0"/>
              <a:t>4/11/2013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B14578-EA17-4E43-B4B1-7B2C4A164089}" type="datetime1">
              <a:rPr lang="en-US" smtClean="0"/>
              <a:t>4/11/2013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FAA6D4-3E1B-48A3-8DF7-B161FD0CF85A}" type="datetime1">
              <a:rPr lang="en-US" smtClean="0"/>
              <a:t>4/11/2013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C58FBC-09B3-4568-8252-581F275E5CD9}" type="datetime1">
              <a:rPr lang="en-US" smtClean="0"/>
              <a:t>4/11/2013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AC0FA9-66EA-4F25-9187-3F2D469B8458}" type="datetime1">
              <a:rPr lang="en-US" smtClean="0"/>
              <a:t>4/11/2013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675309-BFD4-4763-99BB-5E2DD07B65E5}" type="datetime1">
              <a:rPr lang="en-US" smtClean="0"/>
              <a:t>4/11/2013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B01B0B-CCA8-4E22-B3AA-E529C1F4E4A5}" type="datetime1">
              <a:rPr lang="en-US" smtClean="0"/>
              <a:t>4/11/2013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553D3C-9200-4475-BC87-ECB7E8C643F0}" type="datetime1">
              <a:rPr lang="en-US" smtClean="0"/>
              <a:t>4/11/2013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B34640-342B-44C6-9ECE-8BFE4FE554BD}" type="datetime1">
              <a:rPr lang="en-US" smtClean="0"/>
              <a:t>4/11/2013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DCC1A-04B1-4F86-BE4B-D11760ECD080}" type="datetime1">
              <a:rPr lang="en-US" smtClean="0"/>
              <a:t>4/11/2013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7CB401-8586-4338-97A6-0248E6B8A38A}" type="datetime1">
              <a:rPr lang="en-US" smtClean="0"/>
              <a:t>4/11/2013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A95E6-5138-4995-88B6-651D01A3B8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51EDF-4A7E-464E-A479-97D0EA157676}" type="datetime1">
              <a:rPr lang="en-US" smtClean="0"/>
              <a:t>4/11/2013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A95E6-5138-4995-88B6-651D01A3B8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00200"/>
            <a:ext cx="7772400" cy="1470025"/>
          </a:xfrm>
        </p:spPr>
        <p:txBody>
          <a:bodyPr>
            <a:normAutofit fontScale="90000"/>
          </a:bodyPr>
          <a:lstStyle/>
          <a:p>
            <a:pPr algn="l"/>
            <a:r>
              <a:rPr lang="en-US" dirty="0" smtClean="0"/>
              <a:t>TPB CLRP Aspirations Scenario</a:t>
            </a:r>
            <a:br>
              <a:rPr lang="en-US" dirty="0" smtClean="0"/>
            </a:br>
            <a:r>
              <a:rPr lang="en-US" dirty="0" smtClean="0"/>
              <a:t/>
            </a:r>
            <a:br>
              <a:rPr lang="en-US" dirty="0" smtClean="0"/>
            </a:br>
            <a:r>
              <a:rPr lang="en-US" sz="2900" dirty="0" smtClean="0"/>
              <a:t>2012 CLRP and Version 2.3</a:t>
            </a:r>
            <a:br>
              <a:rPr lang="en-US" sz="2900" dirty="0" smtClean="0"/>
            </a:br>
            <a:r>
              <a:rPr lang="en-US" sz="2900" dirty="0" smtClean="0"/>
              <a:t>Travel Forecasting Model </a:t>
            </a:r>
            <a:br>
              <a:rPr lang="en-US" sz="2900" dirty="0" smtClean="0"/>
            </a:br>
            <a:r>
              <a:rPr lang="en-US" sz="2900" dirty="0" smtClean="0"/>
              <a:t>Update</a:t>
            </a:r>
            <a:r>
              <a:rPr lang="en-US" sz="3600" dirty="0" smtClean="0"/>
              <a:t/>
            </a:r>
            <a:br>
              <a:rPr lang="en-US" sz="3600" dirty="0" smtClean="0"/>
            </a:br>
            <a:r>
              <a:rPr lang="en-US" sz="2700" dirty="0"/>
              <a:t/>
            </a:r>
            <a:br>
              <a:rPr lang="en-US" sz="2700" dirty="0"/>
            </a:br>
            <a:r>
              <a:rPr lang="en-US" sz="2700" dirty="0" smtClean="0"/>
              <a:t>Initial Results</a:t>
            </a:r>
            <a:endParaRPr lang="en-US" sz="2700" dirty="0"/>
          </a:p>
        </p:txBody>
      </p:sp>
      <p:pic>
        <p:nvPicPr>
          <p:cNvPr id="20481" name="Picture 1"/>
          <p:cNvPicPr>
            <a:picLocks noChangeAspect="1" noChangeArrowheads="1"/>
          </p:cNvPicPr>
          <p:nvPr/>
        </p:nvPicPr>
        <p:blipFill>
          <a:blip r:embed="rId2" cstate="print"/>
          <a:srcRect/>
          <a:stretch>
            <a:fillRect/>
          </a:stretch>
        </p:blipFill>
        <p:spPr bwMode="auto">
          <a:xfrm>
            <a:off x="5163456" y="1371600"/>
            <a:ext cx="3980544" cy="3643312"/>
          </a:xfrm>
          <a:prstGeom prst="rect">
            <a:avLst/>
          </a:prstGeom>
          <a:noFill/>
          <a:ln w="9525">
            <a:noFill/>
            <a:miter lim="800000"/>
            <a:headEnd/>
            <a:tailEnd/>
          </a:ln>
          <a:effectLst/>
        </p:spPr>
      </p:pic>
      <p:sp>
        <p:nvSpPr>
          <p:cNvPr id="3" name="Subtitle 2"/>
          <p:cNvSpPr>
            <a:spLocks noGrp="1"/>
          </p:cNvSpPr>
          <p:nvPr>
            <p:ph type="subTitle" idx="1"/>
          </p:nvPr>
        </p:nvSpPr>
        <p:spPr>
          <a:xfrm>
            <a:off x="1371600" y="4267200"/>
            <a:ext cx="6400800" cy="2133600"/>
          </a:xfrm>
        </p:spPr>
        <p:txBody>
          <a:bodyPr>
            <a:normAutofit fontScale="70000" lnSpcReduction="20000"/>
          </a:bodyPr>
          <a:lstStyle/>
          <a:p>
            <a:pPr algn="l"/>
            <a:endParaRPr lang="en-US" dirty="0" smtClean="0"/>
          </a:p>
          <a:p>
            <a:pPr algn="l"/>
            <a:r>
              <a:rPr lang="en-US" dirty="0" smtClean="0"/>
              <a:t>Ron Kirby</a:t>
            </a:r>
          </a:p>
          <a:p>
            <a:pPr algn="l"/>
            <a:r>
              <a:rPr lang="en-US" dirty="0" smtClean="0"/>
              <a:t>Department of Transportation Planning</a:t>
            </a:r>
          </a:p>
          <a:p>
            <a:pPr algn="l"/>
            <a:endParaRPr lang="en-US" dirty="0" smtClean="0"/>
          </a:p>
          <a:p>
            <a:pPr algn="l"/>
            <a:r>
              <a:rPr lang="en-US" dirty="0" smtClean="0"/>
              <a:t>Presentation to the Transportation Planning Board</a:t>
            </a:r>
          </a:p>
          <a:p>
            <a:pPr algn="l"/>
            <a:r>
              <a:rPr lang="en-US" dirty="0" smtClean="0"/>
              <a:t>April 17, 2013</a:t>
            </a:r>
            <a:endParaRPr lang="en-US" dirty="0"/>
          </a:p>
        </p:txBody>
      </p:sp>
      <p:sp>
        <p:nvSpPr>
          <p:cNvPr id="6" name="Slide Number Placeholder 5"/>
          <p:cNvSpPr>
            <a:spLocks noGrp="1"/>
          </p:cNvSpPr>
          <p:nvPr>
            <p:ph type="sldNum" sz="quarter" idx="12"/>
          </p:nvPr>
        </p:nvSpPr>
        <p:spPr/>
        <p:txBody>
          <a:bodyPr/>
          <a:lstStyle/>
          <a:p>
            <a:fld id="{1792FBB7-8CD1-435A-83C9-A9E9A0490D76}" type="slidenum">
              <a:rPr lang="en-US" smtClean="0"/>
              <a:pPr/>
              <a:t>1</a:t>
            </a:fld>
            <a:endParaRPr lang="en-US" dirty="0"/>
          </a:p>
        </p:txBody>
      </p:sp>
      <p:sp>
        <p:nvSpPr>
          <p:cNvPr id="8" name="TextBox 7"/>
          <p:cNvSpPr txBox="1"/>
          <p:nvPr/>
        </p:nvSpPr>
        <p:spPr>
          <a:xfrm>
            <a:off x="7391400" y="304800"/>
            <a:ext cx="1143000" cy="369332"/>
          </a:xfrm>
          <a:prstGeom prst="rect">
            <a:avLst/>
          </a:prstGeom>
          <a:noFill/>
        </p:spPr>
        <p:txBody>
          <a:bodyPr wrap="square" rtlCol="0">
            <a:spAutoFit/>
          </a:bodyPr>
          <a:lstStyle/>
          <a:p>
            <a:r>
              <a:rPr lang="en-US" dirty="0" smtClean="0"/>
              <a:t>Item 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Updated planning assumptions and new modeling tools, most notably the Version 2.3 Travel Forecasting Model, are now available for scenario analysis</a:t>
            </a:r>
          </a:p>
          <a:p>
            <a:r>
              <a:rPr lang="en-US" dirty="0" smtClean="0"/>
              <a:t>The CLRP Aspirations Scenario, last presented to the TPB in October 2011, has been updated</a:t>
            </a:r>
          </a:p>
          <a:p>
            <a:r>
              <a:rPr lang="en-US" dirty="0" smtClean="0"/>
              <a:t>The updated work allows for the testing of variations on the CLRP Aspirations Scenario </a:t>
            </a:r>
          </a:p>
          <a:p>
            <a:endParaRPr lang="en-US" dirty="0"/>
          </a:p>
        </p:txBody>
      </p:sp>
      <p:sp>
        <p:nvSpPr>
          <p:cNvPr id="4" name="Rectangle 16"/>
          <p:cNvSpPr>
            <a:spLocks noGrp="1" noChangeArrowheads="1"/>
          </p:cNvSpPr>
          <p:nvPr>
            <p:ph type="title"/>
          </p:nvPr>
        </p:nvSpPr>
        <p:spPr>
          <a:xfrm>
            <a:off x="0" y="0"/>
            <a:ext cx="8229600" cy="1143000"/>
          </a:xfrm>
        </p:spPr>
        <p:txBody>
          <a:bodyPr>
            <a:normAutofit/>
          </a:bodyPr>
          <a:lstStyle/>
          <a:p>
            <a:pPr algn="l" eaLnBrk="1" hangingPunct="1"/>
            <a:r>
              <a:rPr lang="en-US" dirty="0" smtClean="0">
                <a:solidFill>
                  <a:schemeClr val="bg1">
                    <a:lumMod val="50000"/>
                  </a:schemeClr>
                </a:solidFill>
              </a:rPr>
              <a:t>Scenario Planning</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4525963"/>
          </a:xfrm>
        </p:spPr>
        <p:txBody>
          <a:bodyPr>
            <a:normAutofit/>
          </a:bodyPr>
          <a:lstStyle/>
          <a:p>
            <a:endParaRPr lang="en-US" dirty="0" smtClean="0"/>
          </a:p>
          <a:p>
            <a:endParaRPr lang="en-US" dirty="0"/>
          </a:p>
        </p:txBody>
      </p:sp>
      <p:sp>
        <p:nvSpPr>
          <p:cNvPr id="4"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What’s New?</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3</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991639" y="2362200"/>
            <a:ext cx="7161761" cy="27777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cs typeface="Arial" pitchFamily="34" charset="0"/>
              </a:rPr>
              <a:t>Developed with the </a:t>
            </a:r>
            <a:r>
              <a:rPr lang="en-US" u="sng" dirty="0" smtClean="0">
                <a:cs typeface="Arial" pitchFamily="34" charset="0"/>
              </a:rPr>
              <a:t>latest travel survey data</a:t>
            </a:r>
            <a:r>
              <a:rPr lang="en-US" dirty="0" smtClean="0">
                <a:cs typeface="Arial" pitchFamily="34" charset="0"/>
              </a:rPr>
              <a:t> available </a:t>
            </a:r>
          </a:p>
          <a:p>
            <a:r>
              <a:rPr lang="en-US" dirty="0" smtClean="0">
                <a:cs typeface="Arial" pitchFamily="34" charset="0"/>
              </a:rPr>
              <a:t>Developed using a more </a:t>
            </a:r>
            <a:r>
              <a:rPr lang="en-US" u="sng" dirty="0" smtClean="0">
                <a:cs typeface="Arial" pitchFamily="34" charset="0"/>
              </a:rPr>
              <a:t>detailed zone system</a:t>
            </a:r>
            <a:r>
              <a:rPr lang="en-US" dirty="0" smtClean="0">
                <a:cs typeface="Arial" pitchFamily="34" charset="0"/>
              </a:rPr>
              <a:t> </a:t>
            </a:r>
          </a:p>
          <a:p>
            <a:r>
              <a:rPr lang="en-US" dirty="0" smtClean="0">
                <a:cs typeface="Arial" pitchFamily="34" charset="0"/>
              </a:rPr>
              <a:t>Several technical refinements have also been made…</a:t>
            </a:r>
          </a:p>
          <a:p>
            <a:pPr lvl="1"/>
            <a:r>
              <a:rPr lang="en-US" sz="3200" dirty="0" smtClean="0">
                <a:cs typeface="Arial" pitchFamily="34" charset="0"/>
              </a:rPr>
              <a:t>Greater specificity of travel markets by trip purpose and by time of day  </a:t>
            </a:r>
          </a:p>
          <a:p>
            <a:pPr lvl="1"/>
            <a:r>
              <a:rPr lang="en-US" sz="3200" dirty="0" smtClean="0">
                <a:cs typeface="Arial" pitchFamily="34" charset="0"/>
              </a:rPr>
              <a:t>More detailed treatment of travel with regard to individual transit modes and non-motorized (walking and bicycle) modes</a:t>
            </a:r>
          </a:p>
          <a:p>
            <a:endParaRPr lang="en-US" dirty="0" smtClean="0"/>
          </a:p>
          <a:p>
            <a:endParaRPr lang="en-US" dirty="0"/>
          </a:p>
        </p:txBody>
      </p:sp>
      <p:sp>
        <p:nvSpPr>
          <p:cNvPr id="4" name="Rectangle 16"/>
          <p:cNvSpPr>
            <a:spLocks noGrp="1" noChangeArrowheads="1"/>
          </p:cNvSpPr>
          <p:nvPr>
            <p:ph type="title"/>
          </p:nvPr>
        </p:nvSpPr>
        <p:spPr>
          <a:xfrm>
            <a:off x="0" y="0"/>
            <a:ext cx="8229600" cy="1143000"/>
          </a:xfrm>
        </p:spPr>
        <p:txBody>
          <a:bodyPr>
            <a:normAutofit/>
          </a:bodyPr>
          <a:lstStyle/>
          <a:p>
            <a:pPr algn="l" eaLnBrk="1" hangingPunct="1"/>
            <a:r>
              <a:rPr lang="en-US" dirty="0" smtClean="0">
                <a:solidFill>
                  <a:schemeClr val="bg1">
                    <a:lumMod val="50000"/>
                  </a:schemeClr>
                </a:solidFill>
              </a:rPr>
              <a:t>Version 2.3 Model</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Developed under the TPB Scenario Study Task Force based on financially constrained long range plan (CLRP) adopted by the TPB in 2008</a:t>
            </a:r>
          </a:p>
          <a:p>
            <a:r>
              <a:rPr lang="en-US" dirty="0" smtClean="0"/>
              <a:t>Included strategies explored in previous scenario studies such as the Regional Mobility and Accessibility Study and the Value Pricing Study</a:t>
            </a:r>
          </a:p>
          <a:p>
            <a:r>
              <a:rPr lang="en-US" dirty="0" smtClean="0"/>
              <a:t>Scenario should be “within reach” both financially and administratively, while pushing the envelope in terms of improving conditions in relation to a CLRP baseline</a:t>
            </a:r>
          </a:p>
          <a:p>
            <a:endParaRPr lang="en-US" dirty="0" smtClean="0"/>
          </a:p>
          <a:p>
            <a:endParaRPr lang="en-US" dirty="0"/>
          </a:p>
        </p:txBody>
      </p:sp>
      <p:sp>
        <p:nvSpPr>
          <p:cNvPr id="4" name="Rectangle 16"/>
          <p:cNvSpPr>
            <a:spLocks noGrp="1" noChangeArrowheads="1"/>
          </p:cNvSpPr>
          <p:nvPr>
            <p:ph type="title"/>
          </p:nvPr>
        </p:nvSpPr>
        <p:spPr>
          <a:xfrm>
            <a:off x="0" y="0"/>
            <a:ext cx="8229600" cy="1143000"/>
          </a:xfrm>
        </p:spPr>
        <p:txBody>
          <a:bodyPr>
            <a:normAutofit fontScale="90000"/>
          </a:bodyPr>
          <a:lstStyle/>
          <a:p>
            <a:pPr algn="l" eaLnBrk="1" hangingPunct="1"/>
            <a:r>
              <a:rPr lang="en-US" dirty="0" smtClean="0">
                <a:solidFill>
                  <a:schemeClr val="bg1">
                    <a:lumMod val="50000"/>
                  </a:schemeClr>
                </a:solidFill>
              </a:rPr>
              <a:t>What is the CLRP Aspirations Scenario?</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4525963"/>
          </a:xfrm>
        </p:spPr>
        <p:txBody>
          <a:bodyPr>
            <a:normAutofit lnSpcReduction="10000"/>
          </a:bodyPr>
          <a:lstStyle/>
          <a:p>
            <a:r>
              <a:rPr lang="en-US" dirty="0" smtClean="0"/>
              <a:t>September 2010: First results presented to the TPB</a:t>
            </a:r>
          </a:p>
          <a:p>
            <a:r>
              <a:rPr lang="en-US" dirty="0" smtClean="0"/>
              <a:t>October 2011: “Streamlined” Variably Priced Lane Network Sensitivity Test Presented to the TPB</a:t>
            </a:r>
          </a:p>
          <a:p>
            <a:r>
              <a:rPr lang="en-US" dirty="0" smtClean="0"/>
              <a:t>April 2013: Presentation of updated analysis using the latest planning assumptions and modeling tools, and reflecting MAP-21 legislation</a:t>
            </a:r>
          </a:p>
          <a:p>
            <a:endParaRPr lang="en-US" dirty="0" smtClean="0"/>
          </a:p>
          <a:p>
            <a:endParaRPr lang="en-US" dirty="0"/>
          </a:p>
        </p:txBody>
      </p:sp>
      <p:sp>
        <p:nvSpPr>
          <p:cNvPr id="4"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CLRP Aspirations Scenario Timeline</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4525963"/>
          </a:xfrm>
        </p:spPr>
        <p:txBody>
          <a:bodyPr>
            <a:normAutofit/>
          </a:bodyPr>
          <a:lstStyle/>
          <a:p>
            <a:r>
              <a:rPr lang="en-US" dirty="0" smtClean="0"/>
              <a:t>Allows for “initial construction of 1 or more lanes…that increase the capacity of a highway…if the number of toll-free non-HOV lanes, excluding auxiliary lanes, is not less than the number of toll-free non-HOV lanes, excluding auxiliary lanes, before such construction”</a:t>
            </a:r>
          </a:p>
          <a:p>
            <a:endParaRPr lang="en-US" dirty="0" smtClean="0"/>
          </a:p>
          <a:p>
            <a:endParaRPr lang="en-US" dirty="0"/>
          </a:p>
        </p:txBody>
      </p:sp>
      <p:sp>
        <p:nvSpPr>
          <p:cNvPr id="4"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Section 1512 “Tolling” of MAP-21</a:t>
            </a:r>
          </a:p>
        </p:txBody>
      </p:sp>
      <p:pic>
        <p:nvPicPr>
          <p:cNvPr id="5"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792FBB7-8CD1-435A-83C9-A9E9A0490D76}"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Growth between 2015 and 2040</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8</a:t>
            </a:fld>
            <a:endParaRPr lang="en-US"/>
          </a:p>
        </p:txBody>
      </p:sp>
      <p:graphicFrame>
        <p:nvGraphicFramePr>
          <p:cNvPr id="11" name="Content Placeholder 10"/>
          <p:cNvGraphicFramePr>
            <a:graphicFrameLocks noGrp="1"/>
          </p:cNvGraphicFramePr>
          <p:nvPr>
            <p:ph idx="1"/>
          </p:nvPr>
        </p:nvGraphicFramePr>
        <p:xfrm>
          <a:off x="457200" y="1600200"/>
          <a:ext cx="8229600" cy="4079240"/>
        </p:xfrm>
        <a:graphic>
          <a:graphicData uri="http://schemas.openxmlformats.org/drawingml/2006/table">
            <a:tbl>
              <a:tblPr firstRow="1" bandRow="1">
                <a:tableStyleId>{5C22544A-7EE6-4342-B048-85BDC9FD1C3A}</a:tableStyleId>
              </a:tblPr>
              <a:tblGrid>
                <a:gridCol w="4953000"/>
                <a:gridCol w="3276600"/>
              </a:tblGrid>
              <a:tr h="370840">
                <a:tc>
                  <a:txBody>
                    <a:bodyPr/>
                    <a:lstStyle/>
                    <a:p>
                      <a:endParaRPr lang="en-US" dirty="0"/>
                    </a:p>
                  </a:txBody>
                  <a:tcPr>
                    <a:noFill/>
                  </a:tcPr>
                </a:tc>
                <a:tc>
                  <a:txBody>
                    <a:bodyPr/>
                    <a:lstStyle/>
                    <a:p>
                      <a:endParaRPr lang="en-US" dirty="0"/>
                    </a:p>
                  </a:txBody>
                  <a:tcPr>
                    <a:noFill/>
                  </a:tcPr>
                </a:tc>
              </a:tr>
              <a:tr h="370840">
                <a:tc>
                  <a:txBody>
                    <a:bodyPr/>
                    <a:lstStyle/>
                    <a:p>
                      <a:r>
                        <a:rPr lang="en-US" dirty="0" smtClean="0"/>
                        <a:t>Households</a:t>
                      </a:r>
                      <a:endParaRPr lang="en-US" dirty="0"/>
                    </a:p>
                  </a:txBody>
                  <a:tcPr>
                    <a:solidFill>
                      <a:schemeClr val="accent6">
                        <a:lumMod val="60000"/>
                        <a:lumOff val="40000"/>
                      </a:schemeClr>
                    </a:solidFill>
                  </a:tcPr>
                </a:tc>
                <a:tc>
                  <a:txBody>
                    <a:bodyPr/>
                    <a:lstStyle/>
                    <a:p>
                      <a:r>
                        <a:rPr lang="en-US" dirty="0" smtClean="0"/>
                        <a:t>26%</a:t>
                      </a:r>
                      <a:endParaRPr lang="en-US" dirty="0"/>
                    </a:p>
                  </a:txBody>
                  <a:tcPr>
                    <a:solidFill>
                      <a:schemeClr val="accent6">
                        <a:lumMod val="60000"/>
                        <a:lumOff val="40000"/>
                      </a:schemeClr>
                    </a:solidFill>
                  </a:tcPr>
                </a:tc>
              </a:tr>
              <a:tr h="370840">
                <a:tc>
                  <a:txBody>
                    <a:bodyPr/>
                    <a:lstStyle/>
                    <a:p>
                      <a:r>
                        <a:rPr lang="en-US" dirty="0" smtClean="0"/>
                        <a:t>Population</a:t>
                      </a:r>
                      <a:endParaRPr lang="en-US" dirty="0"/>
                    </a:p>
                  </a:txBody>
                  <a:tcPr>
                    <a:solidFill>
                      <a:schemeClr val="accent6">
                        <a:lumMod val="40000"/>
                        <a:lumOff val="60000"/>
                      </a:schemeClr>
                    </a:solidFill>
                  </a:tcPr>
                </a:tc>
                <a:tc>
                  <a:txBody>
                    <a:bodyPr/>
                    <a:lstStyle/>
                    <a:p>
                      <a:r>
                        <a:rPr lang="en-US" dirty="0" smtClean="0"/>
                        <a:t>23%</a:t>
                      </a:r>
                      <a:endParaRPr lang="en-US" dirty="0"/>
                    </a:p>
                  </a:txBody>
                  <a:tcPr>
                    <a:solidFill>
                      <a:schemeClr val="accent6">
                        <a:lumMod val="40000"/>
                        <a:lumOff val="60000"/>
                      </a:schemeClr>
                    </a:solidFill>
                  </a:tcPr>
                </a:tc>
              </a:tr>
              <a:tr h="370840">
                <a:tc>
                  <a:txBody>
                    <a:bodyPr/>
                    <a:lstStyle/>
                    <a:p>
                      <a:r>
                        <a:rPr lang="en-US" dirty="0" smtClean="0"/>
                        <a:t>Employment</a:t>
                      </a:r>
                      <a:endParaRPr lang="en-US" dirty="0"/>
                    </a:p>
                  </a:txBody>
                  <a:tcPr>
                    <a:solidFill>
                      <a:schemeClr val="accent6">
                        <a:lumMod val="60000"/>
                        <a:lumOff val="40000"/>
                      </a:schemeClr>
                    </a:solidFill>
                  </a:tcPr>
                </a:tc>
                <a:tc>
                  <a:txBody>
                    <a:bodyPr/>
                    <a:lstStyle/>
                    <a:p>
                      <a:r>
                        <a:rPr lang="en-US" dirty="0" smtClean="0"/>
                        <a:t>32%</a:t>
                      </a:r>
                      <a:endParaRPr lang="en-US" dirty="0"/>
                    </a:p>
                  </a:txBody>
                  <a:tcPr>
                    <a:solidFill>
                      <a:schemeClr val="accent6">
                        <a:lumMod val="60000"/>
                        <a:lumOff val="40000"/>
                      </a:schemeClr>
                    </a:solidFill>
                  </a:tcPr>
                </a:tc>
              </a:tr>
              <a:tr h="370840">
                <a:tc>
                  <a:txBody>
                    <a:bodyPr/>
                    <a:lstStyle/>
                    <a:p>
                      <a:r>
                        <a:rPr lang="en-US" dirty="0" smtClean="0"/>
                        <a:t>Vehicle Miles Traveled (VMT)</a:t>
                      </a:r>
                      <a:endParaRPr lang="en-US" dirty="0"/>
                    </a:p>
                  </a:txBody>
                  <a:tcPr>
                    <a:solidFill>
                      <a:schemeClr val="accent6">
                        <a:lumMod val="40000"/>
                        <a:lumOff val="60000"/>
                      </a:schemeClr>
                    </a:solidFill>
                  </a:tcPr>
                </a:tc>
                <a:tc>
                  <a:txBody>
                    <a:bodyPr/>
                    <a:lstStyle/>
                    <a:p>
                      <a:r>
                        <a:rPr lang="en-US" dirty="0" smtClean="0"/>
                        <a:t>24%</a:t>
                      </a:r>
                      <a:endParaRPr lang="en-US" dirty="0"/>
                    </a:p>
                  </a:txBody>
                  <a:tcPr>
                    <a:solidFill>
                      <a:schemeClr val="accent6">
                        <a:lumMod val="40000"/>
                        <a:lumOff val="60000"/>
                      </a:schemeClr>
                    </a:solidFill>
                  </a:tcPr>
                </a:tc>
              </a:tr>
              <a:tr h="370840">
                <a:tc>
                  <a:txBody>
                    <a:bodyPr/>
                    <a:lstStyle/>
                    <a:p>
                      <a:r>
                        <a:rPr lang="en-US" dirty="0" smtClean="0"/>
                        <a:t>VMT per Capita</a:t>
                      </a:r>
                      <a:endParaRPr lang="en-US" dirty="0"/>
                    </a:p>
                  </a:txBody>
                  <a:tcPr>
                    <a:solidFill>
                      <a:schemeClr val="accent6">
                        <a:lumMod val="60000"/>
                        <a:lumOff val="40000"/>
                      </a:schemeClr>
                    </a:solidFill>
                  </a:tcPr>
                </a:tc>
                <a:tc>
                  <a:txBody>
                    <a:bodyPr/>
                    <a:lstStyle/>
                    <a:p>
                      <a:r>
                        <a:rPr lang="en-US" dirty="0" smtClean="0"/>
                        <a:t>0.8%</a:t>
                      </a:r>
                      <a:endParaRPr lang="en-US" dirty="0"/>
                    </a:p>
                  </a:txBody>
                  <a:tcPr>
                    <a:solidFill>
                      <a:schemeClr val="accent6">
                        <a:lumMod val="60000"/>
                        <a:lumOff val="40000"/>
                      </a:schemeClr>
                    </a:solidFill>
                  </a:tcPr>
                </a:tc>
              </a:tr>
              <a:tr h="370840">
                <a:tc>
                  <a:txBody>
                    <a:bodyPr/>
                    <a:lstStyle/>
                    <a:p>
                      <a:r>
                        <a:rPr lang="en-US" dirty="0" smtClean="0"/>
                        <a:t>Average Trip Length</a:t>
                      </a:r>
                      <a:endParaRPr lang="en-US" dirty="0"/>
                    </a:p>
                  </a:txBody>
                  <a:tcPr>
                    <a:solidFill>
                      <a:schemeClr val="accent6">
                        <a:lumMod val="40000"/>
                        <a:lumOff val="60000"/>
                      </a:schemeClr>
                    </a:solidFill>
                  </a:tcPr>
                </a:tc>
                <a:tc>
                  <a:txBody>
                    <a:bodyPr/>
                    <a:lstStyle/>
                    <a:p>
                      <a:r>
                        <a:rPr lang="en-US" dirty="0" smtClean="0"/>
                        <a:t>1.2%</a:t>
                      </a:r>
                      <a:endParaRPr lang="en-US" dirty="0"/>
                    </a:p>
                  </a:txBody>
                  <a:tcPr>
                    <a:solidFill>
                      <a:schemeClr val="accent6">
                        <a:lumMod val="40000"/>
                        <a:lumOff val="60000"/>
                      </a:schemeClr>
                    </a:solidFill>
                  </a:tcPr>
                </a:tc>
              </a:tr>
              <a:tr h="370840">
                <a:tc>
                  <a:txBody>
                    <a:bodyPr/>
                    <a:lstStyle/>
                    <a:p>
                      <a:r>
                        <a:rPr lang="en-US" dirty="0" smtClean="0"/>
                        <a:t>Auto</a:t>
                      </a:r>
                      <a:r>
                        <a:rPr lang="en-US" baseline="0" dirty="0" smtClean="0"/>
                        <a:t> Person Trips</a:t>
                      </a:r>
                      <a:endParaRPr lang="en-US" dirty="0"/>
                    </a:p>
                  </a:txBody>
                  <a:tcPr>
                    <a:solidFill>
                      <a:schemeClr val="accent6">
                        <a:lumMod val="60000"/>
                        <a:lumOff val="40000"/>
                      </a:schemeClr>
                    </a:solidFill>
                  </a:tcPr>
                </a:tc>
                <a:tc>
                  <a:txBody>
                    <a:bodyPr/>
                    <a:lstStyle/>
                    <a:p>
                      <a:r>
                        <a:rPr lang="en-US" dirty="0" smtClean="0"/>
                        <a:t>23%</a:t>
                      </a:r>
                      <a:endParaRPr lang="en-US" dirty="0"/>
                    </a:p>
                  </a:txBody>
                  <a:tcPr>
                    <a:solidFill>
                      <a:schemeClr val="accent6">
                        <a:lumMod val="60000"/>
                        <a:lumOff val="40000"/>
                      </a:schemeClr>
                    </a:solidFill>
                  </a:tcPr>
                </a:tc>
              </a:tr>
              <a:tr h="370840">
                <a:tc>
                  <a:txBody>
                    <a:bodyPr/>
                    <a:lstStyle/>
                    <a:p>
                      <a:r>
                        <a:rPr lang="en-US" dirty="0" smtClean="0"/>
                        <a:t>Transit Trips</a:t>
                      </a:r>
                      <a:endParaRPr lang="en-US" dirty="0"/>
                    </a:p>
                  </a:txBody>
                  <a:tcPr>
                    <a:solidFill>
                      <a:schemeClr val="accent6">
                        <a:lumMod val="40000"/>
                        <a:lumOff val="60000"/>
                      </a:schemeClr>
                    </a:solidFill>
                  </a:tcPr>
                </a:tc>
                <a:tc>
                  <a:txBody>
                    <a:bodyPr/>
                    <a:lstStyle/>
                    <a:p>
                      <a:r>
                        <a:rPr lang="en-US" dirty="0" smtClean="0"/>
                        <a:t>26%</a:t>
                      </a:r>
                      <a:endParaRPr lang="en-US" dirty="0"/>
                    </a:p>
                  </a:txBody>
                  <a:tcPr>
                    <a:solidFill>
                      <a:schemeClr val="accent6">
                        <a:lumMod val="40000"/>
                        <a:lumOff val="60000"/>
                      </a:schemeClr>
                    </a:solidFill>
                  </a:tcPr>
                </a:tc>
              </a:tr>
              <a:tr h="370840">
                <a:tc>
                  <a:txBody>
                    <a:bodyPr/>
                    <a:lstStyle/>
                    <a:p>
                      <a:r>
                        <a:rPr lang="en-US" dirty="0" smtClean="0"/>
                        <a:t>Non-Motorized Trips</a:t>
                      </a:r>
                      <a:endParaRPr lang="en-US" dirty="0"/>
                    </a:p>
                  </a:txBody>
                  <a:tcPr>
                    <a:solidFill>
                      <a:schemeClr val="accent6">
                        <a:lumMod val="60000"/>
                        <a:lumOff val="40000"/>
                      </a:schemeClr>
                    </a:solidFill>
                  </a:tcPr>
                </a:tc>
                <a:tc>
                  <a:txBody>
                    <a:bodyPr/>
                    <a:lstStyle/>
                    <a:p>
                      <a:r>
                        <a:rPr lang="en-US" dirty="0" smtClean="0"/>
                        <a:t>35%</a:t>
                      </a:r>
                      <a:endParaRPr lang="en-US" dirty="0"/>
                    </a:p>
                  </a:txBody>
                  <a:tcPr>
                    <a:solidFill>
                      <a:schemeClr val="accent6">
                        <a:lumMod val="60000"/>
                        <a:lumOff val="40000"/>
                      </a:schemeClr>
                    </a:solidFill>
                  </a:tcPr>
                </a:tc>
              </a:tr>
              <a:tr h="370840">
                <a:tc>
                  <a:txBody>
                    <a:bodyPr/>
                    <a:lstStyle/>
                    <a:p>
                      <a:r>
                        <a:rPr lang="en-US" dirty="0" smtClean="0"/>
                        <a:t>Vehicle-hours</a:t>
                      </a:r>
                      <a:r>
                        <a:rPr lang="en-US" baseline="0" dirty="0" smtClean="0"/>
                        <a:t> of Delay</a:t>
                      </a:r>
                      <a:endParaRPr lang="en-US" dirty="0"/>
                    </a:p>
                  </a:txBody>
                  <a:tcPr>
                    <a:solidFill>
                      <a:schemeClr val="accent6">
                        <a:lumMod val="40000"/>
                        <a:lumOff val="60000"/>
                      </a:schemeClr>
                    </a:solidFill>
                  </a:tcPr>
                </a:tc>
                <a:tc>
                  <a:txBody>
                    <a:bodyPr/>
                    <a:lstStyle/>
                    <a:p>
                      <a:r>
                        <a:rPr lang="en-US" dirty="0" smtClean="0"/>
                        <a:t>98%</a:t>
                      </a:r>
                      <a:endParaRPr lang="en-US" dirty="0"/>
                    </a:p>
                  </a:txBody>
                  <a:tcPr>
                    <a:solidFill>
                      <a:schemeClr val="accent6">
                        <a:lumMod val="40000"/>
                        <a:lumOff val="60000"/>
                      </a:schemeClr>
                    </a:solidFill>
                  </a:tcPr>
                </a:tc>
              </a:tr>
            </a:tbl>
          </a:graphicData>
        </a:graphic>
      </p:graphicFrame>
      <p:sp>
        <p:nvSpPr>
          <p:cNvPr id="13" name="TextBox 12"/>
          <p:cNvSpPr txBox="1"/>
          <p:nvPr/>
        </p:nvSpPr>
        <p:spPr>
          <a:xfrm>
            <a:off x="381000" y="1524000"/>
            <a:ext cx="7848600" cy="369332"/>
          </a:xfrm>
          <a:prstGeom prst="rect">
            <a:avLst/>
          </a:prstGeom>
          <a:noFill/>
        </p:spPr>
        <p:txBody>
          <a:bodyPr wrap="square" rtlCol="0">
            <a:spAutoFit/>
          </a:bodyPr>
          <a:lstStyle/>
          <a:p>
            <a:r>
              <a:rPr lang="en-US" dirty="0" smtClean="0"/>
              <a:t>Round 8.1 Cooperative Forecasts; 2012 CLRP</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3276600" y="2438400"/>
            <a:ext cx="2362200" cy="3733800"/>
          </a:xfrm>
          <a:prstGeom prst="rect">
            <a:avLst/>
          </a:prstGeom>
          <a:solidFill>
            <a:schemeClr val="accent6">
              <a:lumMod val="40000"/>
              <a:lumOff val="60000"/>
            </a:schemeClr>
          </a:solidFill>
          <a:ln w="9525">
            <a:noFill/>
            <a:miter lim="800000"/>
            <a:headEnd/>
            <a:tailEnd/>
          </a:ln>
        </p:spPr>
        <p:txBody>
          <a:bodyPr wrap="none" anchor="ctr"/>
          <a:lstStyle/>
          <a:p>
            <a:endParaRPr lang="en-US"/>
          </a:p>
        </p:txBody>
      </p:sp>
      <p:sp>
        <p:nvSpPr>
          <p:cNvPr id="10244" name="Rectangle 3"/>
          <p:cNvSpPr>
            <a:spLocks noChangeArrowheads="1"/>
          </p:cNvSpPr>
          <p:nvPr/>
        </p:nvSpPr>
        <p:spPr bwMode="auto">
          <a:xfrm>
            <a:off x="6172200" y="2438400"/>
            <a:ext cx="2362200" cy="3733800"/>
          </a:xfrm>
          <a:prstGeom prst="rect">
            <a:avLst/>
          </a:prstGeom>
          <a:solidFill>
            <a:schemeClr val="accent6">
              <a:lumMod val="40000"/>
              <a:lumOff val="60000"/>
            </a:schemeClr>
          </a:solidFill>
          <a:ln w="9525">
            <a:noFill/>
            <a:miter lim="800000"/>
            <a:headEnd/>
            <a:tailEnd/>
          </a:ln>
        </p:spPr>
        <p:txBody>
          <a:bodyPr wrap="none" anchor="ctr"/>
          <a:lstStyle/>
          <a:p>
            <a:endParaRPr lang="en-US"/>
          </a:p>
        </p:txBody>
      </p:sp>
      <p:sp>
        <p:nvSpPr>
          <p:cNvPr id="10245" name="Rectangle 4"/>
          <p:cNvSpPr>
            <a:spLocks noChangeArrowheads="1"/>
          </p:cNvSpPr>
          <p:nvPr/>
        </p:nvSpPr>
        <p:spPr bwMode="auto">
          <a:xfrm>
            <a:off x="381000" y="2438400"/>
            <a:ext cx="2362200" cy="3733800"/>
          </a:xfrm>
          <a:prstGeom prst="rect">
            <a:avLst/>
          </a:prstGeom>
          <a:solidFill>
            <a:schemeClr val="accent6">
              <a:lumMod val="40000"/>
              <a:lumOff val="60000"/>
            </a:schemeClr>
          </a:solidFill>
          <a:ln w="9525">
            <a:noFill/>
            <a:miter lim="800000"/>
            <a:headEnd/>
            <a:tailEnd/>
          </a:ln>
        </p:spPr>
        <p:txBody>
          <a:bodyPr wrap="none" anchor="ctr"/>
          <a:lstStyle/>
          <a:p>
            <a:endParaRPr lang="en-US"/>
          </a:p>
        </p:txBody>
      </p:sp>
      <p:sp>
        <p:nvSpPr>
          <p:cNvPr id="10246" name="Rectangle 5"/>
          <p:cNvSpPr>
            <a:spLocks noChangeArrowheads="1"/>
          </p:cNvSpPr>
          <p:nvPr/>
        </p:nvSpPr>
        <p:spPr bwMode="auto">
          <a:xfrm>
            <a:off x="381000" y="1524000"/>
            <a:ext cx="2362200" cy="914400"/>
          </a:xfrm>
          <a:prstGeom prst="rect">
            <a:avLst/>
          </a:prstGeom>
          <a:solidFill>
            <a:schemeClr val="accent6">
              <a:lumMod val="75000"/>
            </a:schemeClr>
          </a:solidFill>
          <a:ln w="9525">
            <a:noFill/>
            <a:miter lim="800000"/>
            <a:headEnd/>
            <a:tailEnd/>
          </a:ln>
        </p:spPr>
        <p:txBody>
          <a:bodyPr wrap="none" anchor="ctr"/>
          <a:lstStyle/>
          <a:p>
            <a:pPr algn="ctr"/>
            <a:r>
              <a:rPr lang="en-US" sz="2400" b="1" dirty="0"/>
              <a:t>Land Use </a:t>
            </a:r>
          </a:p>
          <a:p>
            <a:pPr algn="ctr"/>
            <a:r>
              <a:rPr lang="en-US" sz="2400" b="1" dirty="0"/>
              <a:t>Shifts</a:t>
            </a:r>
          </a:p>
        </p:txBody>
      </p:sp>
      <p:sp>
        <p:nvSpPr>
          <p:cNvPr id="10247" name="Line 6"/>
          <p:cNvSpPr>
            <a:spLocks noChangeShapeType="1"/>
          </p:cNvSpPr>
          <p:nvPr/>
        </p:nvSpPr>
        <p:spPr bwMode="auto">
          <a:xfrm>
            <a:off x="2819400" y="1981200"/>
            <a:ext cx="381000" cy="0"/>
          </a:xfrm>
          <a:prstGeom prst="line">
            <a:avLst/>
          </a:prstGeom>
          <a:noFill/>
          <a:ln w="9525">
            <a:solidFill>
              <a:schemeClr val="tx1"/>
            </a:solidFill>
            <a:round/>
            <a:headEnd/>
            <a:tailEnd type="triangle" w="med" len="med"/>
          </a:ln>
        </p:spPr>
        <p:txBody>
          <a:bodyPr/>
          <a:lstStyle/>
          <a:p>
            <a:endParaRPr lang="en-US"/>
          </a:p>
        </p:txBody>
      </p:sp>
      <p:sp>
        <p:nvSpPr>
          <p:cNvPr id="10248" name="Line 7"/>
          <p:cNvSpPr>
            <a:spLocks noChangeShapeType="1"/>
          </p:cNvSpPr>
          <p:nvPr/>
        </p:nvSpPr>
        <p:spPr bwMode="auto">
          <a:xfrm>
            <a:off x="5715000" y="1981200"/>
            <a:ext cx="381000" cy="0"/>
          </a:xfrm>
          <a:prstGeom prst="line">
            <a:avLst/>
          </a:prstGeom>
          <a:noFill/>
          <a:ln w="9525">
            <a:solidFill>
              <a:schemeClr val="tx1"/>
            </a:solidFill>
            <a:round/>
            <a:headEnd/>
            <a:tailEnd type="triangle" w="med" len="med"/>
          </a:ln>
        </p:spPr>
        <p:txBody>
          <a:bodyPr/>
          <a:lstStyle/>
          <a:p>
            <a:endParaRPr lang="en-US"/>
          </a:p>
        </p:txBody>
      </p:sp>
      <p:sp>
        <p:nvSpPr>
          <p:cNvPr id="10249" name="Rectangle 8"/>
          <p:cNvSpPr>
            <a:spLocks noChangeArrowheads="1"/>
          </p:cNvSpPr>
          <p:nvPr/>
        </p:nvSpPr>
        <p:spPr bwMode="auto">
          <a:xfrm>
            <a:off x="6172200" y="1524000"/>
            <a:ext cx="2362200" cy="914400"/>
          </a:xfrm>
          <a:prstGeom prst="rect">
            <a:avLst/>
          </a:prstGeom>
          <a:solidFill>
            <a:schemeClr val="accent6">
              <a:lumMod val="75000"/>
            </a:schemeClr>
          </a:solidFill>
          <a:ln w="9525">
            <a:noFill/>
            <a:miter lim="800000"/>
            <a:headEnd/>
            <a:tailEnd/>
          </a:ln>
        </p:spPr>
        <p:txBody>
          <a:bodyPr wrap="none" anchor="ctr"/>
          <a:lstStyle/>
          <a:p>
            <a:pPr algn="ctr"/>
            <a:r>
              <a:rPr lang="en-US" sz="2400" b="1"/>
              <a:t>Supportive </a:t>
            </a:r>
          </a:p>
          <a:p>
            <a:pPr algn="ctr"/>
            <a:r>
              <a:rPr lang="en-US" sz="2400" b="1"/>
              <a:t>Transit</a:t>
            </a:r>
          </a:p>
        </p:txBody>
      </p:sp>
      <p:sp>
        <p:nvSpPr>
          <p:cNvPr id="10251" name="Rectangle 10"/>
          <p:cNvSpPr>
            <a:spLocks noChangeArrowheads="1"/>
          </p:cNvSpPr>
          <p:nvPr/>
        </p:nvSpPr>
        <p:spPr bwMode="auto">
          <a:xfrm>
            <a:off x="3276600" y="1524000"/>
            <a:ext cx="2362200" cy="914400"/>
          </a:xfrm>
          <a:prstGeom prst="rect">
            <a:avLst/>
          </a:prstGeom>
          <a:solidFill>
            <a:schemeClr val="accent6">
              <a:lumMod val="75000"/>
            </a:schemeClr>
          </a:solidFill>
          <a:ln w="9525">
            <a:noFill/>
            <a:miter lim="800000"/>
            <a:headEnd/>
            <a:tailEnd/>
          </a:ln>
        </p:spPr>
        <p:txBody>
          <a:bodyPr wrap="none" anchor="ctr"/>
          <a:lstStyle/>
          <a:p>
            <a:pPr algn="ctr"/>
            <a:r>
              <a:rPr lang="en-US" sz="2400" b="1" dirty="0"/>
              <a:t>Regional </a:t>
            </a:r>
            <a:r>
              <a:rPr lang="en-US" sz="2400" b="1" dirty="0" smtClean="0"/>
              <a:t>VPL </a:t>
            </a:r>
            <a:endParaRPr lang="en-US" sz="2400" b="1" dirty="0"/>
          </a:p>
          <a:p>
            <a:pPr algn="ctr"/>
            <a:r>
              <a:rPr lang="en-US" sz="2400" b="1" dirty="0"/>
              <a:t>Network</a:t>
            </a:r>
          </a:p>
        </p:txBody>
      </p:sp>
      <p:sp>
        <p:nvSpPr>
          <p:cNvPr id="10252" name="Text Box 11"/>
          <p:cNvSpPr txBox="1">
            <a:spLocks noChangeArrowheads="1"/>
          </p:cNvSpPr>
          <p:nvPr/>
        </p:nvSpPr>
        <p:spPr bwMode="auto">
          <a:xfrm>
            <a:off x="3352800" y="2514600"/>
            <a:ext cx="2209800" cy="2862322"/>
          </a:xfrm>
          <a:prstGeom prst="rect">
            <a:avLst/>
          </a:prstGeom>
          <a:noFill/>
          <a:ln w="9525">
            <a:noFill/>
            <a:miter lim="800000"/>
            <a:headEnd/>
            <a:tailEnd/>
          </a:ln>
        </p:spPr>
        <p:txBody>
          <a:bodyPr>
            <a:spAutoFit/>
          </a:bodyPr>
          <a:lstStyle/>
          <a:p>
            <a:pPr>
              <a:spcBef>
                <a:spcPct val="50000"/>
              </a:spcBef>
              <a:buFontTx/>
              <a:buChar char="•"/>
            </a:pPr>
            <a:r>
              <a:rPr lang="en-US" dirty="0"/>
              <a:t> Address congestion through pricing of </a:t>
            </a:r>
            <a:r>
              <a:rPr lang="en-US" dirty="0" smtClean="0"/>
              <a:t>740 new lane miles and 186 existing lane miles</a:t>
            </a:r>
            <a:endParaRPr lang="en-US" dirty="0"/>
          </a:p>
          <a:p>
            <a:pPr>
              <a:spcBef>
                <a:spcPct val="50000"/>
              </a:spcBef>
              <a:buFontTx/>
              <a:buChar char="•"/>
            </a:pPr>
            <a:r>
              <a:rPr lang="en-US" dirty="0"/>
              <a:t> Provide alternatives through enhanced transit</a:t>
            </a:r>
          </a:p>
          <a:p>
            <a:pPr>
              <a:spcBef>
                <a:spcPct val="50000"/>
              </a:spcBef>
            </a:pPr>
            <a:endParaRPr lang="en-US" dirty="0"/>
          </a:p>
        </p:txBody>
      </p:sp>
      <p:sp>
        <p:nvSpPr>
          <p:cNvPr id="10253" name="Text Box 12"/>
          <p:cNvSpPr txBox="1">
            <a:spLocks noChangeArrowheads="1"/>
          </p:cNvSpPr>
          <p:nvPr/>
        </p:nvSpPr>
        <p:spPr bwMode="auto">
          <a:xfrm>
            <a:off x="533400" y="2525713"/>
            <a:ext cx="2286000" cy="2427287"/>
          </a:xfrm>
          <a:prstGeom prst="rect">
            <a:avLst/>
          </a:prstGeom>
          <a:noFill/>
          <a:ln w="9525">
            <a:noFill/>
            <a:miter lim="800000"/>
            <a:headEnd/>
            <a:tailEnd/>
          </a:ln>
        </p:spPr>
        <p:txBody>
          <a:bodyPr>
            <a:spAutoFit/>
          </a:bodyPr>
          <a:lstStyle/>
          <a:p>
            <a:pPr>
              <a:spcBef>
                <a:spcPct val="50000"/>
              </a:spcBef>
              <a:buFontTx/>
              <a:buChar char="•"/>
            </a:pPr>
            <a:r>
              <a:rPr lang="en-US" dirty="0"/>
              <a:t> Concentrating projected growth in activity centers and existing/planned transit stations</a:t>
            </a:r>
          </a:p>
          <a:p>
            <a:pPr>
              <a:spcBef>
                <a:spcPct val="50000"/>
              </a:spcBef>
              <a:buFontTx/>
              <a:buChar char="•"/>
            </a:pPr>
            <a:r>
              <a:rPr lang="en-US" dirty="0"/>
              <a:t> Consistent review and refinement by planning directors</a:t>
            </a:r>
          </a:p>
        </p:txBody>
      </p:sp>
      <p:sp>
        <p:nvSpPr>
          <p:cNvPr id="10254" name="Text Box 13"/>
          <p:cNvSpPr txBox="1">
            <a:spLocks noChangeArrowheads="1"/>
          </p:cNvSpPr>
          <p:nvPr/>
        </p:nvSpPr>
        <p:spPr bwMode="auto">
          <a:xfrm>
            <a:off x="6248400" y="2514600"/>
            <a:ext cx="2057400" cy="4108817"/>
          </a:xfrm>
          <a:prstGeom prst="rect">
            <a:avLst/>
          </a:prstGeom>
          <a:noFill/>
          <a:ln w="9525">
            <a:noFill/>
            <a:miter lim="800000"/>
            <a:headEnd/>
            <a:tailEnd/>
          </a:ln>
        </p:spPr>
        <p:txBody>
          <a:bodyPr>
            <a:spAutoFit/>
          </a:bodyPr>
          <a:lstStyle/>
          <a:p>
            <a:pPr>
              <a:spcBef>
                <a:spcPct val="50000"/>
              </a:spcBef>
              <a:buFontTx/>
              <a:buChar char="•"/>
            </a:pPr>
            <a:r>
              <a:rPr lang="en-US" dirty="0"/>
              <a:t> Use menu of transit options from past scenarios</a:t>
            </a:r>
          </a:p>
          <a:p>
            <a:pPr>
              <a:spcBef>
                <a:spcPct val="50000"/>
              </a:spcBef>
              <a:buFontTx/>
              <a:buChar char="•"/>
            </a:pPr>
            <a:r>
              <a:rPr lang="en-US" dirty="0"/>
              <a:t> Connect activity </a:t>
            </a:r>
            <a:r>
              <a:rPr lang="en-US" dirty="0" smtClean="0"/>
              <a:t>centers</a:t>
            </a:r>
          </a:p>
          <a:p>
            <a:pPr>
              <a:spcBef>
                <a:spcPct val="50000"/>
              </a:spcBef>
              <a:buFontTx/>
              <a:buChar char="•"/>
            </a:pPr>
            <a:r>
              <a:rPr lang="en-US" dirty="0" smtClean="0"/>
              <a:t>Bus Rapid Transit (BRT) and circulator service with </a:t>
            </a:r>
            <a:r>
              <a:rPr lang="en-US" dirty="0"/>
              <a:t>2</a:t>
            </a:r>
            <a:r>
              <a:rPr lang="en-US" dirty="0" smtClean="0"/>
              <a:t>74 new buses and approximately a 20% increase in service hours</a:t>
            </a:r>
            <a:endParaRPr lang="en-US" dirty="0"/>
          </a:p>
          <a:p>
            <a:pPr>
              <a:spcBef>
                <a:spcPct val="50000"/>
              </a:spcBef>
              <a:buFontTx/>
              <a:buChar char="•"/>
            </a:pPr>
            <a:endParaRPr lang="en-US" dirty="0"/>
          </a:p>
        </p:txBody>
      </p:sp>
      <p:sp>
        <p:nvSpPr>
          <p:cNvPr id="10255"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CLRP Aspirations Scenario</a:t>
            </a:r>
          </a:p>
        </p:txBody>
      </p:sp>
      <p:pic>
        <p:nvPicPr>
          <p:cNvPr id="1026" name="Picture 2"/>
          <p:cNvPicPr>
            <a:picLocks noChangeAspect="1" noChangeArrowheads="1"/>
          </p:cNvPicPr>
          <p:nvPr/>
        </p:nvPicPr>
        <p:blipFill>
          <a:blip r:embed="rId3" cstate="print"/>
          <a:srcRect/>
          <a:stretch>
            <a:fillRect/>
          </a:stretch>
        </p:blipFill>
        <p:spPr bwMode="auto">
          <a:xfrm>
            <a:off x="8229600" y="228600"/>
            <a:ext cx="733425" cy="857250"/>
          </a:xfrm>
          <a:prstGeom prst="rect">
            <a:avLst/>
          </a:prstGeom>
          <a:noFill/>
          <a:ln w="9525">
            <a:noFill/>
            <a:miter lim="800000"/>
            <a:headEnd/>
            <a:tailEnd/>
          </a:ln>
        </p:spPr>
      </p:pic>
      <p:sp>
        <p:nvSpPr>
          <p:cNvPr id="17" name="Slide Number Placeholder 16"/>
          <p:cNvSpPr>
            <a:spLocks noGrp="1"/>
          </p:cNvSpPr>
          <p:nvPr>
            <p:ph type="sldNum" sz="quarter" idx="12"/>
          </p:nvPr>
        </p:nvSpPr>
        <p:spPr/>
        <p:txBody>
          <a:bodyPr/>
          <a:lstStyle/>
          <a:p>
            <a:fld id="{1792FBB7-8CD1-435A-83C9-A9E9A0490D76}"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Land Use Shifts</a:t>
            </a:r>
          </a:p>
        </p:txBody>
      </p:sp>
      <p:pic>
        <p:nvPicPr>
          <p:cNvPr id="13" name="Content Placeholder 12" descr="Land-Use + Metro.png"/>
          <p:cNvPicPr>
            <a:picLocks noGrp="1" noChangeAspect="1"/>
          </p:cNvPicPr>
          <p:nvPr>
            <p:ph sz="half" idx="1"/>
          </p:nvPr>
        </p:nvPicPr>
        <p:blipFill>
          <a:blip r:embed="rId2" cstate="print"/>
          <a:stretch>
            <a:fillRect/>
          </a:stretch>
        </p:blipFill>
        <p:spPr>
          <a:xfrm>
            <a:off x="347943" y="1066800"/>
            <a:ext cx="4452657" cy="5493592"/>
          </a:xfrm>
        </p:spPr>
      </p:pic>
      <p:sp>
        <p:nvSpPr>
          <p:cNvPr id="12" name="Content Placeholder 11"/>
          <p:cNvSpPr>
            <a:spLocks noGrp="1"/>
          </p:cNvSpPr>
          <p:nvPr>
            <p:ph sz="half" idx="2"/>
          </p:nvPr>
        </p:nvSpPr>
        <p:spPr>
          <a:xfrm>
            <a:off x="5105400" y="1112837"/>
            <a:ext cx="3581400" cy="5364163"/>
          </a:xfrm>
        </p:spPr>
        <p:txBody>
          <a:bodyPr>
            <a:noAutofit/>
          </a:bodyPr>
          <a:lstStyle/>
          <a:p>
            <a:r>
              <a:rPr lang="en-US" sz="2100" dirty="0" smtClean="0"/>
              <a:t>Jobs and households are shifted within the region into targeted growth areas (TGA)</a:t>
            </a:r>
          </a:p>
          <a:p>
            <a:r>
              <a:rPr lang="en-US" sz="2100" dirty="0" smtClean="0"/>
              <a:t>Additional jobs (0.6%) and households (2.6%) are brought into the region </a:t>
            </a:r>
          </a:p>
          <a:p>
            <a:r>
              <a:rPr lang="en-US" sz="2100" dirty="0" smtClean="0"/>
              <a:t>Round 8.1 Cooperative Forecast:  from 2015 – 2040, 25% of new households and 35% of new jobs are located in TGAs</a:t>
            </a:r>
          </a:p>
          <a:p>
            <a:r>
              <a:rPr lang="en-US" sz="2100" dirty="0" smtClean="0"/>
              <a:t>CLRP Aspirations: from 2015 – 2040, 57% of new households and 58% of new jobs are located in TGAs </a:t>
            </a:r>
            <a:endParaRPr lang="en-US" sz="2100" dirty="0"/>
          </a:p>
        </p:txBody>
      </p:sp>
      <p:sp>
        <p:nvSpPr>
          <p:cNvPr id="10" name="Slide Number Placeholder 9"/>
          <p:cNvSpPr>
            <a:spLocks noGrp="1"/>
          </p:cNvSpPr>
          <p:nvPr>
            <p:ph type="sldNum" sz="quarter" idx="12"/>
          </p:nvPr>
        </p:nvSpPr>
        <p:spPr/>
        <p:txBody>
          <a:bodyPr/>
          <a:lstStyle/>
          <a:p>
            <a:fld id="{04EA95E6-5138-4995-88B6-651D01A3B8E9}" type="slidenum">
              <a:rPr lang="en-US" smtClean="0"/>
              <a:pPr/>
              <a:t>10</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8229600" y="228600"/>
            <a:ext cx="733425"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Network of Variably Priced Lanes_ Kent.png"/>
          <p:cNvPicPr>
            <a:picLocks noGrp="1" noChangeAspect="1"/>
          </p:cNvPicPr>
          <p:nvPr>
            <p:ph idx="1"/>
          </p:nvPr>
        </p:nvPicPr>
        <p:blipFill>
          <a:blip r:embed="rId2" cstate="print"/>
          <a:stretch>
            <a:fillRect/>
          </a:stretch>
        </p:blipFill>
        <p:spPr>
          <a:xfrm>
            <a:off x="1066800" y="1143000"/>
            <a:ext cx="6835585" cy="5486400"/>
          </a:xfrm>
        </p:spPr>
      </p:pic>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Variably Priced Lane Network</a:t>
            </a:r>
          </a:p>
        </p:txBody>
      </p:sp>
      <p:pic>
        <p:nvPicPr>
          <p:cNvPr id="9" name="Picture 2"/>
          <p:cNvPicPr>
            <a:picLocks noChangeAspect="1" noChangeArrowheads="1"/>
          </p:cNvPicPr>
          <p:nvPr/>
        </p:nvPicPr>
        <p:blipFill>
          <a:blip r:embed="rId3"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Bus Rapid Transit Network</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12</a:t>
            </a:fld>
            <a:endParaRPr lang="en-US"/>
          </a:p>
        </p:txBody>
      </p:sp>
      <p:pic>
        <p:nvPicPr>
          <p:cNvPr id="11" name="Content Placeholder 10" descr="regional brt map_MDE - Kent.png"/>
          <p:cNvPicPr>
            <a:picLocks noGrp="1" noChangeAspect="1"/>
          </p:cNvPicPr>
          <p:nvPr>
            <p:ph idx="1"/>
          </p:nvPr>
        </p:nvPicPr>
        <p:blipFill>
          <a:blip r:embed="rId3" cstate="print"/>
          <a:stretch>
            <a:fillRect/>
          </a:stretch>
        </p:blipFill>
        <p:spPr>
          <a:xfrm>
            <a:off x="1050789" y="1173054"/>
            <a:ext cx="6874011" cy="5486400"/>
          </a:xfrm>
        </p:spPr>
      </p:pic>
      <p:pic>
        <p:nvPicPr>
          <p:cNvPr id="7" name="Picture 6" descr="Kent Transit - aa.png"/>
          <p:cNvPicPr>
            <a:picLocks noChangeAspect="1"/>
          </p:cNvPicPr>
          <p:nvPr/>
        </p:nvPicPr>
        <p:blipFill>
          <a:blip r:embed="rId4" cstate="print"/>
          <a:srcRect t="70000" r="75224"/>
          <a:stretch>
            <a:fillRect/>
          </a:stretch>
        </p:blipFill>
        <p:spPr>
          <a:xfrm>
            <a:off x="1091618" y="4949287"/>
            <a:ext cx="1880182" cy="1908713"/>
          </a:xfrm>
          <a:prstGeom prst="rect">
            <a:avLst/>
          </a:prstGeom>
          <a:solidFill>
            <a:schemeClr val="bg1"/>
          </a:solid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Three Scenarios</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13</a:t>
            </a:fld>
            <a:endParaRPr lang="en-US"/>
          </a:p>
        </p:txBody>
      </p:sp>
      <p:graphicFrame>
        <p:nvGraphicFramePr>
          <p:cNvPr id="13" name="Content Placeholder 12"/>
          <p:cNvGraphicFramePr>
            <a:graphicFrameLocks noGrp="1"/>
          </p:cNvGraphicFramePr>
          <p:nvPr>
            <p:ph idx="1"/>
          </p:nvPr>
        </p:nvGraphicFramePr>
        <p:xfrm>
          <a:off x="457200" y="1600200"/>
          <a:ext cx="8229600" cy="3479800"/>
        </p:xfrm>
        <a:graphic>
          <a:graphicData uri="http://schemas.openxmlformats.org/drawingml/2006/table">
            <a:tbl>
              <a:tblPr firstRow="1" bandRow="1">
                <a:tableStyleId>{5C22544A-7EE6-4342-B048-85BDC9FD1C3A}</a:tableStyleId>
              </a:tblPr>
              <a:tblGrid>
                <a:gridCol w="2971800"/>
                <a:gridCol w="2971800"/>
                <a:gridCol w="2286000"/>
              </a:tblGrid>
              <a:tr h="370840">
                <a:tc>
                  <a:txBody>
                    <a:bodyPr/>
                    <a:lstStyle/>
                    <a:p>
                      <a:endParaRPr lang="en-US" dirty="0"/>
                    </a:p>
                  </a:txBody>
                  <a:tcPr>
                    <a:noFill/>
                  </a:tcPr>
                </a:tc>
                <a:tc>
                  <a:txBody>
                    <a:bodyPr/>
                    <a:lstStyle/>
                    <a:p>
                      <a:r>
                        <a:rPr lang="en-US" dirty="0" smtClean="0"/>
                        <a:t>Land Use</a:t>
                      </a:r>
                      <a:endParaRPr lang="en-US" dirty="0"/>
                    </a:p>
                  </a:txBody>
                  <a:tcPr>
                    <a:solidFill>
                      <a:schemeClr val="accent6">
                        <a:lumMod val="75000"/>
                      </a:schemeClr>
                    </a:solidFill>
                  </a:tcPr>
                </a:tc>
                <a:tc>
                  <a:txBody>
                    <a:bodyPr/>
                    <a:lstStyle/>
                    <a:p>
                      <a:r>
                        <a:rPr lang="en-US" dirty="0" smtClean="0"/>
                        <a:t>Transportation</a:t>
                      </a:r>
                      <a:endParaRPr lang="en-US" dirty="0"/>
                    </a:p>
                  </a:txBody>
                  <a:tcPr>
                    <a:solidFill>
                      <a:schemeClr val="accent6">
                        <a:lumMod val="75000"/>
                      </a:schemeClr>
                    </a:solidFill>
                  </a:tcPr>
                </a:tc>
              </a:tr>
              <a:tr h="370840">
                <a:tc>
                  <a:txBody>
                    <a:bodyPr/>
                    <a:lstStyle/>
                    <a:p>
                      <a:r>
                        <a:rPr lang="en-US" dirty="0" smtClean="0"/>
                        <a:t>2040 Baseline</a:t>
                      </a:r>
                      <a:endParaRPr lang="en-US" dirty="0"/>
                    </a:p>
                  </a:txBody>
                  <a:tcPr>
                    <a:solidFill>
                      <a:schemeClr val="accent6">
                        <a:lumMod val="60000"/>
                        <a:lumOff val="40000"/>
                      </a:schemeClr>
                    </a:solidFill>
                  </a:tcPr>
                </a:tc>
                <a:tc>
                  <a:txBody>
                    <a:bodyPr/>
                    <a:lstStyle/>
                    <a:p>
                      <a:r>
                        <a:rPr lang="en-US" dirty="0" smtClean="0"/>
                        <a:t>Round 8.1 Cooperative Forecast</a:t>
                      </a:r>
                      <a:endParaRPr lang="en-US" dirty="0"/>
                    </a:p>
                  </a:txBody>
                  <a:tcPr>
                    <a:solidFill>
                      <a:schemeClr val="accent6">
                        <a:lumMod val="60000"/>
                        <a:lumOff val="40000"/>
                      </a:schemeClr>
                    </a:solidFill>
                  </a:tcPr>
                </a:tc>
                <a:tc>
                  <a:txBody>
                    <a:bodyPr/>
                    <a:lstStyle/>
                    <a:p>
                      <a:r>
                        <a:rPr lang="en-US" dirty="0" smtClean="0"/>
                        <a:t>2012 CLRP</a:t>
                      </a:r>
                      <a:endParaRPr lang="en-US" dirty="0"/>
                    </a:p>
                  </a:txBody>
                  <a:tcPr>
                    <a:solidFill>
                      <a:schemeClr val="accent6">
                        <a:lumMod val="60000"/>
                        <a:lumOff val="40000"/>
                      </a:schemeClr>
                    </a:solidFill>
                  </a:tcPr>
                </a:tc>
              </a:tr>
              <a:tr h="817880">
                <a:tc>
                  <a:txBody>
                    <a:bodyPr/>
                    <a:lstStyle/>
                    <a:p>
                      <a:r>
                        <a:rPr lang="en-US" dirty="0" smtClean="0"/>
                        <a:t>Scenario 1: Transportation</a:t>
                      </a:r>
                      <a:r>
                        <a:rPr lang="en-US" baseline="0" dirty="0" smtClean="0"/>
                        <a:t> Component-only</a:t>
                      </a:r>
                      <a:endParaRPr lang="en-US" dirty="0"/>
                    </a:p>
                  </a:txBody>
                  <a:tcPr>
                    <a:solidFill>
                      <a:schemeClr val="accent6">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Round 8.1 Cooperative Forecast</a:t>
                      </a:r>
                    </a:p>
                    <a:p>
                      <a:endParaRPr lang="en-US" dirty="0"/>
                    </a:p>
                  </a:txBody>
                  <a:tcPr>
                    <a:solidFill>
                      <a:schemeClr val="accent6">
                        <a:lumMod val="40000"/>
                        <a:lumOff val="60000"/>
                      </a:schemeClr>
                    </a:solidFill>
                  </a:tcPr>
                </a:tc>
                <a:tc>
                  <a:txBody>
                    <a:bodyPr/>
                    <a:lstStyle/>
                    <a:p>
                      <a:r>
                        <a:rPr lang="en-US" dirty="0" smtClean="0"/>
                        <a:t>CLRP</a:t>
                      </a:r>
                      <a:r>
                        <a:rPr lang="en-US" baseline="0" dirty="0" smtClean="0"/>
                        <a:t> Aspirations</a:t>
                      </a:r>
                      <a:endParaRPr lang="en-US" dirty="0"/>
                    </a:p>
                  </a:txBody>
                  <a:tcPr>
                    <a:solidFill>
                      <a:schemeClr val="accent6">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Scenario 2: Land</a:t>
                      </a:r>
                      <a:r>
                        <a:rPr lang="en-US" baseline="0" dirty="0" smtClean="0"/>
                        <a:t> use Component-only</a:t>
                      </a:r>
                      <a:endParaRPr lang="en-US" dirty="0" smtClean="0"/>
                    </a:p>
                    <a:p>
                      <a:endParaRPr lang="en-US" dirty="0"/>
                    </a:p>
                  </a:txBody>
                  <a:tcPr>
                    <a:solidFill>
                      <a:schemeClr val="accent6">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CLRP</a:t>
                      </a:r>
                      <a:r>
                        <a:rPr lang="en-US" baseline="0" dirty="0" smtClean="0"/>
                        <a:t> Aspirations</a:t>
                      </a:r>
                      <a:endParaRPr lang="en-US" dirty="0" smtClean="0"/>
                    </a:p>
                    <a:p>
                      <a:endParaRPr lang="en-US" dirty="0"/>
                    </a:p>
                  </a:txBody>
                  <a:tcPr>
                    <a:solidFill>
                      <a:schemeClr val="accent6">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2012 CLRP</a:t>
                      </a:r>
                    </a:p>
                    <a:p>
                      <a:endParaRPr lang="en-US" dirty="0"/>
                    </a:p>
                  </a:txBody>
                  <a:tcPr>
                    <a:solidFill>
                      <a:schemeClr val="accent6">
                        <a:lumMod val="60000"/>
                        <a:lumOff val="40000"/>
                      </a:schemeClr>
                    </a:solidFill>
                  </a:tcPr>
                </a:tc>
              </a:tr>
              <a:tr h="370840">
                <a:tc>
                  <a:txBody>
                    <a:bodyPr/>
                    <a:lstStyle/>
                    <a:p>
                      <a:r>
                        <a:rPr lang="en-US" dirty="0" smtClean="0"/>
                        <a:t>Scenario 3: CLRP Aspiration</a:t>
                      </a:r>
                      <a:r>
                        <a:rPr lang="en-US" baseline="0" dirty="0" smtClean="0"/>
                        <a:t>s Scenario</a:t>
                      </a:r>
                      <a:endParaRPr lang="en-US" dirty="0"/>
                    </a:p>
                  </a:txBody>
                  <a:tcPr>
                    <a:solidFill>
                      <a:schemeClr val="accent6">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CLRP</a:t>
                      </a:r>
                      <a:r>
                        <a:rPr lang="en-US" baseline="0" dirty="0" smtClean="0"/>
                        <a:t> Aspirations</a:t>
                      </a:r>
                      <a:endParaRPr lang="en-US" dirty="0" smtClean="0"/>
                    </a:p>
                    <a:p>
                      <a:endParaRPr lang="en-US" dirty="0"/>
                    </a:p>
                  </a:txBody>
                  <a:tcPr>
                    <a:solidFill>
                      <a:schemeClr val="accent6">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CLRP</a:t>
                      </a:r>
                      <a:r>
                        <a:rPr lang="en-US" baseline="0" dirty="0" smtClean="0"/>
                        <a:t> Aspirations</a:t>
                      </a:r>
                      <a:endParaRPr lang="en-US" dirty="0" smtClean="0"/>
                    </a:p>
                    <a:p>
                      <a:endParaRPr lang="en-US" dirty="0"/>
                    </a:p>
                  </a:txBody>
                  <a:tcPr>
                    <a:solidFill>
                      <a:schemeClr val="accent6">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219200" y="1066800"/>
            <a:ext cx="6858000" cy="5252936"/>
          </a:xfrm>
          <a:prstGeom prst="rect">
            <a:avLst/>
          </a:prstGeom>
          <a:noFill/>
          <a:ln w="9525">
            <a:noFill/>
            <a:miter lim="800000"/>
            <a:headEnd/>
            <a:tailEnd/>
          </a:ln>
          <a:effectLst/>
        </p:spPr>
      </p:pic>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Regional Travel</a:t>
            </a:r>
          </a:p>
        </p:txBody>
      </p:sp>
      <p:pic>
        <p:nvPicPr>
          <p:cNvPr id="9" name="Picture 2"/>
          <p:cNvPicPr>
            <a:picLocks noChangeAspect="1" noChangeArrowheads="1"/>
          </p:cNvPicPr>
          <p:nvPr/>
        </p:nvPicPr>
        <p:blipFill>
          <a:blip r:embed="rId3"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14</a:t>
            </a:fld>
            <a:endParaRPr lang="en-US"/>
          </a:p>
        </p:txBody>
      </p:sp>
      <p:sp>
        <p:nvSpPr>
          <p:cNvPr id="21" name="TextBox 20"/>
          <p:cNvSpPr txBox="1"/>
          <p:nvPr/>
        </p:nvSpPr>
        <p:spPr>
          <a:xfrm>
            <a:off x="2286000" y="3429000"/>
            <a:ext cx="428322" cy="246221"/>
          </a:xfrm>
          <a:prstGeom prst="rect">
            <a:avLst/>
          </a:prstGeom>
          <a:noFill/>
        </p:spPr>
        <p:txBody>
          <a:bodyPr wrap="none" rtlCol="0">
            <a:spAutoFit/>
          </a:bodyPr>
          <a:lstStyle/>
          <a:p>
            <a:r>
              <a:rPr lang="en-US" sz="1000" dirty="0" smtClean="0"/>
              <a:t>VMT</a:t>
            </a:r>
            <a:endParaRPr lang="en-US" sz="1000" dirty="0"/>
          </a:p>
        </p:txBody>
      </p:sp>
      <p:sp>
        <p:nvSpPr>
          <p:cNvPr id="22" name="TextBox 21"/>
          <p:cNvSpPr txBox="1"/>
          <p:nvPr/>
        </p:nvSpPr>
        <p:spPr>
          <a:xfrm>
            <a:off x="3505200" y="3429000"/>
            <a:ext cx="662361" cy="400110"/>
          </a:xfrm>
          <a:prstGeom prst="rect">
            <a:avLst/>
          </a:prstGeom>
          <a:noFill/>
        </p:spPr>
        <p:txBody>
          <a:bodyPr wrap="none" rtlCol="0">
            <a:spAutoFit/>
          </a:bodyPr>
          <a:lstStyle/>
          <a:p>
            <a:pPr algn="ctr"/>
            <a:r>
              <a:rPr lang="en-US" sz="1000" dirty="0" smtClean="0"/>
              <a:t>VMT per </a:t>
            </a:r>
          </a:p>
          <a:p>
            <a:pPr algn="ctr"/>
            <a:r>
              <a:rPr lang="en-US" sz="1000" dirty="0" smtClean="0"/>
              <a:t>Capita</a:t>
            </a:r>
            <a:endParaRPr lang="en-US" sz="1000" dirty="0"/>
          </a:p>
        </p:txBody>
      </p:sp>
      <p:sp>
        <p:nvSpPr>
          <p:cNvPr id="23" name="TextBox 22"/>
          <p:cNvSpPr txBox="1"/>
          <p:nvPr/>
        </p:nvSpPr>
        <p:spPr>
          <a:xfrm>
            <a:off x="4515898" y="3409890"/>
            <a:ext cx="774571" cy="400110"/>
          </a:xfrm>
          <a:prstGeom prst="rect">
            <a:avLst/>
          </a:prstGeom>
          <a:noFill/>
        </p:spPr>
        <p:txBody>
          <a:bodyPr wrap="none" rtlCol="0">
            <a:spAutoFit/>
          </a:bodyPr>
          <a:lstStyle/>
          <a:p>
            <a:pPr algn="ctr"/>
            <a:r>
              <a:rPr lang="en-US" sz="1000" dirty="0" smtClean="0"/>
              <a:t>Average </a:t>
            </a:r>
          </a:p>
          <a:p>
            <a:pPr algn="ctr"/>
            <a:r>
              <a:rPr lang="en-US" sz="1000" dirty="0" smtClean="0"/>
              <a:t>Trip Length</a:t>
            </a:r>
            <a:endParaRPr lang="en-US" sz="1000" dirty="0"/>
          </a:p>
        </p:txBody>
      </p:sp>
      <p:sp>
        <p:nvSpPr>
          <p:cNvPr id="24" name="TextBox 23"/>
          <p:cNvSpPr txBox="1"/>
          <p:nvPr/>
        </p:nvSpPr>
        <p:spPr>
          <a:xfrm>
            <a:off x="5562600" y="2209800"/>
            <a:ext cx="1205342" cy="400110"/>
          </a:xfrm>
          <a:prstGeom prst="rect">
            <a:avLst/>
          </a:prstGeom>
          <a:noFill/>
        </p:spPr>
        <p:txBody>
          <a:bodyPr wrap="square" rtlCol="0">
            <a:spAutoFit/>
          </a:bodyPr>
          <a:lstStyle/>
          <a:p>
            <a:pPr algn="ctr"/>
            <a:r>
              <a:rPr lang="en-US" sz="1000" dirty="0" smtClean="0"/>
              <a:t>Vehicle Hours of Delay</a:t>
            </a:r>
            <a:endParaRPr lang="en-US" sz="1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Regional Mode Choice</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15</a:t>
            </a:fld>
            <a:endParaRPr lang="en-US"/>
          </a:p>
        </p:txBody>
      </p:sp>
      <p:grpSp>
        <p:nvGrpSpPr>
          <p:cNvPr id="1028" name="Group 4"/>
          <p:cNvGrpSpPr>
            <a:grpSpLocks noChangeAspect="1"/>
          </p:cNvGrpSpPr>
          <p:nvPr/>
        </p:nvGrpSpPr>
        <p:grpSpPr bwMode="auto">
          <a:xfrm>
            <a:off x="1019175" y="1209675"/>
            <a:ext cx="7434264" cy="4962525"/>
            <a:chOff x="642" y="762"/>
            <a:chExt cx="4683" cy="3126"/>
          </a:xfrm>
        </p:grpSpPr>
        <p:sp>
          <p:nvSpPr>
            <p:cNvPr id="1027" name="AutoShape 3"/>
            <p:cNvSpPr>
              <a:spLocks noChangeAspect="1" noChangeArrowheads="1" noTextEdit="1"/>
            </p:cNvSpPr>
            <p:nvPr/>
          </p:nvSpPr>
          <p:spPr bwMode="auto">
            <a:xfrm>
              <a:off x="642" y="762"/>
              <a:ext cx="4683" cy="31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645" y="765"/>
              <a:ext cx="4677" cy="312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0" name="Rectangle 6"/>
            <p:cNvSpPr>
              <a:spLocks noChangeArrowheads="1"/>
            </p:cNvSpPr>
            <p:nvPr/>
          </p:nvSpPr>
          <p:spPr bwMode="auto">
            <a:xfrm>
              <a:off x="972" y="1117"/>
              <a:ext cx="3710" cy="267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noEditPoints="1"/>
            </p:cNvSpPr>
            <p:nvPr/>
          </p:nvSpPr>
          <p:spPr bwMode="auto">
            <a:xfrm>
              <a:off x="968" y="1117"/>
              <a:ext cx="3710" cy="2674"/>
            </a:xfrm>
            <a:custGeom>
              <a:avLst/>
              <a:gdLst/>
              <a:ahLst/>
              <a:cxnLst>
                <a:cxn ang="0">
                  <a:pos x="0" y="2667"/>
                </a:cxn>
                <a:cxn ang="0">
                  <a:pos x="3710" y="2667"/>
                </a:cxn>
                <a:cxn ang="0">
                  <a:pos x="3710" y="2674"/>
                </a:cxn>
                <a:cxn ang="0">
                  <a:pos x="0" y="2674"/>
                </a:cxn>
                <a:cxn ang="0">
                  <a:pos x="0" y="2667"/>
                </a:cxn>
                <a:cxn ang="0">
                  <a:pos x="0" y="2134"/>
                </a:cxn>
                <a:cxn ang="0">
                  <a:pos x="3710" y="2134"/>
                </a:cxn>
                <a:cxn ang="0">
                  <a:pos x="3710" y="2140"/>
                </a:cxn>
                <a:cxn ang="0">
                  <a:pos x="0" y="2140"/>
                </a:cxn>
                <a:cxn ang="0">
                  <a:pos x="0" y="2134"/>
                </a:cxn>
                <a:cxn ang="0">
                  <a:pos x="0" y="1864"/>
                </a:cxn>
                <a:cxn ang="0">
                  <a:pos x="3710" y="1864"/>
                </a:cxn>
                <a:cxn ang="0">
                  <a:pos x="3710" y="1870"/>
                </a:cxn>
                <a:cxn ang="0">
                  <a:pos x="0" y="1870"/>
                </a:cxn>
                <a:cxn ang="0">
                  <a:pos x="0" y="1864"/>
                </a:cxn>
                <a:cxn ang="0">
                  <a:pos x="0" y="1600"/>
                </a:cxn>
                <a:cxn ang="0">
                  <a:pos x="3710" y="1600"/>
                </a:cxn>
                <a:cxn ang="0">
                  <a:pos x="3710" y="1607"/>
                </a:cxn>
                <a:cxn ang="0">
                  <a:pos x="0" y="1607"/>
                </a:cxn>
                <a:cxn ang="0">
                  <a:pos x="0" y="1600"/>
                </a:cxn>
                <a:cxn ang="0">
                  <a:pos x="0" y="1330"/>
                </a:cxn>
                <a:cxn ang="0">
                  <a:pos x="3710" y="1330"/>
                </a:cxn>
                <a:cxn ang="0">
                  <a:pos x="3710" y="1337"/>
                </a:cxn>
                <a:cxn ang="0">
                  <a:pos x="0" y="1337"/>
                </a:cxn>
                <a:cxn ang="0">
                  <a:pos x="0" y="1330"/>
                </a:cxn>
                <a:cxn ang="0">
                  <a:pos x="0" y="1067"/>
                </a:cxn>
                <a:cxn ang="0">
                  <a:pos x="3710" y="1067"/>
                </a:cxn>
                <a:cxn ang="0">
                  <a:pos x="3710" y="1073"/>
                </a:cxn>
                <a:cxn ang="0">
                  <a:pos x="0" y="1073"/>
                </a:cxn>
                <a:cxn ang="0">
                  <a:pos x="0" y="1067"/>
                </a:cxn>
                <a:cxn ang="0">
                  <a:pos x="0" y="797"/>
                </a:cxn>
                <a:cxn ang="0">
                  <a:pos x="3710" y="797"/>
                </a:cxn>
                <a:cxn ang="0">
                  <a:pos x="3710" y="803"/>
                </a:cxn>
                <a:cxn ang="0">
                  <a:pos x="0" y="803"/>
                </a:cxn>
                <a:cxn ang="0">
                  <a:pos x="0" y="797"/>
                </a:cxn>
                <a:cxn ang="0">
                  <a:pos x="0" y="533"/>
                </a:cxn>
                <a:cxn ang="0">
                  <a:pos x="3710" y="533"/>
                </a:cxn>
                <a:cxn ang="0">
                  <a:pos x="3710" y="540"/>
                </a:cxn>
                <a:cxn ang="0">
                  <a:pos x="0" y="540"/>
                </a:cxn>
                <a:cxn ang="0">
                  <a:pos x="0" y="533"/>
                </a:cxn>
                <a:cxn ang="0">
                  <a:pos x="0" y="263"/>
                </a:cxn>
                <a:cxn ang="0">
                  <a:pos x="3710" y="263"/>
                </a:cxn>
                <a:cxn ang="0">
                  <a:pos x="3710" y="270"/>
                </a:cxn>
                <a:cxn ang="0">
                  <a:pos x="0" y="270"/>
                </a:cxn>
                <a:cxn ang="0">
                  <a:pos x="0" y="263"/>
                </a:cxn>
                <a:cxn ang="0">
                  <a:pos x="0" y="0"/>
                </a:cxn>
                <a:cxn ang="0">
                  <a:pos x="3710" y="0"/>
                </a:cxn>
                <a:cxn ang="0">
                  <a:pos x="3710" y="6"/>
                </a:cxn>
                <a:cxn ang="0">
                  <a:pos x="0" y="6"/>
                </a:cxn>
                <a:cxn ang="0">
                  <a:pos x="0" y="0"/>
                </a:cxn>
              </a:cxnLst>
              <a:rect l="0" t="0" r="r" b="b"/>
              <a:pathLst>
                <a:path w="3710" h="2674">
                  <a:moveTo>
                    <a:pt x="0" y="2667"/>
                  </a:moveTo>
                  <a:lnTo>
                    <a:pt x="3710" y="2667"/>
                  </a:lnTo>
                  <a:lnTo>
                    <a:pt x="3710" y="2674"/>
                  </a:lnTo>
                  <a:lnTo>
                    <a:pt x="0" y="2674"/>
                  </a:lnTo>
                  <a:lnTo>
                    <a:pt x="0" y="2667"/>
                  </a:lnTo>
                  <a:close/>
                  <a:moveTo>
                    <a:pt x="0" y="2134"/>
                  </a:moveTo>
                  <a:lnTo>
                    <a:pt x="3710" y="2134"/>
                  </a:lnTo>
                  <a:lnTo>
                    <a:pt x="3710" y="2140"/>
                  </a:lnTo>
                  <a:lnTo>
                    <a:pt x="0" y="2140"/>
                  </a:lnTo>
                  <a:lnTo>
                    <a:pt x="0" y="2134"/>
                  </a:lnTo>
                  <a:close/>
                  <a:moveTo>
                    <a:pt x="0" y="1864"/>
                  </a:moveTo>
                  <a:lnTo>
                    <a:pt x="3710" y="1864"/>
                  </a:lnTo>
                  <a:lnTo>
                    <a:pt x="3710" y="1870"/>
                  </a:lnTo>
                  <a:lnTo>
                    <a:pt x="0" y="1870"/>
                  </a:lnTo>
                  <a:lnTo>
                    <a:pt x="0" y="1864"/>
                  </a:lnTo>
                  <a:close/>
                  <a:moveTo>
                    <a:pt x="0" y="1600"/>
                  </a:moveTo>
                  <a:lnTo>
                    <a:pt x="3710" y="1600"/>
                  </a:lnTo>
                  <a:lnTo>
                    <a:pt x="3710" y="1607"/>
                  </a:lnTo>
                  <a:lnTo>
                    <a:pt x="0" y="1607"/>
                  </a:lnTo>
                  <a:lnTo>
                    <a:pt x="0" y="1600"/>
                  </a:lnTo>
                  <a:close/>
                  <a:moveTo>
                    <a:pt x="0" y="1330"/>
                  </a:moveTo>
                  <a:lnTo>
                    <a:pt x="3710" y="1330"/>
                  </a:lnTo>
                  <a:lnTo>
                    <a:pt x="3710" y="1337"/>
                  </a:lnTo>
                  <a:lnTo>
                    <a:pt x="0" y="1337"/>
                  </a:lnTo>
                  <a:lnTo>
                    <a:pt x="0" y="1330"/>
                  </a:lnTo>
                  <a:close/>
                  <a:moveTo>
                    <a:pt x="0" y="1067"/>
                  </a:moveTo>
                  <a:lnTo>
                    <a:pt x="3710" y="1067"/>
                  </a:lnTo>
                  <a:lnTo>
                    <a:pt x="3710" y="1073"/>
                  </a:lnTo>
                  <a:lnTo>
                    <a:pt x="0" y="1073"/>
                  </a:lnTo>
                  <a:lnTo>
                    <a:pt x="0" y="1067"/>
                  </a:lnTo>
                  <a:close/>
                  <a:moveTo>
                    <a:pt x="0" y="797"/>
                  </a:moveTo>
                  <a:lnTo>
                    <a:pt x="3710" y="797"/>
                  </a:lnTo>
                  <a:lnTo>
                    <a:pt x="3710" y="803"/>
                  </a:lnTo>
                  <a:lnTo>
                    <a:pt x="0" y="803"/>
                  </a:lnTo>
                  <a:lnTo>
                    <a:pt x="0" y="797"/>
                  </a:lnTo>
                  <a:close/>
                  <a:moveTo>
                    <a:pt x="0" y="533"/>
                  </a:moveTo>
                  <a:lnTo>
                    <a:pt x="3710" y="533"/>
                  </a:lnTo>
                  <a:lnTo>
                    <a:pt x="3710" y="540"/>
                  </a:lnTo>
                  <a:lnTo>
                    <a:pt x="0" y="540"/>
                  </a:lnTo>
                  <a:lnTo>
                    <a:pt x="0" y="533"/>
                  </a:lnTo>
                  <a:close/>
                  <a:moveTo>
                    <a:pt x="0" y="263"/>
                  </a:moveTo>
                  <a:lnTo>
                    <a:pt x="3710" y="263"/>
                  </a:lnTo>
                  <a:lnTo>
                    <a:pt x="3710" y="270"/>
                  </a:lnTo>
                  <a:lnTo>
                    <a:pt x="0" y="270"/>
                  </a:lnTo>
                  <a:lnTo>
                    <a:pt x="0" y="263"/>
                  </a:lnTo>
                  <a:close/>
                  <a:moveTo>
                    <a:pt x="0" y="0"/>
                  </a:moveTo>
                  <a:lnTo>
                    <a:pt x="3710" y="0"/>
                  </a:lnTo>
                  <a:lnTo>
                    <a:pt x="3710" y="6"/>
                  </a:lnTo>
                  <a:lnTo>
                    <a:pt x="0" y="6"/>
                  </a:lnTo>
                  <a:lnTo>
                    <a:pt x="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noEditPoints="1"/>
            </p:cNvSpPr>
            <p:nvPr/>
          </p:nvSpPr>
          <p:spPr bwMode="auto">
            <a:xfrm>
              <a:off x="1172" y="3056"/>
              <a:ext cx="2750" cy="490"/>
            </a:xfrm>
            <a:custGeom>
              <a:avLst/>
              <a:gdLst/>
              <a:ahLst/>
              <a:cxnLst>
                <a:cxn ang="0">
                  <a:pos x="0" y="465"/>
                </a:cxn>
                <a:cxn ang="0">
                  <a:pos x="277" y="465"/>
                </a:cxn>
                <a:cxn ang="0">
                  <a:pos x="277" y="490"/>
                </a:cxn>
                <a:cxn ang="0">
                  <a:pos x="0" y="490"/>
                </a:cxn>
                <a:cxn ang="0">
                  <a:pos x="0" y="465"/>
                </a:cxn>
                <a:cxn ang="0">
                  <a:pos x="1237" y="0"/>
                </a:cxn>
                <a:cxn ang="0">
                  <a:pos x="1513" y="0"/>
                </a:cxn>
                <a:cxn ang="0">
                  <a:pos x="1513" y="465"/>
                </a:cxn>
                <a:cxn ang="0">
                  <a:pos x="1237" y="465"/>
                </a:cxn>
                <a:cxn ang="0">
                  <a:pos x="1237" y="0"/>
                </a:cxn>
                <a:cxn ang="0">
                  <a:pos x="2474" y="465"/>
                </a:cxn>
                <a:cxn ang="0">
                  <a:pos x="2750" y="465"/>
                </a:cxn>
                <a:cxn ang="0">
                  <a:pos x="2750" y="490"/>
                </a:cxn>
                <a:cxn ang="0">
                  <a:pos x="2474" y="490"/>
                </a:cxn>
                <a:cxn ang="0">
                  <a:pos x="2474" y="465"/>
                </a:cxn>
              </a:cxnLst>
              <a:rect l="0" t="0" r="r" b="b"/>
              <a:pathLst>
                <a:path w="2750" h="490">
                  <a:moveTo>
                    <a:pt x="0" y="465"/>
                  </a:moveTo>
                  <a:lnTo>
                    <a:pt x="277" y="465"/>
                  </a:lnTo>
                  <a:lnTo>
                    <a:pt x="277" y="490"/>
                  </a:lnTo>
                  <a:lnTo>
                    <a:pt x="0" y="490"/>
                  </a:lnTo>
                  <a:lnTo>
                    <a:pt x="0" y="465"/>
                  </a:lnTo>
                  <a:close/>
                  <a:moveTo>
                    <a:pt x="1237" y="0"/>
                  </a:moveTo>
                  <a:lnTo>
                    <a:pt x="1513" y="0"/>
                  </a:lnTo>
                  <a:lnTo>
                    <a:pt x="1513" y="465"/>
                  </a:lnTo>
                  <a:lnTo>
                    <a:pt x="1237" y="465"/>
                  </a:lnTo>
                  <a:lnTo>
                    <a:pt x="1237" y="0"/>
                  </a:lnTo>
                  <a:close/>
                  <a:moveTo>
                    <a:pt x="2474" y="465"/>
                  </a:moveTo>
                  <a:lnTo>
                    <a:pt x="2750" y="465"/>
                  </a:lnTo>
                  <a:lnTo>
                    <a:pt x="2750" y="490"/>
                  </a:lnTo>
                  <a:lnTo>
                    <a:pt x="2474" y="490"/>
                  </a:lnTo>
                  <a:lnTo>
                    <a:pt x="2474" y="465"/>
                  </a:lnTo>
                  <a:close/>
                </a:path>
              </a:pathLst>
            </a:custGeom>
            <a:solidFill>
              <a:srgbClr val="4F81B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noEditPoints="1"/>
            </p:cNvSpPr>
            <p:nvPr/>
          </p:nvSpPr>
          <p:spPr bwMode="auto">
            <a:xfrm>
              <a:off x="1449" y="1336"/>
              <a:ext cx="2749" cy="2185"/>
            </a:xfrm>
            <a:custGeom>
              <a:avLst/>
              <a:gdLst/>
              <a:ahLst/>
              <a:cxnLst>
                <a:cxn ang="0">
                  <a:pos x="0" y="1796"/>
                </a:cxn>
                <a:cxn ang="0">
                  <a:pos x="276" y="1796"/>
                </a:cxn>
                <a:cxn ang="0">
                  <a:pos x="276" y="2185"/>
                </a:cxn>
                <a:cxn ang="0">
                  <a:pos x="0" y="2185"/>
                </a:cxn>
                <a:cxn ang="0">
                  <a:pos x="0" y="1796"/>
                </a:cxn>
                <a:cxn ang="0">
                  <a:pos x="1236" y="923"/>
                </a:cxn>
                <a:cxn ang="0">
                  <a:pos x="1513" y="923"/>
                </a:cxn>
                <a:cxn ang="0">
                  <a:pos x="1513" y="2185"/>
                </a:cxn>
                <a:cxn ang="0">
                  <a:pos x="1236" y="2185"/>
                </a:cxn>
                <a:cxn ang="0">
                  <a:pos x="1236" y="923"/>
                </a:cxn>
                <a:cxn ang="0">
                  <a:pos x="2473" y="0"/>
                </a:cxn>
                <a:cxn ang="0">
                  <a:pos x="2749" y="0"/>
                </a:cxn>
                <a:cxn ang="0">
                  <a:pos x="2749" y="2185"/>
                </a:cxn>
                <a:cxn ang="0">
                  <a:pos x="2473" y="2185"/>
                </a:cxn>
                <a:cxn ang="0">
                  <a:pos x="2473" y="0"/>
                </a:cxn>
              </a:cxnLst>
              <a:rect l="0" t="0" r="r" b="b"/>
              <a:pathLst>
                <a:path w="2749" h="2185">
                  <a:moveTo>
                    <a:pt x="0" y="1796"/>
                  </a:moveTo>
                  <a:lnTo>
                    <a:pt x="276" y="1796"/>
                  </a:lnTo>
                  <a:lnTo>
                    <a:pt x="276" y="2185"/>
                  </a:lnTo>
                  <a:lnTo>
                    <a:pt x="0" y="2185"/>
                  </a:lnTo>
                  <a:lnTo>
                    <a:pt x="0" y="1796"/>
                  </a:lnTo>
                  <a:close/>
                  <a:moveTo>
                    <a:pt x="1236" y="923"/>
                  </a:moveTo>
                  <a:lnTo>
                    <a:pt x="1513" y="923"/>
                  </a:lnTo>
                  <a:lnTo>
                    <a:pt x="1513" y="2185"/>
                  </a:lnTo>
                  <a:lnTo>
                    <a:pt x="1236" y="2185"/>
                  </a:lnTo>
                  <a:lnTo>
                    <a:pt x="1236" y="923"/>
                  </a:lnTo>
                  <a:close/>
                  <a:moveTo>
                    <a:pt x="2473" y="0"/>
                  </a:moveTo>
                  <a:lnTo>
                    <a:pt x="2749" y="0"/>
                  </a:lnTo>
                  <a:lnTo>
                    <a:pt x="2749" y="2185"/>
                  </a:lnTo>
                  <a:lnTo>
                    <a:pt x="2473" y="2185"/>
                  </a:lnTo>
                  <a:lnTo>
                    <a:pt x="2473" y="0"/>
                  </a:lnTo>
                  <a:close/>
                </a:path>
              </a:pathLst>
            </a:custGeom>
            <a:solidFill>
              <a:srgbClr val="C050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noEditPoints="1"/>
            </p:cNvSpPr>
            <p:nvPr/>
          </p:nvSpPr>
          <p:spPr bwMode="auto">
            <a:xfrm>
              <a:off x="1725" y="1368"/>
              <a:ext cx="2749" cy="2153"/>
            </a:xfrm>
            <a:custGeom>
              <a:avLst/>
              <a:gdLst/>
              <a:ahLst/>
              <a:cxnLst>
                <a:cxn ang="0">
                  <a:pos x="0" y="1795"/>
                </a:cxn>
                <a:cxn ang="0">
                  <a:pos x="276" y="1795"/>
                </a:cxn>
                <a:cxn ang="0">
                  <a:pos x="276" y="2153"/>
                </a:cxn>
                <a:cxn ang="0">
                  <a:pos x="0" y="2153"/>
                </a:cxn>
                <a:cxn ang="0">
                  <a:pos x="0" y="1795"/>
                </a:cxn>
                <a:cxn ang="0">
                  <a:pos x="1237" y="232"/>
                </a:cxn>
                <a:cxn ang="0">
                  <a:pos x="1513" y="232"/>
                </a:cxn>
                <a:cxn ang="0">
                  <a:pos x="1513" y="2153"/>
                </a:cxn>
                <a:cxn ang="0">
                  <a:pos x="1237" y="2153"/>
                </a:cxn>
                <a:cxn ang="0">
                  <a:pos x="1237" y="232"/>
                </a:cxn>
                <a:cxn ang="0">
                  <a:pos x="2473" y="0"/>
                </a:cxn>
                <a:cxn ang="0">
                  <a:pos x="2749" y="0"/>
                </a:cxn>
                <a:cxn ang="0">
                  <a:pos x="2749" y="2153"/>
                </a:cxn>
                <a:cxn ang="0">
                  <a:pos x="2473" y="2153"/>
                </a:cxn>
                <a:cxn ang="0">
                  <a:pos x="2473" y="0"/>
                </a:cxn>
              </a:cxnLst>
              <a:rect l="0" t="0" r="r" b="b"/>
              <a:pathLst>
                <a:path w="2749" h="2153">
                  <a:moveTo>
                    <a:pt x="0" y="1795"/>
                  </a:moveTo>
                  <a:lnTo>
                    <a:pt x="276" y="1795"/>
                  </a:lnTo>
                  <a:lnTo>
                    <a:pt x="276" y="2153"/>
                  </a:lnTo>
                  <a:lnTo>
                    <a:pt x="0" y="2153"/>
                  </a:lnTo>
                  <a:lnTo>
                    <a:pt x="0" y="1795"/>
                  </a:lnTo>
                  <a:close/>
                  <a:moveTo>
                    <a:pt x="1237" y="232"/>
                  </a:moveTo>
                  <a:lnTo>
                    <a:pt x="1513" y="232"/>
                  </a:lnTo>
                  <a:lnTo>
                    <a:pt x="1513" y="2153"/>
                  </a:lnTo>
                  <a:lnTo>
                    <a:pt x="1237" y="2153"/>
                  </a:lnTo>
                  <a:lnTo>
                    <a:pt x="1237" y="232"/>
                  </a:lnTo>
                  <a:close/>
                  <a:moveTo>
                    <a:pt x="2473" y="0"/>
                  </a:moveTo>
                  <a:lnTo>
                    <a:pt x="2749" y="0"/>
                  </a:lnTo>
                  <a:lnTo>
                    <a:pt x="2749" y="2153"/>
                  </a:lnTo>
                  <a:lnTo>
                    <a:pt x="2473" y="2153"/>
                  </a:lnTo>
                  <a:lnTo>
                    <a:pt x="2473" y="0"/>
                  </a:lnTo>
                  <a:close/>
                </a:path>
              </a:pathLst>
            </a:custGeom>
            <a:solidFill>
              <a:srgbClr val="B3A2C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Rectangle 11"/>
            <p:cNvSpPr>
              <a:spLocks noChangeArrowheads="1"/>
            </p:cNvSpPr>
            <p:nvPr/>
          </p:nvSpPr>
          <p:spPr bwMode="auto">
            <a:xfrm>
              <a:off x="965" y="1120"/>
              <a:ext cx="7" cy="2668"/>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1036" name="Rectangle 12"/>
            <p:cNvSpPr>
              <a:spLocks noChangeArrowheads="1"/>
            </p:cNvSpPr>
            <p:nvPr/>
          </p:nvSpPr>
          <p:spPr bwMode="auto">
            <a:xfrm>
              <a:off x="968" y="3515"/>
              <a:ext cx="3710" cy="6"/>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13"/>
            <p:cNvSpPr>
              <a:spLocks noChangeArrowheads="1"/>
            </p:cNvSpPr>
            <p:nvPr/>
          </p:nvSpPr>
          <p:spPr bwMode="auto">
            <a:xfrm>
              <a:off x="1219" y="3378"/>
              <a:ext cx="69"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 name="Rectangle 14"/>
            <p:cNvSpPr>
              <a:spLocks noChangeArrowheads="1"/>
            </p:cNvSpPr>
            <p:nvPr/>
          </p:nvSpPr>
          <p:spPr bwMode="auto">
            <a:xfrm>
              <a:off x="1244" y="3378"/>
              <a:ext cx="220"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0.1%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2448" y="2880"/>
              <a:ext cx="219"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Arial" pitchFamily="34" charset="0"/>
                </a:rPr>
                <a:t>1.7%</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0" name="Rectangle 16"/>
            <p:cNvSpPr>
              <a:spLocks noChangeArrowheads="1"/>
            </p:cNvSpPr>
            <p:nvPr/>
          </p:nvSpPr>
          <p:spPr bwMode="auto">
            <a:xfrm>
              <a:off x="3691" y="3368"/>
              <a:ext cx="69"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1" name="Rectangle 17"/>
            <p:cNvSpPr>
              <a:spLocks noChangeArrowheads="1"/>
            </p:cNvSpPr>
            <p:nvPr/>
          </p:nvSpPr>
          <p:spPr bwMode="auto">
            <a:xfrm>
              <a:off x="3716" y="3368"/>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0.1%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2" name="Rectangle 18"/>
            <p:cNvSpPr>
              <a:spLocks noChangeArrowheads="1"/>
            </p:cNvSpPr>
            <p:nvPr/>
          </p:nvSpPr>
          <p:spPr bwMode="auto">
            <a:xfrm>
              <a:off x="1506" y="3001"/>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1.5%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3" name="Rectangle 19"/>
            <p:cNvSpPr>
              <a:spLocks noChangeArrowheads="1"/>
            </p:cNvSpPr>
            <p:nvPr/>
          </p:nvSpPr>
          <p:spPr bwMode="auto">
            <a:xfrm>
              <a:off x="2742" y="2064"/>
              <a:ext cx="220" cy="9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Arial" pitchFamily="34" charset="0"/>
                </a:rPr>
                <a:t>4.7%</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4" name="Rectangle 20"/>
            <p:cNvSpPr>
              <a:spLocks noChangeArrowheads="1"/>
            </p:cNvSpPr>
            <p:nvPr/>
          </p:nvSpPr>
          <p:spPr bwMode="auto">
            <a:xfrm>
              <a:off x="3979" y="1203"/>
              <a:ext cx="219"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8.2%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21"/>
            <p:cNvSpPr>
              <a:spLocks noChangeArrowheads="1"/>
            </p:cNvSpPr>
            <p:nvPr/>
          </p:nvSpPr>
          <p:spPr bwMode="auto">
            <a:xfrm>
              <a:off x="1781" y="3032"/>
              <a:ext cx="220"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6" name="Rectangle 22"/>
            <p:cNvSpPr>
              <a:spLocks noChangeArrowheads="1"/>
            </p:cNvSpPr>
            <p:nvPr/>
          </p:nvSpPr>
          <p:spPr bwMode="auto">
            <a:xfrm>
              <a:off x="3017" y="1469"/>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7.2%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7" name="Rectangle 23"/>
            <p:cNvSpPr>
              <a:spLocks noChangeArrowheads="1"/>
            </p:cNvSpPr>
            <p:nvPr/>
          </p:nvSpPr>
          <p:spPr bwMode="auto">
            <a:xfrm>
              <a:off x="4253" y="1236"/>
              <a:ext cx="219"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8.1%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8" name="Rectangle 24"/>
            <p:cNvSpPr>
              <a:spLocks noChangeArrowheads="1"/>
            </p:cNvSpPr>
            <p:nvPr/>
          </p:nvSpPr>
          <p:spPr bwMode="auto">
            <a:xfrm>
              <a:off x="704" y="3739"/>
              <a:ext cx="69"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9" name="Rectangle 25"/>
            <p:cNvSpPr>
              <a:spLocks noChangeArrowheads="1"/>
            </p:cNvSpPr>
            <p:nvPr/>
          </p:nvSpPr>
          <p:spPr bwMode="auto">
            <a:xfrm>
              <a:off x="729" y="3739"/>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0" name="Rectangle 26"/>
            <p:cNvSpPr>
              <a:spLocks noChangeArrowheads="1"/>
            </p:cNvSpPr>
            <p:nvPr/>
          </p:nvSpPr>
          <p:spPr bwMode="auto">
            <a:xfrm>
              <a:off x="730" y="3472"/>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1" name="Rectangle 27"/>
            <p:cNvSpPr>
              <a:spLocks noChangeArrowheads="1"/>
            </p:cNvSpPr>
            <p:nvPr/>
          </p:nvSpPr>
          <p:spPr bwMode="auto">
            <a:xfrm>
              <a:off x="730" y="3206"/>
              <a:ext cx="220"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1.0%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2" name="Rectangle 28"/>
            <p:cNvSpPr>
              <a:spLocks noChangeArrowheads="1"/>
            </p:cNvSpPr>
            <p:nvPr/>
          </p:nvSpPr>
          <p:spPr bwMode="auto">
            <a:xfrm>
              <a:off x="730" y="2939"/>
              <a:ext cx="220"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2.0%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3" name="Rectangle 29"/>
            <p:cNvSpPr>
              <a:spLocks noChangeArrowheads="1"/>
            </p:cNvSpPr>
            <p:nvPr/>
          </p:nvSpPr>
          <p:spPr bwMode="auto">
            <a:xfrm>
              <a:off x="730" y="2672"/>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3.0%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4" name="Rectangle 30"/>
            <p:cNvSpPr>
              <a:spLocks noChangeArrowheads="1"/>
            </p:cNvSpPr>
            <p:nvPr/>
          </p:nvSpPr>
          <p:spPr bwMode="auto">
            <a:xfrm>
              <a:off x="730" y="2406"/>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4.0%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5" name="Rectangle 31"/>
            <p:cNvSpPr>
              <a:spLocks noChangeArrowheads="1"/>
            </p:cNvSpPr>
            <p:nvPr/>
          </p:nvSpPr>
          <p:spPr bwMode="auto">
            <a:xfrm>
              <a:off x="730" y="2139"/>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5.0%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6" name="Rectangle 32"/>
            <p:cNvSpPr>
              <a:spLocks noChangeArrowheads="1"/>
            </p:cNvSpPr>
            <p:nvPr/>
          </p:nvSpPr>
          <p:spPr bwMode="auto">
            <a:xfrm>
              <a:off x="730" y="1871"/>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6.0%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7" name="Rectangle 33"/>
            <p:cNvSpPr>
              <a:spLocks noChangeArrowheads="1"/>
            </p:cNvSpPr>
            <p:nvPr/>
          </p:nvSpPr>
          <p:spPr bwMode="auto">
            <a:xfrm>
              <a:off x="730" y="1604"/>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7.0%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8" name="Rectangle 34"/>
            <p:cNvSpPr>
              <a:spLocks noChangeArrowheads="1"/>
            </p:cNvSpPr>
            <p:nvPr/>
          </p:nvSpPr>
          <p:spPr bwMode="auto">
            <a:xfrm>
              <a:off x="730" y="1338"/>
              <a:ext cx="220"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8.0%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9" name="Rectangle 35"/>
            <p:cNvSpPr>
              <a:spLocks noChangeArrowheads="1"/>
            </p:cNvSpPr>
            <p:nvPr/>
          </p:nvSpPr>
          <p:spPr bwMode="auto">
            <a:xfrm>
              <a:off x="730" y="1071"/>
              <a:ext cx="220"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9.0%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0" name="Rectangle 36"/>
            <p:cNvSpPr>
              <a:spLocks noChangeArrowheads="1"/>
            </p:cNvSpPr>
            <p:nvPr/>
          </p:nvSpPr>
          <p:spPr bwMode="auto">
            <a:xfrm>
              <a:off x="1292" y="3582"/>
              <a:ext cx="678"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Auto Person Trips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1" name="Rectangle 37"/>
            <p:cNvSpPr>
              <a:spLocks noChangeArrowheads="1"/>
            </p:cNvSpPr>
            <p:nvPr/>
          </p:nvSpPr>
          <p:spPr bwMode="auto">
            <a:xfrm>
              <a:off x="2623" y="3582"/>
              <a:ext cx="484"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Transit Trips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2" name="Rectangle 38"/>
            <p:cNvSpPr>
              <a:spLocks noChangeArrowheads="1"/>
            </p:cNvSpPr>
            <p:nvPr/>
          </p:nvSpPr>
          <p:spPr bwMode="auto">
            <a:xfrm>
              <a:off x="3714" y="3582"/>
              <a:ext cx="194"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Non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3" name="Rectangle 39"/>
            <p:cNvSpPr>
              <a:spLocks noChangeArrowheads="1"/>
            </p:cNvSpPr>
            <p:nvPr/>
          </p:nvSpPr>
          <p:spPr bwMode="auto">
            <a:xfrm>
              <a:off x="3853" y="3582"/>
              <a:ext cx="69"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4" name="Rectangle 40"/>
            <p:cNvSpPr>
              <a:spLocks noChangeArrowheads="1"/>
            </p:cNvSpPr>
            <p:nvPr/>
          </p:nvSpPr>
          <p:spPr bwMode="auto">
            <a:xfrm>
              <a:off x="3878" y="3582"/>
              <a:ext cx="608"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Motorized Trips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5" name="Rectangle 41"/>
            <p:cNvSpPr>
              <a:spLocks noChangeArrowheads="1"/>
            </p:cNvSpPr>
            <p:nvPr/>
          </p:nvSpPr>
          <p:spPr bwMode="auto">
            <a:xfrm>
              <a:off x="816" y="864"/>
              <a:ext cx="4126" cy="1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rgbClr val="000000"/>
                  </a:solidFill>
                  <a:effectLst/>
                  <a:latin typeface="Calibri" pitchFamily="34" charset="0"/>
                  <a:cs typeface="Arial" pitchFamily="34" charset="0"/>
                </a:rPr>
                <a:t>Percentage Change in Person Trips Relative to 2012 CLRP Baseline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66" name="Rectangle 42"/>
            <p:cNvSpPr>
              <a:spLocks noChangeArrowheads="1"/>
            </p:cNvSpPr>
            <p:nvPr/>
          </p:nvSpPr>
          <p:spPr bwMode="auto">
            <a:xfrm>
              <a:off x="4813" y="2278"/>
              <a:ext cx="51" cy="50"/>
            </a:xfrm>
            <a:prstGeom prst="rect">
              <a:avLst/>
            </a:prstGeom>
            <a:solidFill>
              <a:srgbClr val="4F81B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7" name="Rectangle 43"/>
            <p:cNvSpPr>
              <a:spLocks noChangeArrowheads="1"/>
            </p:cNvSpPr>
            <p:nvPr/>
          </p:nvSpPr>
          <p:spPr bwMode="auto">
            <a:xfrm>
              <a:off x="4881" y="2254"/>
              <a:ext cx="414" cy="13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Scenario 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68" name="Rectangle 44"/>
            <p:cNvSpPr>
              <a:spLocks noChangeArrowheads="1"/>
            </p:cNvSpPr>
            <p:nvPr/>
          </p:nvSpPr>
          <p:spPr bwMode="auto">
            <a:xfrm>
              <a:off x="4813" y="2429"/>
              <a:ext cx="51" cy="50"/>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9" name="Rectangle 45"/>
            <p:cNvSpPr>
              <a:spLocks noChangeArrowheads="1"/>
            </p:cNvSpPr>
            <p:nvPr/>
          </p:nvSpPr>
          <p:spPr bwMode="auto">
            <a:xfrm>
              <a:off x="4881" y="2406"/>
              <a:ext cx="414"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Scenario 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0" name="Rectangle 46"/>
            <p:cNvSpPr>
              <a:spLocks noChangeArrowheads="1"/>
            </p:cNvSpPr>
            <p:nvPr/>
          </p:nvSpPr>
          <p:spPr bwMode="auto">
            <a:xfrm>
              <a:off x="4813" y="2579"/>
              <a:ext cx="51" cy="50"/>
            </a:xfrm>
            <a:prstGeom prst="rect">
              <a:avLst/>
            </a:prstGeom>
            <a:solidFill>
              <a:srgbClr val="B3A2C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1" name="Rectangle 47"/>
            <p:cNvSpPr>
              <a:spLocks noChangeArrowheads="1"/>
            </p:cNvSpPr>
            <p:nvPr/>
          </p:nvSpPr>
          <p:spPr bwMode="auto">
            <a:xfrm>
              <a:off x="4881" y="2556"/>
              <a:ext cx="414"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Arial" pitchFamily="34" charset="0"/>
                </a:rPr>
                <a:t>Scenario 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2" name="Freeform 48"/>
            <p:cNvSpPr>
              <a:spLocks noEditPoints="1"/>
            </p:cNvSpPr>
            <p:nvPr/>
          </p:nvSpPr>
          <p:spPr bwMode="auto">
            <a:xfrm>
              <a:off x="645" y="765"/>
              <a:ext cx="4677" cy="3120"/>
            </a:xfrm>
            <a:custGeom>
              <a:avLst/>
              <a:gdLst/>
              <a:ahLst/>
              <a:cxnLst>
                <a:cxn ang="0">
                  <a:pos x="0" y="8"/>
                </a:cxn>
                <a:cxn ang="0">
                  <a:pos x="8" y="0"/>
                </a:cxn>
                <a:cxn ang="0">
                  <a:pos x="11912" y="0"/>
                </a:cxn>
                <a:cxn ang="0">
                  <a:pos x="11920" y="8"/>
                </a:cxn>
                <a:cxn ang="0">
                  <a:pos x="11920" y="7944"/>
                </a:cxn>
                <a:cxn ang="0">
                  <a:pos x="11912" y="7952"/>
                </a:cxn>
                <a:cxn ang="0">
                  <a:pos x="8" y="7952"/>
                </a:cxn>
                <a:cxn ang="0">
                  <a:pos x="0" y="7944"/>
                </a:cxn>
                <a:cxn ang="0">
                  <a:pos x="0" y="8"/>
                </a:cxn>
                <a:cxn ang="0">
                  <a:pos x="16" y="7944"/>
                </a:cxn>
                <a:cxn ang="0">
                  <a:pos x="8" y="7936"/>
                </a:cxn>
                <a:cxn ang="0">
                  <a:pos x="11912" y="7936"/>
                </a:cxn>
                <a:cxn ang="0">
                  <a:pos x="11904" y="7944"/>
                </a:cxn>
                <a:cxn ang="0">
                  <a:pos x="11904" y="8"/>
                </a:cxn>
                <a:cxn ang="0">
                  <a:pos x="11912" y="16"/>
                </a:cxn>
                <a:cxn ang="0">
                  <a:pos x="8" y="16"/>
                </a:cxn>
                <a:cxn ang="0">
                  <a:pos x="16" y="8"/>
                </a:cxn>
                <a:cxn ang="0">
                  <a:pos x="16" y="7944"/>
                </a:cxn>
              </a:cxnLst>
              <a:rect l="0" t="0" r="r" b="b"/>
              <a:pathLst>
                <a:path w="11920" h="7952">
                  <a:moveTo>
                    <a:pt x="0" y="8"/>
                  </a:moveTo>
                  <a:cubicBezTo>
                    <a:pt x="0" y="4"/>
                    <a:pt x="4" y="0"/>
                    <a:pt x="8" y="0"/>
                  </a:cubicBezTo>
                  <a:lnTo>
                    <a:pt x="11912" y="0"/>
                  </a:lnTo>
                  <a:cubicBezTo>
                    <a:pt x="11917" y="0"/>
                    <a:pt x="11920" y="4"/>
                    <a:pt x="11920" y="8"/>
                  </a:cubicBezTo>
                  <a:lnTo>
                    <a:pt x="11920" y="7944"/>
                  </a:lnTo>
                  <a:cubicBezTo>
                    <a:pt x="11920" y="7949"/>
                    <a:pt x="11917" y="7952"/>
                    <a:pt x="11912" y="7952"/>
                  </a:cubicBezTo>
                  <a:lnTo>
                    <a:pt x="8" y="7952"/>
                  </a:lnTo>
                  <a:cubicBezTo>
                    <a:pt x="4" y="7952"/>
                    <a:pt x="0" y="7949"/>
                    <a:pt x="0" y="7944"/>
                  </a:cubicBezTo>
                  <a:lnTo>
                    <a:pt x="0" y="8"/>
                  </a:lnTo>
                  <a:close/>
                  <a:moveTo>
                    <a:pt x="16" y="7944"/>
                  </a:moveTo>
                  <a:lnTo>
                    <a:pt x="8" y="7936"/>
                  </a:lnTo>
                  <a:lnTo>
                    <a:pt x="11912" y="7936"/>
                  </a:lnTo>
                  <a:lnTo>
                    <a:pt x="11904" y="7944"/>
                  </a:lnTo>
                  <a:lnTo>
                    <a:pt x="11904" y="8"/>
                  </a:lnTo>
                  <a:lnTo>
                    <a:pt x="11912" y="16"/>
                  </a:lnTo>
                  <a:lnTo>
                    <a:pt x="8" y="16"/>
                  </a:lnTo>
                  <a:lnTo>
                    <a:pt x="16" y="8"/>
                  </a:lnTo>
                  <a:lnTo>
                    <a:pt x="16" y="7944"/>
                  </a:lnTo>
                  <a:close/>
                </a:path>
              </a:pathLst>
            </a:custGeom>
            <a:solidFill>
              <a:srgbClr val="868686"/>
            </a:solidFill>
            <a:ln w="0" cap="flat">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630400" y="1828800"/>
            <a:ext cx="3200400" cy="2590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04800" y="1219200"/>
            <a:ext cx="8305800" cy="5539978"/>
          </a:xfrm>
          <a:prstGeom prst="rect">
            <a:avLst/>
          </a:prstGeom>
          <a:noFill/>
        </p:spPr>
        <p:txBody>
          <a:bodyPr wrap="square" rtlCol="0">
            <a:spAutoFit/>
          </a:bodyPr>
          <a:lstStyle/>
          <a:p>
            <a:r>
              <a:rPr lang="en-US" sz="2400" dirty="0" smtClean="0">
                <a:latin typeface="Myriad Pro" pitchFamily="34" charset="0"/>
              </a:rPr>
              <a:t>To address the lack of identified funding for WMATA’s future rehabilitation and maintenance needs beyond 2020, transit ridership to or through the core area was constrained to 2020 levels for both the CLRP and the three scenarios.</a:t>
            </a:r>
          </a:p>
          <a:p>
            <a:endParaRPr lang="en-US" sz="2400" dirty="0" smtClean="0">
              <a:latin typeface="Myriad Pro" pitchFamily="34" charset="0"/>
            </a:endParaRPr>
          </a:p>
          <a:p>
            <a:pPr algn="ctr"/>
            <a:r>
              <a:rPr lang="en-US" dirty="0" smtClean="0">
                <a:latin typeface="Myriad Pro" pitchFamily="34" charset="0"/>
              </a:rPr>
              <a:t>Percent Transit Mode Share</a:t>
            </a:r>
          </a:p>
          <a:p>
            <a:endParaRPr lang="en-US" sz="2400" dirty="0" smtClean="0">
              <a:latin typeface="Myriad Pro" pitchFamily="34" charset="0"/>
            </a:endParaRPr>
          </a:p>
          <a:p>
            <a:endParaRPr lang="en-US" sz="2400" dirty="0" smtClean="0">
              <a:latin typeface="Myriad Pro" pitchFamily="34" charset="0"/>
            </a:endParaRPr>
          </a:p>
          <a:p>
            <a:endParaRPr lang="en-US" sz="2400" dirty="0" smtClean="0">
              <a:latin typeface="Myriad Pro" pitchFamily="34" charset="0"/>
            </a:endParaRPr>
          </a:p>
          <a:p>
            <a:endParaRPr lang="en-US" sz="2400" dirty="0" smtClean="0">
              <a:latin typeface="Myriad Pro" pitchFamily="34" charset="0"/>
            </a:endParaRPr>
          </a:p>
          <a:p>
            <a:endParaRPr lang="en-US" sz="2400" dirty="0" smtClean="0">
              <a:latin typeface="Myriad Pro" pitchFamily="34" charset="0"/>
            </a:endParaRPr>
          </a:p>
          <a:p>
            <a:r>
              <a:rPr lang="en-US" sz="2400" dirty="0" smtClean="0">
                <a:latin typeface="Myriad Pro" pitchFamily="34" charset="0"/>
              </a:rPr>
              <a:t>The increases from the constrained to the unconstrained transit mode shares would be more pronounced in the core and inner suburbs served by Metrorail.</a:t>
            </a:r>
          </a:p>
          <a:p>
            <a:endParaRPr lang="en-US" dirty="0" smtClean="0">
              <a:latin typeface="Myriad Pro" pitchFamily="34" charset="0"/>
            </a:endParaRPr>
          </a:p>
        </p:txBody>
      </p:sp>
      <p:sp>
        <p:nvSpPr>
          <p:cNvPr id="10" name="Slide Number Placeholder 9"/>
          <p:cNvSpPr>
            <a:spLocks noGrp="1"/>
          </p:cNvSpPr>
          <p:nvPr>
            <p:ph type="sldNum" sz="quarter" idx="12"/>
          </p:nvPr>
        </p:nvSpPr>
        <p:spPr/>
        <p:txBody>
          <a:bodyPr/>
          <a:lstStyle/>
          <a:p>
            <a:fld id="{970DA64D-59A4-4746-BDE5-0461E5BAFCB0}" type="slidenum">
              <a:rPr lang="en-US" smtClean="0"/>
              <a:pPr/>
              <a:t>16</a:t>
            </a:fld>
            <a:endParaRPr lang="en-US" dirty="0"/>
          </a:p>
        </p:txBody>
      </p:sp>
      <p:sp>
        <p:nvSpPr>
          <p:cNvPr id="9"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Regional Transit Mode Share</a:t>
            </a:r>
          </a:p>
        </p:txBody>
      </p:sp>
      <p:pic>
        <p:nvPicPr>
          <p:cNvPr id="11"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419100" y="3505200"/>
            <a:ext cx="8305800" cy="1485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p:cNvGraphicFramePr/>
          <p:nvPr/>
        </p:nvGraphicFramePr>
        <p:xfrm>
          <a:off x="533400" y="1143000"/>
          <a:ext cx="7953375" cy="4981576"/>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Commuter Mode Choice</a:t>
            </a:r>
          </a:p>
        </p:txBody>
      </p:sp>
      <p:pic>
        <p:nvPicPr>
          <p:cNvPr id="9" name="Picture 2"/>
          <p:cNvPicPr>
            <a:picLocks noChangeAspect="1" noChangeArrowheads="1"/>
          </p:cNvPicPr>
          <p:nvPr/>
        </p:nvPicPr>
        <p:blipFill>
          <a:blip r:embed="rId3"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17</a:t>
            </a:fld>
            <a:endParaRPr lang="en-US"/>
          </a:p>
        </p:txBody>
      </p:sp>
      <p:grpSp>
        <p:nvGrpSpPr>
          <p:cNvPr id="2" name="Group 20"/>
          <p:cNvGrpSpPr/>
          <p:nvPr/>
        </p:nvGrpSpPr>
        <p:grpSpPr>
          <a:xfrm>
            <a:off x="1219200" y="1674168"/>
            <a:ext cx="5867400" cy="1743164"/>
            <a:chOff x="1219200" y="2055168"/>
            <a:chExt cx="5867400" cy="1743164"/>
          </a:xfrm>
        </p:grpSpPr>
        <p:sp>
          <p:nvSpPr>
            <p:cNvPr id="12" name="TextBox 11"/>
            <p:cNvSpPr txBox="1"/>
            <p:nvPr/>
          </p:nvSpPr>
          <p:spPr>
            <a:xfrm>
              <a:off x="1219200" y="3200400"/>
              <a:ext cx="457200" cy="230832"/>
            </a:xfrm>
            <a:prstGeom prst="rect">
              <a:avLst/>
            </a:prstGeom>
            <a:noFill/>
          </p:spPr>
          <p:txBody>
            <a:bodyPr wrap="square" rtlCol="0">
              <a:spAutoFit/>
            </a:bodyPr>
            <a:lstStyle/>
            <a:p>
              <a:r>
                <a:rPr lang="en-US" sz="900" b="1" dirty="0" smtClean="0"/>
                <a:t>SOV</a:t>
              </a:r>
              <a:endParaRPr lang="en-US" sz="900" b="1" dirty="0"/>
            </a:p>
          </p:txBody>
        </p:sp>
        <p:sp>
          <p:nvSpPr>
            <p:cNvPr id="13" name="TextBox 12"/>
            <p:cNvSpPr txBox="1"/>
            <p:nvPr/>
          </p:nvSpPr>
          <p:spPr>
            <a:xfrm>
              <a:off x="1905000" y="3200400"/>
              <a:ext cx="533400" cy="230832"/>
            </a:xfrm>
            <a:prstGeom prst="rect">
              <a:avLst/>
            </a:prstGeom>
            <a:noFill/>
          </p:spPr>
          <p:txBody>
            <a:bodyPr wrap="square" rtlCol="0">
              <a:spAutoFit/>
            </a:bodyPr>
            <a:lstStyle/>
            <a:p>
              <a:r>
                <a:rPr lang="en-US" sz="900" b="1" dirty="0" smtClean="0"/>
                <a:t>HOV2</a:t>
              </a:r>
              <a:endParaRPr lang="en-US" sz="900" b="1" dirty="0"/>
            </a:p>
          </p:txBody>
        </p:sp>
        <p:sp>
          <p:nvSpPr>
            <p:cNvPr id="14" name="TextBox 13"/>
            <p:cNvSpPr txBox="1"/>
            <p:nvPr/>
          </p:nvSpPr>
          <p:spPr>
            <a:xfrm>
              <a:off x="2514600" y="2055168"/>
              <a:ext cx="609600" cy="230832"/>
            </a:xfrm>
            <a:prstGeom prst="rect">
              <a:avLst/>
            </a:prstGeom>
            <a:noFill/>
          </p:spPr>
          <p:txBody>
            <a:bodyPr wrap="square" rtlCol="0">
              <a:spAutoFit/>
            </a:bodyPr>
            <a:lstStyle/>
            <a:p>
              <a:r>
                <a:rPr lang="en-US" sz="900" b="1" dirty="0" smtClean="0"/>
                <a:t>HOV3+</a:t>
              </a:r>
              <a:endParaRPr lang="en-US" sz="900" b="1" dirty="0"/>
            </a:p>
          </p:txBody>
        </p:sp>
        <p:sp>
          <p:nvSpPr>
            <p:cNvPr id="15" name="TextBox 14"/>
            <p:cNvSpPr txBox="1"/>
            <p:nvPr/>
          </p:nvSpPr>
          <p:spPr>
            <a:xfrm>
              <a:off x="3276600" y="2971800"/>
              <a:ext cx="685800" cy="369332"/>
            </a:xfrm>
            <a:prstGeom prst="rect">
              <a:avLst/>
            </a:prstGeom>
            <a:noFill/>
          </p:spPr>
          <p:txBody>
            <a:bodyPr wrap="square" rtlCol="0">
              <a:spAutoFit/>
            </a:bodyPr>
            <a:lstStyle/>
            <a:p>
              <a:pPr algn="ctr"/>
              <a:r>
                <a:rPr lang="en-US" sz="900" b="1" dirty="0" smtClean="0"/>
                <a:t>Metrorail Only</a:t>
              </a:r>
              <a:endParaRPr lang="en-US" sz="900" b="1" dirty="0"/>
            </a:p>
          </p:txBody>
        </p:sp>
        <p:sp>
          <p:nvSpPr>
            <p:cNvPr id="16" name="TextBox 15"/>
            <p:cNvSpPr txBox="1"/>
            <p:nvPr/>
          </p:nvSpPr>
          <p:spPr>
            <a:xfrm>
              <a:off x="3886200" y="3276600"/>
              <a:ext cx="914400" cy="230832"/>
            </a:xfrm>
            <a:prstGeom prst="rect">
              <a:avLst/>
            </a:prstGeom>
            <a:noFill/>
          </p:spPr>
          <p:txBody>
            <a:bodyPr wrap="square" rtlCol="0">
              <a:spAutoFit/>
            </a:bodyPr>
            <a:lstStyle/>
            <a:p>
              <a:r>
                <a:rPr lang="en-US" sz="900" b="1" dirty="0" smtClean="0"/>
                <a:t>Bus/Metrorail</a:t>
              </a:r>
              <a:endParaRPr lang="en-US" sz="900" b="1" dirty="0"/>
            </a:p>
          </p:txBody>
        </p:sp>
        <p:sp>
          <p:nvSpPr>
            <p:cNvPr id="17" name="TextBox 16"/>
            <p:cNvSpPr txBox="1"/>
            <p:nvPr/>
          </p:nvSpPr>
          <p:spPr>
            <a:xfrm>
              <a:off x="4648200" y="3429000"/>
              <a:ext cx="762000" cy="369332"/>
            </a:xfrm>
            <a:prstGeom prst="rect">
              <a:avLst/>
            </a:prstGeom>
            <a:noFill/>
          </p:spPr>
          <p:txBody>
            <a:bodyPr wrap="square" rtlCol="0">
              <a:spAutoFit/>
            </a:bodyPr>
            <a:lstStyle/>
            <a:p>
              <a:pPr algn="ctr"/>
              <a:r>
                <a:rPr lang="en-US" sz="900" b="1" dirty="0" smtClean="0"/>
                <a:t>Commuter Rail</a:t>
              </a:r>
              <a:endParaRPr lang="en-US" sz="900" b="1" dirty="0"/>
            </a:p>
          </p:txBody>
        </p:sp>
        <p:sp>
          <p:nvSpPr>
            <p:cNvPr id="18" name="TextBox 17"/>
            <p:cNvSpPr txBox="1"/>
            <p:nvPr/>
          </p:nvSpPr>
          <p:spPr>
            <a:xfrm>
              <a:off x="5410200" y="2286000"/>
              <a:ext cx="609600" cy="230832"/>
            </a:xfrm>
            <a:prstGeom prst="rect">
              <a:avLst/>
            </a:prstGeom>
            <a:noFill/>
          </p:spPr>
          <p:txBody>
            <a:bodyPr wrap="square" rtlCol="0">
              <a:spAutoFit/>
            </a:bodyPr>
            <a:lstStyle/>
            <a:p>
              <a:r>
                <a:rPr lang="en-US" sz="900" b="1" dirty="0" smtClean="0"/>
                <a:t>Bus Only</a:t>
              </a:r>
            </a:p>
          </p:txBody>
        </p:sp>
        <p:sp>
          <p:nvSpPr>
            <p:cNvPr id="19" name="TextBox 18"/>
            <p:cNvSpPr txBox="1"/>
            <p:nvPr/>
          </p:nvSpPr>
          <p:spPr>
            <a:xfrm>
              <a:off x="6096000" y="2359968"/>
              <a:ext cx="990600" cy="230832"/>
            </a:xfrm>
            <a:prstGeom prst="rect">
              <a:avLst/>
            </a:prstGeom>
            <a:noFill/>
          </p:spPr>
          <p:txBody>
            <a:bodyPr wrap="square" rtlCol="0">
              <a:spAutoFit/>
            </a:bodyPr>
            <a:lstStyle/>
            <a:p>
              <a:pPr algn="ctr"/>
              <a:r>
                <a:rPr lang="en-US" sz="900" b="1" dirty="0" smtClean="0"/>
                <a:t>Non-Motorized</a:t>
              </a: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Air Quality</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18</a:t>
            </a:fld>
            <a:endParaRPr lang="en-US"/>
          </a:p>
        </p:txBody>
      </p:sp>
      <p:sp>
        <p:nvSpPr>
          <p:cNvPr id="11" name="TextBox 10"/>
          <p:cNvSpPr txBox="1"/>
          <p:nvPr/>
        </p:nvSpPr>
        <p:spPr>
          <a:xfrm>
            <a:off x="338245" y="1981200"/>
            <a:ext cx="8109912" cy="400110"/>
          </a:xfrm>
          <a:prstGeom prst="rect">
            <a:avLst/>
          </a:prstGeom>
          <a:noFill/>
        </p:spPr>
        <p:txBody>
          <a:bodyPr wrap="none" rtlCol="0">
            <a:spAutoFit/>
          </a:bodyPr>
          <a:lstStyle/>
          <a:p>
            <a:pPr algn="ctr"/>
            <a:r>
              <a:rPr lang="en-US" sz="2000" dirty="0" smtClean="0">
                <a:latin typeface="Arial" pitchFamily="34" charset="0"/>
                <a:cs typeface="Arial" pitchFamily="34" charset="0"/>
              </a:rPr>
              <a:t>Change in Emissions Relative to 2015 Forecasted with MOVES2010a</a:t>
            </a:r>
            <a:endParaRPr lang="en-US" sz="2000" dirty="0">
              <a:latin typeface="Arial" pitchFamily="34" charset="0"/>
              <a:cs typeface="Arial" pitchFamily="34" charset="0"/>
            </a:endParaRPr>
          </a:p>
        </p:txBody>
      </p:sp>
      <p:pic>
        <p:nvPicPr>
          <p:cNvPr id="2053" name="Picture 5"/>
          <p:cNvPicPr>
            <a:picLocks noChangeAspect="1" noChangeArrowheads="1"/>
          </p:cNvPicPr>
          <p:nvPr/>
        </p:nvPicPr>
        <p:blipFill>
          <a:blip r:embed="rId3" cstate="print"/>
          <a:srcRect/>
          <a:stretch>
            <a:fillRect/>
          </a:stretch>
        </p:blipFill>
        <p:spPr bwMode="auto">
          <a:xfrm>
            <a:off x="476250" y="2647950"/>
            <a:ext cx="8191500" cy="238125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Financial Analysis</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19</a:t>
            </a:fld>
            <a:endParaRPr lang="en-US"/>
          </a:p>
        </p:txBody>
      </p:sp>
      <p:sp>
        <p:nvSpPr>
          <p:cNvPr id="6" name="Content Placeholder 5"/>
          <p:cNvSpPr>
            <a:spLocks noGrp="1"/>
          </p:cNvSpPr>
          <p:nvPr>
            <p:ph idx="1"/>
          </p:nvPr>
        </p:nvSpPr>
        <p:spPr/>
        <p:txBody>
          <a:bodyPr/>
          <a:lstStyle/>
          <a:p>
            <a:r>
              <a:rPr lang="en-US" dirty="0" smtClean="0"/>
              <a:t>Sketch-level analysis of Scenarios 1 and 3 show revenue to cost ratios of 0.40 and 0.38, respectively</a:t>
            </a:r>
          </a:p>
          <a:p>
            <a:r>
              <a:rPr lang="en-US" dirty="0" smtClean="0"/>
              <a:t>Results presented in October 2011 showed much higher revenue to cost ratios.  Removing tolls on existing general purpose lanes, most notably the parkways, significantly reduced the revenue from the VPL network.</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p:cNvSpPr>
            <a:spLocks noGrp="1" noChangeArrowheads="1"/>
          </p:cNvSpPr>
          <p:nvPr>
            <p:ph type="title"/>
          </p:nvPr>
        </p:nvSpPr>
        <p:spPr>
          <a:xfrm>
            <a:off x="0" y="0"/>
            <a:ext cx="8229600" cy="1143000"/>
          </a:xfrm>
        </p:spPr>
        <p:txBody>
          <a:bodyPr/>
          <a:lstStyle/>
          <a:p>
            <a:pPr algn="l" eaLnBrk="1" hangingPunct="1"/>
            <a:r>
              <a:rPr lang="en-US" dirty="0" smtClean="0">
                <a:solidFill>
                  <a:schemeClr val="bg1">
                    <a:lumMod val="50000"/>
                  </a:schemeClr>
                </a:solidFill>
              </a:rPr>
              <a:t>What’s Next?</a:t>
            </a:r>
          </a:p>
        </p:txBody>
      </p:sp>
      <p:pic>
        <p:nvPicPr>
          <p:cNvPr id="9" name="Picture 2"/>
          <p:cNvPicPr>
            <a:picLocks noChangeAspect="1" noChangeArrowheads="1"/>
          </p:cNvPicPr>
          <p:nvPr/>
        </p:nvPicPr>
        <p:blipFill>
          <a:blip r:embed="rId2" cstate="print"/>
          <a:srcRect/>
          <a:stretch>
            <a:fillRect/>
          </a:stretch>
        </p:blipFill>
        <p:spPr bwMode="auto">
          <a:xfrm>
            <a:off x="8229600" y="228600"/>
            <a:ext cx="733425" cy="85725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04EA95E6-5138-4995-88B6-651D01A3B8E9}" type="slidenum">
              <a:rPr lang="en-US" smtClean="0"/>
              <a:pPr/>
              <a:t>20</a:t>
            </a:fld>
            <a:endParaRPr lang="en-US"/>
          </a:p>
        </p:txBody>
      </p:sp>
      <p:sp>
        <p:nvSpPr>
          <p:cNvPr id="6" name="Content Placeholder 5"/>
          <p:cNvSpPr>
            <a:spLocks noGrp="1"/>
          </p:cNvSpPr>
          <p:nvPr>
            <p:ph idx="1"/>
          </p:nvPr>
        </p:nvSpPr>
        <p:spPr/>
        <p:txBody>
          <a:bodyPr/>
          <a:lstStyle/>
          <a:p>
            <a:r>
              <a:rPr lang="en-US" dirty="0" smtClean="0"/>
              <a:t>Update of CLRP Aspirations Scenario Study will allow for future analysis of</a:t>
            </a:r>
          </a:p>
          <a:p>
            <a:pPr lvl="1"/>
            <a:r>
              <a:rPr lang="en-US" dirty="0" smtClean="0"/>
              <a:t>Variations on land use and VPL network</a:t>
            </a:r>
          </a:p>
          <a:p>
            <a:pPr lvl="1"/>
            <a:r>
              <a:rPr lang="en-US" dirty="0" smtClean="0"/>
              <a:t>Analysis of smaller geographies, such as subareas or corridors</a:t>
            </a:r>
          </a:p>
          <a:p>
            <a:pPr lvl="1"/>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TotalTime>
  <Words>897</Words>
  <Application>Microsoft Office PowerPoint</Application>
  <PresentationFormat>On-screen Show (4:3)</PresentationFormat>
  <Paragraphs>177</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TPB CLRP Aspirations Scenario  2012 CLRP and Version 2.3 Travel Forecasting Model  Update  Initial Results</vt:lpstr>
      <vt:lpstr>Scenario Planning</vt:lpstr>
      <vt:lpstr>What’s New?</vt:lpstr>
      <vt:lpstr>Version 2.3 Model</vt:lpstr>
      <vt:lpstr>What is the CLRP Aspirations Scenario?</vt:lpstr>
      <vt:lpstr>CLRP Aspirations Scenario Timeline</vt:lpstr>
      <vt:lpstr>Section 1512 “Tolling” of MAP-21</vt:lpstr>
      <vt:lpstr>Growth between 2015 and 2040</vt:lpstr>
      <vt:lpstr>CLRP Aspirations Scenario</vt:lpstr>
      <vt:lpstr>Land Use Shifts</vt:lpstr>
      <vt:lpstr>Variably Priced Lane Network</vt:lpstr>
      <vt:lpstr>Bus Rapid Transit Network</vt:lpstr>
      <vt:lpstr>Three Scenarios</vt:lpstr>
      <vt:lpstr>Regional Travel</vt:lpstr>
      <vt:lpstr>Regional Mode Choice</vt:lpstr>
      <vt:lpstr>Regional Transit Mode Share</vt:lpstr>
      <vt:lpstr>Commuter Mode Choice</vt:lpstr>
      <vt:lpstr>Air Quality</vt:lpstr>
      <vt:lpstr>Financial Analysis</vt:lpstr>
      <vt:lpstr>What’s Next?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emorrow</dc:creator>
  <cp:lastModifiedBy>emorrow</cp:lastModifiedBy>
  <cp:revision>146</cp:revision>
  <dcterms:created xsi:type="dcterms:W3CDTF">2013-04-04T17:38:25Z</dcterms:created>
  <dcterms:modified xsi:type="dcterms:W3CDTF">2013-04-11T16:54:42Z</dcterms:modified>
</cp:coreProperties>
</file>