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9"/>
  </p:notesMasterIdLst>
  <p:handoutMasterIdLst>
    <p:handoutMasterId r:id="rId20"/>
  </p:handoutMasterIdLst>
  <p:sldIdLst>
    <p:sldId id="256" r:id="rId2"/>
    <p:sldId id="291" r:id="rId3"/>
    <p:sldId id="290" r:id="rId4"/>
    <p:sldId id="292" r:id="rId5"/>
    <p:sldId id="293" r:id="rId6"/>
    <p:sldId id="294" r:id="rId7"/>
    <p:sldId id="295" r:id="rId8"/>
    <p:sldId id="296" r:id="rId9"/>
    <p:sldId id="299" r:id="rId10"/>
    <p:sldId id="300" r:id="rId11"/>
    <p:sldId id="301" r:id="rId12"/>
    <p:sldId id="302" r:id="rId13"/>
    <p:sldId id="303" r:id="rId14"/>
    <p:sldId id="305" r:id="rId15"/>
    <p:sldId id="304" r:id="rId16"/>
    <p:sldId id="306" r:id="rId17"/>
    <p:sldId id="298" r:id="rId18"/>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BB4E1A"/>
    <a:srgbClr val="D4C6AC"/>
    <a:srgbClr val="EAE3D6"/>
    <a:srgbClr val="E3D9C7"/>
    <a:srgbClr val="515884"/>
    <a:srgbClr val="A24516"/>
    <a:srgbClr val="CCB997"/>
    <a:srgbClr val="DDBE40"/>
    <a:srgbClr val="42486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100" d="100"/>
          <a:sy n="100" d="100"/>
        </p:scale>
        <p:origin x="-210" y="-60"/>
      </p:cViewPr>
      <p:guideLst>
        <p:guide orient="horz" pos="1357"/>
        <p:guide pos="1006"/>
      </p:guideLst>
    </p:cSldViewPr>
  </p:slideViewPr>
  <p:notesTextViewPr>
    <p:cViewPr>
      <p:scale>
        <a:sx n="100" d="100"/>
        <a:sy n="100" d="100"/>
      </p:scale>
      <p:origin x="0" y="0"/>
    </p:cViewPr>
  </p:notesTextViewPr>
  <p:gridSpacing cx="93633925" cy="9363392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56323" name="Rectangle 3"/>
          <p:cNvSpPr>
            <a:spLocks noGrp="1" noChangeArrowheads="1"/>
          </p:cNvSpPr>
          <p:nvPr>
            <p:ph type="dt" sz="quarter" idx="1"/>
          </p:nvPr>
        </p:nvSpPr>
        <p:spPr bwMode="auto">
          <a:xfrm>
            <a:off x="3897313" y="0"/>
            <a:ext cx="2982912"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56324" name="Rectangle 4"/>
          <p:cNvSpPr>
            <a:spLocks noGrp="1" noChangeArrowheads="1"/>
          </p:cNvSpPr>
          <p:nvPr>
            <p:ph type="ftr" sz="quarter" idx="2"/>
          </p:nvPr>
        </p:nvSpPr>
        <p:spPr bwMode="auto">
          <a:xfrm>
            <a:off x="0" y="8829675"/>
            <a:ext cx="2982913"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56325" name="Rectangle 5"/>
          <p:cNvSpPr>
            <a:spLocks noGrp="1" noChangeArrowheads="1"/>
          </p:cNvSpPr>
          <p:nvPr>
            <p:ph type="sldNum" sz="quarter" idx="3"/>
          </p:nvPr>
        </p:nvSpPr>
        <p:spPr bwMode="auto">
          <a:xfrm>
            <a:off x="3897313" y="8829675"/>
            <a:ext cx="2982912"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2385AFB-5F1C-4F34-A8F3-DC8067B80195}"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defTabSz="923925">
              <a:defRPr sz="1200">
                <a:latin typeface="Arial" charset="0"/>
              </a:defRPr>
            </a:lvl1pPr>
          </a:lstStyle>
          <a:p>
            <a:pPr>
              <a:defRPr/>
            </a:pPr>
            <a:endParaRPr lang="en-US"/>
          </a:p>
        </p:txBody>
      </p:sp>
      <p:sp>
        <p:nvSpPr>
          <p:cNvPr id="10243" name="Rectangle 3"/>
          <p:cNvSpPr>
            <a:spLocks noGrp="1" noChangeArrowheads="1"/>
          </p:cNvSpPr>
          <p:nvPr>
            <p:ph type="dt" idx="1"/>
          </p:nvPr>
        </p:nvSpPr>
        <p:spPr bwMode="auto">
          <a:xfrm>
            <a:off x="3897313" y="0"/>
            <a:ext cx="2982912"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a:defRPr sz="1200">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8975" y="4416425"/>
            <a:ext cx="5505450" cy="4183063"/>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829675"/>
            <a:ext cx="2982913"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defTabSz="923925">
              <a:defRPr sz="1200">
                <a:latin typeface="Arial" charset="0"/>
              </a:defRPr>
            </a:lvl1pPr>
          </a:lstStyle>
          <a:p>
            <a:pPr>
              <a:defRPr/>
            </a:pPr>
            <a:endParaRPr lang="en-US"/>
          </a:p>
        </p:txBody>
      </p:sp>
      <p:sp>
        <p:nvSpPr>
          <p:cNvPr id="10247" name="Rectangle 7"/>
          <p:cNvSpPr>
            <a:spLocks noGrp="1" noChangeArrowheads="1"/>
          </p:cNvSpPr>
          <p:nvPr>
            <p:ph type="sldNum" sz="quarter" idx="5"/>
          </p:nvPr>
        </p:nvSpPr>
        <p:spPr bwMode="auto">
          <a:xfrm>
            <a:off x="3897313" y="8829675"/>
            <a:ext cx="2982912"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a:defRPr sz="1200">
                <a:latin typeface="Arial" charset="0"/>
              </a:defRPr>
            </a:lvl1pPr>
          </a:lstStyle>
          <a:p>
            <a:pPr>
              <a:defRPr/>
            </a:pPr>
            <a:fld id="{92C45B0F-92DD-4F27-A2AD-0028CC62A89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CAAB1E8B-70E2-4DFA-81E0-8AED05AF66E0}" type="slidenum">
              <a:rPr lang="en-US" smtClean="0"/>
              <a:pPr/>
              <a:t>1</a:t>
            </a:fld>
            <a:endParaRPr lang="en-US"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163677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292609"/>
            <a:ext cx="8229600" cy="1362456"/>
          </a:xfrm>
        </p:spPr>
        <p:txBody>
          <a:bodyPr lIns="45720" rIns="228600" anchor="b">
            <a:normAutofit/>
          </a:bodyPr>
          <a:lstStyle>
            <a:lvl1pPr marL="0" algn="r">
              <a:defRPr kumimoji="0" lang="en-US" sz="4800" b="1" kern="1200" dirty="0">
                <a:solidFill>
                  <a:srgbClr val="515884"/>
                </a:solidFill>
                <a:effectLst>
                  <a:outerShdw blurRad="38100" dist="25500" dir="5400000" algn="tl" rotWithShape="0">
                    <a:srgbClr val="000000">
                      <a:satMod val="180000"/>
                      <a:alpha val="75000"/>
                    </a:srgbClr>
                  </a:outerShdw>
                </a:effectLst>
                <a:latin typeface="+mj-lt"/>
                <a:ea typeface="+mj-ea"/>
                <a:cs typeface="+mj-cs"/>
              </a:defRPr>
            </a:lvl1pPr>
            <a:extLst/>
          </a:lstStyle>
          <a:p>
            <a:r>
              <a:rPr kumimoji="0" lang="en-US" dirty="0" smtClean="0"/>
              <a:t>Click to edit Master title style</a:t>
            </a:r>
            <a:endParaRPr kumimoji="0" lang="en-US" dirty="0"/>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C699CB88-5E1A-4FAC-892A-60949ACB1F6F}" type="datetimeFigureOut">
              <a:rPr lang="en-US" smtClean="0"/>
              <a:pPr/>
              <a:t>1/29/2013</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defRPr/>
            </a:pPr>
            <a:fld id="{E3B357B7-7768-4F22-9B6B-B22B7811D9A1}" type="slidenum">
              <a:rPr lang="en-US" smtClean="0"/>
              <a:pPr>
                <a:defRPr/>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lvl1pPr>
              <a:defRPr b="1">
                <a:solidFill>
                  <a:srgbClr val="515884"/>
                </a:solidFill>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C699CB88-5E1A-4FAC-892A-60949ACB1F6F}" type="datetimeFigureOut">
              <a:rPr lang="en-US" smtClean="0"/>
              <a:pPr/>
              <a:t>1/29/2013</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0B434D85-4620-4484-BEC5-3318633A2EA6}"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C699CB88-5E1A-4FAC-892A-60949ACB1F6F}" type="datetimeFigureOut">
              <a:rPr lang="en-US" smtClean="0"/>
              <a:pPr/>
              <a:t>1/29/2013</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defRPr/>
            </a:pPr>
            <a:fld id="{C45EC5ED-8017-43B7-B9A9-F6617884DE4B}" type="slidenum">
              <a:rPr lang="en-US" smtClean="0"/>
              <a:pPr>
                <a:defRPr/>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pPr>
              <a:defRPr/>
            </a:pP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699CB88-5E1A-4FAC-892A-60949ACB1F6F}" type="datetimeFigureOut">
              <a:rPr lang="en-US" smtClean="0"/>
              <a:pPr/>
              <a:t>1/29/2013</a:t>
            </a:fld>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pPr>
              <a:defRPr/>
            </a:pPr>
            <a:fld id="{3754D765-A466-4572-8BC4-600C85B99128}" type="slidenum">
              <a:rPr lang="en-US" smtClean="0"/>
              <a:pPr>
                <a:defRPr/>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699CB88-5E1A-4FAC-892A-60949ACB1F6F}" type="datetimeFigureOut">
              <a:rPr lang="en-US" smtClean="0"/>
              <a:pPr/>
              <a:t>1/29/2013</a:t>
            </a:fld>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pPr>
              <a:defRPr/>
            </a:pPr>
            <a:fld id="{CEABDC91-E16C-4717-8CA1-9E68DC0273D4}"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699CB88-5E1A-4FAC-892A-60949ACB1F6F}" type="datetimeFigureOut">
              <a:rPr lang="en-US" smtClean="0"/>
              <a:pPr/>
              <a:t>1/29/2013</a:t>
            </a:fld>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CFE4E2E-2167-4C23-88B6-AC5BF280B485}" type="slidenum">
              <a:rPr lang="en-US" smtClean="0"/>
              <a:pPr>
                <a:defRPr/>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699CB88-5E1A-4FAC-892A-60949ACB1F6F}" type="datetimeFigureOut">
              <a:rPr lang="en-US" smtClean="0"/>
              <a:pPr/>
              <a:t>1/29/2013</a:t>
            </a:fld>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43E15836-1150-4F64-A0B5-0273A36EB43E}"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C699CB88-5E1A-4FAC-892A-60949ACB1F6F}" type="datetimeFigureOut">
              <a:rPr lang="en-US" smtClean="0"/>
              <a:pPr/>
              <a:t>1/29/2013</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defRPr/>
            </a:pPr>
            <a:fld id="{3045E266-8E12-4D13-BF4D-E1BACF09E4B6}" type="slidenum">
              <a:rPr lang="en-US" smtClean="0"/>
              <a:pPr>
                <a:defRPr/>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pPr>
              <a:defRPr/>
            </a:pP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C699CB88-5E1A-4FAC-892A-60949ACB1F6F}" type="datetimeFigureOut">
              <a:rPr lang="en-US" smtClean="0"/>
              <a:pPr/>
              <a:t>1/29/2013</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defRPr/>
            </a:pPr>
            <a:fld id="{5EF0CD58-745D-405F-83E0-5F4C55D5ECCA}" type="slidenum">
              <a:rPr lang="en-US" smtClean="0"/>
              <a:pPr>
                <a:defRPr/>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99CB88-5E1A-4FAC-892A-60949ACB1F6F}" type="datetimeFigureOut">
              <a:rPr lang="en-US" smtClean="0"/>
              <a:pPr/>
              <a:t>1/29/2013</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9F82D29D-E338-4AD1-93D0-FFCC5CFEBEC2}"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99CB88-5E1A-4FAC-892A-60949ACB1F6F}" type="datetimeFigureOut">
              <a:rPr lang="en-US" smtClean="0"/>
              <a:pPr/>
              <a:t>1/29/2013</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96CB5CAB-BDD4-4845-9F2A-74EFE54BA7C0}"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userDrawn="1"/>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pPr>
              <a:defRPr/>
            </a:pP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C699CB88-5E1A-4FAC-892A-60949ACB1F6F}" type="datetimeFigureOut">
              <a:rPr lang="en-US" smtClean="0"/>
              <a:pPr/>
              <a:t>1/29/2013</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defRPr/>
            </a:pPr>
            <a:fld id="{E1BBC396-9926-4984-A67F-28B90C41FF76}" type="slidenum">
              <a:rPr lang="en-US" smtClean="0"/>
              <a:pPr>
                <a:defRPr/>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9" name="Text Box 17"/>
          <p:cNvSpPr txBox="1">
            <a:spLocks noChangeArrowheads="1"/>
          </p:cNvSpPr>
          <p:nvPr userDrawn="1"/>
        </p:nvSpPr>
        <p:spPr bwMode="auto">
          <a:xfrm>
            <a:off x="923925" y="295275"/>
            <a:ext cx="7810500" cy="366713"/>
          </a:xfrm>
          <a:prstGeom prst="rect">
            <a:avLst/>
          </a:prstGeom>
          <a:noFill/>
          <a:ln w="9525">
            <a:noFill/>
            <a:miter lim="800000"/>
            <a:headEnd/>
            <a:tailEnd/>
          </a:ln>
          <a:effectLst/>
        </p:spPr>
        <p:txBody>
          <a:bodyPr>
            <a:spAutoFit/>
          </a:bodyPr>
          <a:lstStyle/>
          <a:p>
            <a:pPr marL="342900" indent="-342900">
              <a:spcBef>
                <a:spcPct val="50000"/>
              </a:spcBef>
              <a:buFontTx/>
              <a:buAutoNum type="arabicPeriod"/>
              <a:defRPr/>
            </a:pPr>
            <a:endParaRPr lang="en-US" b="1">
              <a:solidFill>
                <a:srgbClr val="000099"/>
              </a:solidFill>
              <a:latin typeface="Tahoma" pitchFamily="34" charset="0"/>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9"/>
          <p:cNvSpPr>
            <a:spLocks noChangeArrowheads="1"/>
          </p:cNvSpPr>
          <p:nvPr/>
        </p:nvSpPr>
        <p:spPr bwMode="auto">
          <a:xfrm>
            <a:off x="1588" y="6727825"/>
            <a:ext cx="9144000" cy="130175"/>
          </a:xfrm>
          <a:prstGeom prst="rect">
            <a:avLst/>
          </a:prstGeom>
          <a:solidFill>
            <a:schemeClr val="tx1"/>
          </a:solidFill>
          <a:ln w="9525">
            <a:solidFill>
              <a:schemeClr val="tx1"/>
            </a:solidFill>
            <a:miter lim="800000"/>
            <a:headEnd/>
            <a:tailEnd/>
          </a:ln>
        </p:spPr>
        <p:txBody>
          <a:bodyPr wrap="none" anchor="ctr"/>
          <a:lstStyle/>
          <a:p>
            <a:endParaRPr lang="en-US"/>
          </a:p>
        </p:txBody>
      </p:sp>
      <p:pic>
        <p:nvPicPr>
          <p:cNvPr id="2054" name="Picture 19" descr="clrp_logo_b_transparent"/>
          <p:cNvPicPr>
            <a:picLocks noChangeAspect="1" noChangeArrowheads="1"/>
          </p:cNvPicPr>
          <p:nvPr/>
        </p:nvPicPr>
        <p:blipFill>
          <a:blip r:embed="rId3" cstate="print"/>
          <a:srcRect/>
          <a:stretch>
            <a:fillRect/>
          </a:stretch>
        </p:blipFill>
        <p:spPr bwMode="auto">
          <a:xfrm>
            <a:off x="0" y="63500"/>
            <a:ext cx="1597025" cy="1481138"/>
          </a:xfrm>
          <a:prstGeom prst="rect">
            <a:avLst/>
          </a:prstGeom>
          <a:noFill/>
          <a:ln w="9525">
            <a:noFill/>
            <a:miter lim="800000"/>
            <a:headEnd/>
            <a:tailEnd/>
          </a:ln>
        </p:spPr>
      </p:pic>
      <p:sp>
        <p:nvSpPr>
          <p:cNvPr id="9" name="Title 8"/>
          <p:cNvSpPr>
            <a:spLocks noGrp="1"/>
          </p:cNvSpPr>
          <p:nvPr>
            <p:ph type="ctrTitle"/>
          </p:nvPr>
        </p:nvSpPr>
        <p:spPr>
          <a:xfrm>
            <a:off x="455090" y="182880"/>
            <a:ext cx="8229600" cy="1511808"/>
          </a:xfrm>
        </p:spPr>
        <p:txBody>
          <a:bodyPr>
            <a:normAutofit/>
          </a:bodyPr>
          <a:lstStyle/>
          <a:p>
            <a:r>
              <a:rPr lang="en-US" sz="4400" dirty="0" smtClean="0">
                <a:solidFill>
                  <a:srgbClr val="EAE3D6"/>
                </a:solidFill>
              </a:rPr>
              <a:t>National Capital Region</a:t>
            </a:r>
            <a:br>
              <a:rPr lang="en-US" sz="4400" dirty="0" smtClean="0">
                <a:solidFill>
                  <a:srgbClr val="EAE3D6"/>
                </a:solidFill>
              </a:rPr>
            </a:br>
            <a:r>
              <a:rPr lang="en-US" sz="4400" dirty="0" smtClean="0">
                <a:solidFill>
                  <a:srgbClr val="EAE3D6"/>
                </a:solidFill>
              </a:rPr>
              <a:t>Transportation Planning Board</a:t>
            </a:r>
            <a:endParaRPr lang="en-US" sz="4400" dirty="0">
              <a:solidFill>
                <a:srgbClr val="EAE3D6"/>
              </a:solidFill>
            </a:endParaRPr>
          </a:p>
        </p:txBody>
      </p:sp>
      <p:sp>
        <p:nvSpPr>
          <p:cNvPr id="10" name="Subtitle 9"/>
          <p:cNvSpPr>
            <a:spLocks noGrp="1"/>
          </p:cNvSpPr>
          <p:nvPr>
            <p:ph type="subTitle" idx="1"/>
          </p:nvPr>
        </p:nvSpPr>
        <p:spPr>
          <a:xfrm>
            <a:off x="731520" y="2380488"/>
            <a:ext cx="7699248" cy="2575560"/>
          </a:xfrm>
        </p:spPr>
        <p:txBody>
          <a:bodyPr>
            <a:noAutofit/>
          </a:bodyPr>
          <a:lstStyle/>
          <a:p>
            <a:pPr algn="ctr"/>
            <a:r>
              <a:rPr lang="en-US" sz="5400" b="1" dirty="0" smtClean="0">
                <a:solidFill>
                  <a:srgbClr val="515884"/>
                </a:solidFill>
              </a:rPr>
              <a:t>Significant Additions </a:t>
            </a:r>
            <a:br>
              <a:rPr lang="en-US" sz="5400" b="1" dirty="0" smtClean="0">
                <a:solidFill>
                  <a:srgbClr val="515884"/>
                </a:solidFill>
              </a:rPr>
            </a:br>
            <a:r>
              <a:rPr lang="en-US" sz="5400" b="1" dirty="0" smtClean="0">
                <a:solidFill>
                  <a:srgbClr val="515884"/>
                </a:solidFill>
              </a:rPr>
              <a:t>and Changes to the </a:t>
            </a:r>
            <a:br>
              <a:rPr lang="en-US" sz="5400" b="1" dirty="0" smtClean="0">
                <a:solidFill>
                  <a:srgbClr val="515884"/>
                </a:solidFill>
              </a:rPr>
            </a:br>
            <a:r>
              <a:rPr lang="en-US" sz="5400" b="1" dirty="0" smtClean="0">
                <a:solidFill>
                  <a:srgbClr val="515884"/>
                </a:solidFill>
              </a:rPr>
              <a:t>2013 Update to the CLRP </a:t>
            </a:r>
            <a:endParaRPr lang="en-US" sz="5400" b="1" dirty="0">
              <a:solidFill>
                <a:srgbClr val="515884"/>
              </a:solidFill>
            </a:endParaRPr>
          </a:p>
        </p:txBody>
      </p:sp>
      <p:sp>
        <p:nvSpPr>
          <p:cNvPr id="11" name="TextBox 10"/>
          <p:cNvSpPr txBox="1"/>
          <p:nvPr/>
        </p:nvSpPr>
        <p:spPr>
          <a:xfrm>
            <a:off x="923544" y="5504688"/>
            <a:ext cx="7324344" cy="830997"/>
          </a:xfrm>
          <a:prstGeom prst="rect">
            <a:avLst/>
          </a:prstGeom>
          <a:noFill/>
        </p:spPr>
        <p:txBody>
          <a:bodyPr wrap="square" rtlCol="0">
            <a:spAutoFit/>
          </a:bodyPr>
          <a:lstStyle/>
          <a:p>
            <a:pPr algn="ctr"/>
            <a:r>
              <a:rPr lang="en-US" sz="2400" dirty="0" smtClean="0">
                <a:solidFill>
                  <a:schemeClr val="accent6">
                    <a:lumMod val="50000"/>
                  </a:schemeClr>
                </a:solidFill>
                <a:effectLst>
                  <a:outerShdw blurRad="38100" dist="25500" dir="5400000" algn="tl" rotWithShape="0">
                    <a:srgbClr val="000000">
                      <a:satMod val="180000"/>
                      <a:alpha val="75000"/>
                    </a:srgbClr>
                  </a:outerShdw>
                </a:effectLst>
                <a:latin typeface="+mj-lt"/>
                <a:ea typeface="+mj-ea"/>
                <a:cs typeface="+mj-cs"/>
              </a:rPr>
              <a:t>Item #11</a:t>
            </a:r>
            <a:endParaRPr lang="en-US" sz="2400" dirty="0">
              <a:solidFill>
                <a:schemeClr val="accent6">
                  <a:lumMod val="50000"/>
                </a:schemeClr>
              </a:solidFill>
              <a:effectLst>
                <a:outerShdw blurRad="38100" dist="25500" dir="5400000" algn="tl" rotWithShape="0">
                  <a:srgbClr val="000000">
                    <a:satMod val="180000"/>
                    <a:alpha val="75000"/>
                  </a:srgbClr>
                </a:outerShdw>
              </a:effectLst>
              <a:latin typeface="+mj-lt"/>
              <a:ea typeface="+mj-ea"/>
              <a:cs typeface="+mj-cs"/>
            </a:endParaRPr>
          </a:p>
          <a:p>
            <a:pPr algn="ctr"/>
            <a:r>
              <a:rPr lang="en-US" sz="2400" dirty="0" smtClean="0">
                <a:solidFill>
                  <a:schemeClr val="accent6">
                    <a:lumMod val="50000"/>
                  </a:schemeClr>
                </a:solidFill>
                <a:effectLst>
                  <a:outerShdw blurRad="38100" dist="25500" dir="5400000" algn="tl" rotWithShape="0">
                    <a:srgbClr val="000000">
                      <a:satMod val="180000"/>
                      <a:alpha val="75000"/>
                    </a:srgbClr>
                  </a:outerShdw>
                </a:effectLst>
                <a:latin typeface="+mj-lt"/>
                <a:ea typeface="+mj-ea"/>
                <a:cs typeface="+mj-cs"/>
              </a:rPr>
              <a:t>January 23, 2013</a:t>
            </a:r>
            <a:endParaRPr lang="en-US" sz="2400" dirty="0">
              <a:solidFill>
                <a:schemeClr val="accent6">
                  <a:lumMod val="50000"/>
                </a:schemeClr>
              </a:solidFill>
              <a:effectLst>
                <a:outerShdw blurRad="38100" dist="25500" dir="5400000" algn="tl" rotWithShape="0">
                  <a:srgbClr val="000000">
                    <a:satMod val="180000"/>
                    <a:alpha val="75000"/>
                  </a:srgbClr>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ts val="4000"/>
              </a:lnSpc>
            </a:pPr>
            <a:r>
              <a:rPr lang="en-US" sz="4000" dirty="0" smtClean="0"/>
              <a:t>Significant Additions and </a:t>
            </a:r>
            <a:br>
              <a:rPr lang="en-US" sz="4000" dirty="0" smtClean="0"/>
            </a:br>
            <a:r>
              <a:rPr lang="en-US" sz="4000" dirty="0" smtClean="0"/>
              <a:t>Changes to the 2013 CLRP</a:t>
            </a:r>
            <a:endParaRPr lang="en-US" sz="4000" dirty="0"/>
          </a:p>
        </p:txBody>
      </p:sp>
      <p:sp>
        <p:nvSpPr>
          <p:cNvPr id="3" name="Content Placeholder 2"/>
          <p:cNvSpPr>
            <a:spLocks noGrp="1"/>
          </p:cNvSpPr>
          <p:nvPr>
            <p:ph idx="1"/>
          </p:nvPr>
        </p:nvSpPr>
        <p:spPr>
          <a:xfrm>
            <a:off x="224752" y="1600200"/>
            <a:ext cx="4429544" cy="4892356"/>
          </a:xfrm>
        </p:spPr>
        <p:txBody>
          <a:bodyPr>
            <a:noAutofit/>
          </a:bodyPr>
          <a:lstStyle/>
          <a:p>
            <a:pPr marL="342900" indent="-342900">
              <a:buNone/>
            </a:pPr>
            <a:r>
              <a:rPr lang="en-US" sz="1900" b="1" cap="small" dirty="0" smtClean="0">
                <a:solidFill>
                  <a:schemeClr val="accent3">
                    <a:lumMod val="75000"/>
                  </a:schemeClr>
                </a:solidFill>
              </a:rPr>
              <a:t>District of Columbia</a:t>
            </a:r>
          </a:p>
          <a:p>
            <a:pPr marL="347663" lvl="0" indent="-347663">
              <a:buFont typeface="+mj-lt"/>
              <a:buAutoNum type="arabicPeriod"/>
            </a:pPr>
            <a:r>
              <a:rPr lang="en-US" sz="1800" cap="small" dirty="0" smtClean="0">
                <a:solidFill>
                  <a:schemeClr val="accent3">
                    <a:lumMod val="75000"/>
                  </a:schemeClr>
                </a:solidFill>
              </a:rPr>
              <a:t>Lane Reductions and Reconfigurations: </a:t>
            </a:r>
            <a:br>
              <a:rPr lang="en-US" sz="1800" cap="small" dirty="0" smtClean="0">
                <a:solidFill>
                  <a:schemeClr val="accent3">
                    <a:lumMod val="75000"/>
                  </a:schemeClr>
                </a:solidFill>
              </a:rPr>
            </a:br>
            <a:r>
              <a:rPr lang="en-US" sz="1800" cap="small" dirty="0" smtClean="0">
                <a:solidFill>
                  <a:schemeClr val="accent3">
                    <a:lumMod val="75000"/>
                  </a:schemeClr>
                </a:solidFill>
              </a:rPr>
              <a:t>C St. NE, East Capitol St., I St. NW, </a:t>
            </a:r>
            <a:br>
              <a:rPr lang="en-US" sz="1800" cap="small" dirty="0" smtClean="0">
                <a:solidFill>
                  <a:schemeClr val="accent3">
                    <a:lumMod val="75000"/>
                  </a:schemeClr>
                </a:solidFill>
              </a:rPr>
            </a:br>
            <a:r>
              <a:rPr lang="en-US" sz="1800" cap="small" dirty="0" smtClean="0">
                <a:solidFill>
                  <a:schemeClr val="accent3">
                    <a:lumMod val="75000"/>
                  </a:schemeClr>
                </a:solidFill>
              </a:rPr>
              <a:t>New Jersey Ave. NW, Pennsylvania Ave. SE, </a:t>
            </a:r>
            <a:br>
              <a:rPr lang="en-US" sz="1800" cap="small" dirty="0" smtClean="0">
                <a:solidFill>
                  <a:schemeClr val="accent3">
                    <a:lumMod val="75000"/>
                  </a:schemeClr>
                </a:solidFill>
              </a:rPr>
            </a:br>
            <a:r>
              <a:rPr lang="en-US" sz="1800" cap="small" dirty="0" smtClean="0">
                <a:solidFill>
                  <a:schemeClr val="accent3">
                    <a:lumMod val="75000"/>
                  </a:schemeClr>
                </a:solidFill>
              </a:rPr>
              <a:t>South Capitol St., 17th St. NE and SE</a:t>
            </a:r>
          </a:p>
          <a:p>
            <a:pPr marL="347663" indent="-347663">
              <a:buFont typeface="+mj-lt"/>
              <a:buAutoNum type="arabicPeriod"/>
            </a:pPr>
            <a:r>
              <a:rPr lang="en-US" sz="1800" cap="small" dirty="0" smtClean="0">
                <a:solidFill>
                  <a:schemeClr val="accent3">
                    <a:lumMod val="75000"/>
                  </a:schemeClr>
                </a:solidFill>
              </a:rPr>
              <a:t>Bike Lane Pilot Projects – 9th St. NW, </a:t>
            </a:r>
            <a:br>
              <a:rPr lang="en-US" sz="1800" cap="small" dirty="0" smtClean="0">
                <a:solidFill>
                  <a:schemeClr val="accent3">
                    <a:lumMod val="75000"/>
                  </a:schemeClr>
                </a:solidFill>
              </a:rPr>
            </a:br>
            <a:r>
              <a:rPr lang="en-US" sz="1800" cap="small" dirty="0" smtClean="0">
                <a:solidFill>
                  <a:schemeClr val="accent3">
                    <a:lumMod val="75000"/>
                  </a:schemeClr>
                </a:solidFill>
              </a:rPr>
              <a:t>L St. NW,  and M St. NW I-395</a:t>
            </a:r>
          </a:p>
          <a:p>
            <a:pPr marL="347663" indent="-347663">
              <a:buFont typeface="+mj-lt"/>
              <a:buAutoNum type="arabicPeriod"/>
            </a:pPr>
            <a:endParaRPr lang="en-US" sz="1600" cap="small" dirty="0" smtClean="0">
              <a:solidFill>
                <a:schemeClr val="accent3">
                  <a:lumMod val="75000"/>
                </a:schemeClr>
              </a:solidFill>
            </a:endParaRPr>
          </a:p>
          <a:p>
            <a:pPr marL="347663" indent="-347663">
              <a:buNone/>
            </a:pPr>
            <a:r>
              <a:rPr lang="en-US" sz="1900" b="1" cap="small" dirty="0" smtClean="0">
                <a:solidFill>
                  <a:schemeClr val="accent3">
                    <a:lumMod val="75000"/>
                  </a:schemeClr>
                </a:solidFill>
              </a:rPr>
              <a:t>Virginia</a:t>
            </a:r>
          </a:p>
          <a:p>
            <a:pPr marL="347663" lvl="0" indent="-347663">
              <a:buFont typeface="+mj-lt"/>
              <a:buAutoNum type="arabicPeriod" startAt="3"/>
            </a:pPr>
            <a:r>
              <a:rPr lang="en-US" sz="1800" cap="small" dirty="0" smtClean="0">
                <a:solidFill>
                  <a:schemeClr val="accent3">
                    <a:lumMod val="75000"/>
                  </a:schemeClr>
                </a:solidFill>
              </a:rPr>
              <a:t>Widen I-395 Southbound between </a:t>
            </a:r>
            <a:br>
              <a:rPr lang="en-US" sz="1800" cap="small" dirty="0" smtClean="0">
                <a:solidFill>
                  <a:schemeClr val="accent3">
                    <a:lumMod val="75000"/>
                  </a:schemeClr>
                </a:solidFill>
              </a:rPr>
            </a:br>
            <a:r>
              <a:rPr lang="en-US" sz="1800" cap="small" dirty="0" smtClean="0">
                <a:solidFill>
                  <a:schemeClr val="accent3">
                    <a:lumMod val="75000"/>
                  </a:schemeClr>
                </a:solidFill>
              </a:rPr>
              <a:t>Duke St. and </a:t>
            </a:r>
            <a:r>
              <a:rPr lang="en-US" sz="1800" cap="small" dirty="0" err="1" smtClean="0">
                <a:solidFill>
                  <a:schemeClr val="accent3">
                    <a:lumMod val="75000"/>
                  </a:schemeClr>
                </a:solidFill>
              </a:rPr>
              <a:t>Edsall</a:t>
            </a:r>
            <a:r>
              <a:rPr lang="en-US" sz="1800" cap="small" dirty="0" smtClean="0">
                <a:solidFill>
                  <a:schemeClr val="accent3">
                    <a:lumMod val="75000"/>
                  </a:schemeClr>
                </a:solidFill>
              </a:rPr>
              <a:t> Rd.</a:t>
            </a:r>
          </a:p>
          <a:p>
            <a:pPr marL="347663" lvl="0" indent="-347663">
              <a:buFont typeface="+mj-lt"/>
              <a:buAutoNum type="arabicPeriod" startAt="3"/>
            </a:pPr>
            <a:r>
              <a:rPr lang="en-US" sz="1800" cap="small" dirty="0" smtClean="0">
                <a:solidFill>
                  <a:schemeClr val="accent3">
                    <a:lumMod val="75000"/>
                  </a:schemeClr>
                </a:solidFill>
              </a:rPr>
              <a:t>Change of I-495, Capital Beltway </a:t>
            </a:r>
            <a:br>
              <a:rPr lang="en-US" sz="1800" cap="small" dirty="0" smtClean="0">
                <a:solidFill>
                  <a:schemeClr val="accent3">
                    <a:lumMod val="75000"/>
                  </a:schemeClr>
                </a:solidFill>
              </a:rPr>
            </a:br>
            <a:r>
              <a:rPr lang="en-US" sz="1800" cap="small" dirty="0" smtClean="0">
                <a:solidFill>
                  <a:schemeClr val="accent3">
                    <a:lumMod val="75000"/>
                  </a:schemeClr>
                </a:solidFill>
              </a:rPr>
              <a:t>Auxiliary Lanes Project Limits</a:t>
            </a:r>
          </a:p>
          <a:p>
            <a:pPr marL="347663" lvl="0" indent="-347663">
              <a:buFont typeface="+mj-lt"/>
              <a:buAutoNum type="arabicPeriod" startAt="3"/>
            </a:pPr>
            <a:r>
              <a:rPr lang="en-US" sz="1800" cap="small" dirty="0" smtClean="0">
                <a:solidFill>
                  <a:schemeClr val="accent3">
                    <a:lumMod val="75000"/>
                  </a:schemeClr>
                </a:solidFill>
              </a:rPr>
              <a:t>Widening of Northern Segment of </a:t>
            </a:r>
            <a:br>
              <a:rPr lang="en-US" sz="1800" cap="small" dirty="0" smtClean="0">
                <a:solidFill>
                  <a:schemeClr val="accent3">
                    <a:lumMod val="75000"/>
                  </a:schemeClr>
                </a:solidFill>
              </a:rPr>
            </a:br>
            <a:r>
              <a:rPr lang="en-US" sz="1800" cap="small" dirty="0" smtClean="0">
                <a:solidFill>
                  <a:schemeClr val="accent3">
                    <a:lumMod val="75000"/>
                  </a:schemeClr>
                </a:solidFill>
              </a:rPr>
              <a:t>I-495, Capital Beltway HOT Lanes</a:t>
            </a:r>
          </a:p>
          <a:p>
            <a:pPr marL="347663" lvl="0" indent="-347663">
              <a:buFont typeface="+mj-lt"/>
              <a:buAutoNum type="arabicPeriod" startAt="3"/>
            </a:pPr>
            <a:r>
              <a:rPr lang="en-US" sz="1800" cap="small" dirty="0" smtClean="0">
                <a:solidFill>
                  <a:schemeClr val="accent3">
                    <a:lumMod val="75000"/>
                  </a:schemeClr>
                </a:solidFill>
              </a:rPr>
              <a:t>I-495, Capital Beltway Ramps at Dulles Airport Access Hwy. and Dulles Toll Rd.</a:t>
            </a:r>
          </a:p>
          <a:p>
            <a:pPr marL="347663" lvl="0" indent="-347663">
              <a:buFont typeface="+mj-lt"/>
              <a:buAutoNum type="arabicPeriod" startAt="3"/>
            </a:pPr>
            <a:endParaRPr lang="en-US" sz="1600" cap="small" dirty="0" smtClean="0"/>
          </a:p>
          <a:p>
            <a:pPr marL="457200" indent="-457200">
              <a:buFont typeface="+mj-lt"/>
              <a:buAutoNum type="arabicPeriod" startAt="3"/>
            </a:pPr>
            <a:endParaRPr lang="en-US" sz="1900" dirty="0"/>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2</a:t>
            </a:fld>
            <a:endParaRPr lang="en-US"/>
          </a:p>
        </p:txBody>
      </p:sp>
      <p:pic>
        <p:nvPicPr>
          <p:cNvPr id="7" name="Picture 19" descr="clrp_logo_b_transparent"/>
          <p:cNvPicPr>
            <a:picLocks noChangeAspect="1" noChangeArrowheads="1"/>
          </p:cNvPicPr>
          <p:nvPr/>
        </p:nvPicPr>
        <p:blipFill>
          <a:blip r:embed="rId3" cstate="print"/>
          <a:srcRect/>
          <a:stretch>
            <a:fillRect/>
          </a:stretch>
        </p:blipFill>
        <p:spPr bwMode="auto">
          <a:xfrm>
            <a:off x="66676" y="63500"/>
            <a:ext cx="1530350" cy="1419301"/>
          </a:xfrm>
          <a:prstGeom prst="rect">
            <a:avLst/>
          </a:prstGeom>
          <a:noFill/>
          <a:ln w="9525">
            <a:noFill/>
            <a:miter lim="800000"/>
            <a:headEnd/>
            <a:tailEnd/>
          </a:ln>
        </p:spPr>
      </p:pic>
      <p:sp>
        <p:nvSpPr>
          <p:cNvPr id="11" name="Content Placeholder 2"/>
          <p:cNvSpPr txBox="1">
            <a:spLocks/>
          </p:cNvSpPr>
          <p:nvPr/>
        </p:nvSpPr>
        <p:spPr>
          <a:xfrm>
            <a:off x="4547292" y="1892808"/>
            <a:ext cx="4443984" cy="4633276"/>
          </a:xfrm>
          <a:prstGeom prst="rect">
            <a:avLst/>
          </a:prstGeom>
        </p:spPr>
        <p:txBody>
          <a:bodyPr>
            <a:noAutofit/>
          </a:bodyPr>
          <a:lstStyle/>
          <a:p>
            <a:pPr marL="346075" indent="-346075" fontAlgn="auto">
              <a:spcBef>
                <a:spcPts val="0"/>
              </a:spcBef>
              <a:spcAft>
                <a:spcPts val="0"/>
              </a:spcAft>
              <a:buClr>
                <a:schemeClr val="accent1"/>
              </a:buClr>
              <a:buSzPct val="70000"/>
              <a:buFont typeface="+mj-lt"/>
              <a:buAutoNum type="arabicPeriod" startAt="7"/>
            </a:pPr>
            <a:r>
              <a:rPr lang="en-US" cap="small" dirty="0" smtClean="0">
                <a:solidFill>
                  <a:schemeClr val="accent3">
                    <a:lumMod val="75000"/>
                  </a:schemeClr>
                </a:solidFill>
                <a:latin typeface="+mn-lt"/>
              </a:rPr>
              <a:t>Widen US 1, Jefferson Davis Hwy. from Lorton Rd. to Annapolis Way</a:t>
            </a:r>
          </a:p>
          <a:p>
            <a:pPr marL="346075" indent="-346075" fontAlgn="auto">
              <a:spcBef>
                <a:spcPts val="0"/>
              </a:spcBef>
              <a:spcAft>
                <a:spcPts val="0"/>
              </a:spcAft>
              <a:buClr>
                <a:schemeClr val="accent1"/>
              </a:buClr>
              <a:buSzPct val="70000"/>
              <a:buFont typeface="+mj-lt"/>
              <a:buAutoNum type="arabicPeriod" startAt="7"/>
            </a:pPr>
            <a:r>
              <a:rPr lang="en-US" cap="small" dirty="0" smtClean="0">
                <a:solidFill>
                  <a:schemeClr val="accent3">
                    <a:lumMod val="75000"/>
                  </a:schemeClr>
                </a:solidFill>
                <a:latin typeface="+mn-lt"/>
              </a:rPr>
              <a:t>Widen VA 7, Leesburg Pike </a:t>
            </a:r>
            <a:br>
              <a:rPr lang="en-US" cap="small" dirty="0" smtClean="0">
                <a:solidFill>
                  <a:schemeClr val="accent3">
                    <a:lumMod val="75000"/>
                  </a:schemeClr>
                </a:solidFill>
                <a:latin typeface="+mn-lt"/>
              </a:rPr>
            </a:br>
            <a:r>
              <a:rPr lang="en-US" cap="small" dirty="0" smtClean="0">
                <a:solidFill>
                  <a:schemeClr val="accent3">
                    <a:lumMod val="75000"/>
                  </a:schemeClr>
                </a:solidFill>
                <a:latin typeface="+mn-lt"/>
              </a:rPr>
              <a:t>from I-495 to I-66</a:t>
            </a:r>
          </a:p>
          <a:p>
            <a:pPr marL="346075" indent="-346075" fontAlgn="auto">
              <a:spcBef>
                <a:spcPts val="0"/>
              </a:spcBef>
              <a:spcAft>
                <a:spcPts val="0"/>
              </a:spcAft>
              <a:buClr>
                <a:schemeClr val="accent1"/>
              </a:buClr>
              <a:buSzPct val="70000"/>
              <a:buFont typeface="+mj-lt"/>
              <a:buAutoNum type="arabicPeriod" startAt="7"/>
            </a:pPr>
            <a:r>
              <a:rPr lang="en-US" cap="small" dirty="0" smtClean="0">
                <a:solidFill>
                  <a:schemeClr val="accent3">
                    <a:lumMod val="75000"/>
                  </a:schemeClr>
                </a:solidFill>
                <a:latin typeface="+mn-lt"/>
              </a:rPr>
              <a:t>Construct Collector-Distributor Roads along Dulles Toll Rd. between </a:t>
            </a:r>
            <a:br>
              <a:rPr lang="en-US" cap="small" dirty="0" smtClean="0">
                <a:solidFill>
                  <a:schemeClr val="accent3">
                    <a:lumMod val="75000"/>
                  </a:schemeClr>
                </a:solidFill>
                <a:latin typeface="+mn-lt"/>
              </a:rPr>
            </a:br>
            <a:r>
              <a:rPr lang="en-US" cap="small" dirty="0" smtClean="0">
                <a:solidFill>
                  <a:schemeClr val="accent3">
                    <a:lumMod val="75000"/>
                  </a:schemeClr>
                </a:solidFill>
                <a:latin typeface="+mn-lt"/>
              </a:rPr>
              <a:t>Spring Hill Rd. and </a:t>
            </a:r>
            <a:r>
              <a:rPr lang="en-US" cap="small" dirty="0" err="1" smtClean="0">
                <a:solidFill>
                  <a:schemeClr val="accent3">
                    <a:lumMod val="75000"/>
                  </a:schemeClr>
                </a:solidFill>
                <a:latin typeface="+mn-lt"/>
              </a:rPr>
              <a:t>Wiehle</a:t>
            </a:r>
            <a:r>
              <a:rPr lang="en-US" cap="small" dirty="0" smtClean="0">
                <a:solidFill>
                  <a:schemeClr val="accent3">
                    <a:lumMod val="75000"/>
                  </a:schemeClr>
                </a:solidFill>
                <a:latin typeface="+mn-lt"/>
              </a:rPr>
              <a:t> Ave.</a:t>
            </a:r>
          </a:p>
          <a:p>
            <a:pPr marL="346075" indent="-346075" fontAlgn="auto">
              <a:spcBef>
                <a:spcPts val="0"/>
              </a:spcBef>
              <a:spcAft>
                <a:spcPts val="0"/>
              </a:spcAft>
              <a:buClr>
                <a:schemeClr val="accent1"/>
              </a:buClr>
              <a:buSzPct val="70000"/>
              <a:buFont typeface="+mj-lt"/>
              <a:buAutoNum type="arabicPeriod" startAt="7"/>
            </a:pPr>
            <a:r>
              <a:rPr lang="en-US" cap="small" dirty="0" smtClean="0">
                <a:solidFill>
                  <a:schemeClr val="accent3">
                    <a:lumMod val="75000"/>
                  </a:schemeClr>
                </a:solidFill>
                <a:latin typeface="+mn-lt"/>
              </a:rPr>
              <a:t>Construct Dulles Toll Rd. Ramps in Tysons</a:t>
            </a:r>
          </a:p>
          <a:p>
            <a:pPr marL="346075" indent="-346075" fontAlgn="auto">
              <a:spcBef>
                <a:spcPts val="0"/>
              </a:spcBef>
              <a:spcAft>
                <a:spcPts val="0"/>
              </a:spcAft>
              <a:buClr>
                <a:schemeClr val="accent1"/>
              </a:buClr>
              <a:buSzPct val="70000"/>
              <a:buFont typeface="+mj-lt"/>
              <a:buAutoNum type="arabicPeriod" startAt="7"/>
            </a:pPr>
            <a:r>
              <a:rPr lang="en-US" cap="small" dirty="0" smtClean="0">
                <a:solidFill>
                  <a:schemeClr val="accent3">
                    <a:lumMod val="75000"/>
                  </a:schemeClr>
                </a:solidFill>
                <a:latin typeface="+mn-lt"/>
              </a:rPr>
              <a:t>Construct Dulles Greenway Ramp in Leesburg </a:t>
            </a:r>
          </a:p>
          <a:p>
            <a:pPr marL="346075" indent="-346075" fontAlgn="auto">
              <a:spcBef>
                <a:spcPts val="0"/>
              </a:spcBef>
              <a:spcAft>
                <a:spcPts val="0"/>
              </a:spcAft>
              <a:buClr>
                <a:schemeClr val="accent1"/>
              </a:buClr>
              <a:buSzPct val="70000"/>
              <a:buFont typeface="+mj-lt"/>
              <a:buAutoNum type="arabicPeriod" startAt="7"/>
            </a:pPr>
            <a:r>
              <a:rPr lang="en-US" cap="small" dirty="0" smtClean="0">
                <a:solidFill>
                  <a:schemeClr val="accent3">
                    <a:lumMod val="75000"/>
                  </a:schemeClr>
                </a:solidFill>
                <a:latin typeface="+mn-lt"/>
              </a:rPr>
              <a:t>Alt. A: Construct Dulles Air Cargo, Passenger  and Metro Access Highway</a:t>
            </a:r>
            <a:br>
              <a:rPr lang="en-US" cap="small" dirty="0" smtClean="0">
                <a:solidFill>
                  <a:schemeClr val="accent3">
                    <a:lumMod val="75000"/>
                  </a:schemeClr>
                </a:solidFill>
                <a:latin typeface="+mn-lt"/>
              </a:rPr>
            </a:br>
            <a:r>
              <a:rPr lang="en-US" cap="small" dirty="0" smtClean="0">
                <a:solidFill>
                  <a:schemeClr val="accent3">
                    <a:lumMod val="75000"/>
                  </a:schemeClr>
                </a:solidFill>
                <a:latin typeface="+mn-lt"/>
              </a:rPr>
              <a:t>Alt. B: Construct New Limited Access US 50 and VA 606, Loudoun County Parkway</a:t>
            </a:r>
          </a:p>
          <a:p>
            <a:pPr marL="346075" indent="-346075" fontAlgn="auto">
              <a:spcBef>
                <a:spcPts val="0"/>
              </a:spcBef>
              <a:spcAft>
                <a:spcPts val="0"/>
              </a:spcAft>
              <a:buClr>
                <a:schemeClr val="accent1"/>
              </a:buClr>
              <a:buSzPct val="70000"/>
              <a:buFont typeface="+mj-lt"/>
              <a:buAutoNum type="arabicPeriod" startAt="7"/>
            </a:pPr>
            <a:r>
              <a:rPr lang="en-US" cap="small" dirty="0" smtClean="0">
                <a:solidFill>
                  <a:schemeClr val="accent3">
                    <a:lumMod val="75000"/>
                  </a:schemeClr>
                </a:solidFill>
                <a:latin typeface="+mn-lt"/>
              </a:rPr>
              <a:t>Study VA 28, Manassas Bypass </a:t>
            </a:r>
            <a:br>
              <a:rPr lang="en-US" cap="small" dirty="0" smtClean="0">
                <a:solidFill>
                  <a:schemeClr val="accent3">
                    <a:lumMod val="75000"/>
                  </a:schemeClr>
                </a:solidFill>
                <a:latin typeface="+mn-lt"/>
              </a:rPr>
            </a:br>
            <a:r>
              <a:rPr lang="en-US" cap="small" dirty="0" smtClean="0">
                <a:solidFill>
                  <a:schemeClr val="accent3">
                    <a:lumMod val="75000"/>
                  </a:schemeClr>
                </a:solidFill>
                <a:latin typeface="+mn-lt"/>
              </a:rPr>
              <a:t>from VA 234, Sudley Rd. to I-66</a:t>
            </a:r>
            <a:endParaRPr kumimoji="0" lang="en-US" b="0" i="0" u="none" strike="noStrike" kern="1200" cap="none" spc="0" normalizeH="0" baseline="0" noProof="0" dirty="0">
              <a:ln>
                <a:noFill/>
              </a:ln>
              <a:solidFill>
                <a:schemeClr val="accent3">
                  <a:lumMod val="75000"/>
                </a:schemeClr>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spc="-40" dirty="0" smtClean="0"/>
              <a:t>1. District of Columbia Lane </a:t>
            </a:r>
            <a:br>
              <a:rPr lang="en-US" sz="3200" spc="-40" dirty="0" smtClean="0"/>
            </a:br>
            <a:r>
              <a:rPr lang="en-US" sz="3200" spc="-40" dirty="0" smtClean="0"/>
              <a:t>Reductions and Reconfigurations</a:t>
            </a:r>
            <a:endParaRPr lang="en-US" sz="3200" dirty="0"/>
          </a:p>
        </p:txBody>
      </p:sp>
      <p:sp>
        <p:nvSpPr>
          <p:cNvPr id="3" name="Content Placeholder 2"/>
          <p:cNvSpPr>
            <a:spLocks noGrp="1"/>
          </p:cNvSpPr>
          <p:nvPr>
            <p:ph idx="1"/>
          </p:nvPr>
        </p:nvSpPr>
        <p:spPr>
          <a:xfrm>
            <a:off x="329184" y="1527364"/>
            <a:ext cx="4096512" cy="4964875"/>
          </a:xfrm>
        </p:spPr>
        <p:txBody>
          <a:bodyPr>
            <a:noAutofit/>
          </a:bodyPr>
          <a:lstStyle/>
          <a:p>
            <a:pPr marL="0" indent="0">
              <a:buNone/>
            </a:pPr>
            <a:r>
              <a:rPr lang="en-US" sz="1500" b="1" dirty="0" smtClean="0">
                <a:solidFill>
                  <a:schemeClr val="accent3">
                    <a:lumMod val="75000"/>
                  </a:schemeClr>
                </a:solidFill>
              </a:rPr>
              <a:t>DDOT is proposing a number of federally and locally funded projects that will make changes to the number and direction of travel lanes in selected locations, as described in the following:</a:t>
            </a:r>
          </a:p>
          <a:p>
            <a:pPr marL="0" indent="0">
              <a:buNone/>
            </a:pPr>
            <a:endParaRPr lang="en-US" sz="1300" dirty="0" smtClean="0">
              <a:solidFill>
                <a:schemeClr val="accent3">
                  <a:lumMod val="75000"/>
                </a:schemeClr>
              </a:solidFill>
            </a:endParaRPr>
          </a:p>
          <a:p>
            <a:pPr marL="173038" lvl="0" indent="-173038">
              <a:buFont typeface="+mj-lt"/>
              <a:buAutoNum type="alphaLcParenR"/>
            </a:pPr>
            <a:r>
              <a:rPr lang="en-US" sz="1300" b="1" dirty="0" smtClean="0">
                <a:solidFill>
                  <a:schemeClr val="accent3">
                    <a:lumMod val="75000"/>
                  </a:schemeClr>
                </a:solidFill>
              </a:rPr>
              <a:t>C St. NE from 16</a:t>
            </a:r>
            <a:r>
              <a:rPr lang="en-US" sz="1300" b="1" baseline="30000" dirty="0" smtClean="0">
                <a:solidFill>
                  <a:schemeClr val="accent3">
                    <a:lumMod val="75000"/>
                  </a:schemeClr>
                </a:solidFill>
              </a:rPr>
              <a:t>th</a:t>
            </a:r>
            <a:r>
              <a:rPr lang="en-US" sz="1300" b="1" dirty="0" smtClean="0">
                <a:solidFill>
                  <a:schemeClr val="accent3">
                    <a:lumMod val="75000"/>
                  </a:schemeClr>
                </a:solidFill>
              </a:rPr>
              <a:t> St. NE to Oklahoma Ave. NE </a:t>
            </a:r>
            <a:br>
              <a:rPr lang="en-US" sz="1300" b="1" dirty="0" smtClean="0">
                <a:solidFill>
                  <a:schemeClr val="accent3">
                    <a:lumMod val="75000"/>
                  </a:schemeClr>
                </a:solidFill>
              </a:rPr>
            </a:br>
            <a:r>
              <a:rPr lang="en-US" sz="1300" dirty="0" smtClean="0">
                <a:solidFill>
                  <a:schemeClr val="accent3">
                    <a:lumMod val="75000"/>
                  </a:schemeClr>
                </a:solidFill>
              </a:rPr>
              <a:t>Remove one of two travel lanes in each direction.  Complete: 2013. Cost: $4.5 million.</a:t>
            </a:r>
            <a:br>
              <a:rPr lang="en-US" sz="1300" dirty="0" smtClean="0">
                <a:solidFill>
                  <a:schemeClr val="accent3">
                    <a:lumMod val="75000"/>
                  </a:schemeClr>
                </a:solidFill>
              </a:rPr>
            </a:br>
            <a:endParaRPr lang="en-US" sz="1300" dirty="0" smtClean="0">
              <a:solidFill>
                <a:schemeClr val="accent3">
                  <a:lumMod val="75000"/>
                </a:schemeClr>
              </a:solidFill>
            </a:endParaRPr>
          </a:p>
          <a:p>
            <a:pPr marL="173038" lvl="0" indent="-173038">
              <a:buFont typeface="+mj-lt"/>
              <a:buAutoNum type="alphaLcParenR"/>
            </a:pPr>
            <a:r>
              <a:rPr lang="en-US" sz="1300" b="1" dirty="0" smtClean="0">
                <a:solidFill>
                  <a:schemeClr val="accent3">
                    <a:lumMod val="75000"/>
                  </a:schemeClr>
                </a:solidFill>
              </a:rPr>
              <a:t>East Capitol St. from  40</a:t>
            </a:r>
            <a:r>
              <a:rPr lang="en-US" sz="1300" b="1" baseline="30000" dirty="0" smtClean="0">
                <a:solidFill>
                  <a:schemeClr val="accent3">
                    <a:lumMod val="75000"/>
                  </a:schemeClr>
                </a:solidFill>
              </a:rPr>
              <a:t>th</a:t>
            </a:r>
            <a:r>
              <a:rPr lang="en-US" sz="1300" b="1" dirty="0" smtClean="0">
                <a:solidFill>
                  <a:schemeClr val="accent3">
                    <a:lumMod val="75000"/>
                  </a:schemeClr>
                </a:solidFill>
              </a:rPr>
              <a:t> St. to Southern Ave.</a:t>
            </a:r>
            <a:br>
              <a:rPr lang="en-US" sz="1300" b="1" dirty="0" smtClean="0">
                <a:solidFill>
                  <a:schemeClr val="accent3">
                    <a:lumMod val="75000"/>
                  </a:schemeClr>
                </a:solidFill>
              </a:rPr>
            </a:br>
            <a:r>
              <a:rPr lang="en-US" sz="1300" dirty="0" smtClean="0">
                <a:solidFill>
                  <a:schemeClr val="accent3">
                    <a:lumMod val="75000"/>
                  </a:schemeClr>
                </a:solidFill>
              </a:rPr>
              <a:t>Remove one of three travel lanes in each direction.   Complete: 2015. Cost: $5 million.</a:t>
            </a:r>
            <a:br>
              <a:rPr lang="en-US" sz="1300" dirty="0" smtClean="0">
                <a:solidFill>
                  <a:schemeClr val="accent3">
                    <a:lumMod val="75000"/>
                  </a:schemeClr>
                </a:solidFill>
              </a:rPr>
            </a:br>
            <a:endParaRPr lang="en-US" sz="1300" dirty="0" smtClean="0">
              <a:solidFill>
                <a:schemeClr val="accent3">
                  <a:lumMod val="75000"/>
                </a:schemeClr>
              </a:solidFill>
            </a:endParaRPr>
          </a:p>
          <a:p>
            <a:pPr marL="173038" lvl="0" indent="-173038">
              <a:buFont typeface="+mj-lt"/>
              <a:buAutoNum type="alphaLcParenR"/>
            </a:pPr>
            <a:r>
              <a:rPr lang="en-US" sz="1300" b="1" dirty="0" smtClean="0">
                <a:solidFill>
                  <a:schemeClr val="accent3">
                    <a:lumMod val="75000"/>
                  </a:schemeClr>
                </a:solidFill>
              </a:rPr>
              <a:t>I St. NW Peak Period Bus-Only Lanes </a:t>
            </a:r>
            <a:br>
              <a:rPr lang="en-US" sz="1300" b="1" dirty="0" smtClean="0">
                <a:solidFill>
                  <a:schemeClr val="accent3">
                    <a:lumMod val="75000"/>
                  </a:schemeClr>
                </a:solidFill>
              </a:rPr>
            </a:br>
            <a:r>
              <a:rPr lang="en-US" sz="1300" b="1" dirty="0" smtClean="0">
                <a:solidFill>
                  <a:schemeClr val="accent3">
                    <a:lumMod val="75000"/>
                  </a:schemeClr>
                </a:solidFill>
              </a:rPr>
              <a:t>13</a:t>
            </a:r>
            <a:r>
              <a:rPr lang="en-US" sz="1300" b="1" baseline="30000" dirty="0" smtClean="0">
                <a:solidFill>
                  <a:schemeClr val="accent3">
                    <a:lumMod val="75000"/>
                  </a:schemeClr>
                </a:solidFill>
              </a:rPr>
              <a:t>th</a:t>
            </a:r>
            <a:r>
              <a:rPr lang="en-US" sz="1300" b="1" dirty="0" smtClean="0">
                <a:solidFill>
                  <a:schemeClr val="accent3">
                    <a:lumMod val="75000"/>
                  </a:schemeClr>
                </a:solidFill>
              </a:rPr>
              <a:t> St. NW to Pennsylvania Ave. NW</a:t>
            </a:r>
            <a:br>
              <a:rPr lang="en-US" sz="1300" b="1" dirty="0" smtClean="0">
                <a:solidFill>
                  <a:schemeClr val="accent3">
                    <a:lumMod val="75000"/>
                  </a:schemeClr>
                </a:solidFill>
              </a:rPr>
            </a:br>
            <a:r>
              <a:rPr lang="en-US" sz="1300" dirty="0" smtClean="0">
                <a:solidFill>
                  <a:schemeClr val="accent3">
                    <a:lumMod val="75000"/>
                  </a:schemeClr>
                </a:solidFill>
              </a:rPr>
              <a:t>During peak periods, designate one of five </a:t>
            </a:r>
            <a:br>
              <a:rPr lang="en-US" sz="1300" dirty="0" smtClean="0">
                <a:solidFill>
                  <a:schemeClr val="accent3">
                    <a:lumMod val="75000"/>
                  </a:schemeClr>
                </a:solidFill>
              </a:rPr>
            </a:br>
            <a:r>
              <a:rPr lang="en-US" sz="1300" dirty="0" smtClean="0">
                <a:solidFill>
                  <a:schemeClr val="accent3">
                    <a:lumMod val="75000"/>
                  </a:schemeClr>
                </a:solidFill>
              </a:rPr>
              <a:t>westbound travel lanes as a bus-only lane. </a:t>
            </a:r>
            <a:br>
              <a:rPr lang="en-US" sz="1300" dirty="0" smtClean="0">
                <a:solidFill>
                  <a:schemeClr val="accent3">
                    <a:lumMod val="75000"/>
                  </a:schemeClr>
                </a:solidFill>
              </a:rPr>
            </a:br>
            <a:r>
              <a:rPr lang="en-US" sz="1300" dirty="0" smtClean="0">
                <a:solidFill>
                  <a:schemeClr val="accent3">
                    <a:lumMod val="75000"/>
                  </a:schemeClr>
                </a:solidFill>
              </a:rPr>
              <a:t>Complete: 2013. Cost: $500,000.</a:t>
            </a:r>
            <a:br>
              <a:rPr lang="en-US" sz="1300" dirty="0" smtClean="0">
                <a:solidFill>
                  <a:schemeClr val="accent3">
                    <a:lumMod val="75000"/>
                  </a:schemeClr>
                </a:solidFill>
              </a:rPr>
            </a:br>
            <a:endParaRPr lang="en-US" sz="1300" dirty="0" smtClean="0">
              <a:solidFill>
                <a:schemeClr val="accent3">
                  <a:lumMod val="75000"/>
                </a:schemeClr>
              </a:solidFill>
            </a:endParaRPr>
          </a:p>
          <a:p>
            <a:pPr marL="173038" lvl="0" indent="-173038">
              <a:buFont typeface="+mj-lt"/>
              <a:buAutoNum type="alphaLcParenR"/>
            </a:pPr>
            <a:r>
              <a:rPr lang="en-US" sz="1300" b="1" dirty="0" smtClean="0">
                <a:solidFill>
                  <a:schemeClr val="accent3">
                    <a:lumMod val="75000"/>
                  </a:schemeClr>
                </a:solidFill>
              </a:rPr>
              <a:t>New Jersey Ave. NW from H St. NW to N St. NW</a:t>
            </a:r>
            <a:br>
              <a:rPr lang="en-US" sz="1300" b="1" dirty="0" smtClean="0">
                <a:solidFill>
                  <a:schemeClr val="accent3">
                    <a:lumMod val="75000"/>
                  </a:schemeClr>
                </a:solidFill>
              </a:rPr>
            </a:br>
            <a:r>
              <a:rPr lang="en-US" sz="1300" dirty="0" smtClean="0">
                <a:solidFill>
                  <a:schemeClr val="accent3">
                    <a:lumMod val="75000"/>
                  </a:schemeClr>
                </a:solidFill>
              </a:rPr>
              <a:t>Reconstruct New Jersey Ave. NW from four lanes, </a:t>
            </a:r>
            <a:br>
              <a:rPr lang="en-US" sz="1300" dirty="0" smtClean="0">
                <a:solidFill>
                  <a:schemeClr val="accent3">
                    <a:lumMod val="75000"/>
                  </a:schemeClr>
                </a:solidFill>
              </a:rPr>
            </a:br>
            <a:r>
              <a:rPr lang="en-US" sz="1300" dirty="0" smtClean="0">
                <a:solidFill>
                  <a:schemeClr val="accent3">
                    <a:lumMod val="75000"/>
                  </a:schemeClr>
                </a:solidFill>
              </a:rPr>
              <a:t>one-way northbound to two lanes in each direction. </a:t>
            </a:r>
            <a:br>
              <a:rPr lang="en-US" sz="1300" dirty="0" smtClean="0">
                <a:solidFill>
                  <a:schemeClr val="accent3">
                    <a:lumMod val="75000"/>
                  </a:schemeClr>
                </a:solidFill>
              </a:rPr>
            </a:br>
            <a:r>
              <a:rPr lang="en-US" sz="1300" dirty="0" smtClean="0">
                <a:solidFill>
                  <a:schemeClr val="accent3">
                    <a:lumMod val="75000"/>
                  </a:schemeClr>
                </a:solidFill>
              </a:rPr>
              <a:t>Complete: 2015. Cost: $7.5 million.</a:t>
            </a:r>
            <a:r>
              <a:rPr lang="en-US" sz="1000" dirty="0" smtClean="0">
                <a:solidFill>
                  <a:schemeClr val="accent3">
                    <a:lumMod val="75000"/>
                  </a:schemeClr>
                </a:solidFill>
              </a:rPr>
              <a:t/>
            </a:r>
            <a:br>
              <a:rPr lang="en-US" sz="1000" dirty="0" smtClean="0">
                <a:solidFill>
                  <a:schemeClr val="accent3">
                    <a:lumMod val="75000"/>
                  </a:schemeClr>
                </a:solidFill>
              </a:rPr>
            </a:br>
            <a:endParaRPr lang="en-US" sz="1000" dirty="0" smtClean="0">
              <a:solidFill>
                <a:schemeClr val="accent3">
                  <a:lumMod val="75000"/>
                </a:schemeClr>
              </a:solidFill>
            </a:endParaRP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3</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6" name="Picture 2" descr="DC_Roadway_Reconfigurations_and_Reductions-01"/>
          <p:cNvPicPr>
            <a:picLocks noChangeAspect="1" noChangeArrowheads="1"/>
          </p:cNvPicPr>
          <p:nvPr/>
        </p:nvPicPr>
        <p:blipFill>
          <a:blip r:embed="rId4" cstate="print"/>
          <a:srcRect b="1677"/>
          <a:stretch>
            <a:fillRect/>
          </a:stretch>
        </p:blipFill>
        <p:spPr bwMode="auto">
          <a:xfrm>
            <a:off x="4855464" y="1597534"/>
            <a:ext cx="3226880" cy="2515678"/>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
        <p:nvSpPr>
          <p:cNvPr id="8" name="Rectangle 7"/>
          <p:cNvSpPr/>
          <p:nvPr/>
        </p:nvSpPr>
        <p:spPr>
          <a:xfrm>
            <a:off x="4361688" y="4261104"/>
            <a:ext cx="4562856" cy="2292935"/>
          </a:xfrm>
          <a:prstGeom prst="rect">
            <a:avLst/>
          </a:prstGeom>
        </p:spPr>
        <p:txBody>
          <a:bodyPr wrap="square">
            <a:spAutoFit/>
          </a:bodyPr>
          <a:lstStyle/>
          <a:p>
            <a:pPr marL="228600" indent="-228600">
              <a:spcBef>
                <a:spcPts val="0"/>
              </a:spcBef>
              <a:buClr>
                <a:schemeClr val="accent1"/>
              </a:buClr>
              <a:buSzPct val="70000"/>
              <a:buFont typeface="+mj-lt"/>
              <a:buAutoNum type="alphaLcParenR" startAt="5"/>
            </a:pPr>
            <a:r>
              <a:rPr lang="en-US" sz="1300" b="1" dirty="0" smtClean="0">
                <a:solidFill>
                  <a:schemeClr val="accent3">
                    <a:lumMod val="75000"/>
                  </a:schemeClr>
                </a:solidFill>
                <a:latin typeface="+mn-lt"/>
              </a:rPr>
              <a:t>Pennsylvania Ave. SE from 27th St. SE to Southern Ave. SE</a:t>
            </a:r>
            <a:br>
              <a:rPr lang="en-US" sz="1300" b="1" dirty="0" smtClean="0">
                <a:solidFill>
                  <a:schemeClr val="accent3">
                    <a:lumMod val="75000"/>
                  </a:schemeClr>
                </a:solidFill>
                <a:latin typeface="+mn-lt"/>
              </a:rPr>
            </a:br>
            <a:r>
              <a:rPr lang="en-US" sz="1300" dirty="0" smtClean="0">
                <a:solidFill>
                  <a:schemeClr val="accent3">
                    <a:lumMod val="75000"/>
                  </a:schemeClr>
                </a:solidFill>
                <a:latin typeface="+mn-lt"/>
              </a:rPr>
              <a:t>Reduce the number of lanes from 5 to 4. Completed in 2011.</a:t>
            </a:r>
            <a:r>
              <a:rPr lang="en-US" sz="1300" b="1" dirty="0" smtClean="0">
                <a:solidFill>
                  <a:schemeClr val="accent3">
                    <a:lumMod val="75000"/>
                  </a:schemeClr>
                </a:solidFill>
                <a:latin typeface="+mn-lt"/>
              </a:rPr>
              <a:t/>
            </a:r>
            <a:br>
              <a:rPr lang="en-US" sz="1300" b="1" dirty="0" smtClean="0">
                <a:solidFill>
                  <a:schemeClr val="accent3">
                    <a:lumMod val="75000"/>
                  </a:schemeClr>
                </a:solidFill>
                <a:latin typeface="+mn-lt"/>
              </a:rPr>
            </a:br>
            <a:endParaRPr lang="en-US" sz="1300" b="1" dirty="0" smtClean="0">
              <a:solidFill>
                <a:schemeClr val="accent3">
                  <a:lumMod val="75000"/>
                </a:schemeClr>
              </a:solidFill>
              <a:latin typeface="+mn-lt"/>
            </a:endParaRPr>
          </a:p>
          <a:p>
            <a:pPr marL="173038" indent="-173038">
              <a:spcBef>
                <a:spcPts val="0"/>
              </a:spcBef>
              <a:buClr>
                <a:schemeClr val="accent1"/>
              </a:buClr>
              <a:buSzPct val="70000"/>
              <a:buFont typeface="+mj-lt"/>
              <a:buAutoNum type="alphaLcParenR" startAt="5"/>
            </a:pPr>
            <a:r>
              <a:rPr lang="en-US" sz="1300" b="1" dirty="0" smtClean="0">
                <a:solidFill>
                  <a:schemeClr val="accent3">
                    <a:lumMod val="75000"/>
                  </a:schemeClr>
                </a:solidFill>
                <a:latin typeface="+mn-lt"/>
              </a:rPr>
              <a:t>S. Capitol St. from Firth Sterling Ave. SE to Southern Ave. SE</a:t>
            </a:r>
            <a:br>
              <a:rPr lang="en-US" sz="1300" b="1" dirty="0" smtClean="0">
                <a:solidFill>
                  <a:schemeClr val="accent3">
                    <a:lumMod val="75000"/>
                  </a:schemeClr>
                </a:solidFill>
                <a:latin typeface="+mn-lt"/>
              </a:rPr>
            </a:br>
            <a:r>
              <a:rPr lang="en-US" sz="1300" dirty="0" smtClean="0">
                <a:solidFill>
                  <a:schemeClr val="accent3">
                    <a:lumMod val="75000"/>
                  </a:schemeClr>
                </a:solidFill>
                <a:latin typeface="+mn-lt"/>
              </a:rPr>
              <a:t>Construct a paved bicycle and pedestrian trail along </a:t>
            </a:r>
            <a:br>
              <a:rPr lang="en-US" sz="1300" dirty="0" smtClean="0">
                <a:solidFill>
                  <a:schemeClr val="accent3">
                    <a:lumMod val="75000"/>
                  </a:schemeClr>
                </a:solidFill>
                <a:latin typeface="+mn-lt"/>
              </a:rPr>
            </a:br>
            <a:r>
              <a:rPr lang="en-US" sz="1300" dirty="0" smtClean="0">
                <a:solidFill>
                  <a:schemeClr val="accent3">
                    <a:lumMod val="75000"/>
                  </a:schemeClr>
                </a:solidFill>
                <a:latin typeface="+mn-lt"/>
              </a:rPr>
              <a:t>S. Capitol St. and reduce the number of lanes from 5 to 4. </a:t>
            </a:r>
            <a:br>
              <a:rPr lang="en-US" sz="1300" dirty="0" smtClean="0">
                <a:solidFill>
                  <a:schemeClr val="accent3">
                    <a:lumMod val="75000"/>
                  </a:schemeClr>
                </a:solidFill>
                <a:latin typeface="+mn-lt"/>
              </a:rPr>
            </a:br>
            <a:r>
              <a:rPr lang="en-US" sz="1300" dirty="0" smtClean="0">
                <a:solidFill>
                  <a:schemeClr val="accent3">
                    <a:lumMod val="75000"/>
                  </a:schemeClr>
                </a:solidFill>
                <a:latin typeface="+mn-lt"/>
              </a:rPr>
              <a:t>Complete: 2015. Cost $5 million.</a:t>
            </a:r>
            <a:r>
              <a:rPr lang="en-US" sz="1300" b="1" dirty="0" smtClean="0">
                <a:solidFill>
                  <a:schemeClr val="accent3">
                    <a:lumMod val="75000"/>
                  </a:schemeClr>
                </a:solidFill>
                <a:latin typeface="+mn-lt"/>
              </a:rPr>
              <a:t/>
            </a:r>
            <a:br>
              <a:rPr lang="en-US" sz="1300" b="1" dirty="0" smtClean="0">
                <a:solidFill>
                  <a:schemeClr val="accent3">
                    <a:lumMod val="75000"/>
                  </a:schemeClr>
                </a:solidFill>
                <a:latin typeface="+mn-lt"/>
              </a:rPr>
            </a:br>
            <a:endParaRPr lang="en-US" sz="1300" b="1" dirty="0" smtClean="0">
              <a:solidFill>
                <a:schemeClr val="accent3">
                  <a:lumMod val="75000"/>
                </a:schemeClr>
              </a:solidFill>
              <a:latin typeface="+mn-lt"/>
            </a:endParaRPr>
          </a:p>
          <a:p>
            <a:pPr marL="173038" indent="-173038">
              <a:spcBef>
                <a:spcPts val="0"/>
              </a:spcBef>
              <a:buClr>
                <a:schemeClr val="accent1"/>
              </a:buClr>
              <a:buSzPct val="70000"/>
              <a:buFont typeface="+mj-lt"/>
              <a:buAutoNum type="alphaLcParenR" startAt="5"/>
            </a:pPr>
            <a:r>
              <a:rPr lang="en-US" sz="1300" b="1" dirty="0" smtClean="0">
                <a:solidFill>
                  <a:schemeClr val="accent3">
                    <a:lumMod val="75000"/>
                  </a:schemeClr>
                </a:solidFill>
                <a:latin typeface="+mn-lt"/>
              </a:rPr>
              <a:t>17th St. NE/SE from </a:t>
            </a:r>
            <a:r>
              <a:rPr lang="en-US" sz="1300" b="1" dirty="0" err="1" smtClean="0">
                <a:solidFill>
                  <a:schemeClr val="accent3">
                    <a:lumMod val="75000"/>
                  </a:schemeClr>
                </a:solidFill>
                <a:latin typeface="+mn-lt"/>
              </a:rPr>
              <a:t>Benning</a:t>
            </a:r>
            <a:r>
              <a:rPr lang="en-US" sz="1300" b="1" dirty="0" smtClean="0">
                <a:solidFill>
                  <a:schemeClr val="accent3">
                    <a:lumMod val="75000"/>
                  </a:schemeClr>
                </a:solidFill>
                <a:latin typeface="+mn-lt"/>
              </a:rPr>
              <a:t> Ave. NE to Potomac Ave. SE</a:t>
            </a:r>
            <a:br>
              <a:rPr lang="en-US" sz="1300" b="1" dirty="0" smtClean="0">
                <a:solidFill>
                  <a:schemeClr val="accent3">
                    <a:lumMod val="75000"/>
                  </a:schemeClr>
                </a:solidFill>
                <a:latin typeface="+mn-lt"/>
              </a:rPr>
            </a:br>
            <a:r>
              <a:rPr lang="en-US" sz="1300" dirty="0" smtClean="0">
                <a:solidFill>
                  <a:schemeClr val="accent3">
                    <a:lumMod val="75000"/>
                  </a:schemeClr>
                </a:solidFill>
                <a:latin typeface="+mn-lt"/>
              </a:rPr>
              <a:t>Reconstruct 17th St. NE/SE from two lanes southbound to one lane southbound. Complete: 2013. Cost $1.95 million.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2. District of Columbia</a:t>
            </a:r>
            <a:br>
              <a:rPr lang="en-US" sz="3200" dirty="0" smtClean="0"/>
            </a:br>
            <a:r>
              <a:rPr lang="en-US" sz="3200" dirty="0" smtClean="0"/>
              <a:t>Bike Lane Pilot Studies</a:t>
            </a:r>
            <a:endParaRPr lang="en-US" sz="3200" dirty="0"/>
          </a:p>
        </p:txBody>
      </p:sp>
      <p:sp>
        <p:nvSpPr>
          <p:cNvPr id="3" name="Content Placeholder 2"/>
          <p:cNvSpPr>
            <a:spLocks noGrp="1"/>
          </p:cNvSpPr>
          <p:nvPr>
            <p:ph idx="1"/>
          </p:nvPr>
        </p:nvSpPr>
        <p:spPr>
          <a:xfrm>
            <a:off x="493776" y="1646236"/>
            <a:ext cx="4462272" cy="4781995"/>
          </a:xfrm>
        </p:spPr>
        <p:txBody>
          <a:bodyPr>
            <a:normAutofit/>
          </a:bodyPr>
          <a:lstStyle/>
          <a:p>
            <a:pPr marL="0" indent="0">
              <a:buNone/>
            </a:pPr>
            <a:r>
              <a:rPr lang="en-US" sz="1600" dirty="0" smtClean="0">
                <a:solidFill>
                  <a:schemeClr val="accent3">
                    <a:lumMod val="75000"/>
                  </a:schemeClr>
                </a:solidFill>
              </a:rPr>
              <a:t>In 2010, DDOT submitted five bike lane projects for inclusion in the CLRP as pilot studies. Two of these projects – 15</a:t>
            </a:r>
            <a:r>
              <a:rPr lang="en-US" sz="1600" baseline="30000" dirty="0" smtClean="0">
                <a:solidFill>
                  <a:schemeClr val="accent3">
                    <a:lumMod val="75000"/>
                  </a:schemeClr>
                </a:solidFill>
              </a:rPr>
              <a:t>th </a:t>
            </a:r>
            <a:r>
              <a:rPr lang="en-US" sz="1600" dirty="0" smtClean="0">
                <a:solidFill>
                  <a:schemeClr val="accent3">
                    <a:lumMod val="75000"/>
                  </a:schemeClr>
                </a:solidFill>
              </a:rPr>
              <a:t>St. NW from Constitution Ave. NW to W St. NW and Pennsylvania Ave. NW from 3</a:t>
            </a:r>
            <a:r>
              <a:rPr lang="en-US" sz="1600" baseline="30000" dirty="0" smtClean="0">
                <a:solidFill>
                  <a:schemeClr val="accent3">
                    <a:lumMod val="75000"/>
                  </a:schemeClr>
                </a:solidFill>
              </a:rPr>
              <a:t>rd</a:t>
            </a:r>
            <a:r>
              <a:rPr lang="en-US" sz="1600" dirty="0" smtClean="0">
                <a:solidFill>
                  <a:schemeClr val="accent3">
                    <a:lumMod val="75000"/>
                  </a:schemeClr>
                </a:solidFill>
              </a:rPr>
              <a:t> St. NW to 14</a:t>
            </a:r>
            <a:r>
              <a:rPr lang="en-US" sz="1600" baseline="30000" dirty="0" smtClean="0">
                <a:solidFill>
                  <a:schemeClr val="accent3">
                    <a:lumMod val="75000"/>
                  </a:schemeClr>
                </a:solidFill>
              </a:rPr>
              <a:t>th</a:t>
            </a:r>
            <a:r>
              <a:rPr lang="en-US" sz="1600" dirty="0" smtClean="0">
                <a:solidFill>
                  <a:schemeClr val="accent3">
                    <a:lumMod val="75000"/>
                  </a:schemeClr>
                </a:solidFill>
              </a:rPr>
              <a:t> St. NW – were completed in 2010. The </a:t>
            </a:r>
            <a:br>
              <a:rPr lang="en-US" sz="1600" dirty="0" smtClean="0">
                <a:solidFill>
                  <a:schemeClr val="accent3">
                    <a:lumMod val="75000"/>
                  </a:schemeClr>
                </a:solidFill>
              </a:rPr>
            </a:br>
            <a:r>
              <a:rPr lang="en-US" sz="1600" dirty="0" smtClean="0">
                <a:solidFill>
                  <a:schemeClr val="accent3">
                    <a:lumMod val="75000"/>
                  </a:schemeClr>
                </a:solidFill>
              </a:rPr>
              <a:t>15</a:t>
            </a:r>
            <a:r>
              <a:rPr lang="en-US" sz="1600" baseline="30000" dirty="0" smtClean="0">
                <a:solidFill>
                  <a:schemeClr val="accent3">
                    <a:lumMod val="75000"/>
                  </a:schemeClr>
                </a:solidFill>
              </a:rPr>
              <a:t>th</a:t>
            </a:r>
            <a:r>
              <a:rPr lang="en-US" sz="1600" dirty="0" smtClean="0">
                <a:solidFill>
                  <a:schemeClr val="accent3">
                    <a:lumMod val="75000"/>
                  </a:schemeClr>
                </a:solidFill>
              </a:rPr>
              <a:t> St. Bike Lane removed one vehicle lane, while the Pennsylvania Ave. Bike Lanes did not remove any vehicle lanes. This year, DDOT is updating the status of the remaining pilot projects as follows:</a:t>
            </a:r>
          </a:p>
          <a:p>
            <a:pPr>
              <a:buNone/>
            </a:pPr>
            <a:r>
              <a:rPr lang="en-US" sz="1600" dirty="0" smtClean="0">
                <a:solidFill>
                  <a:schemeClr val="accent3">
                    <a:lumMod val="75000"/>
                  </a:schemeClr>
                </a:solidFill>
              </a:rPr>
              <a:t> </a:t>
            </a:r>
          </a:p>
          <a:p>
            <a:pPr marL="342900" lvl="0" indent="-342900">
              <a:buFont typeface="+mj-lt"/>
              <a:buAutoNum type="alphaLcParenR"/>
            </a:pPr>
            <a:r>
              <a:rPr lang="en-US" sz="1800" dirty="0" smtClean="0">
                <a:solidFill>
                  <a:schemeClr val="accent3">
                    <a:lumMod val="75000"/>
                  </a:schemeClr>
                </a:solidFill>
              </a:rPr>
              <a:t>L St. from 11th St. NW to New Hampshire Ave. NW. Completed in 2012, one travel lane removed.</a:t>
            </a:r>
          </a:p>
          <a:p>
            <a:pPr marL="342900" lvl="0" indent="-342900">
              <a:buFont typeface="+mj-lt"/>
              <a:buAutoNum type="alphaLcParenR"/>
            </a:pPr>
            <a:r>
              <a:rPr lang="en-US" sz="1800" dirty="0" smtClean="0">
                <a:solidFill>
                  <a:schemeClr val="accent3">
                    <a:lumMod val="75000"/>
                  </a:schemeClr>
                </a:solidFill>
              </a:rPr>
              <a:t>M St. from 15th St. NW to 25</a:t>
            </a:r>
            <a:r>
              <a:rPr lang="en-US" sz="1800" baseline="30000" dirty="0" smtClean="0">
                <a:solidFill>
                  <a:schemeClr val="accent3">
                    <a:lumMod val="75000"/>
                  </a:schemeClr>
                </a:solidFill>
              </a:rPr>
              <a:t>th</a:t>
            </a:r>
            <a:r>
              <a:rPr lang="en-US" sz="1800" dirty="0" smtClean="0">
                <a:solidFill>
                  <a:schemeClr val="accent3">
                    <a:lumMod val="75000"/>
                  </a:schemeClr>
                </a:solidFill>
              </a:rPr>
              <a:t> St. NW complete in 2013, one travel lane removed</a:t>
            </a:r>
          </a:p>
          <a:p>
            <a:pPr marL="342900" lvl="0" indent="-342900">
              <a:buFont typeface="+mj-lt"/>
              <a:buAutoNum type="alphaLcParenR"/>
            </a:pPr>
            <a:r>
              <a:rPr lang="en-US" sz="1800" dirty="0" smtClean="0">
                <a:solidFill>
                  <a:schemeClr val="accent3">
                    <a:lumMod val="75000"/>
                  </a:schemeClr>
                </a:solidFill>
              </a:rPr>
              <a:t>9th St. NW from Constitution Ave. NW to K St. NW – project withdrawn </a:t>
            </a:r>
          </a:p>
          <a:p>
            <a:pPr marL="0" indent="0">
              <a:buNone/>
              <a:tabLst>
                <a:tab pos="1371600" algn="l"/>
              </a:tabLst>
            </a:pPr>
            <a:endParaRPr lang="en-US" sz="2900" dirty="0"/>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4</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6" name="Picture 2" descr="DC_Bike_Lanes"/>
          <p:cNvPicPr>
            <a:picLocks noChangeAspect="1" noChangeArrowheads="1"/>
          </p:cNvPicPr>
          <p:nvPr/>
        </p:nvPicPr>
        <p:blipFill>
          <a:blip r:embed="rId4" cstate="print"/>
          <a:srcRect l="16849" t="1961" r="28793" b="57013"/>
          <a:stretch>
            <a:fillRect/>
          </a:stretch>
        </p:blipFill>
        <p:spPr bwMode="auto">
          <a:xfrm>
            <a:off x="5126652" y="1638681"/>
            <a:ext cx="3407367" cy="2814447"/>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
        <p:nvSpPr>
          <p:cNvPr id="8" name="TextBox 7"/>
          <p:cNvSpPr txBox="1"/>
          <p:nvPr/>
        </p:nvSpPr>
        <p:spPr>
          <a:xfrm>
            <a:off x="6153912" y="5001768"/>
            <a:ext cx="347472" cy="369332"/>
          </a:xfrm>
          <a:prstGeom prst="rect">
            <a:avLst/>
          </a:prstGeom>
          <a:noFill/>
        </p:spPr>
        <p:txBody>
          <a:bodyPr wrap="square" rtlCol="0">
            <a:spAutoFit/>
          </a:bodyPr>
          <a:lstStyle/>
          <a:p>
            <a:endParaRPr lang="en-US" dirty="0"/>
          </a:p>
        </p:txBody>
      </p:sp>
      <p:sp>
        <p:nvSpPr>
          <p:cNvPr id="9" name="Oval 8"/>
          <p:cNvSpPr/>
          <p:nvPr/>
        </p:nvSpPr>
        <p:spPr>
          <a:xfrm>
            <a:off x="5632704" y="2578608"/>
            <a:ext cx="374904" cy="3749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a:t>
            </a:r>
            <a:endParaRPr lang="en-US" sz="2400" dirty="0"/>
          </a:p>
        </p:txBody>
      </p:sp>
      <p:sp>
        <p:nvSpPr>
          <p:cNvPr id="10" name="Oval 9"/>
          <p:cNvSpPr/>
          <p:nvPr/>
        </p:nvSpPr>
        <p:spPr>
          <a:xfrm>
            <a:off x="6736080" y="1779334"/>
            <a:ext cx="374904" cy="3749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b</a:t>
            </a:r>
            <a:endParaRPr lang="en-US" sz="2400" dirty="0"/>
          </a:p>
        </p:txBody>
      </p:sp>
      <p:sp>
        <p:nvSpPr>
          <p:cNvPr id="11" name="Oval 10"/>
          <p:cNvSpPr/>
          <p:nvPr/>
        </p:nvSpPr>
        <p:spPr>
          <a:xfrm>
            <a:off x="7815072" y="3572256"/>
            <a:ext cx="374904" cy="3749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c</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3. Widen I-395, Southbound</a:t>
            </a:r>
            <a:br>
              <a:rPr lang="en-US" sz="3200" dirty="0" smtClean="0"/>
            </a:br>
            <a:r>
              <a:rPr lang="en-US" sz="3200" dirty="0" smtClean="0"/>
              <a:t>from Duke St. to </a:t>
            </a:r>
            <a:r>
              <a:rPr lang="en-US" sz="3200" dirty="0" err="1" smtClean="0"/>
              <a:t>Edsall</a:t>
            </a:r>
            <a:r>
              <a:rPr lang="en-US" sz="3200" dirty="0" smtClean="0"/>
              <a:t> Rd.</a:t>
            </a:r>
            <a:endParaRPr lang="en-US" sz="3200" dirty="0"/>
          </a:p>
        </p:txBody>
      </p:sp>
      <p:sp>
        <p:nvSpPr>
          <p:cNvPr id="3" name="Content Placeholder 2"/>
          <p:cNvSpPr>
            <a:spLocks noGrp="1"/>
          </p:cNvSpPr>
          <p:nvPr>
            <p:ph idx="1"/>
          </p:nvPr>
        </p:nvSpPr>
        <p:spPr>
          <a:xfrm>
            <a:off x="457200" y="1646237"/>
            <a:ext cx="3785616" cy="4764188"/>
          </a:xfrm>
        </p:spPr>
        <p:txBody>
          <a:bodyPr>
            <a:normAutofit/>
          </a:bodyPr>
          <a:lstStyle/>
          <a:p>
            <a:pPr marL="0" indent="0">
              <a:buNone/>
            </a:pPr>
            <a:r>
              <a:rPr lang="en-US" sz="2000" dirty="0" smtClean="0">
                <a:solidFill>
                  <a:schemeClr val="accent3">
                    <a:lumMod val="75000"/>
                  </a:schemeClr>
                </a:solidFill>
              </a:rPr>
              <a:t>Add a fourth lane to southbound I-395 between Duke St. and </a:t>
            </a:r>
            <a:r>
              <a:rPr lang="en-US" sz="2000" dirty="0" err="1" smtClean="0">
                <a:solidFill>
                  <a:schemeClr val="accent3">
                    <a:lumMod val="75000"/>
                  </a:schemeClr>
                </a:solidFill>
              </a:rPr>
              <a:t>Edsall</a:t>
            </a:r>
            <a:r>
              <a:rPr lang="en-US" sz="2000" dirty="0" smtClean="0">
                <a:solidFill>
                  <a:schemeClr val="accent3">
                    <a:lumMod val="75000"/>
                  </a:schemeClr>
                </a:solidFill>
              </a:rPr>
              <a:t> Rd.</a:t>
            </a:r>
          </a:p>
          <a:p>
            <a:pPr marL="0" indent="0">
              <a:buNone/>
            </a:pPr>
            <a:r>
              <a:rPr lang="en-US" sz="2000" dirty="0" smtClean="0">
                <a:solidFill>
                  <a:schemeClr val="accent3">
                    <a:lumMod val="75000"/>
                  </a:schemeClr>
                </a:solidFill>
              </a:rPr>
              <a:t>	</a:t>
            </a:r>
          </a:p>
          <a:p>
            <a:pPr marL="0" indent="0">
              <a:buNone/>
              <a:tabLst>
                <a:tab pos="1371600" algn="l"/>
              </a:tabLst>
            </a:pPr>
            <a:r>
              <a:rPr lang="en-US" sz="2000" dirty="0" smtClean="0">
                <a:solidFill>
                  <a:schemeClr val="accent3">
                    <a:lumMod val="75000"/>
                  </a:schemeClr>
                </a:solidFill>
              </a:rPr>
              <a:t>Complete: 	2018</a:t>
            </a:r>
          </a:p>
          <a:p>
            <a:pPr marL="0" indent="0">
              <a:buNone/>
              <a:tabLst>
                <a:tab pos="1371600" algn="l"/>
              </a:tabLst>
            </a:pPr>
            <a:r>
              <a:rPr lang="en-US" sz="2000" dirty="0" smtClean="0">
                <a:solidFill>
                  <a:schemeClr val="accent3">
                    <a:lumMod val="75000"/>
                  </a:schemeClr>
                </a:solidFill>
              </a:rPr>
              <a:t>Length:	1.5 miles</a:t>
            </a:r>
          </a:p>
          <a:p>
            <a:pPr marL="0" indent="0">
              <a:buNone/>
              <a:tabLst>
                <a:tab pos="1371600" algn="l"/>
              </a:tabLst>
            </a:pPr>
            <a:r>
              <a:rPr lang="en-US" sz="2000" dirty="0" smtClean="0">
                <a:solidFill>
                  <a:schemeClr val="accent3">
                    <a:lumMod val="75000"/>
                  </a:schemeClr>
                </a:solidFill>
              </a:rPr>
              <a:t>Cost: 	$58.5 million</a:t>
            </a:r>
          </a:p>
          <a:p>
            <a:pPr marL="0" indent="0">
              <a:buNone/>
              <a:tabLst>
                <a:tab pos="1371600" algn="l"/>
              </a:tabLst>
            </a:pPr>
            <a:r>
              <a:rPr lang="en-US" sz="2000" dirty="0" smtClean="0">
                <a:solidFill>
                  <a:schemeClr val="accent3">
                    <a:lumMod val="75000"/>
                  </a:schemeClr>
                </a:solidFill>
              </a:rPr>
              <a:t>Funding:	Federal, State, Other</a:t>
            </a:r>
            <a:endParaRPr lang="en-US" sz="2000" dirty="0">
              <a:solidFill>
                <a:schemeClr val="accent3">
                  <a:lumMod val="75000"/>
                </a:schemeClr>
              </a:solidFill>
            </a:endParaRP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5</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6" name="Picture 2" descr="VA_395_SB_Widening_Duke_Edsall"/>
          <p:cNvPicPr>
            <a:picLocks noChangeAspect="1" noChangeArrowheads="1"/>
          </p:cNvPicPr>
          <p:nvPr/>
        </p:nvPicPr>
        <p:blipFill>
          <a:blip r:embed="rId4" cstate="print"/>
          <a:srcRect l="22124" r="18437" b="13251"/>
          <a:stretch>
            <a:fillRect/>
          </a:stretch>
        </p:blipFill>
        <p:spPr bwMode="auto">
          <a:xfrm>
            <a:off x="4489704" y="1581785"/>
            <a:ext cx="4097655" cy="3474532"/>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4. I-495 Auxiliary Lanes</a:t>
            </a:r>
            <a:br>
              <a:rPr lang="en-US" sz="3200" dirty="0" smtClean="0"/>
            </a:br>
            <a:r>
              <a:rPr lang="en-US" sz="3200" dirty="0" smtClean="0"/>
              <a:t>Change of Project Limits</a:t>
            </a:r>
            <a:endParaRPr lang="en-US" sz="3200" dirty="0"/>
          </a:p>
        </p:txBody>
      </p:sp>
      <p:sp>
        <p:nvSpPr>
          <p:cNvPr id="3" name="Content Placeholder 2"/>
          <p:cNvSpPr>
            <a:spLocks noGrp="1"/>
          </p:cNvSpPr>
          <p:nvPr>
            <p:ph idx="1"/>
          </p:nvPr>
        </p:nvSpPr>
        <p:spPr>
          <a:xfrm>
            <a:off x="402336" y="1646237"/>
            <a:ext cx="4480560" cy="4526280"/>
          </a:xfrm>
        </p:spPr>
        <p:txBody>
          <a:bodyPr>
            <a:normAutofit/>
          </a:bodyPr>
          <a:lstStyle/>
          <a:p>
            <a:pPr marL="0" indent="0">
              <a:buNone/>
            </a:pPr>
            <a:r>
              <a:rPr lang="en-US" sz="1800" dirty="0" smtClean="0">
                <a:solidFill>
                  <a:schemeClr val="accent3">
                    <a:lumMod val="75000"/>
                  </a:schemeClr>
                </a:solidFill>
              </a:rPr>
              <a:t>The CLRP includes the addition of one auxiliary lane in each direction on I-495 between VA 193, Georgetown Pike and 1 mile east of the I-95/ I-395/ I-495 Interchange. The southernmost segment between Heming Ave. and 1 mile east of the I-95/395/495 Interchange was scheduled to be complete in 2013, but is now being withdrawn from the CLRP.  The remaining segments are scheduled to be complete in either 2013 or 2030, depending upon location.  See the Air Quality Conformity Inputs for more details.</a:t>
            </a:r>
            <a:endParaRPr lang="en-US" sz="1800" dirty="0">
              <a:solidFill>
                <a:schemeClr val="accent3">
                  <a:lumMod val="75000"/>
                </a:schemeClr>
              </a:solidFill>
            </a:endParaRP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6</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6" name="Picture 2" descr="VA_495AuxLanes_REMOVE_REVISED-01"/>
          <p:cNvPicPr>
            <a:picLocks noChangeAspect="1" noChangeArrowheads="1"/>
          </p:cNvPicPr>
          <p:nvPr/>
        </p:nvPicPr>
        <p:blipFill>
          <a:blip r:embed="rId4" cstate="print"/>
          <a:srcRect/>
          <a:stretch>
            <a:fillRect/>
          </a:stretch>
        </p:blipFill>
        <p:spPr bwMode="auto">
          <a:xfrm>
            <a:off x="5330952" y="1525842"/>
            <a:ext cx="3087878" cy="4795992"/>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5. Widen I-495 HOT Lanes </a:t>
            </a:r>
            <a:br>
              <a:rPr lang="en-US" sz="3200" dirty="0" smtClean="0"/>
            </a:br>
            <a:r>
              <a:rPr lang="en-US" sz="2400" dirty="0" smtClean="0"/>
              <a:t>from South of the George Washington Pkwy. </a:t>
            </a:r>
            <a:br>
              <a:rPr lang="en-US" sz="2400" dirty="0" smtClean="0"/>
            </a:br>
            <a:r>
              <a:rPr lang="en-US" sz="2400" dirty="0" smtClean="0"/>
              <a:t>to South of Old Dominion Dr. </a:t>
            </a:r>
            <a:endParaRPr lang="en-US" sz="2400" dirty="0"/>
          </a:p>
        </p:txBody>
      </p:sp>
      <p:sp>
        <p:nvSpPr>
          <p:cNvPr id="3" name="Content Placeholder 2"/>
          <p:cNvSpPr>
            <a:spLocks noGrp="1"/>
          </p:cNvSpPr>
          <p:nvPr>
            <p:ph idx="1"/>
          </p:nvPr>
        </p:nvSpPr>
        <p:spPr>
          <a:xfrm>
            <a:off x="457200" y="1691957"/>
            <a:ext cx="4315968" cy="4526280"/>
          </a:xfrm>
        </p:spPr>
        <p:txBody>
          <a:bodyPr>
            <a:normAutofit/>
          </a:bodyPr>
          <a:lstStyle/>
          <a:p>
            <a:pPr marL="0" indent="0">
              <a:buNone/>
            </a:pPr>
            <a:r>
              <a:rPr lang="en-US" sz="2000" dirty="0" smtClean="0">
                <a:solidFill>
                  <a:schemeClr val="accent3">
                    <a:lumMod val="75000"/>
                  </a:schemeClr>
                </a:solidFill>
              </a:rPr>
              <a:t>The CLRP includes the construction of </a:t>
            </a:r>
            <a:br>
              <a:rPr lang="en-US" sz="2000" dirty="0" smtClean="0">
                <a:solidFill>
                  <a:schemeClr val="accent3">
                    <a:lumMod val="75000"/>
                  </a:schemeClr>
                </a:solidFill>
              </a:rPr>
            </a:br>
            <a:r>
              <a:rPr lang="en-US" sz="2000" dirty="0" smtClean="0">
                <a:solidFill>
                  <a:schemeClr val="accent3">
                    <a:lumMod val="75000"/>
                  </a:schemeClr>
                </a:solidFill>
              </a:rPr>
              <a:t>a system of HOT Lanes on I-495. The segment of HOT Lanes between south of the George Washington Pkwy and south of Old Dominion Dr. was planned to be 2 lanes wide. VDOT proposes to make this segment 4 lanes wide.</a:t>
            </a:r>
          </a:p>
          <a:p>
            <a:pPr marL="0" indent="0">
              <a:buNone/>
            </a:pPr>
            <a:r>
              <a:rPr lang="en-US" sz="2000" dirty="0" smtClean="0">
                <a:solidFill>
                  <a:schemeClr val="accent3">
                    <a:lumMod val="75000"/>
                  </a:schemeClr>
                </a:solidFill>
              </a:rPr>
              <a:t>	</a:t>
            </a:r>
          </a:p>
          <a:p>
            <a:pPr marL="0" indent="0">
              <a:buNone/>
              <a:tabLst>
                <a:tab pos="1371600" algn="l"/>
              </a:tabLst>
            </a:pPr>
            <a:r>
              <a:rPr lang="en-US" sz="2000" dirty="0" smtClean="0">
                <a:solidFill>
                  <a:schemeClr val="accent3">
                    <a:lumMod val="75000"/>
                  </a:schemeClr>
                </a:solidFill>
              </a:rPr>
              <a:t>Complete: 	2014</a:t>
            </a:r>
          </a:p>
          <a:p>
            <a:pPr marL="0" indent="0">
              <a:buNone/>
              <a:tabLst>
                <a:tab pos="1371600" algn="l"/>
              </a:tabLst>
            </a:pPr>
            <a:r>
              <a:rPr lang="en-US" sz="2000" dirty="0" smtClean="0">
                <a:solidFill>
                  <a:schemeClr val="accent3">
                    <a:lumMod val="75000"/>
                  </a:schemeClr>
                </a:solidFill>
              </a:rPr>
              <a:t>Length: 	1.5 miles</a:t>
            </a: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7</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6" name="Picture 2" descr="VA_HOT_GWPkwy_OldDominion"/>
          <p:cNvPicPr>
            <a:picLocks noChangeAspect="1" noChangeArrowheads="1"/>
          </p:cNvPicPr>
          <p:nvPr/>
        </p:nvPicPr>
        <p:blipFill>
          <a:blip r:embed="rId4" cstate="print"/>
          <a:srcRect l="14999" r="5937"/>
          <a:stretch>
            <a:fillRect/>
          </a:stretch>
        </p:blipFill>
        <p:spPr bwMode="auto">
          <a:xfrm>
            <a:off x="5001519" y="1885633"/>
            <a:ext cx="3650991" cy="2695511"/>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6. Construct and Improve I-495 Ramps </a:t>
            </a:r>
            <a:br>
              <a:rPr lang="en-US" sz="3200" dirty="0" smtClean="0"/>
            </a:br>
            <a:r>
              <a:rPr lang="en-US" sz="2400" dirty="0" smtClean="0"/>
              <a:t>at Dulles Airport Access Highway and Dulles Toll Road</a:t>
            </a:r>
            <a:endParaRPr lang="en-US" sz="3600" dirty="0"/>
          </a:p>
        </p:txBody>
      </p:sp>
      <p:sp>
        <p:nvSpPr>
          <p:cNvPr id="3" name="Content Placeholder 2"/>
          <p:cNvSpPr>
            <a:spLocks noGrp="1"/>
          </p:cNvSpPr>
          <p:nvPr>
            <p:ph idx="1"/>
          </p:nvPr>
        </p:nvSpPr>
        <p:spPr>
          <a:xfrm>
            <a:off x="402336" y="1582228"/>
            <a:ext cx="4507992" cy="5102036"/>
          </a:xfrm>
        </p:spPr>
        <p:txBody>
          <a:bodyPr>
            <a:normAutofit fontScale="92500" lnSpcReduction="10000"/>
          </a:bodyPr>
          <a:lstStyle/>
          <a:p>
            <a:pPr marL="228600" lvl="0" indent="-228600">
              <a:buFont typeface="+mj-lt"/>
              <a:buAutoNum type="alphaLcParenR"/>
            </a:pPr>
            <a:r>
              <a:rPr lang="en-US" sz="2000" dirty="0" smtClean="0">
                <a:solidFill>
                  <a:schemeClr val="accent3">
                    <a:lumMod val="75000"/>
                  </a:schemeClr>
                </a:solidFill>
              </a:rPr>
              <a:t>Construct a new ramp connecting the northbound general purpose lanes on </a:t>
            </a:r>
            <a:br>
              <a:rPr lang="en-US" sz="2000" dirty="0" smtClean="0">
                <a:solidFill>
                  <a:schemeClr val="accent3">
                    <a:lumMod val="75000"/>
                  </a:schemeClr>
                </a:solidFill>
              </a:rPr>
            </a:br>
            <a:r>
              <a:rPr lang="en-US" sz="2000" dirty="0" smtClean="0">
                <a:solidFill>
                  <a:schemeClr val="accent3">
                    <a:lumMod val="75000"/>
                  </a:schemeClr>
                </a:solidFill>
              </a:rPr>
              <a:t>I-495 to the inner lanes of westbound Dulles Airport Access Highway</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2030</a:t>
            </a:r>
            <a:br>
              <a:rPr lang="en-US" sz="2000" dirty="0" smtClean="0">
                <a:solidFill>
                  <a:schemeClr val="accent3">
                    <a:lumMod val="75000"/>
                  </a:schemeClr>
                </a:solidFill>
              </a:rPr>
            </a:br>
            <a:r>
              <a:rPr lang="en-US" sz="2000" dirty="0" smtClean="0">
                <a:solidFill>
                  <a:schemeClr val="accent3">
                    <a:lumMod val="75000"/>
                  </a:schemeClr>
                </a:solidFill>
              </a:rPr>
              <a:t>Length:	0.8 mile</a:t>
            </a:r>
            <a:br>
              <a:rPr lang="en-US" sz="2000" dirty="0" smtClean="0">
                <a:solidFill>
                  <a:schemeClr val="accent3">
                    <a:lumMod val="75000"/>
                  </a:schemeClr>
                </a:solidFill>
              </a:rPr>
            </a:br>
            <a:r>
              <a:rPr lang="en-US" sz="2000" dirty="0" smtClean="0">
                <a:solidFill>
                  <a:schemeClr val="accent3">
                    <a:lumMod val="75000"/>
                  </a:schemeClr>
                </a:solidFill>
              </a:rPr>
              <a:t>Cost: 		$7 million</a:t>
            </a:r>
            <a:br>
              <a:rPr lang="en-US" sz="2000" dirty="0" smtClean="0">
                <a:solidFill>
                  <a:schemeClr val="accent3">
                    <a:lumMod val="75000"/>
                  </a:schemeClr>
                </a:solidFill>
              </a:rPr>
            </a:br>
            <a:r>
              <a:rPr lang="en-US" sz="2000" dirty="0" smtClean="0">
                <a:solidFill>
                  <a:schemeClr val="accent3">
                    <a:lumMod val="75000"/>
                  </a:schemeClr>
                </a:solidFill>
              </a:rPr>
              <a:t>Funding:	Federal, State, Private…</a:t>
            </a:r>
            <a:br>
              <a:rPr lang="en-US" sz="2000" dirty="0" smtClean="0">
                <a:solidFill>
                  <a:schemeClr val="accent3">
                    <a:lumMod val="75000"/>
                  </a:schemeClr>
                </a:solidFill>
              </a:rPr>
            </a:br>
            <a:endParaRPr lang="en-US" sz="2000" dirty="0" smtClean="0">
              <a:solidFill>
                <a:schemeClr val="accent3">
                  <a:lumMod val="75000"/>
                </a:schemeClr>
              </a:solidFill>
            </a:endParaRPr>
          </a:p>
          <a:p>
            <a:pPr marL="228600" lvl="0" indent="-228600">
              <a:buFont typeface="+mj-lt"/>
              <a:buAutoNum type="alphaLcParenR"/>
            </a:pPr>
            <a:r>
              <a:rPr lang="en-US" sz="2000" dirty="0" smtClean="0">
                <a:solidFill>
                  <a:schemeClr val="accent3">
                    <a:lumMod val="75000"/>
                  </a:schemeClr>
                </a:solidFill>
              </a:rPr>
              <a:t>Widen the ramp connecting eastbound Dulles Toll Road to the northbound general purpose lanes on I-495 from </a:t>
            </a:r>
            <a:br>
              <a:rPr lang="en-US" sz="2000" dirty="0" smtClean="0">
                <a:solidFill>
                  <a:schemeClr val="accent3">
                    <a:lumMod val="75000"/>
                  </a:schemeClr>
                </a:solidFill>
              </a:rPr>
            </a:br>
            <a:r>
              <a:rPr lang="en-US" sz="2000" dirty="0" smtClean="0">
                <a:solidFill>
                  <a:schemeClr val="accent3">
                    <a:lumMod val="75000"/>
                  </a:schemeClr>
                </a:solidFill>
              </a:rPr>
              <a:t>1 to 2 lanes.</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2030</a:t>
            </a:r>
            <a:br>
              <a:rPr lang="en-US" sz="2000" dirty="0" smtClean="0">
                <a:solidFill>
                  <a:schemeClr val="accent3">
                    <a:lumMod val="75000"/>
                  </a:schemeClr>
                </a:solidFill>
              </a:rPr>
            </a:br>
            <a:r>
              <a:rPr lang="en-US" sz="2000" dirty="0" smtClean="0">
                <a:solidFill>
                  <a:schemeClr val="accent3">
                    <a:lumMod val="75000"/>
                  </a:schemeClr>
                </a:solidFill>
              </a:rPr>
              <a:t>Length:	0.7 mile</a:t>
            </a:r>
            <a:br>
              <a:rPr lang="en-US" sz="2000" dirty="0" smtClean="0">
                <a:solidFill>
                  <a:schemeClr val="accent3">
                    <a:lumMod val="75000"/>
                  </a:schemeClr>
                </a:solidFill>
              </a:rPr>
            </a:br>
            <a:r>
              <a:rPr lang="en-US" sz="2000" dirty="0" smtClean="0">
                <a:solidFill>
                  <a:schemeClr val="accent3">
                    <a:lumMod val="75000"/>
                  </a:schemeClr>
                </a:solidFill>
              </a:rPr>
              <a:t>Cost: 		$10 million</a:t>
            </a:r>
            <a:br>
              <a:rPr lang="en-US" sz="2000" dirty="0" smtClean="0">
                <a:solidFill>
                  <a:schemeClr val="accent3">
                    <a:lumMod val="75000"/>
                  </a:schemeClr>
                </a:solidFill>
              </a:rPr>
            </a:br>
            <a:r>
              <a:rPr lang="en-US" sz="2000" dirty="0" smtClean="0">
                <a:solidFill>
                  <a:schemeClr val="accent3">
                    <a:lumMod val="75000"/>
                  </a:schemeClr>
                </a:solidFill>
              </a:rPr>
              <a:t>Funding:	Federal, State, Private…</a:t>
            </a:r>
          </a:p>
          <a:p>
            <a:pPr marL="0" indent="0">
              <a:buNone/>
              <a:tabLst>
                <a:tab pos="1371600" algn="l"/>
              </a:tabLst>
            </a:pPr>
            <a:endParaRPr lang="en-US" sz="2000" dirty="0">
              <a:solidFill>
                <a:schemeClr val="accent3">
                  <a:lumMod val="75000"/>
                </a:schemeClr>
              </a:solidFill>
            </a:endParaRP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8</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6" name="Picture 2" descr="VA_495_Interchanges_DTR_DAAH-01"/>
          <p:cNvPicPr>
            <a:picLocks noChangeAspect="1" noChangeArrowheads="1"/>
          </p:cNvPicPr>
          <p:nvPr/>
        </p:nvPicPr>
        <p:blipFill>
          <a:blip r:embed="rId4" cstate="print"/>
          <a:srcRect l="4568" r="8240"/>
          <a:stretch>
            <a:fillRect/>
          </a:stretch>
        </p:blipFill>
        <p:spPr bwMode="auto">
          <a:xfrm>
            <a:off x="4898345" y="2154238"/>
            <a:ext cx="3899708" cy="2859786"/>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7. Widen US 1, Jefferson Davis Highway</a:t>
            </a:r>
            <a:br>
              <a:rPr lang="en-US" sz="3200" dirty="0" smtClean="0"/>
            </a:br>
            <a:r>
              <a:rPr lang="en-US" sz="3200" dirty="0" smtClean="0"/>
              <a:t>from Lorton Rd. to Annapolis Way</a:t>
            </a:r>
            <a:endParaRPr lang="en-US" sz="3200" dirty="0"/>
          </a:p>
        </p:txBody>
      </p:sp>
      <p:sp>
        <p:nvSpPr>
          <p:cNvPr id="3" name="Content Placeholder 2"/>
          <p:cNvSpPr>
            <a:spLocks noGrp="1"/>
          </p:cNvSpPr>
          <p:nvPr>
            <p:ph idx="1"/>
          </p:nvPr>
        </p:nvSpPr>
        <p:spPr>
          <a:xfrm>
            <a:off x="402336" y="1582228"/>
            <a:ext cx="7095744" cy="5102036"/>
          </a:xfrm>
        </p:spPr>
        <p:txBody>
          <a:bodyPr>
            <a:normAutofit/>
          </a:bodyPr>
          <a:lstStyle/>
          <a:p>
            <a:pPr marL="0" indent="0">
              <a:buNone/>
            </a:pPr>
            <a:r>
              <a:rPr lang="en-US" sz="2000" dirty="0" smtClean="0">
                <a:solidFill>
                  <a:schemeClr val="accent3">
                    <a:lumMod val="75000"/>
                  </a:schemeClr>
                </a:solidFill>
              </a:rPr>
              <a:t>Widen US 1 from 4 to 6 lanes within the project limits.</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2035</a:t>
            </a:r>
            <a:br>
              <a:rPr lang="en-US" sz="2000" dirty="0" smtClean="0">
                <a:solidFill>
                  <a:schemeClr val="accent3">
                    <a:lumMod val="75000"/>
                  </a:schemeClr>
                </a:solidFill>
              </a:rPr>
            </a:br>
            <a:r>
              <a:rPr lang="en-US" sz="2000" dirty="0" smtClean="0">
                <a:solidFill>
                  <a:schemeClr val="accent3">
                    <a:lumMod val="75000"/>
                  </a:schemeClr>
                </a:solidFill>
              </a:rPr>
              <a:t>Length:		3.5 miles</a:t>
            </a:r>
          </a:p>
          <a:p>
            <a:pPr>
              <a:buNone/>
            </a:pPr>
            <a:r>
              <a:rPr lang="en-US" sz="2000" dirty="0" smtClean="0">
                <a:solidFill>
                  <a:schemeClr val="accent3">
                    <a:lumMod val="75000"/>
                  </a:schemeClr>
                </a:solidFill>
              </a:rPr>
              <a:t>Cost: 		$125 million</a:t>
            </a:r>
          </a:p>
          <a:p>
            <a:pPr>
              <a:buNone/>
            </a:pPr>
            <a:r>
              <a:rPr lang="en-US" sz="2000" dirty="0" smtClean="0">
                <a:solidFill>
                  <a:schemeClr val="accent3">
                    <a:lumMod val="75000"/>
                  </a:schemeClr>
                </a:solidFill>
              </a:rPr>
              <a:t>Funding:		Federal, State, </a:t>
            </a:r>
            <a:br>
              <a:rPr lang="en-US" sz="2000" dirty="0" smtClean="0">
                <a:solidFill>
                  <a:schemeClr val="accent3">
                    <a:lumMod val="75000"/>
                  </a:schemeClr>
                </a:solidFill>
              </a:rPr>
            </a:br>
            <a:r>
              <a:rPr lang="en-US" sz="2000" dirty="0" smtClean="0">
                <a:solidFill>
                  <a:schemeClr val="accent3">
                    <a:lumMod val="75000"/>
                  </a:schemeClr>
                </a:solidFill>
              </a:rPr>
              <a:t>		Local</a:t>
            </a:r>
            <a:endParaRPr lang="en-US" sz="2000" dirty="0">
              <a:solidFill>
                <a:schemeClr val="accent3">
                  <a:lumMod val="75000"/>
                </a:schemeClr>
              </a:solidFill>
            </a:endParaRP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9</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8194" name="Picture 2" descr="VA_US1_Widen_LortonRd_AnnapolisWay-01"/>
          <p:cNvPicPr>
            <a:picLocks noChangeAspect="1" noChangeArrowheads="1"/>
          </p:cNvPicPr>
          <p:nvPr/>
        </p:nvPicPr>
        <p:blipFill>
          <a:blip r:embed="rId4" cstate="print"/>
          <a:srcRect/>
          <a:stretch>
            <a:fillRect/>
          </a:stretch>
        </p:blipFill>
        <p:spPr bwMode="auto">
          <a:xfrm>
            <a:off x="4545886" y="2543620"/>
            <a:ext cx="4105100" cy="3427412"/>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8. Widen VA 7, Leesburg Pike </a:t>
            </a:r>
            <a:br>
              <a:rPr lang="en-US" sz="3200" dirty="0" smtClean="0"/>
            </a:br>
            <a:r>
              <a:rPr lang="en-US" sz="3200" dirty="0" smtClean="0"/>
              <a:t>from I-495 to I-66</a:t>
            </a:r>
            <a:endParaRPr lang="en-US" sz="3200" dirty="0"/>
          </a:p>
        </p:txBody>
      </p:sp>
      <p:sp>
        <p:nvSpPr>
          <p:cNvPr id="3" name="Content Placeholder 2"/>
          <p:cNvSpPr>
            <a:spLocks noGrp="1"/>
          </p:cNvSpPr>
          <p:nvPr>
            <p:ph idx="1"/>
          </p:nvPr>
        </p:nvSpPr>
        <p:spPr>
          <a:xfrm>
            <a:off x="402336" y="1582228"/>
            <a:ext cx="7095744" cy="5102036"/>
          </a:xfrm>
        </p:spPr>
        <p:txBody>
          <a:bodyPr>
            <a:normAutofit/>
          </a:bodyPr>
          <a:lstStyle/>
          <a:p>
            <a:pPr marL="0" indent="0">
              <a:buNone/>
            </a:pPr>
            <a:r>
              <a:rPr lang="en-US" sz="2000" dirty="0" smtClean="0">
                <a:solidFill>
                  <a:schemeClr val="accent3">
                    <a:lumMod val="75000"/>
                  </a:schemeClr>
                </a:solidFill>
              </a:rPr>
              <a:t>Widen VA 7 from 4 to 6 lanes within the project limits.</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2035</a:t>
            </a:r>
            <a:br>
              <a:rPr lang="en-US" sz="2000" dirty="0" smtClean="0">
                <a:solidFill>
                  <a:schemeClr val="accent3">
                    <a:lumMod val="75000"/>
                  </a:schemeClr>
                </a:solidFill>
              </a:rPr>
            </a:br>
            <a:r>
              <a:rPr lang="en-US" sz="2000" dirty="0" smtClean="0">
                <a:solidFill>
                  <a:schemeClr val="accent3">
                    <a:lumMod val="75000"/>
                  </a:schemeClr>
                </a:solidFill>
              </a:rPr>
              <a:t>Length:		1.3 miles</a:t>
            </a:r>
          </a:p>
          <a:p>
            <a:pPr>
              <a:buNone/>
            </a:pPr>
            <a:r>
              <a:rPr lang="en-US" sz="2000" dirty="0" smtClean="0">
                <a:solidFill>
                  <a:schemeClr val="accent3">
                    <a:lumMod val="75000"/>
                  </a:schemeClr>
                </a:solidFill>
              </a:rPr>
              <a:t>Cost: 		$71 million</a:t>
            </a:r>
          </a:p>
          <a:p>
            <a:pPr>
              <a:buNone/>
            </a:pPr>
            <a:r>
              <a:rPr lang="en-US" sz="2000" dirty="0" smtClean="0">
                <a:solidFill>
                  <a:schemeClr val="accent3">
                    <a:lumMod val="75000"/>
                  </a:schemeClr>
                </a:solidFill>
              </a:rPr>
              <a:t>Funding:		Federal, State, </a:t>
            </a:r>
            <a:br>
              <a:rPr lang="en-US" sz="2000" dirty="0" smtClean="0">
                <a:solidFill>
                  <a:schemeClr val="accent3">
                    <a:lumMod val="75000"/>
                  </a:schemeClr>
                </a:solidFill>
              </a:rPr>
            </a:br>
            <a:r>
              <a:rPr lang="en-US" sz="2000" dirty="0" smtClean="0">
                <a:solidFill>
                  <a:schemeClr val="accent3">
                    <a:lumMod val="75000"/>
                  </a:schemeClr>
                </a:solidFill>
              </a:rPr>
              <a:t>		Local</a:t>
            </a:r>
            <a:endParaRPr lang="en-US" sz="2000" dirty="0">
              <a:solidFill>
                <a:schemeClr val="accent3">
                  <a:lumMod val="75000"/>
                </a:schemeClr>
              </a:solidFill>
            </a:endParaRP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10</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9218" name="Picture 2" descr="VA_VA7_Widen_495_66-01"/>
          <p:cNvPicPr>
            <a:picLocks noChangeAspect="1" noChangeArrowheads="1"/>
          </p:cNvPicPr>
          <p:nvPr/>
        </p:nvPicPr>
        <p:blipFill>
          <a:blip r:embed="rId4" cstate="print"/>
          <a:srcRect l="1640"/>
          <a:stretch>
            <a:fillRect/>
          </a:stretch>
        </p:blipFill>
        <p:spPr bwMode="auto">
          <a:xfrm>
            <a:off x="4126982" y="2154238"/>
            <a:ext cx="4652401" cy="2841498"/>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9. Construct Collector-Distributor Roads </a:t>
            </a:r>
            <a:br>
              <a:rPr lang="en-US" sz="3200" dirty="0" smtClean="0"/>
            </a:br>
            <a:r>
              <a:rPr lang="en-US" sz="2000" dirty="0" smtClean="0"/>
              <a:t>Parallel to Dulles Toll Road between Spring Hill Rd. and </a:t>
            </a:r>
            <a:r>
              <a:rPr lang="en-US" sz="2000" dirty="0" err="1" smtClean="0"/>
              <a:t>Wiehle</a:t>
            </a:r>
            <a:r>
              <a:rPr lang="en-US" sz="2000" dirty="0" smtClean="0"/>
              <a:t> Ave.</a:t>
            </a:r>
            <a:endParaRPr lang="en-US" sz="2400" dirty="0"/>
          </a:p>
        </p:txBody>
      </p:sp>
      <p:sp>
        <p:nvSpPr>
          <p:cNvPr id="3" name="Content Placeholder 2"/>
          <p:cNvSpPr>
            <a:spLocks noGrp="1"/>
          </p:cNvSpPr>
          <p:nvPr>
            <p:ph idx="1"/>
          </p:nvPr>
        </p:nvSpPr>
        <p:spPr>
          <a:xfrm>
            <a:off x="402336" y="1582228"/>
            <a:ext cx="7772400" cy="5102036"/>
          </a:xfrm>
        </p:spPr>
        <p:txBody>
          <a:bodyPr>
            <a:normAutofit/>
          </a:bodyPr>
          <a:lstStyle/>
          <a:p>
            <a:pPr marL="0" indent="0">
              <a:buNone/>
            </a:pPr>
            <a:r>
              <a:rPr lang="en-US" sz="2000" dirty="0" smtClean="0">
                <a:solidFill>
                  <a:schemeClr val="accent3">
                    <a:lumMod val="75000"/>
                  </a:schemeClr>
                </a:solidFill>
              </a:rPr>
              <a:t>Construct new, two-lane collector-distributor roads on either side of the Dulles Toll Rd. eastbound and westbound between VA 684 and VA 828. These new facilities will allow for additional closely-spaced interchanges to be constructed in Tysons.</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2036, 2037</a:t>
            </a:r>
            <a:br>
              <a:rPr lang="en-US" sz="2000" dirty="0" smtClean="0">
                <a:solidFill>
                  <a:schemeClr val="accent3">
                    <a:lumMod val="75000"/>
                  </a:schemeClr>
                </a:solidFill>
              </a:rPr>
            </a:br>
            <a:r>
              <a:rPr lang="en-US" sz="2000" dirty="0" smtClean="0">
                <a:solidFill>
                  <a:schemeClr val="accent3">
                    <a:lumMod val="75000"/>
                  </a:schemeClr>
                </a:solidFill>
              </a:rPr>
              <a:t>Length:		6 miles</a:t>
            </a:r>
          </a:p>
          <a:p>
            <a:pPr marL="0" indent="0">
              <a:buNone/>
            </a:pPr>
            <a:r>
              <a:rPr lang="en-US" sz="2000" dirty="0" smtClean="0">
                <a:solidFill>
                  <a:schemeClr val="accent3">
                    <a:lumMod val="75000"/>
                  </a:schemeClr>
                </a:solidFill>
              </a:rPr>
              <a:t>Cost: 		$186 million</a:t>
            </a:r>
          </a:p>
          <a:p>
            <a:pPr marL="0" indent="0">
              <a:buNone/>
            </a:pPr>
            <a:r>
              <a:rPr lang="en-US" sz="2000" dirty="0" smtClean="0">
                <a:solidFill>
                  <a:schemeClr val="accent3">
                    <a:lumMod val="75000"/>
                  </a:schemeClr>
                </a:solidFill>
              </a:rPr>
              <a:t>Funding:		Federal, Local, </a:t>
            </a:r>
            <a:br>
              <a:rPr lang="en-US" sz="2000" dirty="0" smtClean="0">
                <a:solidFill>
                  <a:schemeClr val="accent3">
                    <a:lumMod val="75000"/>
                  </a:schemeClr>
                </a:solidFill>
              </a:rPr>
            </a:br>
            <a:r>
              <a:rPr lang="en-US" sz="2000" dirty="0" smtClean="0">
                <a:solidFill>
                  <a:schemeClr val="accent3">
                    <a:lumMod val="75000"/>
                  </a:schemeClr>
                </a:solidFill>
              </a:rPr>
              <a:t>		Private, Bonds</a:t>
            </a:r>
            <a:endParaRPr lang="en-US" sz="2000" dirty="0">
              <a:solidFill>
                <a:schemeClr val="accent3">
                  <a:lumMod val="75000"/>
                </a:schemeClr>
              </a:solidFill>
            </a:endParaRP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11</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10242" name="Picture 2" descr="VA_DTR_Collector-Distributor-01"/>
          <p:cNvPicPr>
            <a:picLocks noChangeAspect="1" noChangeArrowheads="1"/>
          </p:cNvPicPr>
          <p:nvPr/>
        </p:nvPicPr>
        <p:blipFill>
          <a:blip r:embed="rId4" cstate="print"/>
          <a:srcRect l="1448" r="6083"/>
          <a:stretch>
            <a:fillRect/>
          </a:stretch>
        </p:blipFill>
        <p:spPr bwMode="auto">
          <a:xfrm>
            <a:off x="4164548" y="2980944"/>
            <a:ext cx="4604548" cy="2550922"/>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10. Dulles Toll Road Ramps in Tysons</a:t>
            </a:r>
            <a:br>
              <a:rPr lang="en-US" sz="3200" dirty="0" smtClean="0"/>
            </a:br>
            <a:r>
              <a:rPr lang="en-US" sz="3200" dirty="0" smtClean="0"/>
              <a:t>at Boone Blvd. and Greensboro Dr.</a:t>
            </a:r>
            <a:endParaRPr lang="en-US" sz="2400" dirty="0"/>
          </a:p>
        </p:txBody>
      </p:sp>
      <p:sp>
        <p:nvSpPr>
          <p:cNvPr id="3" name="Content Placeholder 2"/>
          <p:cNvSpPr>
            <a:spLocks noGrp="1"/>
          </p:cNvSpPr>
          <p:nvPr>
            <p:ph idx="1"/>
          </p:nvPr>
        </p:nvSpPr>
        <p:spPr>
          <a:xfrm>
            <a:off x="402336" y="1582228"/>
            <a:ext cx="4215384" cy="5102036"/>
          </a:xfrm>
        </p:spPr>
        <p:txBody>
          <a:bodyPr>
            <a:normAutofit lnSpcReduction="10000"/>
          </a:bodyPr>
          <a:lstStyle/>
          <a:p>
            <a:pPr marL="228600" lvl="0" indent="-228600">
              <a:buFont typeface="+mj-lt"/>
              <a:buAutoNum type="alphaLcParenR"/>
            </a:pPr>
            <a:r>
              <a:rPr lang="en-US" sz="2000" dirty="0" smtClean="0">
                <a:solidFill>
                  <a:schemeClr val="accent3">
                    <a:lumMod val="75000"/>
                  </a:schemeClr>
                </a:solidFill>
              </a:rPr>
              <a:t>Construct a ramp to and from the Dulles Toll Rd. to the new Boone Blvd. extension at </a:t>
            </a:r>
            <a:r>
              <a:rPr lang="en-US" sz="2000" dirty="0" err="1" smtClean="0">
                <a:solidFill>
                  <a:schemeClr val="accent3">
                    <a:lumMod val="75000"/>
                  </a:schemeClr>
                </a:solidFill>
              </a:rPr>
              <a:t>Ashgrove</a:t>
            </a:r>
            <a:r>
              <a:rPr lang="en-US" sz="2000" dirty="0" smtClean="0">
                <a:solidFill>
                  <a:schemeClr val="accent3">
                    <a:lumMod val="75000"/>
                  </a:schemeClr>
                </a:solidFill>
              </a:rPr>
              <a:t> Lane.</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2037</a:t>
            </a:r>
            <a:br>
              <a:rPr lang="en-US" sz="2000" dirty="0" smtClean="0">
                <a:solidFill>
                  <a:schemeClr val="accent3">
                    <a:lumMod val="75000"/>
                  </a:schemeClr>
                </a:solidFill>
              </a:rPr>
            </a:br>
            <a:r>
              <a:rPr lang="en-US" sz="2000" dirty="0" smtClean="0">
                <a:solidFill>
                  <a:schemeClr val="accent3">
                    <a:lumMod val="75000"/>
                  </a:schemeClr>
                </a:solidFill>
              </a:rPr>
              <a:t>Cost: 		$79 million</a:t>
            </a:r>
            <a:br>
              <a:rPr lang="en-US" sz="2000" dirty="0" smtClean="0">
                <a:solidFill>
                  <a:schemeClr val="accent3">
                    <a:lumMod val="75000"/>
                  </a:schemeClr>
                </a:solidFill>
              </a:rPr>
            </a:br>
            <a:r>
              <a:rPr lang="en-US" sz="2000" dirty="0" smtClean="0">
                <a:solidFill>
                  <a:schemeClr val="accent3">
                    <a:lumMod val="75000"/>
                  </a:schemeClr>
                </a:solidFill>
              </a:rPr>
              <a:t>Funding:	Federal, State,</a:t>
            </a:r>
            <a:br>
              <a:rPr lang="en-US" sz="2000" dirty="0" smtClean="0">
                <a:solidFill>
                  <a:schemeClr val="accent3">
                    <a:lumMod val="75000"/>
                  </a:schemeClr>
                </a:solidFill>
              </a:rPr>
            </a:br>
            <a:r>
              <a:rPr lang="en-US" sz="2000" dirty="0" smtClean="0">
                <a:solidFill>
                  <a:schemeClr val="accent3">
                    <a:lumMod val="75000"/>
                  </a:schemeClr>
                </a:solidFill>
              </a:rPr>
              <a:t>		Private, Bonds</a:t>
            </a:r>
            <a:br>
              <a:rPr lang="en-US" sz="2000" dirty="0" smtClean="0">
                <a:solidFill>
                  <a:schemeClr val="accent3">
                    <a:lumMod val="75000"/>
                  </a:schemeClr>
                </a:solidFill>
              </a:rPr>
            </a:br>
            <a:endParaRPr lang="en-US" sz="2000" dirty="0" smtClean="0">
              <a:solidFill>
                <a:schemeClr val="accent3">
                  <a:lumMod val="75000"/>
                </a:schemeClr>
              </a:solidFill>
            </a:endParaRPr>
          </a:p>
          <a:p>
            <a:pPr marL="228600" lvl="0" indent="-228600">
              <a:buFont typeface="+mj-lt"/>
              <a:buAutoNum type="alphaLcParenR"/>
            </a:pPr>
            <a:r>
              <a:rPr lang="en-US" sz="2000" dirty="0" smtClean="0">
                <a:solidFill>
                  <a:schemeClr val="accent3">
                    <a:lumMod val="75000"/>
                  </a:schemeClr>
                </a:solidFill>
              </a:rPr>
              <a:t>Construct a ramp to and from </a:t>
            </a:r>
            <a:br>
              <a:rPr lang="en-US" sz="2000" dirty="0" smtClean="0">
                <a:solidFill>
                  <a:schemeClr val="accent3">
                    <a:lumMod val="75000"/>
                  </a:schemeClr>
                </a:solidFill>
              </a:rPr>
            </a:br>
            <a:r>
              <a:rPr lang="en-US" sz="2000" dirty="0" smtClean="0">
                <a:solidFill>
                  <a:schemeClr val="accent3">
                    <a:lumMod val="75000"/>
                  </a:schemeClr>
                </a:solidFill>
              </a:rPr>
              <a:t>the Dulles Toll Rd. to the new Greensboro Dr. extension at Tyco Rd.</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2036</a:t>
            </a:r>
            <a:br>
              <a:rPr lang="en-US" sz="2000" dirty="0" smtClean="0">
                <a:solidFill>
                  <a:schemeClr val="accent3">
                    <a:lumMod val="75000"/>
                  </a:schemeClr>
                </a:solidFill>
              </a:rPr>
            </a:br>
            <a:r>
              <a:rPr lang="en-US" sz="2000" dirty="0" smtClean="0">
                <a:solidFill>
                  <a:schemeClr val="accent3">
                    <a:lumMod val="75000"/>
                  </a:schemeClr>
                </a:solidFill>
              </a:rPr>
              <a:t>Cost: 		$28 million</a:t>
            </a:r>
            <a:br>
              <a:rPr lang="en-US" sz="2000" dirty="0" smtClean="0">
                <a:solidFill>
                  <a:schemeClr val="accent3">
                    <a:lumMod val="75000"/>
                  </a:schemeClr>
                </a:solidFill>
              </a:rPr>
            </a:br>
            <a:r>
              <a:rPr lang="en-US" sz="2000" dirty="0" smtClean="0">
                <a:solidFill>
                  <a:schemeClr val="accent3">
                    <a:lumMod val="75000"/>
                  </a:schemeClr>
                </a:solidFill>
              </a:rPr>
              <a:t>Funding:	Federal, State, </a:t>
            </a:r>
            <a:br>
              <a:rPr lang="en-US" sz="2000" dirty="0" smtClean="0">
                <a:solidFill>
                  <a:schemeClr val="accent3">
                    <a:lumMod val="75000"/>
                  </a:schemeClr>
                </a:solidFill>
              </a:rPr>
            </a:br>
            <a:r>
              <a:rPr lang="en-US" sz="2000" dirty="0" smtClean="0">
                <a:solidFill>
                  <a:schemeClr val="accent3">
                    <a:lumMod val="75000"/>
                  </a:schemeClr>
                </a:solidFill>
              </a:rPr>
              <a:t>		Private, Bonds</a:t>
            </a:r>
            <a:endParaRPr lang="en-US" sz="2000" dirty="0">
              <a:solidFill>
                <a:schemeClr val="accent3">
                  <a:lumMod val="75000"/>
                </a:schemeClr>
              </a:solidFill>
            </a:endParaRP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12</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11266" name="Picture 2" descr="VA_DTR_Ramps-01"/>
          <p:cNvPicPr>
            <a:picLocks noChangeAspect="1" noChangeArrowheads="1"/>
          </p:cNvPicPr>
          <p:nvPr/>
        </p:nvPicPr>
        <p:blipFill>
          <a:blip r:embed="rId4" cstate="print"/>
          <a:srcRect/>
          <a:stretch>
            <a:fillRect/>
          </a:stretch>
        </p:blipFill>
        <p:spPr bwMode="auto">
          <a:xfrm>
            <a:off x="4306824" y="1879918"/>
            <a:ext cx="4545924" cy="2637218"/>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11. Dulles Greenway Ramp at </a:t>
            </a:r>
            <a:br>
              <a:rPr lang="en-US" sz="3200" dirty="0" smtClean="0"/>
            </a:br>
            <a:r>
              <a:rPr lang="en-US" sz="3200" dirty="0" err="1" smtClean="0"/>
              <a:t>Hawling</a:t>
            </a:r>
            <a:r>
              <a:rPr lang="en-US" sz="3200" dirty="0" smtClean="0"/>
              <a:t> Farm Blvd. near Leesburg</a:t>
            </a:r>
            <a:endParaRPr lang="en-US" sz="2400" dirty="0"/>
          </a:p>
        </p:txBody>
      </p:sp>
      <p:sp>
        <p:nvSpPr>
          <p:cNvPr id="3" name="Content Placeholder 2"/>
          <p:cNvSpPr>
            <a:spLocks noGrp="1"/>
          </p:cNvSpPr>
          <p:nvPr>
            <p:ph idx="1"/>
          </p:nvPr>
        </p:nvSpPr>
        <p:spPr>
          <a:xfrm>
            <a:off x="402336" y="1582228"/>
            <a:ext cx="3749040" cy="5102036"/>
          </a:xfrm>
        </p:spPr>
        <p:txBody>
          <a:bodyPr>
            <a:normAutofit/>
          </a:bodyPr>
          <a:lstStyle/>
          <a:p>
            <a:pPr marL="0" lvl="0" indent="0">
              <a:buNone/>
            </a:pPr>
            <a:r>
              <a:rPr lang="en-US" sz="2000" dirty="0" smtClean="0">
                <a:solidFill>
                  <a:schemeClr val="accent3">
                    <a:lumMod val="75000"/>
                  </a:schemeClr>
                </a:solidFill>
              </a:rPr>
              <a:t>Construct a new egress ramp from the Dulles Greenway to the planned </a:t>
            </a:r>
            <a:r>
              <a:rPr lang="en-US" sz="2000" dirty="0" err="1" smtClean="0">
                <a:solidFill>
                  <a:schemeClr val="accent3">
                    <a:lumMod val="75000"/>
                  </a:schemeClr>
                </a:solidFill>
              </a:rPr>
              <a:t>Hawling</a:t>
            </a:r>
            <a:r>
              <a:rPr lang="en-US" sz="2000" dirty="0" smtClean="0">
                <a:solidFill>
                  <a:schemeClr val="accent3">
                    <a:lumMod val="75000"/>
                  </a:schemeClr>
                </a:solidFill>
              </a:rPr>
              <a:t> Farm Blvd.</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2015</a:t>
            </a:r>
            <a:br>
              <a:rPr lang="en-US" sz="2000" dirty="0" smtClean="0">
                <a:solidFill>
                  <a:schemeClr val="accent3">
                    <a:lumMod val="75000"/>
                  </a:schemeClr>
                </a:solidFill>
              </a:rPr>
            </a:br>
            <a:r>
              <a:rPr lang="en-US" sz="2000" dirty="0" smtClean="0">
                <a:solidFill>
                  <a:schemeClr val="accent3">
                    <a:lumMod val="75000"/>
                  </a:schemeClr>
                </a:solidFill>
              </a:rPr>
              <a:t>Cost: 		$850,000</a:t>
            </a:r>
          </a:p>
          <a:p>
            <a:pPr marL="0" lvl="0" indent="0">
              <a:buNone/>
            </a:pPr>
            <a:r>
              <a:rPr lang="en-US" sz="2000" dirty="0" smtClean="0">
                <a:solidFill>
                  <a:schemeClr val="accent3">
                    <a:lumMod val="75000"/>
                  </a:schemeClr>
                </a:solidFill>
              </a:rPr>
              <a:t>Funding:		Private</a:t>
            </a: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13</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12290" name="Picture 2" descr="VA_Dulles_Greenway_Ramp-01"/>
          <p:cNvPicPr>
            <a:picLocks noChangeAspect="1" noChangeArrowheads="1"/>
          </p:cNvPicPr>
          <p:nvPr/>
        </p:nvPicPr>
        <p:blipFill>
          <a:blip r:embed="rId4" cstate="print"/>
          <a:srcRect/>
          <a:stretch>
            <a:fillRect/>
          </a:stretch>
        </p:blipFill>
        <p:spPr bwMode="auto">
          <a:xfrm>
            <a:off x="4178357" y="2154238"/>
            <a:ext cx="4334707" cy="3898118"/>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smtClean="0"/>
              <a:t>12-a. Dulles Air Cargo, Passenger and </a:t>
            </a:r>
            <a:br>
              <a:rPr lang="en-US" sz="3000" dirty="0" smtClean="0"/>
            </a:br>
            <a:r>
              <a:rPr lang="en-US" sz="3000" dirty="0" smtClean="0"/>
              <a:t>Metro Access Highway from US 50to VA 606</a:t>
            </a:r>
            <a:endParaRPr lang="en-US" sz="3000" dirty="0"/>
          </a:p>
        </p:txBody>
      </p:sp>
      <p:sp>
        <p:nvSpPr>
          <p:cNvPr id="3" name="Content Placeholder 2"/>
          <p:cNvSpPr>
            <a:spLocks noGrp="1"/>
          </p:cNvSpPr>
          <p:nvPr>
            <p:ph idx="1"/>
          </p:nvPr>
        </p:nvSpPr>
        <p:spPr>
          <a:xfrm>
            <a:off x="402336" y="1582228"/>
            <a:ext cx="4014216" cy="5102036"/>
          </a:xfrm>
        </p:spPr>
        <p:txBody>
          <a:bodyPr>
            <a:normAutofit/>
          </a:bodyPr>
          <a:lstStyle/>
          <a:p>
            <a:pPr marL="0" lvl="0" indent="0">
              <a:buNone/>
            </a:pPr>
            <a:r>
              <a:rPr lang="en-US" sz="2000" dirty="0" smtClean="0">
                <a:solidFill>
                  <a:schemeClr val="accent3">
                    <a:lumMod val="75000"/>
                  </a:schemeClr>
                </a:solidFill>
              </a:rPr>
              <a:t>Construct a new four-lane facility </a:t>
            </a:r>
            <a:br>
              <a:rPr lang="en-US" sz="2000" dirty="0" smtClean="0">
                <a:solidFill>
                  <a:schemeClr val="accent3">
                    <a:lumMod val="75000"/>
                  </a:schemeClr>
                </a:solidFill>
              </a:rPr>
            </a:br>
            <a:r>
              <a:rPr lang="en-US" sz="2000" dirty="0" smtClean="0">
                <a:solidFill>
                  <a:schemeClr val="accent3">
                    <a:lumMod val="75000"/>
                  </a:schemeClr>
                </a:solidFill>
              </a:rPr>
              <a:t>(on a six-lane right of way) between the intersection of the planned </a:t>
            </a:r>
            <a:br>
              <a:rPr lang="en-US" sz="2000" dirty="0" smtClean="0">
                <a:solidFill>
                  <a:schemeClr val="accent3">
                    <a:lumMod val="75000"/>
                  </a:schemeClr>
                </a:solidFill>
              </a:rPr>
            </a:br>
            <a:r>
              <a:rPr lang="en-US" sz="2000" dirty="0" smtClean="0">
                <a:solidFill>
                  <a:schemeClr val="accent3">
                    <a:lumMod val="75000"/>
                  </a:schemeClr>
                </a:solidFill>
              </a:rPr>
              <a:t>Tri-County Parkway at US 50 and </a:t>
            </a:r>
            <a:br>
              <a:rPr lang="en-US" sz="2000" dirty="0" smtClean="0">
                <a:solidFill>
                  <a:schemeClr val="accent3">
                    <a:lumMod val="75000"/>
                  </a:schemeClr>
                </a:solidFill>
              </a:rPr>
            </a:br>
            <a:r>
              <a:rPr lang="en-US" sz="2000" dirty="0" smtClean="0">
                <a:solidFill>
                  <a:schemeClr val="accent3">
                    <a:lumMod val="75000"/>
                  </a:schemeClr>
                </a:solidFill>
              </a:rPr>
              <a:t>the Loudoun County Parkway at the western end of the Dulles Airport grounds first heading north, then east just south of Broad Run.</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2025</a:t>
            </a:r>
            <a:br>
              <a:rPr lang="en-US" sz="2000" dirty="0" smtClean="0">
                <a:solidFill>
                  <a:schemeClr val="accent3">
                    <a:lumMod val="75000"/>
                  </a:schemeClr>
                </a:solidFill>
              </a:rPr>
            </a:br>
            <a:r>
              <a:rPr lang="en-US" sz="2000" dirty="0" smtClean="0">
                <a:solidFill>
                  <a:schemeClr val="accent3">
                    <a:lumMod val="75000"/>
                  </a:schemeClr>
                </a:solidFill>
              </a:rPr>
              <a:t>Length:		3 miles</a:t>
            </a:r>
            <a:br>
              <a:rPr lang="en-US" sz="2000" dirty="0" smtClean="0">
                <a:solidFill>
                  <a:schemeClr val="accent3">
                    <a:lumMod val="75000"/>
                  </a:schemeClr>
                </a:solidFill>
              </a:rPr>
            </a:br>
            <a:r>
              <a:rPr lang="en-US" sz="2000" dirty="0" smtClean="0">
                <a:solidFill>
                  <a:schemeClr val="accent3">
                    <a:lumMod val="75000"/>
                  </a:schemeClr>
                </a:solidFill>
              </a:rPr>
              <a:t>Cost: 		$153 million</a:t>
            </a:r>
            <a:br>
              <a:rPr lang="en-US" sz="2000" dirty="0" smtClean="0">
                <a:solidFill>
                  <a:schemeClr val="accent3">
                    <a:lumMod val="75000"/>
                  </a:schemeClr>
                </a:solidFill>
              </a:rPr>
            </a:br>
            <a:r>
              <a:rPr lang="en-US" sz="2000" dirty="0" smtClean="0">
                <a:solidFill>
                  <a:schemeClr val="accent3">
                    <a:lumMod val="75000"/>
                  </a:schemeClr>
                </a:solidFill>
              </a:rPr>
              <a:t>Funding:		Federal, State, 			Local,  Private, 			Bonds, Other</a:t>
            </a: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14</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13314" name="Picture 2" descr="VA_Dulles_Air_Cargo_Hwy-01"/>
          <p:cNvPicPr>
            <a:picLocks noChangeAspect="1" noChangeArrowheads="1"/>
          </p:cNvPicPr>
          <p:nvPr/>
        </p:nvPicPr>
        <p:blipFill>
          <a:blip r:embed="rId4" cstate="print"/>
          <a:srcRect/>
          <a:stretch>
            <a:fillRect/>
          </a:stretch>
        </p:blipFill>
        <p:spPr bwMode="auto">
          <a:xfrm>
            <a:off x="4353530" y="2555748"/>
            <a:ext cx="4214397" cy="3208162"/>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cxnSp>
        <p:nvCxnSpPr>
          <p:cNvPr id="9" name="Straight Connector 8"/>
          <p:cNvCxnSpPr>
            <a:endCxn id="11" idx="0"/>
          </p:cNvCxnSpPr>
          <p:nvPr/>
        </p:nvCxnSpPr>
        <p:spPr>
          <a:xfrm flipV="1">
            <a:off x="5131594" y="3543300"/>
            <a:ext cx="335756" cy="633413"/>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sp>
        <p:nvSpPr>
          <p:cNvPr id="11" name="Freeform 10"/>
          <p:cNvSpPr/>
          <p:nvPr/>
        </p:nvSpPr>
        <p:spPr>
          <a:xfrm>
            <a:off x="5460146" y="3519488"/>
            <a:ext cx="683479" cy="88106"/>
          </a:xfrm>
          <a:custGeom>
            <a:avLst/>
            <a:gdLst>
              <a:gd name="connsiteX0" fmla="*/ 7204 w 683479"/>
              <a:gd name="connsiteY0" fmla="*/ 23812 h 88106"/>
              <a:gd name="connsiteX1" fmla="*/ 23873 w 683479"/>
              <a:gd name="connsiteY1" fmla="*/ 19050 h 88106"/>
              <a:gd name="connsiteX2" fmla="*/ 33398 w 683479"/>
              <a:gd name="connsiteY2" fmla="*/ 16668 h 88106"/>
              <a:gd name="connsiteX3" fmla="*/ 40542 w 683479"/>
              <a:gd name="connsiteY3" fmla="*/ 14287 h 88106"/>
              <a:gd name="connsiteX4" fmla="*/ 52448 w 683479"/>
              <a:gd name="connsiteY4" fmla="*/ 11906 h 88106"/>
              <a:gd name="connsiteX5" fmla="*/ 78642 w 683479"/>
              <a:gd name="connsiteY5" fmla="*/ 4762 h 88106"/>
              <a:gd name="connsiteX6" fmla="*/ 116742 w 683479"/>
              <a:gd name="connsiteY6" fmla="*/ 2381 h 88106"/>
              <a:gd name="connsiteX7" fmla="*/ 133410 w 683479"/>
              <a:gd name="connsiteY7" fmla="*/ 0 h 88106"/>
              <a:gd name="connsiteX8" fmla="*/ 221517 w 683479"/>
              <a:gd name="connsiteY8" fmla="*/ 2381 h 88106"/>
              <a:gd name="connsiteX9" fmla="*/ 240567 w 683479"/>
              <a:gd name="connsiteY9" fmla="*/ 4762 h 88106"/>
              <a:gd name="connsiteX10" fmla="*/ 264379 w 683479"/>
              <a:gd name="connsiteY10" fmla="*/ 7143 h 88106"/>
              <a:gd name="connsiteX11" fmla="*/ 314385 w 683479"/>
              <a:gd name="connsiteY11" fmla="*/ 11906 h 88106"/>
              <a:gd name="connsiteX12" fmla="*/ 340579 w 683479"/>
              <a:gd name="connsiteY12" fmla="*/ 14287 h 88106"/>
              <a:gd name="connsiteX13" fmla="*/ 373917 w 683479"/>
              <a:gd name="connsiteY13" fmla="*/ 16668 h 88106"/>
              <a:gd name="connsiteX14" fmla="*/ 383442 w 683479"/>
              <a:gd name="connsiteY14" fmla="*/ 19050 h 88106"/>
              <a:gd name="connsiteX15" fmla="*/ 409635 w 683479"/>
              <a:gd name="connsiteY15" fmla="*/ 23812 h 88106"/>
              <a:gd name="connsiteX16" fmla="*/ 416779 w 683479"/>
              <a:gd name="connsiteY16" fmla="*/ 26193 h 88106"/>
              <a:gd name="connsiteX17" fmla="*/ 440592 w 683479"/>
              <a:gd name="connsiteY17" fmla="*/ 28575 h 88106"/>
              <a:gd name="connsiteX18" fmla="*/ 462023 w 683479"/>
              <a:gd name="connsiteY18" fmla="*/ 30956 h 88106"/>
              <a:gd name="connsiteX19" fmla="*/ 476310 w 683479"/>
              <a:gd name="connsiteY19" fmla="*/ 33337 h 88106"/>
              <a:gd name="connsiteX20" fmla="*/ 483454 w 683479"/>
              <a:gd name="connsiteY20" fmla="*/ 35718 h 88106"/>
              <a:gd name="connsiteX21" fmla="*/ 492979 w 683479"/>
              <a:gd name="connsiteY21" fmla="*/ 38100 h 88106"/>
              <a:gd name="connsiteX22" fmla="*/ 507267 w 683479"/>
              <a:gd name="connsiteY22" fmla="*/ 40481 h 88106"/>
              <a:gd name="connsiteX23" fmla="*/ 533460 w 683479"/>
              <a:gd name="connsiteY23" fmla="*/ 47625 h 88106"/>
              <a:gd name="connsiteX24" fmla="*/ 545367 w 683479"/>
              <a:gd name="connsiteY24" fmla="*/ 50006 h 88106"/>
              <a:gd name="connsiteX25" fmla="*/ 566798 w 683479"/>
              <a:gd name="connsiteY25" fmla="*/ 57150 h 88106"/>
              <a:gd name="connsiteX26" fmla="*/ 573942 w 683479"/>
              <a:gd name="connsiteY26" fmla="*/ 59531 h 88106"/>
              <a:gd name="connsiteX27" fmla="*/ 600135 w 683479"/>
              <a:gd name="connsiteY27" fmla="*/ 64293 h 88106"/>
              <a:gd name="connsiteX28" fmla="*/ 614423 w 683479"/>
              <a:gd name="connsiteY28" fmla="*/ 69056 h 88106"/>
              <a:gd name="connsiteX29" fmla="*/ 621567 w 683479"/>
              <a:gd name="connsiteY29" fmla="*/ 71437 h 88106"/>
              <a:gd name="connsiteX30" fmla="*/ 635854 w 683479"/>
              <a:gd name="connsiteY30" fmla="*/ 73818 h 88106"/>
              <a:gd name="connsiteX31" fmla="*/ 652523 w 683479"/>
              <a:gd name="connsiteY31" fmla="*/ 78581 h 88106"/>
              <a:gd name="connsiteX32" fmla="*/ 664429 w 683479"/>
              <a:gd name="connsiteY32" fmla="*/ 80962 h 88106"/>
              <a:gd name="connsiteX33" fmla="*/ 683479 w 683479"/>
              <a:gd name="connsiteY33" fmla="*/ 88106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3479" h="88106">
                <a:moveTo>
                  <a:pt x="7204" y="23812"/>
                </a:moveTo>
                <a:cubicBezTo>
                  <a:pt x="36928" y="16382"/>
                  <a:pt x="0" y="25872"/>
                  <a:pt x="23873" y="19050"/>
                </a:cubicBezTo>
                <a:cubicBezTo>
                  <a:pt x="27020" y="18151"/>
                  <a:pt x="30251" y="17567"/>
                  <a:pt x="33398" y="16668"/>
                </a:cubicBezTo>
                <a:cubicBezTo>
                  <a:pt x="35812" y="15978"/>
                  <a:pt x="38107" y="14896"/>
                  <a:pt x="40542" y="14287"/>
                </a:cubicBezTo>
                <a:cubicBezTo>
                  <a:pt x="44468" y="13305"/>
                  <a:pt x="48543" y="12971"/>
                  <a:pt x="52448" y="11906"/>
                </a:cubicBezTo>
                <a:cubicBezTo>
                  <a:pt x="64451" y="8632"/>
                  <a:pt x="66750" y="5894"/>
                  <a:pt x="78642" y="4762"/>
                </a:cubicBezTo>
                <a:cubicBezTo>
                  <a:pt x="91309" y="3556"/>
                  <a:pt x="104042" y="3175"/>
                  <a:pt x="116742" y="2381"/>
                </a:cubicBezTo>
                <a:cubicBezTo>
                  <a:pt x="122298" y="1587"/>
                  <a:pt x="127798" y="0"/>
                  <a:pt x="133410" y="0"/>
                </a:cubicBezTo>
                <a:cubicBezTo>
                  <a:pt x="162790" y="0"/>
                  <a:pt x="192166" y="1077"/>
                  <a:pt x="221517" y="2381"/>
                </a:cubicBezTo>
                <a:cubicBezTo>
                  <a:pt x="227910" y="2665"/>
                  <a:pt x="234207" y="4055"/>
                  <a:pt x="240567" y="4762"/>
                </a:cubicBezTo>
                <a:cubicBezTo>
                  <a:pt x="248495" y="5643"/>
                  <a:pt x="256442" y="6349"/>
                  <a:pt x="264379" y="7143"/>
                </a:cubicBezTo>
                <a:cubicBezTo>
                  <a:pt x="285501" y="14186"/>
                  <a:pt x="266717" y="8619"/>
                  <a:pt x="314385" y="11906"/>
                </a:cubicBezTo>
                <a:cubicBezTo>
                  <a:pt x="323132" y="12509"/>
                  <a:pt x="331840" y="13588"/>
                  <a:pt x="340579" y="14287"/>
                </a:cubicBezTo>
                <a:lnTo>
                  <a:pt x="373917" y="16668"/>
                </a:lnTo>
                <a:cubicBezTo>
                  <a:pt x="377092" y="17462"/>
                  <a:pt x="380233" y="18408"/>
                  <a:pt x="383442" y="19050"/>
                </a:cubicBezTo>
                <a:cubicBezTo>
                  <a:pt x="394066" y="21175"/>
                  <a:pt x="399412" y="21256"/>
                  <a:pt x="409635" y="23812"/>
                </a:cubicBezTo>
                <a:cubicBezTo>
                  <a:pt x="412070" y="24421"/>
                  <a:pt x="414298" y="25811"/>
                  <a:pt x="416779" y="26193"/>
                </a:cubicBezTo>
                <a:cubicBezTo>
                  <a:pt x="424664" y="27406"/>
                  <a:pt x="432659" y="27740"/>
                  <a:pt x="440592" y="28575"/>
                </a:cubicBezTo>
                <a:cubicBezTo>
                  <a:pt x="447740" y="29328"/>
                  <a:pt x="454898" y="30006"/>
                  <a:pt x="462023" y="30956"/>
                </a:cubicBezTo>
                <a:cubicBezTo>
                  <a:pt x="466809" y="31594"/>
                  <a:pt x="471597" y="32290"/>
                  <a:pt x="476310" y="33337"/>
                </a:cubicBezTo>
                <a:cubicBezTo>
                  <a:pt x="478760" y="33881"/>
                  <a:pt x="481040" y="35028"/>
                  <a:pt x="483454" y="35718"/>
                </a:cubicBezTo>
                <a:cubicBezTo>
                  <a:pt x="486601" y="36617"/>
                  <a:pt x="489770" y="37458"/>
                  <a:pt x="492979" y="38100"/>
                </a:cubicBezTo>
                <a:cubicBezTo>
                  <a:pt x="497714" y="39047"/>
                  <a:pt x="502504" y="39687"/>
                  <a:pt x="507267" y="40481"/>
                </a:cubicBezTo>
                <a:cubicBezTo>
                  <a:pt x="517527" y="43901"/>
                  <a:pt x="520040" y="44941"/>
                  <a:pt x="533460" y="47625"/>
                </a:cubicBezTo>
                <a:cubicBezTo>
                  <a:pt x="537429" y="48419"/>
                  <a:pt x="541462" y="48941"/>
                  <a:pt x="545367" y="50006"/>
                </a:cubicBezTo>
                <a:cubicBezTo>
                  <a:pt x="545407" y="50017"/>
                  <a:pt x="563207" y="55953"/>
                  <a:pt x="566798" y="57150"/>
                </a:cubicBezTo>
                <a:cubicBezTo>
                  <a:pt x="569179" y="57944"/>
                  <a:pt x="571507" y="58922"/>
                  <a:pt x="573942" y="59531"/>
                </a:cubicBezTo>
                <a:cubicBezTo>
                  <a:pt x="588912" y="63273"/>
                  <a:pt x="580227" y="61449"/>
                  <a:pt x="600135" y="64293"/>
                </a:cubicBezTo>
                <a:lnTo>
                  <a:pt x="614423" y="69056"/>
                </a:lnTo>
                <a:cubicBezTo>
                  <a:pt x="616804" y="69850"/>
                  <a:pt x="619091" y="71024"/>
                  <a:pt x="621567" y="71437"/>
                </a:cubicBezTo>
                <a:lnTo>
                  <a:pt x="635854" y="73818"/>
                </a:lnTo>
                <a:cubicBezTo>
                  <a:pt x="643812" y="76471"/>
                  <a:pt x="643549" y="76587"/>
                  <a:pt x="652523" y="78581"/>
                </a:cubicBezTo>
                <a:cubicBezTo>
                  <a:pt x="656474" y="79459"/>
                  <a:pt x="660524" y="79897"/>
                  <a:pt x="664429" y="80962"/>
                </a:cubicBezTo>
                <a:cubicBezTo>
                  <a:pt x="676140" y="84156"/>
                  <a:pt x="675733" y="84233"/>
                  <a:pt x="683479" y="88106"/>
                </a:cubicBezTo>
              </a:path>
            </a:pathLst>
          </a:custGeom>
          <a:ln w="50800">
            <a:solidFill>
              <a:srgbClr val="FF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 name="Straight Connector 18"/>
          <p:cNvCxnSpPr/>
          <p:nvPr/>
        </p:nvCxnSpPr>
        <p:spPr>
          <a:xfrm>
            <a:off x="6132537" y="3599909"/>
            <a:ext cx="173073" cy="103844"/>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grpSp>
        <p:nvGrpSpPr>
          <p:cNvPr id="6" name="Group 30"/>
          <p:cNvGrpSpPr/>
          <p:nvPr/>
        </p:nvGrpSpPr>
        <p:grpSpPr>
          <a:xfrm>
            <a:off x="6305610" y="3700868"/>
            <a:ext cx="732674" cy="112497"/>
            <a:chOff x="6305610" y="3700868"/>
            <a:chExt cx="732674" cy="112497"/>
          </a:xfrm>
        </p:grpSpPr>
        <p:cxnSp>
          <p:nvCxnSpPr>
            <p:cNvPr id="21" name="Straight Connector 20"/>
            <p:cNvCxnSpPr/>
            <p:nvPr/>
          </p:nvCxnSpPr>
          <p:spPr>
            <a:xfrm>
              <a:off x="6305610" y="3706637"/>
              <a:ext cx="149996" cy="11538"/>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6533489" y="3700868"/>
              <a:ext cx="175958" cy="25961"/>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6458491" y="3703753"/>
              <a:ext cx="72113" cy="17307"/>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715215" y="3729714"/>
              <a:ext cx="323069" cy="83651"/>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smtClean="0"/>
              <a:t>12-b. Construct New Limited Access Routes</a:t>
            </a:r>
            <a:br>
              <a:rPr lang="en-US" sz="3000" dirty="0" smtClean="0"/>
            </a:br>
            <a:r>
              <a:rPr lang="en-US" sz="3000" dirty="0" smtClean="0"/>
              <a:t>along US 50 and VA 606</a:t>
            </a:r>
            <a:endParaRPr lang="en-US" sz="3000" dirty="0"/>
          </a:p>
        </p:txBody>
      </p:sp>
      <p:sp>
        <p:nvSpPr>
          <p:cNvPr id="3" name="Content Placeholder 2"/>
          <p:cNvSpPr>
            <a:spLocks noGrp="1"/>
          </p:cNvSpPr>
          <p:nvPr>
            <p:ph idx="1"/>
          </p:nvPr>
        </p:nvSpPr>
        <p:spPr>
          <a:xfrm>
            <a:off x="402336" y="1582228"/>
            <a:ext cx="4014216" cy="5102036"/>
          </a:xfrm>
        </p:spPr>
        <p:txBody>
          <a:bodyPr>
            <a:normAutofit lnSpcReduction="10000"/>
          </a:bodyPr>
          <a:lstStyle/>
          <a:p>
            <a:pPr marL="0" lvl="0" indent="0">
              <a:buNone/>
            </a:pPr>
            <a:r>
              <a:rPr lang="en-US" sz="2000" dirty="0" smtClean="0">
                <a:solidFill>
                  <a:schemeClr val="accent3">
                    <a:lumMod val="75000"/>
                  </a:schemeClr>
                </a:solidFill>
              </a:rPr>
              <a:t>Construct a new, grade-separated, </a:t>
            </a:r>
            <a:br>
              <a:rPr lang="en-US" sz="2000" dirty="0" smtClean="0">
                <a:solidFill>
                  <a:schemeClr val="accent3">
                    <a:lumMod val="75000"/>
                  </a:schemeClr>
                </a:solidFill>
              </a:rPr>
            </a:br>
            <a:r>
              <a:rPr lang="en-US" sz="2000" dirty="0" smtClean="0">
                <a:solidFill>
                  <a:schemeClr val="accent3">
                    <a:lumMod val="75000"/>
                  </a:schemeClr>
                </a:solidFill>
              </a:rPr>
              <a:t>4-lane limited access facility along US 50 (within existing right-of-way) between the planned Tri-County Parkway and the Loudoun County Parkway (VA 606). Also construct a new, at-grade, 4-lane limited access Loudoun County Parkway between the new grade-separated US 50 and 1.5 miles north of that interchange.</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2025</a:t>
            </a:r>
            <a:br>
              <a:rPr lang="en-US" sz="2000" dirty="0" smtClean="0">
                <a:solidFill>
                  <a:schemeClr val="accent3">
                    <a:lumMod val="75000"/>
                  </a:schemeClr>
                </a:solidFill>
              </a:rPr>
            </a:br>
            <a:r>
              <a:rPr lang="en-US" sz="2000" dirty="0" smtClean="0">
                <a:solidFill>
                  <a:schemeClr val="accent3">
                    <a:lumMod val="75000"/>
                  </a:schemeClr>
                </a:solidFill>
              </a:rPr>
              <a:t>Length:		4 miles</a:t>
            </a:r>
            <a:br>
              <a:rPr lang="en-US" sz="2000" dirty="0" smtClean="0">
                <a:solidFill>
                  <a:schemeClr val="accent3">
                    <a:lumMod val="75000"/>
                  </a:schemeClr>
                </a:solidFill>
              </a:rPr>
            </a:br>
            <a:r>
              <a:rPr lang="en-US" sz="2000" dirty="0" smtClean="0">
                <a:solidFill>
                  <a:schemeClr val="accent3">
                    <a:lumMod val="75000"/>
                  </a:schemeClr>
                </a:solidFill>
              </a:rPr>
              <a:t>Cost: 		$813 million</a:t>
            </a:r>
            <a:br>
              <a:rPr lang="en-US" sz="2000" dirty="0" smtClean="0">
                <a:solidFill>
                  <a:schemeClr val="accent3">
                    <a:lumMod val="75000"/>
                  </a:schemeClr>
                </a:solidFill>
              </a:rPr>
            </a:br>
            <a:r>
              <a:rPr lang="en-US" sz="2000" dirty="0" smtClean="0">
                <a:solidFill>
                  <a:schemeClr val="accent3">
                    <a:lumMod val="75000"/>
                  </a:schemeClr>
                </a:solidFill>
              </a:rPr>
              <a:t>Funding:		Federal, State, 			Local,  Private, 			Bonds, Other</a:t>
            </a: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15</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13314" name="Picture 2" descr="VA_Dulles_Air_Cargo_Hwy-01"/>
          <p:cNvPicPr>
            <a:picLocks noChangeAspect="1" noChangeArrowheads="1"/>
          </p:cNvPicPr>
          <p:nvPr/>
        </p:nvPicPr>
        <p:blipFill>
          <a:blip r:embed="rId4" cstate="print"/>
          <a:srcRect/>
          <a:stretch>
            <a:fillRect/>
          </a:stretch>
        </p:blipFill>
        <p:spPr bwMode="auto">
          <a:xfrm>
            <a:off x="4353530" y="2555748"/>
            <a:ext cx="4214397" cy="3208162"/>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cxnSp>
        <p:nvCxnSpPr>
          <p:cNvPr id="9" name="Straight Connector 8"/>
          <p:cNvCxnSpPr/>
          <p:nvPr/>
        </p:nvCxnSpPr>
        <p:spPr>
          <a:xfrm>
            <a:off x="5131594" y="4176714"/>
            <a:ext cx="1854422" cy="971358"/>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967728" y="3849624"/>
            <a:ext cx="128016" cy="292608"/>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959600" y="4146550"/>
            <a:ext cx="19050" cy="971550"/>
          </a:xfrm>
          <a:prstGeom prst="line">
            <a:avLst/>
          </a:prstGeom>
          <a:ln w="50800">
            <a:solidFill>
              <a:srgbClr val="FF33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smtClean="0"/>
              <a:t>13. VA 28 Manassas Bypass Study</a:t>
            </a:r>
            <a:br>
              <a:rPr lang="en-US" sz="3000" dirty="0" smtClean="0"/>
            </a:br>
            <a:r>
              <a:rPr lang="en-US" sz="3000" dirty="0" smtClean="0"/>
              <a:t>From VA 234 to I-66</a:t>
            </a:r>
            <a:endParaRPr lang="en-US" sz="3000" dirty="0"/>
          </a:p>
        </p:txBody>
      </p:sp>
      <p:sp>
        <p:nvSpPr>
          <p:cNvPr id="3" name="Content Placeholder 2"/>
          <p:cNvSpPr>
            <a:spLocks noGrp="1"/>
          </p:cNvSpPr>
          <p:nvPr>
            <p:ph idx="1"/>
          </p:nvPr>
        </p:nvSpPr>
        <p:spPr>
          <a:xfrm>
            <a:off x="402335" y="1582228"/>
            <a:ext cx="3912489" cy="5102036"/>
          </a:xfrm>
        </p:spPr>
        <p:txBody>
          <a:bodyPr>
            <a:normAutofit/>
          </a:bodyPr>
          <a:lstStyle/>
          <a:p>
            <a:pPr marL="0" indent="0">
              <a:buNone/>
            </a:pPr>
            <a:r>
              <a:rPr lang="en-US" sz="2000" dirty="0" smtClean="0">
                <a:solidFill>
                  <a:schemeClr val="accent3">
                    <a:lumMod val="75000"/>
                  </a:schemeClr>
                </a:solidFill>
              </a:rPr>
              <a:t>Study a proposed 4 to 6 lane </a:t>
            </a:r>
            <a:r>
              <a:rPr lang="en-US" sz="2000" dirty="0" smtClean="0">
                <a:solidFill>
                  <a:schemeClr val="accent3">
                    <a:lumMod val="75000"/>
                  </a:schemeClr>
                </a:solidFill>
              </a:rPr>
              <a:t>bypass </a:t>
            </a:r>
            <a:r>
              <a:rPr lang="en-US" sz="2000" dirty="0" smtClean="0">
                <a:solidFill>
                  <a:schemeClr val="accent3">
                    <a:lumMod val="75000"/>
                  </a:schemeClr>
                </a:solidFill>
              </a:rPr>
              <a:t>from the intersection of </a:t>
            </a:r>
            <a:r>
              <a:rPr lang="en-US" sz="2000" dirty="0" smtClean="0">
                <a:solidFill>
                  <a:schemeClr val="accent3">
                    <a:lumMod val="75000"/>
                  </a:schemeClr>
                </a:solidFill>
              </a:rPr>
              <a:t>VA </a:t>
            </a:r>
            <a:r>
              <a:rPr lang="en-US" sz="2000" dirty="0" smtClean="0">
                <a:solidFill>
                  <a:schemeClr val="accent3">
                    <a:lumMod val="75000"/>
                  </a:schemeClr>
                </a:solidFill>
              </a:rPr>
              <a:t>234, Sudley Rd. and VA 411, Godwin Drive through Prince William and Fairfax Counties</a:t>
            </a:r>
            <a:r>
              <a:rPr lang="en-US" sz="2000" dirty="0" smtClean="0">
                <a:solidFill>
                  <a:schemeClr val="accent3">
                    <a:lumMod val="75000"/>
                  </a:schemeClr>
                </a:solidFill>
              </a:rPr>
              <a:t>.</a:t>
            </a:r>
            <a:r>
              <a:rPr lang="en-US" sz="2000" dirty="0" smtClean="0">
                <a:solidFill>
                  <a:schemeClr val="accent3">
                    <a:lumMod val="75000"/>
                  </a:schemeClr>
                </a:solidFill>
              </a:rPr>
              <a:t> </a:t>
            </a:r>
            <a:r>
              <a:rPr lang="en-US" sz="2000" dirty="0" smtClean="0">
                <a:solidFill>
                  <a:schemeClr val="accent3">
                    <a:lumMod val="75000"/>
                  </a:schemeClr>
                </a:solidFill>
              </a:rPr>
              <a:t>This project is proposed as a study and will not be included in the air quality conformity analysis of the CLRP.</a:t>
            </a: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
            </a:r>
            <a:br>
              <a:rPr lang="en-US" sz="2000" dirty="0" smtClean="0">
                <a:solidFill>
                  <a:schemeClr val="accent3">
                    <a:lumMod val="75000"/>
                  </a:schemeClr>
                </a:solidFill>
              </a:rPr>
            </a:br>
            <a:r>
              <a:rPr lang="en-US" sz="2000" dirty="0" smtClean="0">
                <a:solidFill>
                  <a:schemeClr val="accent3">
                    <a:lumMod val="75000"/>
                  </a:schemeClr>
                </a:solidFill>
              </a:rPr>
              <a:t>Complete:	2018</a:t>
            </a:r>
            <a:br>
              <a:rPr lang="en-US" sz="2000" dirty="0" smtClean="0">
                <a:solidFill>
                  <a:schemeClr val="accent3">
                    <a:lumMod val="75000"/>
                  </a:schemeClr>
                </a:solidFill>
              </a:rPr>
            </a:br>
            <a:r>
              <a:rPr lang="en-US" sz="2000" dirty="0" smtClean="0">
                <a:solidFill>
                  <a:schemeClr val="accent3">
                    <a:lumMod val="75000"/>
                  </a:schemeClr>
                </a:solidFill>
              </a:rPr>
              <a:t>Length:		</a:t>
            </a:r>
            <a:r>
              <a:rPr lang="en-US" sz="2000" dirty="0" smtClean="0">
                <a:solidFill>
                  <a:schemeClr val="accent3">
                    <a:lumMod val="75000"/>
                  </a:schemeClr>
                </a:solidFill>
              </a:rPr>
              <a:t>6 </a:t>
            </a:r>
            <a:r>
              <a:rPr lang="en-US" sz="2000" dirty="0" smtClean="0">
                <a:solidFill>
                  <a:schemeClr val="accent3">
                    <a:lumMod val="75000"/>
                  </a:schemeClr>
                </a:solidFill>
              </a:rPr>
              <a:t>miles</a:t>
            </a:r>
          </a:p>
          <a:p>
            <a:pPr marL="0" indent="0">
              <a:buNone/>
            </a:pPr>
            <a:r>
              <a:rPr lang="en-US" sz="2000" dirty="0" smtClean="0">
                <a:solidFill>
                  <a:schemeClr val="accent3">
                    <a:lumMod val="75000"/>
                  </a:schemeClr>
                </a:solidFill>
              </a:rPr>
              <a:t>Cost: 		$500,000</a:t>
            </a:r>
          </a:p>
          <a:p>
            <a:pPr marL="0" indent="0">
              <a:buNone/>
            </a:pPr>
            <a:r>
              <a:rPr lang="en-US" sz="2000" dirty="0" smtClean="0">
                <a:solidFill>
                  <a:schemeClr val="accent3">
                    <a:lumMod val="75000"/>
                  </a:schemeClr>
                </a:solidFill>
              </a:rPr>
              <a:t>Funding:		Federal, State, 		Local</a:t>
            </a: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16</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pic>
        <p:nvPicPr>
          <p:cNvPr id="14338" name="Picture 2" descr="VA_ManassasBypass_STUDY-01"/>
          <p:cNvPicPr>
            <a:picLocks noChangeAspect="1" noChangeArrowheads="1"/>
          </p:cNvPicPr>
          <p:nvPr/>
        </p:nvPicPr>
        <p:blipFill>
          <a:blip r:embed="rId4" cstate="print"/>
          <a:srcRect/>
          <a:stretch>
            <a:fillRect/>
          </a:stretch>
        </p:blipFill>
        <p:spPr bwMode="auto">
          <a:xfrm>
            <a:off x="4336359" y="1633537"/>
            <a:ext cx="4293291" cy="3595687"/>
          </a:xfrm>
          <a:prstGeom prst="rect">
            <a:avLst/>
          </a:prstGeom>
          <a:noFill/>
          <a:ln w="3175">
            <a:solidFill>
              <a:srgbClr val="000000"/>
            </a:solidFill>
            <a:miter lim="800000"/>
            <a:headEnd/>
            <a:tailEnd/>
          </a:ln>
          <a:effectLst>
            <a:outerShdw dist="107763" dir="2700000" algn="ctr" rotWithShape="0">
              <a:srgbClr val="80808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spc="-40" dirty="0" smtClean="0"/>
              <a:t>Schedule for the 2013 CLRP</a:t>
            </a:r>
            <a:endParaRPr lang="en-US" sz="4800" dirty="0"/>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17</a:t>
            </a:fld>
            <a:endParaRPr lang="en-US"/>
          </a:p>
        </p:txBody>
      </p:sp>
      <p:pic>
        <p:nvPicPr>
          <p:cNvPr id="5" name="Picture 19" descr="clrp_logo_b_transparent"/>
          <p:cNvPicPr>
            <a:picLocks noChangeAspect="1" noChangeArrowheads="1"/>
          </p:cNvPicPr>
          <p:nvPr/>
        </p:nvPicPr>
        <p:blipFill>
          <a:blip r:embed="rId3" cstate="print"/>
          <a:srcRect/>
          <a:stretch>
            <a:fillRect/>
          </a:stretch>
        </p:blipFill>
        <p:spPr bwMode="auto">
          <a:xfrm>
            <a:off x="66675" y="63500"/>
            <a:ext cx="1597025" cy="1481138"/>
          </a:xfrm>
          <a:prstGeom prst="rect">
            <a:avLst/>
          </a:prstGeom>
          <a:noFill/>
          <a:ln w="9525">
            <a:noFill/>
            <a:miter lim="800000"/>
            <a:headEnd/>
            <a:tailEnd/>
          </a:ln>
        </p:spPr>
      </p:pic>
      <p:sp>
        <p:nvSpPr>
          <p:cNvPr id="7" name="Content Placeholder 6"/>
          <p:cNvSpPr>
            <a:spLocks noGrp="1"/>
          </p:cNvSpPr>
          <p:nvPr>
            <p:ph idx="1"/>
          </p:nvPr>
        </p:nvSpPr>
        <p:spPr>
          <a:xfrm>
            <a:off x="342899" y="1646236"/>
            <a:ext cx="8505825" cy="4908567"/>
          </a:xfrm>
        </p:spPr>
        <p:txBody>
          <a:bodyPr>
            <a:noAutofit/>
          </a:bodyPr>
          <a:lstStyle/>
          <a:p>
            <a:pPr>
              <a:tabLst>
                <a:tab pos="2514600" algn="l"/>
              </a:tabLst>
            </a:pPr>
            <a:r>
              <a:rPr lang="en-US" sz="2400" dirty="0" smtClean="0">
                <a:solidFill>
                  <a:schemeClr val="accent3">
                    <a:lumMod val="75000"/>
                  </a:schemeClr>
                </a:solidFill>
              </a:rPr>
              <a:t>February 16	Public comment period closes</a:t>
            </a:r>
          </a:p>
          <a:p>
            <a:pPr>
              <a:tabLst>
                <a:tab pos="2514600" algn="l"/>
              </a:tabLst>
            </a:pPr>
            <a:r>
              <a:rPr lang="en-US" sz="2400" dirty="0" smtClean="0">
                <a:solidFill>
                  <a:schemeClr val="accent3">
                    <a:lumMod val="75000"/>
                  </a:schemeClr>
                </a:solidFill>
              </a:rPr>
              <a:t>February 20 	TPB reviews comments and is asked to 	approve project submissions and draft Scope 	of Work for Air Quality Conformity Analysis</a:t>
            </a:r>
          </a:p>
          <a:p>
            <a:pPr>
              <a:tabLst>
                <a:tab pos="2514600" algn="l"/>
              </a:tabLst>
            </a:pPr>
            <a:r>
              <a:rPr lang="en-US" sz="2400" dirty="0" smtClean="0">
                <a:solidFill>
                  <a:schemeClr val="accent3">
                    <a:lumMod val="75000"/>
                  </a:schemeClr>
                </a:solidFill>
              </a:rPr>
              <a:t>June 13	Draft CLRP, FY 2013-2018 TIP amendments  	and Conformity Assessment released for </a:t>
            </a:r>
            <a:br>
              <a:rPr lang="en-US" sz="2400" dirty="0" smtClean="0">
                <a:solidFill>
                  <a:schemeClr val="accent3">
                    <a:lumMod val="75000"/>
                  </a:schemeClr>
                </a:solidFill>
              </a:rPr>
            </a:br>
            <a:r>
              <a:rPr lang="en-US" sz="2400" dirty="0" smtClean="0">
                <a:solidFill>
                  <a:schemeClr val="accent3">
                    <a:lumMod val="75000"/>
                  </a:schemeClr>
                </a:solidFill>
              </a:rPr>
              <a:t>	30-day public comment period</a:t>
            </a:r>
          </a:p>
          <a:p>
            <a:pPr>
              <a:tabLst>
                <a:tab pos="2514600" algn="l"/>
              </a:tabLst>
            </a:pPr>
            <a:r>
              <a:rPr lang="en-US" sz="2400" dirty="0" smtClean="0">
                <a:solidFill>
                  <a:schemeClr val="accent3">
                    <a:lumMod val="75000"/>
                  </a:schemeClr>
                </a:solidFill>
              </a:rPr>
              <a:t>June 19	TPB briefed on draft CLRP, TIP amendments 	and Conformity Assessment</a:t>
            </a:r>
          </a:p>
          <a:p>
            <a:pPr>
              <a:tabLst>
                <a:tab pos="2514600" algn="l"/>
              </a:tabLst>
            </a:pPr>
            <a:r>
              <a:rPr lang="en-US" sz="2400" dirty="0" smtClean="0">
                <a:solidFill>
                  <a:schemeClr val="accent3">
                    <a:lumMod val="75000"/>
                  </a:schemeClr>
                </a:solidFill>
              </a:rPr>
              <a:t>July 17	TPB reviews comments and responses 		and is presented with the Draft CLRP, 			TIP and Conformity Assessment for 			adoption</a:t>
            </a:r>
          </a:p>
          <a:p>
            <a:pPr>
              <a:buNone/>
            </a:pPr>
            <a:endParaRPr lang="en-US" dirty="0" smtClean="0"/>
          </a:p>
          <a:p>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Custom 4">
      <a:dk1>
        <a:sysClr val="windowText" lastClr="000000"/>
      </a:dk1>
      <a:lt1>
        <a:sysClr val="window" lastClr="FFFFFF"/>
      </a:lt1>
      <a:dk2>
        <a:srgbClr val="F8E8A2"/>
      </a:dk2>
      <a:lt2>
        <a:srgbClr val="EAEBDE"/>
      </a:lt2>
      <a:accent1>
        <a:srgbClr val="485C36"/>
      </a:accent1>
      <a:accent2>
        <a:srgbClr val="BB4E1A"/>
      </a:accent2>
      <a:accent3>
        <a:srgbClr val="42486C"/>
      </a:accent3>
      <a:accent4>
        <a:srgbClr val="DDB029"/>
      </a:accent4>
      <a:accent5>
        <a:srgbClr val="838AB3"/>
      </a:accent5>
      <a:accent6>
        <a:srgbClr val="8DAB71"/>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4292</TotalTime>
  <Words>522</Words>
  <Application>Microsoft Office PowerPoint</Application>
  <PresentationFormat>On-screen Show (4:3)</PresentationFormat>
  <Paragraphs>123</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Foundry</vt:lpstr>
      <vt:lpstr>National Capital Region Transportation Planning Board</vt:lpstr>
      <vt:lpstr>Significant Additions and  Changes to the 2013 CLRP</vt:lpstr>
      <vt:lpstr>1. District of Columbia Lane  Reductions and Reconfigurations</vt:lpstr>
      <vt:lpstr>2. District of Columbia Bike Lane Pilot Studies</vt:lpstr>
      <vt:lpstr>3. Widen I-395, Southbound from Duke St. to Edsall Rd.</vt:lpstr>
      <vt:lpstr>4. I-495 Auxiliary Lanes Change of Project Limits</vt:lpstr>
      <vt:lpstr>5. Widen I-495 HOT Lanes  from South of the George Washington Pkwy.  to South of Old Dominion Dr. </vt:lpstr>
      <vt:lpstr>6. Construct and Improve I-495 Ramps  at Dulles Airport Access Highway and Dulles Toll Road</vt:lpstr>
      <vt:lpstr>7. Widen US 1, Jefferson Davis Highway from Lorton Rd. to Annapolis Way</vt:lpstr>
      <vt:lpstr>8. Widen VA 7, Leesburg Pike  from I-495 to I-66</vt:lpstr>
      <vt:lpstr>9. Construct Collector-Distributor Roads  Parallel to Dulles Toll Road between Spring Hill Rd. and Wiehle Ave.</vt:lpstr>
      <vt:lpstr>10. Dulles Toll Road Ramps in Tysons at Boone Blvd. and Greensboro Dr.</vt:lpstr>
      <vt:lpstr>11. Dulles Greenway Ramp at  Hawling Farm Blvd. near Leesburg</vt:lpstr>
      <vt:lpstr>12-a. Dulles Air Cargo, Passenger and  Metro Access Highway from US 50to VA 606</vt:lpstr>
      <vt:lpstr>12-b. Construct New Limited Access Routes along US 50 and VA 606</vt:lpstr>
      <vt:lpstr>13. VA 28 Manassas Bypass Study From VA 234 to I-66</vt:lpstr>
      <vt:lpstr>Schedule for the 2013 CLRP</vt:lpstr>
    </vt:vector>
  </TitlesOfParts>
  <Company>Metropolitan Washington Council of Governments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Significant Changes for the 2007 C</dc:title>
  <dc:creator>Andrew Austin</dc:creator>
  <cp:lastModifiedBy>Andrew Austin</cp:lastModifiedBy>
  <cp:revision>99</cp:revision>
  <dcterms:created xsi:type="dcterms:W3CDTF">2007-03-05T15:44:18Z</dcterms:created>
  <dcterms:modified xsi:type="dcterms:W3CDTF">2013-01-29T19:32:00Z</dcterms:modified>
</cp:coreProperties>
</file>