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95" r:id="rId2"/>
    <p:sldId id="372" r:id="rId3"/>
    <p:sldId id="287" r:id="rId4"/>
    <p:sldId id="362" r:id="rId5"/>
    <p:sldId id="363" r:id="rId6"/>
    <p:sldId id="373" r:id="rId7"/>
    <p:sldId id="405" r:id="rId8"/>
    <p:sldId id="364" r:id="rId9"/>
    <p:sldId id="365" r:id="rId10"/>
    <p:sldId id="390" r:id="rId11"/>
    <p:sldId id="380" r:id="rId12"/>
    <p:sldId id="374" r:id="rId13"/>
    <p:sldId id="391" r:id="rId14"/>
    <p:sldId id="393" r:id="rId15"/>
    <p:sldId id="375" r:id="rId16"/>
    <p:sldId id="404" r:id="rId17"/>
    <p:sldId id="377" r:id="rId18"/>
    <p:sldId id="381" r:id="rId19"/>
  </p:sldIdLst>
  <p:sldSz cx="9144000" cy="6858000" type="screen4x3"/>
  <p:notesSz cx="6950075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im Steck" initials="JPS" lastIdx="2" clrIdx="0"/>
  <p:cmAuthor id="1" name="Dave" initials="D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5183"/>
    <a:srgbClr val="C9C129"/>
    <a:srgbClr val="82C088"/>
    <a:srgbClr val="60AE67"/>
    <a:srgbClr val="FFFF99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440" autoAdjust="0"/>
    <p:restoredTop sz="92895" autoAdjust="0"/>
  </p:normalViewPr>
  <p:slideViewPr>
    <p:cSldViewPr>
      <p:cViewPr>
        <p:scale>
          <a:sx n="80" d="100"/>
          <a:sy n="80" d="100"/>
        </p:scale>
        <p:origin x="-129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2040" y="-84"/>
      </p:cViewPr>
      <p:guideLst>
        <p:guide orient="horz" pos="2909"/>
        <p:guide pos="218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4590867113832999E-2"/>
          <c:y val="3.76006167085325E-2"/>
          <c:w val="0.89689061436764805"/>
          <c:h val="0.843334114750827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Stewarded</c:v>
                </c:pt>
              </c:strCache>
            </c:strRef>
          </c:tx>
          <c:spPr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Sheet1!$A$3:$A$6</c:f>
              <c:numCache>
                <c:formatCode>General</c:formatCode>
                <c:ptCount val="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</c:numCache>
            </c:numRef>
          </c:cat>
          <c:val>
            <c:numRef>
              <c:f>Sheet1!$B$3:$B$6</c:f>
              <c:numCache>
                <c:formatCode>0.00%</c:formatCode>
                <c:ptCount val="4"/>
                <c:pt idx="0">
                  <c:v>1E-3</c:v>
                </c:pt>
                <c:pt idx="1">
                  <c:v>5.1999999999999998E-3</c:v>
                </c:pt>
                <c:pt idx="2">
                  <c:v>1.6E-2</c:v>
                </c:pt>
                <c:pt idx="3">
                  <c:v>4.5999999999999999E-3</c:v>
                </c:pt>
              </c:numCache>
            </c:numRef>
          </c:val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US Market</c:v>
                </c:pt>
              </c:strCache>
            </c:strRef>
          </c:tx>
          <c:spPr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Sheet1!$A$3:$A$6</c:f>
              <c:numCache>
                <c:formatCode>General</c:formatCode>
                <c:ptCount val="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</c:numCache>
            </c:numRef>
          </c:cat>
          <c:val>
            <c:numRef>
              <c:f>Sheet1!$C$3:$C$6</c:f>
              <c:numCache>
                <c:formatCode>0.00%</c:formatCode>
                <c:ptCount val="4"/>
                <c:pt idx="0">
                  <c:v>0.02</c:v>
                </c:pt>
                <c:pt idx="1">
                  <c:v>3.3000000000000002E-2</c:v>
                </c:pt>
                <c:pt idx="2">
                  <c:v>5.3999999999999999E-2</c:v>
                </c:pt>
                <c:pt idx="3">
                  <c:v>4.6300000000000001E-2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44936192"/>
        <c:axId val="39380096"/>
      </c:barChart>
      <c:catAx>
        <c:axId val="44936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39380096"/>
        <c:crosses val="autoZero"/>
        <c:auto val="1"/>
        <c:lblAlgn val="ctr"/>
        <c:lblOffset val="100"/>
        <c:noMultiLvlLbl val="0"/>
      </c:catAx>
      <c:valAx>
        <c:axId val="39380096"/>
        <c:scaling>
          <c:orientation val="minMax"/>
        </c:scaling>
        <c:delete val="0"/>
        <c:axPos val="l"/>
        <c:majorGridlines/>
        <c:numFmt formatCode="0.00%" sourceLinked="1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4493619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06325823855351"/>
          <c:y val="0.200944196848273"/>
          <c:w val="0.36265682414698203"/>
          <c:h val="9.2976450860309104E-2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FA8A4F-4D4F-4E47-BD5D-A848AC57B81F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</dgm:pt>
    <dgm:pt modelId="{E8CAA43B-1D82-4A96-A272-2CD16CD962D4}">
      <dgm:prSet phldrT="[Text]"/>
      <dgm:spPr/>
      <dgm:t>
        <a:bodyPr/>
        <a:lstStyle/>
        <a:p>
          <a:r>
            <a:rPr lang="en-US" dirty="0" smtClean="0"/>
            <a:t>Completed</a:t>
          </a:r>
          <a:endParaRPr lang="en-US" dirty="0"/>
        </a:p>
      </dgm:t>
    </dgm:pt>
    <dgm:pt modelId="{8B183BD0-AE96-45EA-843C-45C9B8C49F78}" type="parTrans" cxnId="{EAD3BB22-287D-4390-81FC-E39CEE74F385}">
      <dgm:prSet/>
      <dgm:spPr/>
      <dgm:t>
        <a:bodyPr/>
        <a:lstStyle/>
        <a:p>
          <a:endParaRPr lang="en-US"/>
        </a:p>
      </dgm:t>
    </dgm:pt>
    <dgm:pt modelId="{EC58FBE0-1C1D-467A-BE35-A27E2200F7B9}" type="sibTrans" cxnId="{EAD3BB22-287D-4390-81FC-E39CEE74F385}">
      <dgm:prSet/>
      <dgm:spPr/>
      <dgm:t>
        <a:bodyPr/>
        <a:lstStyle/>
        <a:p>
          <a:endParaRPr lang="en-US"/>
        </a:p>
      </dgm:t>
    </dgm:pt>
    <dgm:pt modelId="{B3E402A3-277F-4146-8D69-9D78CE0CF70D}">
      <dgm:prSet phldrT="[Text]"/>
      <dgm:spPr/>
      <dgm:t>
        <a:bodyPr/>
        <a:lstStyle/>
        <a:p>
          <a:r>
            <a:rPr lang="en-US" dirty="0" smtClean="0"/>
            <a:t>Sold/Occupied</a:t>
          </a:r>
          <a:endParaRPr lang="en-US" dirty="0"/>
        </a:p>
      </dgm:t>
    </dgm:pt>
    <dgm:pt modelId="{37E0913B-D8B8-4399-8076-2DBD858E6D04}" type="parTrans" cxnId="{3A278074-79F8-4226-B6E6-44C3918D729C}">
      <dgm:prSet/>
      <dgm:spPr/>
      <dgm:t>
        <a:bodyPr/>
        <a:lstStyle/>
        <a:p>
          <a:endParaRPr lang="en-US"/>
        </a:p>
      </dgm:t>
    </dgm:pt>
    <dgm:pt modelId="{AE9C7B42-9877-48C0-A971-40CDFACC077A}" type="sibTrans" cxnId="{3A278074-79F8-4226-B6E6-44C3918D729C}">
      <dgm:prSet/>
      <dgm:spPr/>
      <dgm:t>
        <a:bodyPr/>
        <a:lstStyle/>
        <a:p>
          <a:endParaRPr lang="en-US"/>
        </a:p>
      </dgm:t>
    </dgm:pt>
    <dgm:pt modelId="{3F134C32-B8AB-44F2-95A7-1ACF2B3E6618}">
      <dgm:prSet phldrT="[Text]"/>
      <dgm:spPr/>
      <dgm:t>
        <a:bodyPr/>
        <a:lstStyle/>
        <a:p>
          <a:r>
            <a:rPr lang="en-US" dirty="0" smtClean="0"/>
            <a:t>Pipeline units</a:t>
          </a:r>
          <a:endParaRPr lang="en-US" dirty="0"/>
        </a:p>
      </dgm:t>
    </dgm:pt>
    <dgm:pt modelId="{8D7BFAF0-9F1A-4BA1-B051-B43BDF8F5C07}" type="parTrans" cxnId="{462AEE0B-682B-4366-A831-A7139A91E089}">
      <dgm:prSet/>
      <dgm:spPr/>
      <dgm:t>
        <a:bodyPr/>
        <a:lstStyle/>
        <a:p>
          <a:endParaRPr lang="en-US"/>
        </a:p>
      </dgm:t>
    </dgm:pt>
    <dgm:pt modelId="{55C02C5C-0678-42BF-9DC9-7BF2EB50266A}" type="sibTrans" cxnId="{462AEE0B-682B-4366-A831-A7139A91E089}">
      <dgm:prSet/>
      <dgm:spPr/>
      <dgm:t>
        <a:bodyPr/>
        <a:lstStyle/>
        <a:p>
          <a:endParaRPr lang="en-US"/>
        </a:p>
      </dgm:t>
    </dgm:pt>
    <dgm:pt modelId="{C7551D21-6066-48F2-8368-51ED2CB3BB75}">
      <dgm:prSet phldrT="[Text]"/>
      <dgm:spPr/>
      <dgm:t>
        <a:bodyPr/>
        <a:lstStyle/>
        <a:p>
          <a:r>
            <a:rPr lang="en-US" dirty="0" smtClean="0"/>
            <a:t>79</a:t>
          </a:r>
          <a:endParaRPr lang="en-US" dirty="0"/>
        </a:p>
      </dgm:t>
    </dgm:pt>
    <dgm:pt modelId="{84D12892-E247-4C33-AADE-9B12ED269084}" type="parTrans" cxnId="{4E8667C9-1AE0-480E-BCAD-BA2F965111B8}">
      <dgm:prSet/>
      <dgm:spPr/>
      <dgm:t>
        <a:bodyPr/>
        <a:lstStyle/>
        <a:p>
          <a:endParaRPr lang="en-US"/>
        </a:p>
      </dgm:t>
    </dgm:pt>
    <dgm:pt modelId="{43124BC4-97C0-4323-84FA-5AF78F8611CF}" type="sibTrans" cxnId="{4E8667C9-1AE0-480E-BCAD-BA2F965111B8}">
      <dgm:prSet/>
      <dgm:spPr/>
      <dgm:t>
        <a:bodyPr/>
        <a:lstStyle/>
        <a:p>
          <a:endParaRPr lang="en-US"/>
        </a:p>
      </dgm:t>
    </dgm:pt>
    <dgm:pt modelId="{5206F31B-4CAD-49AE-BC43-53C81041A17F}">
      <dgm:prSet phldrT="[Text]"/>
      <dgm:spPr/>
      <dgm:t>
        <a:bodyPr/>
        <a:lstStyle/>
        <a:p>
          <a:r>
            <a:rPr lang="en-US" dirty="0" smtClean="0"/>
            <a:t>48</a:t>
          </a:r>
          <a:endParaRPr lang="en-US" dirty="0"/>
        </a:p>
      </dgm:t>
    </dgm:pt>
    <dgm:pt modelId="{F743CD29-314E-4ED9-8C96-253EB9B17EF2}" type="parTrans" cxnId="{5988746C-0D65-4ABB-A595-942F3DC35D7E}">
      <dgm:prSet/>
      <dgm:spPr/>
      <dgm:t>
        <a:bodyPr/>
        <a:lstStyle/>
        <a:p>
          <a:endParaRPr lang="en-US"/>
        </a:p>
      </dgm:t>
    </dgm:pt>
    <dgm:pt modelId="{00BF25E2-ED7A-48BC-BFAF-E94EADC77777}" type="sibTrans" cxnId="{5988746C-0D65-4ABB-A595-942F3DC35D7E}">
      <dgm:prSet/>
      <dgm:spPr/>
      <dgm:t>
        <a:bodyPr/>
        <a:lstStyle/>
        <a:p>
          <a:endParaRPr lang="en-US"/>
        </a:p>
      </dgm:t>
    </dgm:pt>
    <dgm:pt modelId="{CFBEFD91-814D-496F-9975-71A1874CFBD3}">
      <dgm:prSet phldrT="[Text]"/>
      <dgm:spPr/>
      <dgm:t>
        <a:bodyPr/>
        <a:lstStyle/>
        <a:p>
          <a:r>
            <a:rPr lang="en-US" dirty="0" smtClean="0"/>
            <a:t>40</a:t>
          </a:r>
          <a:endParaRPr lang="en-US" dirty="0"/>
        </a:p>
      </dgm:t>
    </dgm:pt>
    <dgm:pt modelId="{24AACE28-B7E9-4241-AAC2-7EF1E4634D0B}" type="parTrans" cxnId="{A56D978A-2942-4434-A2FB-284E4CEF7655}">
      <dgm:prSet/>
      <dgm:spPr/>
      <dgm:t>
        <a:bodyPr/>
        <a:lstStyle/>
        <a:p>
          <a:endParaRPr lang="en-US"/>
        </a:p>
      </dgm:t>
    </dgm:pt>
    <dgm:pt modelId="{4CF1AC07-91A9-45AC-A2DB-F2E2794E5167}" type="sibTrans" cxnId="{A56D978A-2942-4434-A2FB-284E4CEF7655}">
      <dgm:prSet/>
      <dgm:spPr/>
      <dgm:t>
        <a:bodyPr/>
        <a:lstStyle/>
        <a:p>
          <a:endParaRPr lang="en-US"/>
        </a:p>
      </dgm:t>
    </dgm:pt>
    <dgm:pt modelId="{47879D43-AC98-4A4A-BF1F-BD99F5AF0713}">
      <dgm:prSet phldrT="[Text]"/>
      <dgm:spPr/>
      <dgm:t>
        <a:bodyPr/>
        <a:lstStyle/>
        <a:p>
          <a:r>
            <a:rPr lang="en-US" dirty="0" smtClean="0"/>
            <a:t>120 </a:t>
          </a:r>
          <a:endParaRPr lang="en-US" dirty="0"/>
        </a:p>
      </dgm:t>
    </dgm:pt>
    <dgm:pt modelId="{B0BDD22A-19FB-4DAF-B4AE-89B49E224A68}" type="parTrans" cxnId="{560EF109-B18B-45DA-B5A2-6EE9A188D061}">
      <dgm:prSet/>
      <dgm:spPr/>
      <dgm:t>
        <a:bodyPr/>
        <a:lstStyle/>
        <a:p>
          <a:endParaRPr lang="en-US"/>
        </a:p>
      </dgm:t>
    </dgm:pt>
    <dgm:pt modelId="{A75BAAB7-D82B-40F8-A7AB-5B14CE14C737}" type="sibTrans" cxnId="{560EF109-B18B-45DA-B5A2-6EE9A188D061}">
      <dgm:prSet/>
      <dgm:spPr/>
      <dgm:t>
        <a:bodyPr/>
        <a:lstStyle/>
        <a:p>
          <a:endParaRPr lang="en-US"/>
        </a:p>
      </dgm:t>
    </dgm:pt>
    <dgm:pt modelId="{9DE326AC-C4DA-47F8-AB50-81F9897F422B}">
      <dgm:prSet phldrT="[Text]"/>
      <dgm:spPr/>
      <dgm:t>
        <a:bodyPr/>
        <a:lstStyle/>
        <a:p>
          <a:r>
            <a:rPr lang="en-US" dirty="0" smtClean="0"/>
            <a:t>Permanently Affordable Homes</a:t>
          </a:r>
          <a:endParaRPr lang="en-US" dirty="0"/>
        </a:p>
      </dgm:t>
    </dgm:pt>
    <dgm:pt modelId="{2F01A10B-E96F-46BA-B8D6-89BCF8169C45}" type="sibTrans" cxnId="{AEA6FC6C-C4F2-469B-BD80-31D626977A20}">
      <dgm:prSet/>
      <dgm:spPr/>
      <dgm:t>
        <a:bodyPr/>
        <a:lstStyle/>
        <a:p>
          <a:endParaRPr lang="en-US"/>
        </a:p>
      </dgm:t>
    </dgm:pt>
    <dgm:pt modelId="{84F14268-54BB-4699-8742-06AE79A570B2}" type="parTrans" cxnId="{AEA6FC6C-C4F2-469B-BD80-31D626977A20}">
      <dgm:prSet/>
      <dgm:spPr/>
      <dgm:t>
        <a:bodyPr/>
        <a:lstStyle/>
        <a:p>
          <a:endParaRPr lang="en-US"/>
        </a:p>
      </dgm:t>
    </dgm:pt>
    <dgm:pt modelId="{7E62CF5A-C63D-4201-8F75-4ACF0E4AB2A4}" type="pres">
      <dgm:prSet presAssocID="{1DFA8A4F-4D4F-4E47-BD5D-A848AC57B81F}" presName="Name0" presStyleCnt="0">
        <dgm:presLayoutVars>
          <dgm:dir/>
          <dgm:animLvl val="lvl"/>
          <dgm:resizeHandles val="exact"/>
        </dgm:presLayoutVars>
      </dgm:prSet>
      <dgm:spPr/>
    </dgm:pt>
    <dgm:pt modelId="{6587ACCD-3DB8-477F-90FB-2C446C5BD166}" type="pres">
      <dgm:prSet presAssocID="{C7551D21-6066-48F2-8368-51ED2CB3BB75}" presName="linNode" presStyleCnt="0"/>
      <dgm:spPr/>
    </dgm:pt>
    <dgm:pt modelId="{153C0C3A-C42D-4761-B939-9A0536843012}" type="pres">
      <dgm:prSet presAssocID="{C7551D21-6066-48F2-8368-51ED2CB3BB75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6985E5-8B5F-40DC-B6AA-374CA3D55F99}" type="pres">
      <dgm:prSet presAssocID="{C7551D21-6066-48F2-8368-51ED2CB3BB75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99DA43-3851-4042-9952-5BE74AB2D483}" type="pres">
      <dgm:prSet presAssocID="{43124BC4-97C0-4323-84FA-5AF78F8611CF}" presName="sp" presStyleCnt="0"/>
      <dgm:spPr/>
    </dgm:pt>
    <dgm:pt modelId="{9C713BF2-3235-4289-98BA-5452425F4CD7}" type="pres">
      <dgm:prSet presAssocID="{5206F31B-4CAD-49AE-BC43-53C81041A17F}" presName="linNode" presStyleCnt="0"/>
      <dgm:spPr/>
    </dgm:pt>
    <dgm:pt modelId="{C5C9B7CE-EF4F-49F9-B62B-A33D1A600F56}" type="pres">
      <dgm:prSet presAssocID="{5206F31B-4CAD-49AE-BC43-53C81041A17F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964A3F-F5F5-4835-90BA-714F4E91FB06}" type="pres">
      <dgm:prSet presAssocID="{5206F31B-4CAD-49AE-BC43-53C81041A17F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933248-E751-490E-8BC3-D366F37A5FB6}" type="pres">
      <dgm:prSet presAssocID="{00BF25E2-ED7A-48BC-BFAF-E94EADC77777}" presName="sp" presStyleCnt="0"/>
      <dgm:spPr/>
    </dgm:pt>
    <dgm:pt modelId="{4C6537D7-F4E3-4D3C-8EB8-9F1B4E4B317F}" type="pres">
      <dgm:prSet presAssocID="{CFBEFD91-814D-496F-9975-71A1874CFBD3}" presName="linNode" presStyleCnt="0"/>
      <dgm:spPr/>
    </dgm:pt>
    <dgm:pt modelId="{8D879B8A-FD35-41AE-A499-91F568074B02}" type="pres">
      <dgm:prSet presAssocID="{CFBEFD91-814D-496F-9975-71A1874CFBD3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84FBB3-3DC4-4296-A272-99E572762DC6}" type="pres">
      <dgm:prSet presAssocID="{CFBEFD91-814D-496F-9975-71A1874CFBD3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1AA527-B13D-4C5D-A677-6BEEFC82AFC4}" type="pres">
      <dgm:prSet presAssocID="{4CF1AC07-91A9-45AC-A2DB-F2E2794E5167}" presName="sp" presStyleCnt="0"/>
      <dgm:spPr/>
    </dgm:pt>
    <dgm:pt modelId="{1F043E6E-A10A-4ACF-A1F8-5D8B410F5467}" type="pres">
      <dgm:prSet presAssocID="{47879D43-AC98-4A4A-BF1F-BD99F5AF0713}" presName="linNode" presStyleCnt="0"/>
      <dgm:spPr/>
    </dgm:pt>
    <dgm:pt modelId="{4E767ACF-F27D-428B-B2D0-B2BD1D5B81AC}" type="pres">
      <dgm:prSet presAssocID="{47879D43-AC98-4A4A-BF1F-BD99F5AF0713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53892F-5CA9-40E9-BDA1-BA22BE5020C1}" type="pres">
      <dgm:prSet presAssocID="{47879D43-AC98-4A4A-BF1F-BD99F5AF0713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62AEE0B-682B-4366-A831-A7139A91E089}" srcId="{47879D43-AC98-4A4A-BF1F-BD99F5AF0713}" destId="{3F134C32-B8AB-44F2-95A7-1ACF2B3E6618}" srcOrd="0" destOrd="0" parTransId="{8D7BFAF0-9F1A-4BA1-B051-B43BDF8F5C07}" sibTransId="{55C02C5C-0678-42BF-9DC9-7BF2EB50266A}"/>
    <dgm:cxn modelId="{EAD3BB22-287D-4390-81FC-E39CEE74F385}" srcId="{5206F31B-4CAD-49AE-BC43-53C81041A17F}" destId="{E8CAA43B-1D82-4A96-A272-2CD16CD962D4}" srcOrd="0" destOrd="0" parTransId="{8B183BD0-AE96-45EA-843C-45C9B8C49F78}" sibTransId="{EC58FBE0-1C1D-467A-BE35-A27E2200F7B9}"/>
    <dgm:cxn modelId="{5988746C-0D65-4ABB-A595-942F3DC35D7E}" srcId="{1DFA8A4F-4D4F-4E47-BD5D-A848AC57B81F}" destId="{5206F31B-4CAD-49AE-BC43-53C81041A17F}" srcOrd="1" destOrd="0" parTransId="{F743CD29-314E-4ED9-8C96-253EB9B17EF2}" sibTransId="{00BF25E2-ED7A-48BC-BFAF-E94EADC77777}"/>
    <dgm:cxn modelId="{5FC76505-2CE8-4258-B393-73191BBC8886}" type="presOf" srcId="{B3E402A3-277F-4146-8D69-9D78CE0CF70D}" destId="{6284FBB3-3DC4-4296-A272-99E572762DC6}" srcOrd="0" destOrd="0" presId="urn:microsoft.com/office/officeart/2005/8/layout/vList5"/>
    <dgm:cxn modelId="{560EF109-B18B-45DA-B5A2-6EE9A188D061}" srcId="{1DFA8A4F-4D4F-4E47-BD5D-A848AC57B81F}" destId="{47879D43-AC98-4A4A-BF1F-BD99F5AF0713}" srcOrd="3" destOrd="0" parTransId="{B0BDD22A-19FB-4DAF-B4AE-89B49E224A68}" sibTransId="{A75BAAB7-D82B-40F8-A7AB-5B14CE14C737}"/>
    <dgm:cxn modelId="{0503DF66-951B-4741-8BCF-47A2A2AFF56F}" type="presOf" srcId="{9DE326AC-C4DA-47F8-AB50-81F9897F422B}" destId="{DF6985E5-8B5F-40DC-B6AA-374CA3D55F99}" srcOrd="0" destOrd="0" presId="urn:microsoft.com/office/officeart/2005/8/layout/vList5"/>
    <dgm:cxn modelId="{67439157-C170-47DA-876C-D1C37C911520}" type="presOf" srcId="{1DFA8A4F-4D4F-4E47-BD5D-A848AC57B81F}" destId="{7E62CF5A-C63D-4201-8F75-4ACF0E4AB2A4}" srcOrd="0" destOrd="0" presId="urn:microsoft.com/office/officeart/2005/8/layout/vList5"/>
    <dgm:cxn modelId="{C5E152A7-936A-4E7A-8562-5DCCB3C11746}" type="presOf" srcId="{3F134C32-B8AB-44F2-95A7-1ACF2B3E6618}" destId="{6953892F-5CA9-40E9-BDA1-BA22BE5020C1}" srcOrd="0" destOrd="0" presId="urn:microsoft.com/office/officeart/2005/8/layout/vList5"/>
    <dgm:cxn modelId="{D2C67D81-94E2-4E75-ABDD-03F8D47C3649}" type="presOf" srcId="{E8CAA43B-1D82-4A96-A272-2CD16CD962D4}" destId="{F0964A3F-F5F5-4835-90BA-714F4E91FB06}" srcOrd="0" destOrd="0" presId="urn:microsoft.com/office/officeart/2005/8/layout/vList5"/>
    <dgm:cxn modelId="{3A278074-79F8-4226-B6E6-44C3918D729C}" srcId="{CFBEFD91-814D-496F-9975-71A1874CFBD3}" destId="{B3E402A3-277F-4146-8D69-9D78CE0CF70D}" srcOrd="0" destOrd="0" parTransId="{37E0913B-D8B8-4399-8076-2DBD858E6D04}" sibTransId="{AE9C7B42-9877-48C0-A971-40CDFACC077A}"/>
    <dgm:cxn modelId="{A56D978A-2942-4434-A2FB-284E4CEF7655}" srcId="{1DFA8A4F-4D4F-4E47-BD5D-A848AC57B81F}" destId="{CFBEFD91-814D-496F-9975-71A1874CFBD3}" srcOrd="2" destOrd="0" parTransId="{24AACE28-B7E9-4241-AAC2-7EF1E4634D0B}" sibTransId="{4CF1AC07-91A9-45AC-A2DB-F2E2794E5167}"/>
    <dgm:cxn modelId="{1D578FF2-DC13-4EA9-8836-B845A6EAE4B4}" type="presOf" srcId="{CFBEFD91-814D-496F-9975-71A1874CFBD3}" destId="{8D879B8A-FD35-41AE-A499-91F568074B02}" srcOrd="0" destOrd="0" presId="urn:microsoft.com/office/officeart/2005/8/layout/vList5"/>
    <dgm:cxn modelId="{7615001E-D1B9-44DE-9434-6E22E2528D48}" type="presOf" srcId="{47879D43-AC98-4A4A-BF1F-BD99F5AF0713}" destId="{4E767ACF-F27D-428B-B2D0-B2BD1D5B81AC}" srcOrd="0" destOrd="0" presId="urn:microsoft.com/office/officeart/2005/8/layout/vList5"/>
    <dgm:cxn modelId="{4E8667C9-1AE0-480E-BCAD-BA2F965111B8}" srcId="{1DFA8A4F-4D4F-4E47-BD5D-A848AC57B81F}" destId="{C7551D21-6066-48F2-8368-51ED2CB3BB75}" srcOrd="0" destOrd="0" parTransId="{84D12892-E247-4C33-AADE-9B12ED269084}" sibTransId="{43124BC4-97C0-4323-84FA-5AF78F8611CF}"/>
    <dgm:cxn modelId="{AEA6FC6C-C4F2-469B-BD80-31D626977A20}" srcId="{C7551D21-6066-48F2-8368-51ED2CB3BB75}" destId="{9DE326AC-C4DA-47F8-AB50-81F9897F422B}" srcOrd="0" destOrd="0" parTransId="{84F14268-54BB-4699-8742-06AE79A570B2}" sibTransId="{2F01A10B-E96F-46BA-B8D6-89BCF8169C45}"/>
    <dgm:cxn modelId="{E3B98E96-132A-4BB1-8224-D13BDEFEE004}" type="presOf" srcId="{C7551D21-6066-48F2-8368-51ED2CB3BB75}" destId="{153C0C3A-C42D-4761-B939-9A0536843012}" srcOrd="0" destOrd="0" presId="urn:microsoft.com/office/officeart/2005/8/layout/vList5"/>
    <dgm:cxn modelId="{06AF539D-5ACB-4880-B606-AEF2D0E853CA}" type="presOf" srcId="{5206F31B-4CAD-49AE-BC43-53C81041A17F}" destId="{C5C9B7CE-EF4F-49F9-B62B-A33D1A600F56}" srcOrd="0" destOrd="0" presId="urn:microsoft.com/office/officeart/2005/8/layout/vList5"/>
    <dgm:cxn modelId="{5921F065-CB37-44EB-A795-67FFCB16A5B4}" type="presParOf" srcId="{7E62CF5A-C63D-4201-8F75-4ACF0E4AB2A4}" destId="{6587ACCD-3DB8-477F-90FB-2C446C5BD166}" srcOrd="0" destOrd="0" presId="urn:microsoft.com/office/officeart/2005/8/layout/vList5"/>
    <dgm:cxn modelId="{D64DD239-A35A-47E6-AFB3-4D29CCDCB808}" type="presParOf" srcId="{6587ACCD-3DB8-477F-90FB-2C446C5BD166}" destId="{153C0C3A-C42D-4761-B939-9A0536843012}" srcOrd="0" destOrd="0" presId="urn:microsoft.com/office/officeart/2005/8/layout/vList5"/>
    <dgm:cxn modelId="{6E4D6172-CCE4-431B-87A2-81BF8C87C9DE}" type="presParOf" srcId="{6587ACCD-3DB8-477F-90FB-2C446C5BD166}" destId="{DF6985E5-8B5F-40DC-B6AA-374CA3D55F99}" srcOrd="1" destOrd="0" presId="urn:microsoft.com/office/officeart/2005/8/layout/vList5"/>
    <dgm:cxn modelId="{4856220B-0E7D-4065-9F7C-06900209809F}" type="presParOf" srcId="{7E62CF5A-C63D-4201-8F75-4ACF0E4AB2A4}" destId="{4999DA43-3851-4042-9952-5BE74AB2D483}" srcOrd="1" destOrd="0" presId="urn:microsoft.com/office/officeart/2005/8/layout/vList5"/>
    <dgm:cxn modelId="{FE8D095C-F4F1-4E80-9FC6-59059C0131B1}" type="presParOf" srcId="{7E62CF5A-C63D-4201-8F75-4ACF0E4AB2A4}" destId="{9C713BF2-3235-4289-98BA-5452425F4CD7}" srcOrd="2" destOrd="0" presId="urn:microsoft.com/office/officeart/2005/8/layout/vList5"/>
    <dgm:cxn modelId="{02CB3E6C-199C-40E3-A2A6-AB6DB8B906D1}" type="presParOf" srcId="{9C713BF2-3235-4289-98BA-5452425F4CD7}" destId="{C5C9B7CE-EF4F-49F9-B62B-A33D1A600F56}" srcOrd="0" destOrd="0" presId="urn:microsoft.com/office/officeart/2005/8/layout/vList5"/>
    <dgm:cxn modelId="{88F4AA8A-9AD8-4D1C-B57D-03A65EAAAEB9}" type="presParOf" srcId="{9C713BF2-3235-4289-98BA-5452425F4CD7}" destId="{F0964A3F-F5F5-4835-90BA-714F4E91FB06}" srcOrd="1" destOrd="0" presId="urn:microsoft.com/office/officeart/2005/8/layout/vList5"/>
    <dgm:cxn modelId="{6A0A3A53-F6CE-445E-9B4D-C4670782B808}" type="presParOf" srcId="{7E62CF5A-C63D-4201-8F75-4ACF0E4AB2A4}" destId="{D2933248-E751-490E-8BC3-D366F37A5FB6}" srcOrd="3" destOrd="0" presId="urn:microsoft.com/office/officeart/2005/8/layout/vList5"/>
    <dgm:cxn modelId="{5363C339-6059-4724-A48C-9DBA1750055B}" type="presParOf" srcId="{7E62CF5A-C63D-4201-8F75-4ACF0E4AB2A4}" destId="{4C6537D7-F4E3-4D3C-8EB8-9F1B4E4B317F}" srcOrd="4" destOrd="0" presId="urn:microsoft.com/office/officeart/2005/8/layout/vList5"/>
    <dgm:cxn modelId="{E5680B5D-AA65-45E7-8E7A-2C2E6C0D5F3F}" type="presParOf" srcId="{4C6537D7-F4E3-4D3C-8EB8-9F1B4E4B317F}" destId="{8D879B8A-FD35-41AE-A499-91F568074B02}" srcOrd="0" destOrd="0" presId="urn:microsoft.com/office/officeart/2005/8/layout/vList5"/>
    <dgm:cxn modelId="{874259EE-2610-402E-A95C-1A9C653CA103}" type="presParOf" srcId="{4C6537D7-F4E3-4D3C-8EB8-9F1B4E4B317F}" destId="{6284FBB3-3DC4-4296-A272-99E572762DC6}" srcOrd="1" destOrd="0" presId="urn:microsoft.com/office/officeart/2005/8/layout/vList5"/>
    <dgm:cxn modelId="{0BF35405-0CE8-4E2A-81E0-248F96E8D252}" type="presParOf" srcId="{7E62CF5A-C63D-4201-8F75-4ACF0E4AB2A4}" destId="{971AA527-B13D-4C5D-A677-6BEEFC82AFC4}" srcOrd="5" destOrd="0" presId="urn:microsoft.com/office/officeart/2005/8/layout/vList5"/>
    <dgm:cxn modelId="{8E621CC1-97CA-49B6-91A7-DB65DE300FEA}" type="presParOf" srcId="{7E62CF5A-C63D-4201-8F75-4ACF0E4AB2A4}" destId="{1F043E6E-A10A-4ACF-A1F8-5D8B410F5467}" srcOrd="6" destOrd="0" presId="urn:microsoft.com/office/officeart/2005/8/layout/vList5"/>
    <dgm:cxn modelId="{868F804C-7CC4-4A7D-BD06-1553F5D52D59}" type="presParOf" srcId="{1F043E6E-A10A-4ACF-A1F8-5D8B410F5467}" destId="{4E767ACF-F27D-428B-B2D0-B2BD1D5B81AC}" srcOrd="0" destOrd="0" presId="urn:microsoft.com/office/officeart/2005/8/layout/vList5"/>
    <dgm:cxn modelId="{E7653077-2AEE-4501-B29F-43946034A295}" type="presParOf" srcId="{1F043E6E-A10A-4ACF-A1F8-5D8B410F5467}" destId="{6953892F-5CA9-40E9-BDA1-BA22BE5020C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6985E5-8B5F-40DC-B6AA-374CA3D55F99}">
      <dsp:nvSpPr>
        <dsp:cNvPr id="0" name=""/>
        <dsp:cNvSpPr/>
      </dsp:nvSpPr>
      <dsp:spPr>
        <a:xfrm rot="5400000">
          <a:off x="1937955" y="-603027"/>
          <a:ext cx="787528" cy="219456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Permanently Affordable Homes</a:t>
          </a:r>
          <a:endParaRPr lang="en-US" sz="1900" kern="1200" dirty="0"/>
        </a:p>
      </dsp:txBody>
      <dsp:txXfrm rot="-5400000">
        <a:off x="1234439" y="138933"/>
        <a:ext cx="2156116" cy="710640"/>
      </dsp:txXfrm>
    </dsp:sp>
    <dsp:sp modelId="{153C0C3A-C42D-4761-B939-9A0536843012}">
      <dsp:nvSpPr>
        <dsp:cNvPr id="0" name=""/>
        <dsp:cNvSpPr/>
      </dsp:nvSpPr>
      <dsp:spPr>
        <a:xfrm>
          <a:off x="0" y="2046"/>
          <a:ext cx="1234440" cy="98441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78105" rIns="156210" bIns="78105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/>
            <a:t>79</a:t>
          </a:r>
          <a:endParaRPr lang="en-US" sz="4100" kern="1200" dirty="0"/>
        </a:p>
      </dsp:txBody>
      <dsp:txXfrm>
        <a:off x="48055" y="50101"/>
        <a:ext cx="1138330" cy="888301"/>
      </dsp:txXfrm>
    </dsp:sp>
    <dsp:sp modelId="{F0964A3F-F5F5-4835-90BA-714F4E91FB06}">
      <dsp:nvSpPr>
        <dsp:cNvPr id="0" name=""/>
        <dsp:cNvSpPr/>
      </dsp:nvSpPr>
      <dsp:spPr>
        <a:xfrm rot="5400000">
          <a:off x="1937955" y="430604"/>
          <a:ext cx="787528" cy="219456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Completed</a:t>
          </a:r>
          <a:endParaRPr lang="en-US" sz="1900" kern="1200" dirty="0"/>
        </a:p>
      </dsp:txBody>
      <dsp:txXfrm rot="-5400000">
        <a:off x="1234439" y="1172564"/>
        <a:ext cx="2156116" cy="710640"/>
      </dsp:txXfrm>
    </dsp:sp>
    <dsp:sp modelId="{C5C9B7CE-EF4F-49F9-B62B-A33D1A600F56}">
      <dsp:nvSpPr>
        <dsp:cNvPr id="0" name=""/>
        <dsp:cNvSpPr/>
      </dsp:nvSpPr>
      <dsp:spPr>
        <a:xfrm>
          <a:off x="0" y="1035678"/>
          <a:ext cx="1234440" cy="98441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78105" rIns="156210" bIns="78105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/>
            <a:t>48</a:t>
          </a:r>
          <a:endParaRPr lang="en-US" sz="4100" kern="1200" dirty="0"/>
        </a:p>
      </dsp:txBody>
      <dsp:txXfrm>
        <a:off x="48055" y="1083733"/>
        <a:ext cx="1138330" cy="888301"/>
      </dsp:txXfrm>
    </dsp:sp>
    <dsp:sp modelId="{6284FBB3-3DC4-4296-A272-99E572762DC6}">
      <dsp:nvSpPr>
        <dsp:cNvPr id="0" name=""/>
        <dsp:cNvSpPr/>
      </dsp:nvSpPr>
      <dsp:spPr>
        <a:xfrm rot="5400000">
          <a:off x="1937955" y="1464235"/>
          <a:ext cx="787528" cy="219456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Sold/Occupied</a:t>
          </a:r>
          <a:endParaRPr lang="en-US" sz="1900" kern="1200" dirty="0"/>
        </a:p>
      </dsp:txBody>
      <dsp:txXfrm rot="-5400000">
        <a:off x="1234439" y="2206195"/>
        <a:ext cx="2156116" cy="710640"/>
      </dsp:txXfrm>
    </dsp:sp>
    <dsp:sp modelId="{8D879B8A-FD35-41AE-A499-91F568074B02}">
      <dsp:nvSpPr>
        <dsp:cNvPr id="0" name=""/>
        <dsp:cNvSpPr/>
      </dsp:nvSpPr>
      <dsp:spPr>
        <a:xfrm>
          <a:off x="0" y="2069310"/>
          <a:ext cx="1234440" cy="98441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78105" rIns="156210" bIns="78105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/>
            <a:t>40</a:t>
          </a:r>
          <a:endParaRPr lang="en-US" sz="4100" kern="1200" dirty="0"/>
        </a:p>
      </dsp:txBody>
      <dsp:txXfrm>
        <a:off x="48055" y="2117365"/>
        <a:ext cx="1138330" cy="888301"/>
      </dsp:txXfrm>
    </dsp:sp>
    <dsp:sp modelId="{6953892F-5CA9-40E9-BDA1-BA22BE5020C1}">
      <dsp:nvSpPr>
        <dsp:cNvPr id="0" name=""/>
        <dsp:cNvSpPr/>
      </dsp:nvSpPr>
      <dsp:spPr>
        <a:xfrm rot="5400000">
          <a:off x="1937955" y="2497867"/>
          <a:ext cx="787528" cy="219456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Pipeline units</a:t>
          </a:r>
          <a:endParaRPr lang="en-US" sz="1900" kern="1200" dirty="0"/>
        </a:p>
      </dsp:txBody>
      <dsp:txXfrm rot="-5400000">
        <a:off x="1234439" y="3239827"/>
        <a:ext cx="2156116" cy="710640"/>
      </dsp:txXfrm>
    </dsp:sp>
    <dsp:sp modelId="{4E767ACF-F27D-428B-B2D0-B2BD1D5B81AC}">
      <dsp:nvSpPr>
        <dsp:cNvPr id="0" name=""/>
        <dsp:cNvSpPr/>
      </dsp:nvSpPr>
      <dsp:spPr>
        <a:xfrm>
          <a:off x="0" y="3102942"/>
          <a:ext cx="1234440" cy="98441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78105" rIns="156210" bIns="78105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/>
            <a:t>120 </a:t>
          </a:r>
          <a:endParaRPr lang="en-US" sz="4100" kern="1200" dirty="0"/>
        </a:p>
      </dsp:txBody>
      <dsp:txXfrm>
        <a:off x="48055" y="3150997"/>
        <a:ext cx="1138330" cy="8883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2001" cy="461193"/>
          </a:xfrm>
          <a:prstGeom prst="rect">
            <a:avLst/>
          </a:prstGeom>
        </p:spPr>
        <p:txBody>
          <a:bodyPr vert="horz" lIns="92485" tIns="46243" rIns="92485" bIns="4624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566" y="0"/>
            <a:ext cx="3012001" cy="461193"/>
          </a:xfrm>
          <a:prstGeom prst="rect">
            <a:avLst/>
          </a:prstGeom>
        </p:spPr>
        <p:txBody>
          <a:bodyPr vert="horz" lIns="92485" tIns="46243" rIns="92485" bIns="4624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9339C68-8F0E-47B5-9A07-B594B707F62F}" type="datetimeFigureOut">
              <a:rPr lang="en-US"/>
              <a:pPr>
                <a:defRPr/>
              </a:pPr>
              <a:t>10/15/2012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3356"/>
            <a:ext cx="3012001" cy="461193"/>
          </a:xfrm>
          <a:prstGeom prst="rect">
            <a:avLst/>
          </a:prstGeom>
        </p:spPr>
        <p:txBody>
          <a:bodyPr vert="horz" lIns="92485" tIns="46243" rIns="92485" bIns="4624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566" y="8773356"/>
            <a:ext cx="3012001" cy="461193"/>
          </a:xfrm>
          <a:prstGeom prst="rect">
            <a:avLst/>
          </a:prstGeom>
        </p:spPr>
        <p:txBody>
          <a:bodyPr vert="horz" lIns="92485" tIns="46243" rIns="92485" bIns="4624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D7F672B-FA4E-44F1-9627-237104DDAD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5041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2001" cy="461193"/>
          </a:xfrm>
          <a:prstGeom prst="rect">
            <a:avLst/>
          </a:prstGeom>
        </p:spPr>
        <p:txBody>
          <a:bodyPr vert="horz" lIns="87490" tIns="43745" rIns="87490" bIns="43745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566" y="0"/>
            <a:ext cx="3012001" cy="461193"/>
          </a:xfrm>
          <a:prstGeom prst="rect">
            <a:avLst/>
          </a:prstGeom>
        </p:spPr>
        <p:txBody>
          <a:bodyPr vert="horz" lIns="87490" tIns="43745" rIns="87490" bIns="43745" rtlCol="0"/>
          <a:lstStyle>
            <a:lvl1pPr algn="r">
              <a:defRPr sz="1100"/>
            </a:lvl1pPr>
          </a:lstStyle>
          <a:p>
            <a:fld id="{EA2D7DCA-2ED9-4FEA-9F3C-3BAE979AE3B1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7490" tIns="43745" rIns="87490" bIns="4374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310" y="4387442"/>
            <a:ext cx="5559457" cy="4155317"/>
          </a:xfrm>
          <a:prstGeom prst="rect">
            <a:avLst/>
          </a:prstGeom>
        </p:spPr>
        <p:txBody>
          <a:bodyPr vert="horz" lIns="87490" tIns="43745" rIns="87490" bIns="4374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3356"/>
            <a:ext cx="3012001" cy="461193"/>
          </a:xfrm>
          <a:prstGeom prst="rect">
            <a:avLst/>
          </a:prstGeom>
        </p:spPr>
        <p:txBody>
          <a:bodyPr vert="horz" lIns="87490" tIns="43745" rIns="87490" bIns="43745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566" y="8773356"/>
            <a:ext cx="3012001" cy="461193"/>
          </a:xfrm>
          <a:prstGeom prst="rect">
            <a:avLst/>
          </a:prstGeom>
        </p:spPr>
        <p:txBody>
          <a:bodyPr vert="horz" lIns="87490" tIns="43745" rIns="87490" bIns="43745" rtlCol="0" anchor="b"/>
          <a:lstStyle>
            <a:lvl1pPr algn="r">
              <a:defRPr sz="1100"/>
            </a:lvl1pPr>
          </a:lstStyle>
          <a:p>
            <a:fld id="{97E9C1FC-4173-4A82-87B4-9FA155E323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788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i="1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51421" indent="-28900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56033" indent="-231207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18445" indent="-231207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80858" indent="-231207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43271" indent="-23120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3005685" indent="-23120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68098" indent="-23120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930510" indent="-23120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F46F4AB3-33BE-4498-82D9-300AD5EA5416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BA7561-2EAC-4492-8435-8697E87BE3BD}" type="slidenum">
              <a:rPr lang="en-US" smtClean="0">
                <a:latin typeface="Times" pitchFamily="18" charset="0"/>
              </a:rPr>
              <a:pPr/>
              <a:t>2</a:t>
            </a:fld>
            <a:endParaRPr lang="en-US" smtClean="0">
              <a:latin typeface="Times" pitchFamily="18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Raised grant</a:t>
            </a:r>
            <a:r>
              <a:rPr lang="en-US" baseline="0" dirty="0" smtClean="0"/>
              <a:t> subsidy – did R&amp;D work and built coalition of supporters to tackle this problem.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9C1FC-4173-4A82-87B4-9FA155E323C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687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i="1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51457" indent="-289022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56089" indent="-231217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18524" indent="-231217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80960" indent="-231217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43395" indent="-23121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3005831" indent="-23121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68266" indent="-23121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930701" indent="-23121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81FA134-05BD-4AB9-A7A4-26718B6D97F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51457" indent="-289022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56089" indent="-231217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18524" indent="-231217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80960" indent="-231217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43395" indent="-23121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3005831" indent="-23121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68266" indent="-23121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930701" indent="-23121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92CAC937-7BD4-469F-8698-A06152A49FA3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9C1FC-4173-4A82-87B4-9FA155E323C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5902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9C1FC-4173-4A82-87B4-9FA155E323C2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INSERTED BY TAHIRA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9C1FC-4173-4A82-87B4-9FA155E323C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6827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INSERTED BY TAHIRA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9C1FC-4173-4A82-87B4-9FA155E323C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6827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INSERTED BY TAHIRA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9C1FC-4173-4A82-87B4-9FA155E323C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6827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Raised grant</a:t>
            </a:r>
            <a:r>
              <a:rPr lang="en-US" baseline="0" dirty="0" smtClean="0"/>
              <a:t> subsidy – did R&amp;D work and built coalition of supporters to tackle this problem.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9C1FC-4173-4A82-87B4-9FA155E323C2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1687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008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1400" b="1">
                <a:latin typeface="+mn-lt"/>
              </a:defRPr>
            </a:lvl1pPr>
          </a:lstStyle>
          <a:p>
            <a:fld id="{4FB5AA32-6FE5-473B-8BC3-8D60FD9D68E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391" y="104064"/>
            <a:ext cx="3726809" cy="276936"/>
          </a:xfrm>
          <a:prstGeom prst="rect">
            <a:avLst/>
          </a:prstGeom>
        </p:spPr>
        <p:txBody>
          <a:bodyPr/>
          <a:lstStyle>
            <a:lvl1pPr algn="l">
              <a:defRPr sz="16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008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1400" b="1">
                <a:latin typeface="+mn-lt"/>
              </a:defRPr>
            </a:lvl1pPr>
          </a:lstStyle>
          <a:p>
            <a:fld id="{4FB5AA32-6FE5-473B-8BC3-8D60FD9D68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ounded Rectangle 7"/>
          <p:cNvSpPr/>
          <p:nvPr userDrawn="1"/>
        </p:nvSpPr>
        <p:spPr>
          <a:xfrm>
            <a:off x="152400" y="152400"/>
            <a:ext cx="3733800" cy="3048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767F4C-7709-4DDE-9F02-A4ECA0BEF254}" type="datetimeFigureOut">
              <a:rPr lang="en-US"/>
              <a:pPr>
                <a:defRPr/>
              </a:pPr>
              <a:t>10/15/2012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34028E6F-EC11-48D7-8AEA-3A12ED07E6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FD6BAC-8094-4405-BC8C-062F234EEC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28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6" cstate="print">
            <a:lum/>
            <a:alphaModFix amt="60000"/>
          </a:blip>
          <a:srcRect/>
          <a:stretch>
            <a:fillRect/>
          </a:stretch>
        </p:blipFill>
        <p:spPr bwMode="auto">
          <a:xfrm>
            <a:off x="8411171" y="6070833"/>
            <a:ext cx="572040" cy="635267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  <a:effectLst/>
        </p:spPr>
      </p:pic>
      <p:cxnSp>
        <p:nvCxnSpPr>
          <p:cNvPr id="4" name="Straight Connector 3"/>
          <p:cNvCxnSpPr/>
          <p:nvPr userDrawn="1"/>
        </p:nvCxnSpPr>
        <p:spPr>
          <a:xfrm>
            <a:off x="229299" y="6028189"/>
            <a:ext cx="8686800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5" Type="http://schemas.openxmlformats.org/officeDocument/2006/relationships/oleObject" Target="../embeddings/Microsoft_Excel_97-2003_Worksheet1.xls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gif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gif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0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6" descr="Background Houses.jpg"/>
          <p:cNvPicPr>
            <a:picLocks noChangeAspect="1"/>
          </p:cNvPicPr>
          <p:nvPr/>
        </p:nvPicPr>
        <p:blipFill>
          <a:blip r:embed="rId3" cstate="print"/>
          <a:srcRect l="-18250" r="-18250"/>
          <a:stretch>
            <a:fillRect/>
          </a:stretch>
        </p:blipFill>
        <p:spPr>
          <a:xfrm>
            <a:off x="-1676400" y="0"/>
            <a:ext cx="12496800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762000" y="2438400"/>
            <a:ext cx="7772400" cy="403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267200" y="3124200"/>
            <a:ext cx="4114800" cy="2667000"/>
          </a:xfrm>
        </p:spPr>
        <p:txBody>
          <a:bodyPr/>
          <a:lstStyle/>
          <a:p>
            <a:pPr algn="l"/>
            <a:r>
              <a:rPr lang="en-US" sz="2800" b="1" smtClean="0">
                <a:solidFill>
                  <a:schemeClr val="tx2">
                    <a:lumMod val="75000"/>
                  </a:schemeClr>
                </a:solidFill>
              </a:rPr>
              <a:t>Supporting DC Families 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&amp; Preserving Washington’s Affordable Housing </a:t>
            </a:r>
            <a:r>
              <a:rPr lang="en-US" sz="3000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en-US" sz="3000" dirty="0">
                <a:solidFill>
                  <a:schemeClr val="tx2">
                    <a:lumMod val="75000"/>
                  </a:schemeClr>
                </a:solidFill>
              </a:rPr>
            </a:br>
            <a:endParaRPr lang="en-US" sz="3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4FB5AA32-6FE5-473B-8BC3-8D60FD9D68E5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8" name="Picture 7" descr="CFHomes logo.tif"/>
          <p:cNvPicPr>
            <a:picLocks noChangeAspect="1"/>
          </p:cNvPicPr>
          <p:nvPr/>
        </p:nvPicPr>
        <p:blipFill>
          <a:blip r:embed="rId4" cstate="print"/>
          <a:srcRect l="816" t="1403" r="816" b="1403"/>
          <a:stretch>
            <a:fillRect/>
          </a:stretch>
        </p:blipFill>
        <p:spPr>
          <a:xfrm>
            <a:off x="1239098" y="4515698"/>
            <a:ext cx="2398604" cy="1378403"/>
          </a:xfrm>
          <a:prstGeom prst="rect">
            <a:avLst/>
          </a:prstGeom>
          <a:noFill/>
        </p:spPr>
      </p:pic>
      <p:pic>
        <p:nvPicPr>
          <p:cNvPr id="35841" name="Picture 1" descr="C:\Users\sadatto\Dropbox\CFE\Logos\CFE\CFE_logo_Higher Resolution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19200" y="2819400"/>
            <a:ext cx="2467188" cy="1417320"/>
          </a:xfrm>
          <a:prstGeom prst="rect">
            <a:avLst/>
          </a:prstGeom>
          <a:noFill/>
        </p:spPr>
      </p:pic>
      <p:cxnSp>
        <p:nvCxnSpPr>
          <p:cNvPr id="14" name="Straight Connector 13"/>
          <p:cNvCxnSpPr/>
          <p:nvPr/>
        </p:nvCxnSpPr>
        <p:spPr>
          <a:xfrm>
            <a:off x="4038600" y="2743200"/>
            <a:ext cx="0" cy="3429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654428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 Box 3"/>
          <p:cNvSpPr txBox="1">
            <a:spLocks noChangeArrowheads="1"/>
          </p:cNvSpPr>
          <p:nvPr/>
        </p:nvSpPr>
        <p:spPr bwMode="auto">
          <a:xfrm>
            <a:off x="650875" y="1649413"/>
            <a:ext cx="1393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b="0"/>
          </a:p>
        </p:txBody>
      </p:sp>
      <p:sp>
        <p:nvSpPr>
          <p:cNvPr id="16386" name="Rectangle 4"/>
          <p:cNvSpPr>
            <a:spLocks noChangeArrowheads="1"/>
          </p:cNvSpPr>
          <p:nvPr/>
        </p:nvSpPr>
        <p:spPr bwMode="auto">
          <a:xfrm>
            <a:off x="0" y="998538"/>
            <a:ext cx="9144000" cy="5859462"/>
          </a:xfrm>
          <a:prstGeom prst="rect">
            <a:avLst/>
          </a:prstGeom>
          <a:solidFill>
            <a:srgbClr val="008080">
              <a:alpha val="25098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16387" name="Rectangle 5"/>
          <p:cNvSpPr>
            <a:spLocks noChangeArrowheads="1"/>
          </p:cNvSpPr>
          <p:nvPr/>
        </p:nvSpPr>
        <p:spPr bwMode="auto">
          <a:xfrm>
            <a:off x="0" y="0"/>
            <a:ext cx="9144000" cy="1000125"/>
          </a:xfrm>
          <a:prstGeom prst="rect">
            <a:avLst/>
          </a:prstGeom>
          <a:solidFill>
            <a:srgbClr val="00385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en-US" sz="3200" b="1" dirty="0" smtClean="0">
                <a:solidFill>
                  <a:schemeClr val="bg1"/>
                </a:solidFill>
                <a:latin typeface="+mj-lt"/>
              </a:rPr>
              <a:t>City First Family of Organizations</a:t>
            </a:r>
            <a:endParaRPr lang="en-US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388" name="Text Box 6"/>
          <p:cNvSpPr txBox="1">
            <a:spLocks noChangeArrowheads="1"/>
          </p:cNvSpPr>
          <p:nvPr/>
        </p:nvSpPr>
        <p:spPr bwMode="auto">
          <a:xfrm>
            <a:off x="5105400" y="1203325"/>
            <a:ext cx="4038599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lvl="2" indent="-228600" eaLnBrk="0" hangingPunct="0">
              <a:buFontTx/>
              <a:buChar char="•"/>
            </a:pPr>
            <a:r>
              <a:rPr lang="en-US" sz="2400" b="1" dirty="0" smtClean="0">
                <a:solidFill>
                  <a:srgbClr val="003859"/>
                </a:solidFill>
                <a:latin typeface="+mn-lt"/>
              </a:rPr>
              <a:t>City First Enterprises</a:t>
            </a:r>
          </a:p>
          <a:p>
            <a:pPr marL="457200" lvl="2" indent="-228600" eaLnBrk="0" hangingPunct="0">
              <a:buFontTx/>
              <a:buChar char="•"/>
            </a:pPr>
            <a:r>
              <a:rPr lang="en-US" sz="2400" b="0" dirty="0" smtClean="0">
                <a:solidFill>
                  <a:srgbClr val="003859"/>
                </a:solidFill>
                <a:latin typeface="+mn-lt"/>
              </a:rPr>
              <a:t>City First Bank</a:t>
            </a:r>
          </a:p>
          <a:p>
            <a:pPr marL="457200" lvl="2" indent="-228600" eaLnBrk="0" hangingPunct="0">
              <a:buFontTx/>
              <a:buChar char="•"/>
            </a:pPr>
            <a:r>
              <a:rPr lang="en-US" sz="2400" b="0" dirty="0" smtClean="0">
                <a:solidFill>
                  <a:srgbClr val="003859"/>
                </a:solidFill>
                <a:latin typeface="+mn-lt"/>
              </a:rPr>
              <a:t>City First New Markets</a:t>
            </a:r>
          </a:p>
          <a:p>
            <a:pPr marL="457200" lvl="2" indent="-228600" eaLnBrk="0" hangingPunct="0">
              <a:buFontTx/>
              <a:buChar char="•"/>
            </a:pPr>
            <a:r>
              <a:rPr lang="en-US" sz="2400" b="0" dirty="0" smtClean="0">
                <a:solidFill>
                  <a:srgbClr val="003859"/>
                </a:solidFill>
                <a:latin typeface="+mn-lt"/>
              </a:rPr>
              <a:t>City First Homes</a:t>
            </a:r>
            <a:endParaRPr lang="en-US" sz="2400" b="0" baseline="34000" dirty="0" smtClean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  <a:p>
            <a:pPr marL="457200" lvl="2" indent="-228600" eaLnBrk="0" hangingPunct="0"/>
            <a:endParaRPr lang="en-US" sz="2400" b="1" dirty="0" smtClean="0">
              <a:solidFill>
                <a:srgbClr val="003859"/>
              </a:solidFill>
              <a:latin typeface="+mn-lt"/>
            </a:endParaRPr>
          </a:p>
          <a:p>
            <a:pPr marL="457200" lvl="2" indent="-228600" eaLnBrk="0" hangingPunct="0"/>
            <a:r>
              <a:rPr lang="en-US" sz="2400" b="1" dirty="0" smtClean="0">
                <a:solidFill>
                  <a:srgbClr val="003859"/>
                </a:solidFill>
                <a:latin typeface="+mn-lt"/>
              </a:rPr>
              <a:t>Cumulatively:</a:t>
            </a:r>
          </a:p>
          <a:p>
            <a:pPr marL="457200" lvl="2" indent="-228600" eaLnBrk="0" hangingPunct="0">
              <a:buFontTx/>
              <a:buChar char="•"/>
            </a:pPr>
            <a:r>
              <a:rPr lang="en-US" sz="2400" b="0" dirty="0" smtClean="0">
                <a:solidFill>
                  <a:srgbClr val="003859"/>
                </a:solidFill>
                <a:latin typeface="+mn-lt"/>
              </a:rPr>
              <a:t>Assets </a:t>
            </a:r>
            <a:r>
              <a:rPr lang="en-US" sz="2400" b="0" dirty="0">
                <a:solidFill>
                  <a:srgbClr val="003859"/>
                </a:solidFill>
                <a:latin typeface="+mn-lt"/>
              </a:rPr>
              <a:t>of </a:t>
            </a:r>
            <a:r>
              <a:rPr lang="en-US" sz="2400" b="0" dirty="0" smtClean="0">
                <a:solidFill>
                  <a:srgbClr val="003859"/>
                </a:solidFill>
                <a:latin typeface="+mn-lt"/>
              </a:rPr>
              <a:t>$200MM</a:t>
            </a:r>
            <a:endParaRPr lang="en-US" sz="2400" b="0" dirty="0">
              <a:solidFill>
                <a:srgbClr val="003859"/>
              </a:solidFill>
              <a:latin typeface="+mn-lt"/>
            </a:endParaRPr>
          </a:p>
          <a:p>
            <a:pPr marL="457200" lvl="2" indent="-228600" eaLnBrk="0" hangingPunct="0">
              <a:buFontTx/>
              <a:buChar char="•"/>
            </a:pPr>
            <a:r>
              <a:rPr lang="en-US" sz="2400" dirty="0" smtClean="0">
                <a:solidFill>
                  <a:srgbClr val="003859"/>
                </a:solidFill>
                <a:latin typeface="+mn-lt"/>
              </a:rPr>
              <a:t>Mission finance: $750MM</a:t>
            </a:r>
          </a:p>
          <a:p>
            <a:pPr marL="457200" lvl="2" indent="-228600" eaLnBrk="0" hangingPunct="0">
              <a:buFontTx/>
              <a:buChar char="•"/>
            </a:pPr>
            <a:r>
              <a:rPr lang="en-US" sz="2400" b="0" dirty="0" smtClean="0">
                <a:solidFill>
                  <a:srgbClr val="003859"/>
                </a:solidFill>
                <a:latin typeface="+mn-lt"/>
              </a:rPr>
              <a:t>NMTCs: $370MM</a:t>
            </a:r>
            <a:endParaRPr lang="en-US" sz="2400" b="0" dirty="0">
              <a:solidFill>
                <a:srgbClr val="003859"/>
              </a:solidFill>
              <a:latin typeface="+mn-lt"/>
            </a:endParaRPr>
          </a:p>
          <a:p>
            <a:pPr marL="457200" lvl="2" indent="-228600" eaLnBrk="0" hangingPunct="0">
              <a:buFontTx/>
              <a:buChar char="•"/>
            </a:pPr>
            <a:r>
              <a:rPr lang="en-US" sz="2400" b="0" dirty="0" smtClean="0">
                <a:solidFill>
                  <a:srgbClr val="003859"/>
                </a:solidFill>
                <a:latin typeface="+mn-lt"/>
              </a:rPr>
              <a:t>Jobs created: 4,000</a:t>
            </a:r>
          </a:p>
          <a:p>
            <a:pPr marL="457200" lvl="2" indent="-228600" eaLnBrk="0" hangingPunct="0">
              <a:buFontTx/>
              <a:buChar char="•"/>
            </a:pPr>
            <a:r>
              <a:rPr lang="en-US" sz="2400" dirty="0" err="1" smtClean="0">
                <a:solidFill>
                  <a:srgbClr val="003859"/>
                </a:solidFill>
                <a:latin typeface="+mn-lt"/>
              </a:rPr>
              <a:t>Aff</a:t>
            </a:r>
            <a:r>
              <a:rPr lang="en-US" sz="2400" dirty="0" smtClean="0">
                <a:solidFill>
                  <a:srgbClr val="003859"/>
                </a:solidFill>
                <a:latin typeface="+mn-lt"/>
              </a:rPr>
              <a:t>. homes created: 5,000</a:t>
            </a:r>
          </a:p>
          <a:p>
            <a:pPr marL="457200" lvl="2" indent="-228600" eaLnBrk="0" hangingPunct="0"/>
            <a:endParaRPr lang="en-US" sz="2400" b="0" dirty="0">
              <a:solidFill>
                <a:srgbClr val="003859"/>
              </a:solidFill>
              <a:latin typeface="+mn-lt"/>
            </a:endParaRPr>
          </a:p>
          <a:p>
            <a:pPr marL="457200" lvl="2" indent="-228600" eaLnBrk="0" hangingPunct="0">
              <a:buFontTx/>
              <a:buChar char="•"/>
            </a:pPr>
            <a:endParaRPr lang="en-US" sz="1800" b="0" dirty="0">
              <a:solidFill>
                <a:srgbClr val="003859"/>
              </a:solidFill>
              <a:latin typeface="Arial" pitchFamily="34" charset="0"/>
            </a:endParaRPr>
          </a:p>
          <a:p>
            <a:pPr marL="457200" lvl="2" indent="-228600" eaLnBrk="0" hangingPunct="0">
              <a:buFontTx/>
              <a:buChar char="•"/>
            </a:pPr>
            <a:endParaRPr lang="en-US" sz="1800" b="0" dirty="0">
              <a:solidFill>
                <a:srgbClr val="003859"/>
              </a:solidFill>
              <a:latin typeface="Arial" pitchFamily="34" charset="0"/>
            </a:endParaRPr>
          </a:p>
        </p:txBody>
      </p:sp>
      <p:pic>
        <p:nvPicPr>
          <p:cNvPr id="16390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938" y="1000125"/>
            <a:ext cx="5308601" cy="523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1" name="Rectangle 13"/>
          <p:cNvSpPr>
            <a:spLocks noChangeArrowheads="1"/>
          </p:cNvSpPr>
          <p:nvPr/>
        </p:nvSpPr>
        <p:spPr bwMode="auto">
          <a:xfrm>
            <a:off x="0" y="5270500"/>
            <a:ext cx="9144000" cy="1587500"/>
          </a:xfrm>
          <a:prstGeom prst="rect">
            <a:avLst/>
          </a:prstGeom>
          <a:solidFill>
            <a:srgbClr val="003859">
              <a:alpha val="38823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992151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3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3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3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38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38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391" y="129464"/>
            <a:ext cx="3726809" cy="276936"/>
          </a:xfrm>
        </p:spPr>
        <p:txBody>
          <a:bodyPr/>
          <a:lstStyle/>
          <a:p>
            <a:r>
              <a:rPr lang="en-US" dirty="0" smtClean="0"/>
              <a:t>Income need to purchase a home in DC Cost in DC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5AA32-6FE5-473B-8BC3-8D60FD9D68E5}" type="slidenum">
              <a:rPr lang="en-US" smtClean="0"/>
              <a:pPr/>
              <a:t>3</a:t>
            </a:fld>
            <a:endParaRPr lang="en-US" dirty="0"/>
          </a:p>
        </p:txBody>
      </p:sp>
      <p:graphicFrame>
        <p:nvGraphicFramePr>
          <p:cNvPr id="1026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152400" y="1143000"/>
          <a:ext cx="8737600" cy="440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0" name="Worksheet" r:id="rId5" imgW="14681954" imgH="7404481" progId="Excel.Sheet.8">
                  <p:embed/>
                </p:oleObj>
              </mc:Choice>
              <mc:Fallback>
                <p:oleObj name="Worksheet" r:id="rId5" imgW="14681954" imgH="7404481" progId="Excel.Sheet.8">
                  <p:embed/>
                  <p:pic>
                    <p:nvPicPr>
                      <p:cNvPr id="0" name="Picture 2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143000"/>
                        <a:ext cx="8737600" cy="4406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295400" y="609600"/>
            <a:ext cx="67818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Working families priced out of Homeownership </a:t>
            </a:r>
            <a:endParaRPr lang="en-US" sz="2500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6324600"/>
            <a:ext cx="49551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+mn-lt"/>
              </a:rPr>
              <a:t>Source: Fannie Mae / Urban Institute State of Housing in the Nation’s Capital</a:t>
            </a:r>
            <a:endParaRPr lang="en-US" sz="12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icture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98786">
            <a:off x="685800" y="2362200"/>
            <a:ext cx="4495800" cy="3371850"/>
          </a:xfrm>
          <a:prstGeom prst="rect">
            <a:avLst/>
          </a:prstGeom>
        </p:spPr>
      </p:pic>
      <p:pic>
        <p:nvPicPr>
          <p:cNvPr id="6" name="Content Placeholder 5" descr="Latino Family.jpg"/>
          <p:cNvPicPr>
            <a:picLocks noChangeAspect="1"/>
          </p:cNvPicPr>
          <p:nvPr/>
        </p:nvPicPr>
        <p:blipFill>
          <a:blip r:embed="rId4" cstate="print"/>
          <a:srcRect l="-12603" r="-12603"/>
          <a:stretch>
            <a:fillRect/>
          </a:stretch>
        </p:blipFill>
        <p:spPr>
          <a:xfrm rot="21169849">
            <a:off x="457200" y="762000"/>
            <a:ext cx="4218940" cy="2514600"/>
          </a:xfrm>
          <a:prstGeom prst="rect">
            <a:avLst/>
          </a:prstGeom>
        </p:spPr>
      </p:pic>
      <p:pic>
        <p:nvPicPr>
          <p:cNvPr id="7" name="Content Placeholder 4" descr="Black Family.jpg"/>
          <p:cNvPicPr>
            <a:picLocks noChangeAspect="1"/>
          </p:cNvPicPr>
          <p:nvPr/>
        </p:nvPicPr>
        <p:blipFill>
          <a:blip r:embed="rId5" cstate="print"/>
          <a:srcRect l="-18250" r="-18250"/>
          <a:stretch>
            <a:fillRect/>
          </a:stretch>
        </p:blipFill>
        <p:spPr>
          <a:xfrm rot="21348287">
            <a:off x="4506908" y="3136691"/>
            <a:ext cx="4794110" cy="2562532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3726809" cy="276936"/>
          </a:xfrm>
        </p:spPr>
        <p:txBody>
          <a:bodyPr/>
          <a:lstStyle/>
          <a:p>
            <a:pPr eaLnBrk="1" hangingPunct="1"/>
            <a:r>
              <a:rPr lang="en-US" sz="1800" b="1" dirty="0" smtClean="0"/>
              <a:t>City First Homes</a:t>
            </a:r>
            <a:br>
              <a:rPr lang="en-US" sz="1800" b="1" dirty="0" smtClean="0"/>
            </a:br>
            <a:r>
              <a:rPr lang="en-US" sz="1800" b="1" dirty="0" smtClean="0"/>
              <a:t/>
            </a:r>
            <a:br>
              <a:rPr lang="en-US" sz="1800" b="1" dirty="0" smtClean="0"/>
            </a:br>
            <a:endParaRPr lang="en-US" sz="1800" b="1" dirty="0" smtClean="0">
              <a:solidFill>
                <a:schemeClr val="bg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495800" y="685800"/>
            <a:ext cx="3733800" cy="22098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724400" y="838200"/>
            <a:ext cx="350520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+mn-lt"/>
              </a:rPr>
              <a:t>Program Highlights: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+mn-lt"/>
              </a:rPr>
              <a:t> Permanent Affordability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+mn-lt"/>
              </a:rPr>
              <a:t> Wealth-building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+mn-lt"/>
              </a:rPr>
              <a:t> Work with private sector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+mn-lt"/>
              </a:rPr>
              <a:t> Homebuyer Support</a:t>
            </a:r>
          </a:p>
          <a:p>
            <a:endParaRPr lang="en-US" sz="2000" dirty="0">
              <a:latin typeface="+mn-lt"/>
            </a:endParaRPr>
          </a:p>
          <a:p>
            <a:endParaRPr lang="en-US" dirty="0" smtClean="0">
              <a:latin typeface="+mj-lt"/>
            </a:endParaRPr>
          </a:p>
          <a:p>
            <a:endParaRPr lang="en-US" dirty="0" smtClean="0">
              <a:latin typeface="+mj-lt"/>
            </a:endParaRPr>
          </a:p>
          <a:p>
            <a:r>
              <a:rPr lang="en-US" dirty="0" smtClean="0">
                <a:latin typeface="+mj-lt"/>
              </a:rPr>
              <a:t> </a:t>
            </a:r>
            <a:endParaRPr lang="en-US" dirty="0">
              <a:latin typeface="+mj-lt"/>
            </a:endParaRP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00800" y="6356350"/>
            <a:ext cx="2133600" cy="365125"/>
          </a:xfrm>
        </p:spPr>
        <p:txBody>
          <a:bodyPr/>
          <a:lstStyle/>
          <a:p>
            <a:fld id="{4FB5AA32-6FE5-473B-8BC3-8D60FD9D68E5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6477000" cy="990600"/>
          </a:xfrm>
        </p:spPr>
        <p:txBody>
          <a:bodyPr/>
          <a:lstStyle/>
          <a:p>
            <a:pPr algn="l" eaLnBrk="1" hangingPunct="1"/>
            <a:endParaRPr lang="en-US" sz="3500" smtClean="0">
              <a:solidFill>
                <a:schemeClr val="bg1"/>
              </a:solidFill>
              <a:latin typeface="Gill Sans MT" pitchFamily="34" charset="0"/>
            </a:endParaRPr>
          </a:p>
        </p:txBody>
      </p:sp>
      <p:pic>
        <p:nvPicPr>
          <p:cNvPr id="41987" name="Content Placeholder 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/>
          </a:blip>
          <a:srcRect/>
          <a:stretch>
            <a:fillRect/>
          </a:stretch>
        </p:blipFill>
        <p:spPr>
          <a:xfrm>
            <a:off x="-351493" y="0"/>
            <a:ext cx="9495493" cy="6858000"/>
          </a:xfrm>
        </p:spPr>
      </p:pic>
      <p:sp>
        <p:nvSpPr>
          <p:cNvPr id="5" name="Rounded Rectangle 4"/>
          <p:cNvSpPr/>
          <p:nvPr/>
        </p:nvSpPr>
        <p:spPr>
          <a:xfrm>
            <a:off x="4800600" y="4804559"/>
            <a:ext cx="4191000" cy="1752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876800" y="4953000"/>
            <a:ext cx="4114800" cy="230832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2400" b="1" dirty="0" smtClean="0">
                <a:ln w="50800"/>
                <a:solidFill>
                  <a:schemeClr val="bg1"/>
                </a:solidFill>
                <a:latin typeface="+mn-lt"/>
              </a:rPr>
              <a:t>Homeowner Support: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n w="50800"/>
                <a:solidFill>
                  <a:schemeClr val="bg1"/>
                </a:solidFill>
                <a:latin typeface="+mn-lt"/>
              </a:rPr>
              <a:t> Homebuyer Education Classes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n w="50800"/>
                <a:solidFill>
                  <a:schemeClr val="bg1"/>
                </a:solidFill>
                <a:latin typeface="+mn-lt"/>
              </a:rPr>
              <a:t> Assistance Attaining Mortgage 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n w="50800"/>
                <a:solidFill>
                  <a:schemeClr val="bg1"/>
                </a:solidFill>
                <a:latin typeface="+mn-lt"/>
              </a:rPr>
              <a:t> Post Purchase Support</a:t>
            </a:r>
          </a:p>
          <a:p>
            <a:endParaRPr lang="en-US" sz="2400" dirty="0" smtClean="0">
              <a:ln w="50800"/>
              <a:solidFill>
                <a:schemeClr val="bg1"/>
              </a:solidFill>
              <a:latin typeface="+mn-lt"/>
            </a:endParaRPr>
          </a:p>
          <a:p>
            <a:endParaRPr lang="en-US" sz="2400" dirty="0" smtClean="0">
              <a:ln w="50800"/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3306680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7460" y="406211"/>
            <a:ext cx="6324600" cy="5492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ounded Rectangle 10"/>
          <p:cNvSpPr/>
          <p:nvPr/>
        </p:nvSpPr>
        <p:spPr>
          <a:xfrm>
            <a:off x="152400" y="152400"/>
            <a:ext cx="3733800" cy="3048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102" name="TextBox 9"/>
          <p:cNvSpPr txBox="1">
            <a:spLocks noChangeArrowheads="1"/>
          </p:cNvSpPr>
          <p:nvPr/>
        </p:nvSpPr>
        <p:spPr bwMode="auto">
          <a:xfrm>
            <a:off x="152400" y="118646"/>
            <a:ext cx="37338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  <a:latin typeface="+mn-lt"/>
                <a:cs typeface="Arial" charset="0"/>
              </a:rPr>
              <a:t>Creating mixed-income communities</a:t>
            </a:r>
            <a:endParaRPr lang="en-US" sz="1600" b="1" dirty="0">
              <a:solidFill>
                <a:schemeClr val="bg1"/>
              </a:solidFill>
              <a:latin typeface="+mn-lt"/>
              <a:cs typeface="Arial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5AA32-6FE5-473B-8BC3-8D60FD9D68E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422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3726809" cy="276936"/>
          </a:xfrm>
        </p:spPr>
        <p:txBody>
          <a:bodyPr/>
          <a:lstStyle/>
          <a:p>
            <a:r>
              <a:rPr lang="en-US" dirty="0" err="1" smtClean="0"/>
              <a:t>CFHomes</a:t>
            </a:r>
            <a:r>
              <a:rPr lang="en-US" dirty="0" smtClean="0"/>
              <a:t>:  Units  Created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5AA32-6FE5-473B-8BC3-8D60FD9D68E5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475664157"/>
              </p:ext>
            </p:extLst>
          </p:nvPr>
        </p:nvGraphicFramePr>
        <p:xfrm>
          <a:off x="609600" y="1600200"/>
          <a:ext cx="3429000" cy="408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286000" y="762000"/>
            <a:ext cx="5334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Year Two: Portfolio Snapshot</a:t>
            </a:r>
            <a:endParaRPr lang="en-US" sz="2500" dirty="0"/>
          </a:p>
        </p:txBody>
      </p:sp>
      <p:pic>
        <p:nvPicPr>
          <p:cNvPr id="11267" name="Picture 3" descr="C:\Users\sadatto\Dropbox\CFE\Share Fund\REO Photos\2213 Douglas Street\DSC0567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48200" y="1371600"/>
            <a:ext cx="3352800" cy="4470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13152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3726809" cy="276936"/>
          </a:xfrm>
        </p:spPr>
        <p:txBody>
          <a:bodyPr/>
          <a:lstStyle/>
          <a:p>
            <a:r>
              <a:rPr lang="en-US" dirty="0" smtClean="0"/>
              <a:t>Social Innovation Fund:  2012 - 2017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971800"/>
            <a:ext cx="8991600" cy="3154363"/>
          </a:xfrm>
        </p:spPr>
        <p:txBody>
          <a:bodyPr/>
          <a:lstStyle/>
          <a:p>
            <a:pPr algn="ctr">
              <a:buNone/>
            </a:pPr>
            <a:r>
              <a:rPr lang="en-US" sz="2200" b="1" u="sng" dirty="0" smtClean="0"/>
              <a:t>Social Innovation Fund</a:t>
            </a:r>
          </a:p>
          <a:p>
            <a:pPr algn="ctr">
              <a:buNone/>
            </a:pPr>
            <a:endParaRPr lang="en-US" sz="200" b="1" dirty="0" smtClean="0"/>
          </a:p>
          <a:p>
            <a:pPr marL="169863" indent="-169863"/>
            <a:r>
              <a:rPr lang="en-US" sz="2000" dirty="0" smtClean="0"/>
              <a:t>CFE selected as one of the </a:t>
            </a:r>
            <a:r>
              <a:rPr lang="en-US" sz="2000" b="1" dirty="0" smtClean="0"/>
              <a:t>nation’s most innovative &amp; high impact </a:t>
            </a:r>
            <a:r>
              <a:rPr lang="en-US" sz="2000" dirty="0" smtClean="0"/>
              <a:t>nonprofits </a:t>
            </a:r>
          </a:p>
          <a:p>
            <a:pPr marL="169863" indent="-169863">
              <a:buNone/>
            </a:pPr>
            <a:endParaRPr lang="en-US" sz="2000" dirty="0" smtClean="0"/>
          </a:p>
          <a:p>
            <a:pPr marL="169863" indent="-169863"/>
            <a:r>
              <a:rPr lang="en-US" sz="2000" b="1" dirty="0" smtClean="0"/>
              <a:t>One of 10 </a:t>
            </a:r>
            <a:r>
              <a:rPr lang="en-US" sz="2000" dirty="0" smtClean="0"/>
              <a:t>affordable homeownership programs selected nation-wide</a:t>
            </a:r>
          </a:p>
          <a:p>
            <a:pPr marL="169863" indent="-169863"/>
            <a:endParaRPr lang="en-US" sz="2000" dirty="0" smtClean="0"/>
          </a:p>
          <a:p>
            <a:pPr marL="169863" indent="-169863"/>
            <a:r>
              <a:rPr lang="en-US" sz="2000" dirty="0" smtClean="0"/>
              <a:t>Objective: </a:t>
            </a:r>
            <a:r>
              <a:rPr lang="en-US" sz="2000" b="1" dirty="0" smtClean="0"/>
              <a:t>grow program </a:t>
            </a:r>
            <a:r>
              <a:rPr lang="en-US" sz="2000" dirty="0" smtClean="0"/>
              <a:t>while proving impact through </a:t>
            </a:r>
            <a:r>
              <a:rPr lang="en-US" sz="2000" b="1" dirty="0" smtClean="0"/>
              <a:t>metrics driven-approach</a:t>
            </a:r>
          </a:p>
          <a:p>
            <a:pPr marL="169863" indent="-169863"/>
            <a:endParaRPr lang="en-US" sz="2000" dirty="0" smtClean="0"/>
          </a:p>
          <a:p>
            <a:pPr marL="169863" indent="-169863"/>
            <a:r>
              <a:rPr lang="en-US" sz="2000" dirty="0" smtClean="0"/>
              <a:t>Federal funds matched by </a:t>
            </a:r>
            <a:r>
              <a:rPr lang="en-US" sz="2000" b="1" dirty="0" smtClean="0"/>
              <a:t>Ford Foundation</a:t>
            </a:r>
          </a:p>
          <a:p>
            <a:pPr>
              <a:buNone/>
            </a:pPr>
            <a:r>
              <a:rPr lang="en-US" sz="1800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5AA32-6FE5-473B-8BC3-8D60FD9D68E5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43010" name="Picture 2" descr="http://socinnovation.files.wordpress.com/2010/07/us-whitehouse-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685800"/>
            <a:ext cx="3200400" cy="21780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8379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4412609" cy="353136"/>
          </a:xfrm>
        </p:spPr>
        <p:txBody>
          <a:bodyPr/>
          <a:lstStyle/>
          <a:p>
            <a:r>
              <a:rPr lang="en-US" dirty="0" smtClean="0"/>
              <a:t>Additional Recognition,  Accomplishments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7" t="18567" r="4374" b="16513"/>
          <a:stretch/>
        </p:blipFill>
        <p:spPr>
          <a:xfrm>
            <a:off x="6172200" y="3705898"/>
            <a:ext cx="2469906" cy="174902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5AA32-6FE5-473B-8BC3-8D60FD9D68E5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0160" y="609600"/>
            <a:ext cx="2819400" cy="259466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3521112"/>
            <a:ext cx="2438400" cy="2438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272637"/>
            <a:ext cx="2743200" cy="119773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" t="18731" r="6795" b="18848"/>
          <a:stretch/>
        </p:blipFill>
        <p:spPr>
          <a:xfrm>
            <a:off x="152400" y="1228411"/>
            <a:ext cx="2793443" cy="128618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657600"/>
            <a:ext cx="2376717" cy="1782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086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4412609" cy="353136"/>
          </a:xfrm>
        </p:spPr>
        <p:txBody>
          <a:bodyPr/>
          <a:lstStyle/>
          <a:p>
            <a:r>
              <a:rPr lang="en-US" dirty="0" smtClean="0"/>
              <a:t>Sector Leadership &amp; Technical Assistance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5AA32-6FE5-473B-8BC3-8D60FD9D68E5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11266" name="Picture 2" descr="C:\Users\sadatto\Downloads\NW AMERICA LOGO FINAL cop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9828" y="1828800"/>
            <a:ext cx="3209544" cy="1304544"/>
          </a:xfrm>
          <a:prstGeom prst="rect">
            <a:avLst/>
          </a:prstGeom>
          <a:noFill/>
        </p:spPr>
      </p:pic>
      <p:pic>
        <p:nvPicPr>
          <p:cNvPr id="11267" name="Picture 3" descr="C:\Users\sadatto\Downloads\F_F_Logo_Primary_FOR_PRIN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4191000"/>
            <a:ext cx="7730646" cy="1066800"/>
          </a:xfrm>
          <a:prstGeom prst="rect">
            <a:avLst/>
          </a:prstGeom>
          <a:noFill/>
        </p:spPr>
      </p:pic>
      <p:pic>
        <p:nvPicPr>
          <p:cNvPr id="17410" name="Picture 2" descr="http://www.investedcentral.com/blogs/wp-content/uploads/2012/06/federal-reserve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0" y="1321481"/>
            <a:ext cx="2325569" cy="2319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9373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IZ’s Challenges: Banks, Sales, </a:t>
            </a:r>
            <a:r>
              <a:rPr lang="en-US" dirty="0" smtClean="0"/>
              <a:t>Stability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4102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Lenders</a:t>
            </a:r>
            <a:endParaRPr lang="en-US" b="1" dirty="0"/>
          </a:p>
          <a:p>
            <a:r>
              <a:rPr lang="en-US" dirty="0"/>
              <a:t>Reject Deed Restrictions Surviving Foreclosure</a:t>
            </a:r>
          </a:p>
          <a:p>
            <a:r>
              <a:rPr lang="en-US" dirty="0"/>
              <a:t>Require Substantial Technical </a:t>
            </a:r>
            <a:r>
              <a:rPr lang="en-US" dirty="0" smtClean="0"/>
              <a:t>Support</a:t>
            </a:r>
          </a:p>
          <a:p>
            <a:pPr marL="0" indent="0">
              <a:buNone/>
            </a:pPr>
            <a:r>
              <a:rPr lang="en-US" b="1" dirty="0" smtClean="0"/>
              <a:t>Sales</a:t>
            </a:r>
            <a:endParaRPr lang="en-US" b="1" dirty="0"/>
          </a:p>
          <a:p>
            <a:r>
              <a:rPr lang="en-US" dirty="0" smtClean="0"/>
              <a:t>Substantial fall-out</a:t>
            </a:r>
          </a:p>
          <a:p>
            <a:r>
              <a:rPr lang="en-US" dirty="0" smtClean="0"/>
              <a:t>Requires very hands-on buyer support</a:t>
            </a:r>
          </a:p>
          <a:p>
            <a:pPr marL="0" indent="0">
              <a:buNone/>
            </a:pPr>
            <a:r>
              <a:rPr lang="en-US" b="1" dirty="0" smtClean="0"/>
              <a:t>Stability</a:t>
            </a:r>
            <a:endParaRPr lang="en-US" b="1" dirty="0" smtClean="0"/>
          </a:p>
          <a:p>
            <a:r>
              <a:rPr lang="en-US" dirty="0" smtClean="0"/>
              <a:t>High rates of foreclosure </a:t>
            </a:r>
            <a:r>
              <a:rPr lang="en-US" dirty="0" smtClean="0"/>
              <a:t>in some cases</a:t>
            </a:r>
            <a:endParaRPr lang="en-US" dirty="0" smtClean="0"/>
          </a:p>
          <a:p>
            <a:r>
              <a:rPr lang="en-US" dirty="0" smtClean="0"/>
              <a:t>Mitigate through stewardship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5AA32-6FE5-473B-8BC3-8D60FD9D68E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291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3726809" cy="276936"/>
          </a:xfrm>
        </p:spPr>
        <p:txBody>
          <a:bodyPr/>
          <a:lstStyle/>
          <a:p>
            <a:r>
              <a:rPr lang="en-US" dirty="0" smtClean="0"/>
              <a:t>Responding to IZ Challenges: What 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33400"/>
            <a:ext cx="8229600" cy="5181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Winning Lenders</a:t>
            </a:r>
          </a:p>
          <a:p>
            <a:r>
              <a:rPr lang="en-US" sz="2800" dirty="0" smtClean="0"/>
              <a:t>Remove Foreclosure Survival Requirement</a:t>
            </a:r>
          </a:p>
          <a:p>
            <a:pPr lvl="1"/>
            <a:r>
              <a:rPr lang="en-US" dirty="0" smtClean="0"/>
              <a:t>Or fund short sale reserve</a:t>
            </a:r>
          </a:p>
          <a:p>
            <a:r>
              <a:rPr lang="en-US" sz="2800" dirty="0" smtClean="0"/>
              <a:t>Require Substantial Technical Support</a:t>
            </a:r>
          </a:p>
          <a:p>
            <a:pPr lvl="1"/>
            <a:r>
              <a:rPr lang="en-US" dirty="0" smtClean="0"/>
              <a:t>Formally introduce to program</a:t>
            </a:r>
          </a:p>
          <a:p>
            <a:pPr lvl="1"/>
            <a:r>
              <a:rPr lang="en-US" dirty="0" smtClean="0"/>
              <a:t>Walk through secondary market compliance requirements </a:t>
            </a:r>
            <a:endParaRPr lang="en-US" dirty="0"/>
          </a:p>
          <a:p>
            <a:pPr lvl="1"/>
            <a:r>
              <a:rPr lang="en-US" dirty="0" smtClean="0"/>
              <a:t>Detail how their own policies will need to be adjusted</a:t>
            </a:r>
          </a:p>
          <a:p>
            <a:pPr lvl="1"/>
            <a:r>
              <a:rPr lang="en-US" dirty="0" smtClean="0"/>
              <a:t>Walk through approval process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5AA32-6FE5-473B-8BC3-8D60FD9D68E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01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4412609" cy="353136"/>
          </a:xfrm>
        </p:spPr>
        <p:txBody>
          <a:bodyPr/>
          <a:lstStyle/>
          <a:p>
            <a:r>
              <a:rPr lang="en-US" dirty="0" smtClean="0"/>
              <a:t>City First Partner Mortgage Lenders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5AA32-6FE5-473B-8BC3-8D60FD9D68E5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8" name="Picture 2" descr="http://www.citycareerfair.com/assets/images/cities/images/SEA_Logos/Bank%20of%20America%20logo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856" y="2195087"/>
            <a:ext cx="2667000" cy="1174615"/>
          </a:xfrm>
          <a:prstGeom prst="rect">
            <a:avLst/>
          </a:prstGeom>
          <a:noFill/>
        </p:spPr>
      </p:pic>
      <p:pic>
        <p:nvPicPr>
          <p:cNvPr id="9" name="Picture 4" descr="http://theethiopiantimes.files.wordpress.com/2012/01/industrial-bank-logo-copy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556" y="4807527"/>
            <a:ext cx="2944658" cy="838200"/>
          </a:xfrm>
          <a:prstGeom prst="rect">
            <a:avLst/>
          </a:prstGeom>
          <a:noFill/>
        </p:spPr>
      </p:pic>
      <p:pic>
        <p:nvPicPr>
          <p:cNvPr id="10" name="Picture 6" descr="http://www.logostage.com/logos/HSBC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58599" y="954722"/>
            <a:ext cx="3586713" cy="838200"/>
          </a:xfrm>
          <a:prstGeom prst="rect">
            <a:avLst/>
          </a:prstGeom>
          <a:noFill/>
        </p:spPr>
      </p:pic>
      <p:pic>
        <p:nvPicPr>
          <p:cNvPr id="11" name="Picture 8" descr="http://www.vamortgagebenefits.org/wp-content/uploads/2011/03/prime-lending-logo-1-300x75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0856" y="3369702"/>
            <a:ext cx="3352800" cy="838200"/>
          </a:xfrm>
          <a:prstGeom prst="rect">
            <a:avLst/>
          </a:prstGeom>
          <a:noFill/>
        </p:spPr>
      </p:pic>
      <p:pic>
        <p:nvPicPr>
          <p:cNvPr id="12" name="Picture 10" descr="NCB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39431" y="4731327"/>
            <a:ext cx="3026833" cy="990600"/>
          </a:xfrm>
          <a:prstGeom prst="rect">
            <a:avLst/>
          </a:prstGeom>
          <a:noFill/>
        </p:spPr>
      </p:pic>
      <p:pic>
        <p:nvPicPr>
          <p:cNvPr id="13" name="Picture 12" descr="http://nationalmortgageprofessional.com/sites/default/files/REMN_Logo_Orig.jpg?134029393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43147" y="2209800"/>
            <a:ext cx="2819400" cy="933927"/>
          </a:xfrm>
          <a:prstGeom prst="rect">
            <a:avLst/>
          </a:prstGeom>
          <a:noFill/>
        </p:spPr>
      </p:pic>
      <p:pic>
        <p:nvPicPr>
          <p:cNvPr id="14" name="Picture 14" descr="http://chicago.condodomain.com/assets/img/waterstone-mortgage-logo-450px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281247" y="3630959"/>
            <a:ext cx="2743200" cy="670561"/>
          </a:xfrm>
          <a:prstGeom prst="rect">
            <a:avLst/>
          </a:prstGeom>
          <a:noFill/>
        </p:spPr>
      </p:pic>
      <p:pic>
        <p:nvPicPr>
          <p:cNvPr id="15" name="Picture 16" descr="http://www.rockefellercenter.com/media/uploads/attraction_images/retailer/citibank_poster.jpg"/>
          <p:cNvPicPr>
            <a:picLocks noChangeAspect="1" noChangeArrowheads="1"/>
          </p:cNvPicPr>
          <p:nvPr/>
        </p:nvPicPr>
        <p:blipFill>
          <a:blip r:embed="rId10" cstate="print"/>
          <a:srcRect t="29869" b="26725"/>
          <a:stretch>
            <a:fillRect/>
          </a:stretch>
        </p:blipFill>
        <p:spPr bwMode="auto">
          <a:xfrm>
            <a:off x="518556" y="838200"/>
            <a:ext cx="3486150" cy="9468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4063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3726809" cy="276936"/>
          </a:xfrm>
        </p:spPr>
        <p:txBody>
          <a:bodyPr/>
          <a:lstStyle/>
          <a:p>
            <a:r>
              <a:rPr lang="en-US" dirty="0"/>
              <a:t>Responding to IZ Challenges: What 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685800"/>
            <a:ext cx="8229600" cy="5181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Enabling Sales</a:t>
            </a:r>
          </a:p>
          <a:p>
            <a:r>
              <a:rPr lang="en-US" dirty="0" smtClean="0"/>
              <a:t>Buyers require very hands-on support </a:t>
            </a:r>
          </a:p>
          <a:p>
            <a:pPr lvl="1"/>
            <a:r>
              <a:rPr lang="en-US" dirty="0" smtClean="0"/>
              <a:t>Build personal relationships</a:t>
            </a:r>
          </a:p>
          <a:p>
            <a:pPr lvl="1"/>
            <a:r>
              <a:rPr lang="en-US" dirty="0" smtClean="0"/>
              <a:t>Detailed and rigorous training</a:t>
            </a:r>
          </a:p>
          <a:p>
            <a:pPr lvl="1"/>
            <a:r>
              <a:rPr lang="en-US" dirty="0" smtClean="0"/>
              <a:t>Walk through mortgage approval process</a:t>
            </a:r>
          </a:p>
          <a:p>
            <a:pPr lvl="2"/>
            <a:r>
              <a:rPr lang="en-US" dirty="0" smtClean="0"/>
              <a:t>Simplify a confusing process for buyer </a:t>
            </a:r>
          </a:p>
          <a:p>
            <a:pPr lvl="2"/>
            <a:r>
              <a:rPr lang="en-US" dirty="0" smtClean="0"/>
              <a:t>Banks already know us, buyers come preapproved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5AA32-6FE5-473B-8BC3-8D60FD9D68E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30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3726809" cy="276936"/>
          </a:xfrm>
        </p:spPr>
        <p:txBody>
          <a:bodyPr/>
          <a:lstStyle/>
          <a:p>
            <a:r>
              <a:rPr lang="en-US" dirty="0"/>
              <a:t>Responding to IZ Challenges: What 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685800"/>
            <a:ext cx="8229600" cy="5181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Promoting stability, preventing foreclosures</a:t>
            </a:r>
            <a:endParaRPr lang="en-US" b="1" dirty="0" smtClean="0"/>
          </a:p>
          <a:p>
            <a:r>
              <a:rPr lang="en-US" dirty="0" smtClean="0"/>
              <a:t>Owners benefit from post-purchase support </a:t>
            </a:r>
          </a:p>
          <a:p>
            <a:pPr lvl="1"/>
            <a:r>
              <a:rPr lang="en-US" dirty="0" smtClean="0"/>
              <a:t>Maintain personal relationships</a:t>
            </a:r>
          </a:p>
          <a:p>
            <a:pPr lvl="1"/>
            <a:r>
              <a:rPr lang="en-US" dirty="0" smtClean="0"/>
              <a:t>Post-purchase homebuyer support</a:t>
            </a:r>
          </a:p>
          <a:p>
            <a:pPr lvl="2"/>
            <a:r>
              <a:rPr lang="en-US" dirty="0" smtClean="0"/>
              <a:t>Affirmative: Financial planning, Home maintenance</a:t>
            </a:r>
          </a:p>
          <a:p>
            <a:pPr lvl="2"/>
            <a:r>
              <a:rPr lang="en-US" dirty="0" smtClean="0"/>
              <a:t>Crisis prevention: Monitoring, Early intervention</a:t>
            </a:r>
          </a:p>
          <a:p>
            <a:pPr lvl="1"/>
            <a:r>
              <a:rPr lang="en-US" dirty="0" smtClean="0"/>
              <a:t>Property condition &amp; compliance monitoring</a:t>
            </a:r>
          </a:p>
          <a:p>
            <a:pPr lvl="1"/>
            <a:r>
              <a:rPr lang="en-US" dirty="0" smtClean="0"/>
              <a:t>Manage resale &amp; enforce restrictions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5AA32-6FE5-473B-8BC3-8D60FD9D68E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24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98810"/>
            <a:ext cx="8229600" cy="1317145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Since 2005, Denver created 1,000 IZ units </a:t>
            </a:r>
          </a:p>
          <a:p>
            <a:pPr marL="0" indent="0">
              <a:buNone/>
            </a:pPr>
            <a:r>
              <a:rPr lang="en-US" dirty="0" smtClean="0"/>
              <a:t>over 3 projects…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Denver, CO IZ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5AA32-6FE5-473B-8BC3-8D60FD9D68E5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16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75511" y="1982820"/>
            <a:ext cx="672879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 smtClean="0"/>
              <a:t>FORECLOSURE RATES</a:t>
            </a:r>
            <a:r>
              <a:rPr lang="en-US" u="sng" dirty="0" smtClean="0"/>
              <a:t/>
            </a:r>
            <a:br>
              <a:rPr lang="en-US" u="sng" dirty="0" smtClean="0"/>
            </a:br>
            <a:endParaRPr lang="en-US" u="sng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7255972"/>
              </p:ext>
            </p:extLst>
          </p:nvPr>
        </p:nvGraphicFramePr>
        <p:xfrm>
          <a:off x="1632093" y="2545349"/>
          <a:ext cx="6096000" cy="1285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Community</a:t>
                      </a:r>
                      <a:r>
                        <a:rPr lang="en-US" baseline="0" dirty="0" smtClean="0"/>
                        <a:t>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Community</a:t>
                      </a:r>
                      <a:r>
                        <a:rPr lang="en-US" baseline="0" dirty="0" smtClean="0"/>
                        <a:t>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Community 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5400" dirty="0" smtClean="0"/>
                        <a:t>22%</a:t>
                      </a:r>
                      <a:endParaRPr lang="en-US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 dirty="0" smtClean="0"/>
                        <a:t>14%</a:t>
                      </a:r>
                      <a:endParaRPr lang="en-US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 dirty="0" smtClean="0">
                          <a:solidFill>
                            <a:srgbClr val="0000FF"/>
                          </a:solidFill>
                        </a:rPr>
                        <a:t>0%</a:t>
                      </a:r>
                      <a:endParaRPr lang="en-US" sz="5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632093" y="4097312"/>
            <a:ext cx="1948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No Stewardship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3688680" y="4097312"/>
            <a:ext cx="1948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No Stewardship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5681475" y="4097312"/>
            <a:ext cx="1948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FF"/>
                </a:solidFill>
              </a:rPr>
              <a:t>Stewardship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750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4" grpId="0"/>
      <p:bldP spid="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8200"/>
            <a:ext cx="9144000" cy="467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Stewardship Functions</a:t>
            </a:r>
          </a:p>
        </p:txBody>
      </p:sp>
    </p:spTree>
    <p:extLst>
      <p:ext uri="{BB962C8B-B14F-4D97-AF65-F5344CB8AC3E}">
        <p14:creationId xmlns:p14="http://schemas.microsoft.com/office/powerpoint/2010/main" val="28678216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Content Placeholder 1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1096313"/>
              </p:ext>
            </p:extLst>
          </p:nvPr>
        </p:nvGraphicFramePr>
        <p:xfrm>
          <a:off x="457200" y="128947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391" y="129464"/>
            <a:ext cx="3726809" cy="276936"/>
          </a:xfrm>
        </p:spPr>
        <p:txBody>
          <a:bodyPr/>
          <a:lstStyle/>
          <a:p>
            <a:r>
              <a:rPr lang="en-US" dirty="0" smtClean="0"/>
              <a:t>What Works: Stewardship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5AA32-6FE5-473B-8BC3-8D60FD9D68E5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18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2634" y="676481"/>
            <a:ext cx="78717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+mn-lt"/>
              </a:rPr>
              <a:t>Foreclosure Rates: Stewarded Housing vs. National Average</a:t>
            </a:r>
            <a:endParaRPr lang="en-US" sz="2400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46070" y="5635391"/>
            <a:ext cx="61748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 dirty="0" smtClean="0"/>
              <a:t>Source: National Community Land Trust Network, Mortgage Bankers Association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741215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14972</TotalTime>
  <Words>503</Words>
  <Application>Microsoft Office PowerPoint</Application>
  <PresentationFormat>On-screen Show (4:3)</PresentationFormat>
  <Paragraphs>141</Paragraphs>
  <Slides>18</Slides>
  <Notes>11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Office Theme</vt:lpstr>
      <vt:lpstr>Worksheet</vt:lpstr>
      <vt:lpstr>Supporting DC Families &amp; Preserving Washington’s Affordable Housing  </vt:lpstr>
      <vt:lpstr>PowerPoint Presentation</vt:lpstr>
      <vt:lpstr>Income need to purchase a home in DC Cost in DC</vt:lpstr>
      <vt:lpstr>City First Homes  </vt:lpstr>
      <vt:lpstr>PowerPoint Presentation</vt:lpstr>
      <vt:lpstr>PowerPoint Presentation</vt:lpstr>
      <vt:lpstr>CFHomes:  Units  Created</vt:lpstr>
      <vt:lpstr>Social Innovation Fund:  2012 - 2017</vt:lpstr>
      <vt:lpstr>Additional Recognition,  Accomplishments</vt:lpstr>
      <vt:lpstr>Sector Leadership &amp; Technical Assistance </vt:lpstr>
      <vt:lpstr>IZ’s Challenges: Banks, Sales, Stability</vt:lpstr>
      <vt:lpstr>Responding to IZ Challenges: What Works</vt:lpstr>
      <vt:lpstr>City First Partner Mortgage Lenders</vt:lpstr>
      <vt:lpstr>Responding to IZ Challenges: What Works</vt:lpstr>
      <vt:lpstr>Responding to IZ Challenges: What Works</vt:lpstr>
      <vt:lpstr>Denver, CO IZ Example</vt:lpstr>
      <vt:lpstr>Stewardship Functions</vt:lpstr>
      <vt:lpstr>What Works: Stewardship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Rebecca Griffith</dc:creator>
  <cp:lastModifiedBy>Dave</cp:lastModifiedBy>
  <cp:revision>608</cp:revision>
  <cp:lastPrinted>2012-07-10T17:45:56Z</cp:lastPrinted>
  <dcterms:created xsi:type="dcterms:W3CDTF">2012-05-24T03:23:31Z</dcterms:created>
  <dcterms:modified xsi:type="dcterms:W3CDTF">2012-10-15T14:59:22Z</dcterms:modified>
</cp:coreProperties>
</file>