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19" r:id="rId3"/>
    <p:sldId id="324" r:id="rId4"/>
    <p:sldId id="287" r:id="rId5"/>
    <p:sldId id="271" r:id="rId6"/>
    <p:sldId id="288" r:id="rId7"/>
    <p:sldId id="257" r:id="rId8"/>
    <p:sldId id="292" r:id="rId9"/>
    <p:sldId id="265" r:id="rId10"/>
    <p:sldId id="276" r:id="rId11"/>
    <p:sldId id="277" r:id="rId12"/>
    <p:sldId id="278" r:id="rId13"/>
    <p:sldId id="279" r:id="rId14"/>
    <p:sldId id="304" r:id="rId15"/>
    <p:sldId id="298" r:id="rId16"/>
    <p:sldId id="266" r:id="rId17"/>
    <p:sldId id="320" r:id="rId18"/>
    <p:sldId id="322" r:id="rId19"/>
    <p:sldId id="321" r:id="rId20"/>
    <p:sldId id="32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039"/>
    <a:srgbClr val="F6F6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3489" autoAdjust="0"/>
  </p:normalViewPr>
  <p:slideViewPr>
    <p:cSldViewPr>
      <p:cViewPr varScale="1">
        <p:scale>
          <a:sx n="96" d="100"/>
          <a:sy n="96" d="100"/>
        </p:scale>
        <p:origin x="-9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im\My%20Documents\My%20Dropbox\Albany\GHG%20Inventory\Community\Utility%20Data\Albany_Usage_History_2010.JI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im\My%20Documents\My%20Dropbox\Albany\GHG%20Inventory\Community\Utility%20Data\Albany_Usage_History_2010.JI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Monthly</a:t>
            </a:r>
            <a:r>
              <a:rPr lang="en-US" sz="1400" baseline="0" dirty="0"/>
              <a:t> GHG Emissions from Utility Energy Consumption</a:t>
            </a:r>
          </a:p>
          <a:p>
            <a:pPr>
              <a:defRPr/>
            </a:pPr>
            <a:r>
              <a:rPr lang="en-US" sz="1400" baseline="0" dirty="0"/>
              <a:t>(Metric Tons)</a:t>
            </a:r>
            <a:endParaRPr lang="en-US" sz="1400" dirty="0"/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'Utility GHGs'!$K$3</c:f>
              <c:strCache>
                <c:ptCount val="1"/>
                <c:pt idx="0">
                  <c:v>Electricity</c:v>
                </c:pt>
              </c:strCache>
            </c:strRef>
          </c:tx>
          <c:marker>
            <c:symbol val="none"/>
          </c:marker>
          <c:cat>
            <c:numRef>
              <c:f>'Utility GHGs'!$A$4:$A$62</c:f>
              <c:numCache>
                <c:formatCode>General</c:formatCode>
                <c:ptCount val="59"/>
                <c:pt idx="0">
                  <c:v>2006</c:v>
                </c:pt>
                <c:pt idx="1">
                  <c:v>2006</c:v>
                </c:pt>
                <c:pt idx="2">
                  <c:v>2006</c:v>
                </c:pt>
                <c:pt idx="3">
                  <c:v>2006</c:v>
                </c:pt>
                <c:pt idx="4">
                  <c:v>2006</c:v>
                </c:pt>
                <c:pt idx="5">
                  <c:v>2006</c:v>
                </c:pt>
                <c:pt idx="6">
                  <c:v>2006</c:v>
                </c:pt>
                <c:pt idx="7">
                  <c:v>2006</c:v>
                </c:pt>
                <c:pt idx="8">
                  <c:v>2006</c:v>
                </c:pt>
                <c:pt idx="9">
                  <c:v>2006</c:v>
                </c:pt>
                <c:pt idx="10">
                  <c:v>2006</c:v>
                </c:pt>
                <c:pt idx="11">
                  <c:v>2006</c:v>
                </c:pt>
                <c:pt idx="12">
                  <c:v>2007</c:v>
                </c:pt>
                <c:pt idx="13">
                  <c:v>2007</c:v>
                </c:pt>
                <c:pt idx="14">
                  <c:v>2007</c:v>
                </c:pt>
                <c:pt idx="15">
                  <c:v>2007</c:v>
                </c:pt>
                <c:pt idx="16">
                  <c:v>2007</c:v>
                </c:pt>
                <c:pt idx="17">
                  <c:v>2007</c:v>
                </c:pt>
                <c:pt idx="18">
                  <c:v>2007</c:v>
                </c:pt>
                <c:pt idx="19">
                  <c:v>2007</c:v>
                </c:pt>
                <c:pt idx="20">
                  <c:v>2007</c:v>
                </c:pt>
                <c:pt idx="21">
                  <c:v>2007</c:v>
                </c:pt>
                <c:pt idx="22">
                  <c:v>2007</c:v>
                </c:pt>
                <c:pt idx="23">
                  <c:v>2007</c:v>
                </c:pt>
                <c:pt idx="24">
                  <c:v>2008</c:v>
                </c:pt>
                <c:pt idx="25">
                  <c:v>2008</c:v>
                </c:pt>
                <c:pt idx="26">
                  <c:v>2008</c:v>
                </c:pt>
                <c:pt idx="27">
                  <c:v>2008</c:v>
                </c:pt>
                <c:pt idx="28">
                  <c:v>2008</c:v>
                </c:pt>
                <c:pt idx="29">
                  <c:v>2008</c:v>
                </c:pt>
                <c:pt idx="30">
                  <c:v>2008</c:v>
                </c:pt>
                <c:pt idx="31">
                  <c:v>2008</c:v>
                </c:pt>
                <c:pt idx="32">
                  <c:v>2008</c:v>
                </c:pt>
                <c:pt idx="33">
                  <c:v>2008</c:v>
                </c:pt>
                <c:pt idx="34">
                  <c:v>2008</c:v>
                </c:pt>
                <c:pt idx="35">
                  <c:v>2008</c:v>
                </c:pt>
                <c:pt idx="36">
                  <c:v>2009</c:v>
                </c:pt>
                <c:pt idx="37">
                  <c:v>2009</c:v>
                </c:pt>
                <c:pt idx="38">
                  <c:v>2009</c:v>
                </c:pt>
                <c:pt idx="39">
                  <c:v>2009</c:v>
                </c:pt>
                <c:pt idx="40">
                  <c:v>2009</c:v>
                </c:pt>
                <c:pt idx="41">
                  <c:v>2009</c:v>
                </c:pt>
                <c:pt idx="42">
                  <c:v>2009</c:v>
                </c:pt>
                <c:pt idx="43">
                  <c:v>2009</c:v>
                </c:pt>
                <c:pt idx="44">
                  <c:v>2009</c:v>
                </c:pt>
                <c:pt idx="45">
                  <c:v>2009</c:v>
                </c:pt>
                <c:pt idx="46">
                  <c:v>2009</c:v>
                </c:pt>
                <c:pt idx="47">
                  <c:v>2009</c:v>
                </c:pt>
                <c:pt idx="48">
                  <c:v>2010</c:v>
                </c:pt>
                <c:pt idx="49">
                  <c:v>2010</c:v>
                </c:pt>
                <c:pt idx="50">
                  <c:v>2010</c:v>
                </c:pt>
                <c:pt idx="51">
                  <c:v>2010</c:v>
                </c:pt>
                <c:pt idx="52">
                  <c:v>2010</c:v>
                </c:pt>
                <c:pt idx="53">
                  <c:v>2010</c:v>
                </c:pt>
                <c:pt idx="54">
                  <c:v>2010</c:v>
                </c:pt>
                <c:pt idx="55">
                  <c:v>2010</c:v>
                </c:pt>
                <c:pt idx="56">
                  <c:v>2010</c:v>
                </c:pt>
                <c:pt idx="57">
                  <c:v>2010</c:v>
                </c:pt>
                <c:pt idx="58">
                  <c:v>2010</c:v>
                </c:pt>
              </c:numCache>
            </c:numRef>
          </c:cat>
          <c:val>
            <c:numRef>
              <c:f>'Utility GHGs'!$K$4:$K$52</c:f>
              <c:numCache>
                <c:formatCode>_(* #,##0.00_);_(* \(#,##0.00\);_(* "-"??_);_(@_)</c:formatCode>
                <c:ptCount val="49"/>
                <c:pt idx="0">
                  <c:v>35769.603901344381</c:v>
                </c:pt>
                <c:pt idx="1">
                  <c:v>35479.996229904762</c:v>
                </c:pt>
                <c:pt idx="2">
                  <c:v>43902.875575592843</c:v>
                </c:pt>
                <c:pt idx="3">
                  <c:v>34708.832916167703</c:v>
                </c:pt>
                <c:pt idx="4">
                  <c:v>33441.497634442167</c:v>
                </c:pt>
                <c:pt idx="5">
                  <c:v>36243.848915098963</c:v>
                </c:pt>
                <c:pt idx="6">
                  <c:v>41072.905853480937</c:v>
                </c:pt>
                <c:pt idx="7">
                  <c:v>43694.280201868991</c:v>
                </c:pt>
                <c:pt idx="8">
                  <c:v>38695.145700201698</c:v>
                </c:pt>
                <c:pt idx="9">
                  <c:v>33833.199974266929</c:v>
                </c:pt>
                <c:pt idx="10">
                  <c:v>35877.813170632173</c:v>
                </c:pt>
                <c:pt idx="11">
                  <c:v>36529.912557411611</c:v>
                </c:pt>
                <c:pt idx="12">
                  <c:v>36306.274456718624</c:v>
                </c:pt>
                <c:pt idx="13">
                  <c:v>37272.785116190295</c:v>
                </c:pt>
                <c:pt idx="14">
                  <c:v>38576.662691562007</c:v>
                </c:pt>
                <c:pt idx="15">
                  <c:v>35790.692518447395</c:v>
                </c:pt>
                <c:pt idx="16">
                  <c:v>36743.786167464881</c:v>
                </c:pt>
                <c:pt idx="17">
                  <c:v>34749.432761528478</c:v>
                </c:pt>
                <c:pt idx="18">
                  <c:v>44259.014668036732</c:v>
                </c:pt>
                <c:pt idx="19">
                  <c:v>31659.402971112675</c:v>
                </c:pt>
                <c:pt idx="20">
                  <c:v>46879.581253942073</c:v>
                </c:pt>
                <c:pt idx="21">
                  <c:v>36482.570508958743</c:v>
                </c:pt>
                <c:pt idx="22">
                  <c:v>35475.495838929142</c:v>
                </c:pt>
                <c:pt idx="23">
                  <c:v>36836.424721770709</c:v>
                </c:pt>
                <c:pt idx="24">
                  <c:v>41648.445663369559</c:v>
                </c:pt>
                <c:pt idx="25">
                  <c:v>37076.194401424364</c:v>
                </c:pt>
                <c:pt idx="26">
                  <c:v>31843.956479714449</c:v>
                </c:pt>
                <c:pt idx="27">
                  <c:v>37712.669156637668</c:v>
                </c:pt>
                <c:pt idx="28">
                  <c:v>33355.257400624701</c:v>
                </c:pt>
                <c:pt idx="29">
                  <c:v>38596.719989613834</c:v>
                </c:pt>
                <c:pt idx="30">
                  <c:v>40136.920199611879</c:v>
                </c:pt>
                <c:pt idx="31">
                  <c:v>43615.740834310149</c:v>
                </c:pt>
                <c:pt idx="32">
                  <c:v>38058.084108996612</c:v>
                </c:pt>
                <c:pt idx="33">
                  <c:v>35085.985010993012</c:v>
                </c:pt>
                <c:pt idx="34">
                  <c:v>29334.56326018483</c:v>
                </c:pt>
                <c:pt idx="35">
                  <c:v>35585.266387838776</c:v>
                </c:pt>
                <c:pt idx="36">
                  <c:v>47635.891206273664</c:v>
                </c:pt>
                <c:pt idx="37">
                  <c:v>35862.223716349676</c:v>
                </c:pt>
                <c:pt idx="38">
                  <c:v>31884.838400862845</c:v>
                </c:pt>
                <c:pt idx="39">
                  <c:v>42696.288503705451</c:v>
                </c:pt>
                <c:pt idx="40">
                  <c:v>33508.012946223113</c:v>
                </c:pt>
                <c:pt idx="41">
                  <c:v>29731.077326382561</c:v>
                </c:pt>
                <c:pt idx="42">
                  <c:v>37658.294939073276</c:v>
                </c:pt>
                <c:pt idx="43">
                  <c:v>37175.967697855544</c:v>
                </c:pt>
                <c:pt idx="44">
                  <c:v>40791.954423869596</c:v>
                </c:pt>
                <c:pt idx="45">
                  <c:v>37067.167318700376</c:v>
                </c:pt>
                <c:pt idx="46">
                  <c:v>32881.157041120372</c:v>
                </c:pt>
                <c:pt idx="47">
                  <c:v>39069.707168911955</c:v>
                </c:pt>
                <c:pt idx="48">
                  <c:v>35225.270615832058</c:v>
                </c:pt>
              </c:numCache>
            </c:numRef>
          </c:val>
        </c:ser>
        <c:ser>
          <c:idx val="1"/>
          <c:order val="1"/>
          <c:tx>
            <c:strRef>
              <c:f>'Utility GHGs'!$P$3</c:f>
              <c:strCache>
                <c:ptCount val="1"/>
                <c:pt idx="0">
                  <c:v>Natural Gas</c:v>
                </c:pt>
              </c:strCache>
            </c:strRef>
          </c:tx>
          <c:marker>
            <c:symbol val="none"/>
          </c:marker>
          <c:cat>
            <c:numRef>
              <c:f>'Utility GHGs'!$A$4:$A$62</c:f>
              <c:numCache>
                <c:formatCode>General</c:formatCode>
                <c:ptCount val="59"/>
                <c:pt idx="0">
                  <c:v>2006</c:v>
                </c:pt>
                <c:pt idx="1">
                  <c:v>2006</c:v>
                </c:pt>
                <c:pt idx="2">
                  <c:v>2006</c:v>
                </c:pt>
                <c:pt idx="3">
                  <c:v>2006</c:v>
                </c:pt>
                <c:pt idx="4">
                  <c:v>2006</c:v>
                </c:pt>
                <c:pt idx="5">
                  <c:v>2006</c:v>
                </c:pt>
                <c:pt idx="6">
                  <c:v>2006</c:v>
                </c:pt>
                <c:pt idx="7">
                  <c:v>2006</c:v>
                </c:pt>
                <c:pt idx="8">
                  <c:v>2006</c:v>
                </c:pt>
                <c:pt idx="9">
                  <c:v>2006</c:v>
                </c:pt>
                <c:pt idx="10">
                  <c:v>2006</c:v>
                </c:pt>
                <c:pt idx="11">
                  <c:v>2006</c:v>
                </c:pt>
                <c:pt idx="12">
                  <c:v>2007</c:v>
                </c:pt>
                <c:pt idx="13">
                  <c:v>2007</c:v>
                </c:pt>
                <c:pt idx="14">
                  <c:v>2007</c:v>
                </c:pt>
                <c:pt idx="15">
                  <c:v>2007</c:v>
                </c:pt>
                <c:pt idx="16">
                  <c:v>2007</c:v>
                </c:pt>
                <c:pt idx="17">
                  <c:v>2007</c:v>
                </c:pt>
                <c:pt idx="18">
                  <c:v>2007</c:v>
                </c:pt>
                <c:pt idx="19">
                  <c:v>2007</c:v>
                </c:pt>
                <c:pt idx="20">
                  <c:v>2007</c:v>
                </c:pt>
                <c:pt idx="21">
                  <c:v>2007</c:v>
                </c:pt>
                <c:pt idx="22">
                  <c:v>2007</c:v>
                </c:pt>
                <c:pt idx="23">
                  <c:v>2007</c:v>
                </c:pt>
                <c:pt idx="24">
                  <c:v>2008</c:v>
                </c:pt>
                <c:pt idx="25">
                  <c:v>2008</c:v>
                </c:pt>
                <c:pt idx="26">
                  <c:v>2008</c:v>
                </c:pt>
                <c:pt idx="27">
                  <c:v>2008</c:v>
                </c:pt>
                <c:pt idx="28">
                  <c:v>2008</c:v>
                </c:pt>
                <c:pt idx="29">
                  <c:v>2008</c:v>
                </c:pt>
                <c:pt idx="30">
                  <c:v>2008</c:v>
                </c:pt>
                <c:pt idx="31">
                  <c:v>2008</c:v>
                </c:pt>
                <c:pt idx="32">
                  <c:v>2008</c:v>
                </c:pt>
                <c:pt idx="33">
                  <c:v>2008</c:v>
                </c:pt>
                <c:pt idx="34">
                  <c:v>2008</c:v>
                </c:pt>
                <c:pt idx="35">
                  <c:v>2008</c:v>
                </c:pt>
                <c:pt idx="36">
                  <c:v>2009</c:v>
                </c:pt>
                <c:pt idx="37">
                  <c:v>2009</c:v>
                </c:pt>
                <c:pt idx="38">
                  <c:v>2009</c:v>
                </c:pt>
                <c:pt idx="39">
                  <c:v>2009</c:v>
                </c:pt>
                <c:pt idx="40">
                  <c:v>2009</c:v>
                </c:pt>
                <c:pt idx="41">
                  <c:v>2009</c:v>
                </c:pt>
                <c:pt idx="42">
                  <c:v>2009</c:v>
                </c:pt>
                <c:pt idx="43">
                  <c:v>2009</c:v>
                </c:pt>
                <c:pt idx="44">
                  <c:v>2009</c:v>
                </c:pt>
                <c:pt idx="45">
                  <c:v>2009</c:v>
                </c:pt>
                <c:pt idx="46">
                  <c:v>2009</c:v>
                </c:pt>
                <c:pt idx="47">
                  <c:v>2009</c:v>
                </c:pt>
                <c:pt idx="48">
                  <c:v>2010</c:v>
                </c:pt>
                <c:pt idx="49">
                  <c:v>2010</c:v>
                </c:pt>
                <c:pt idx="50">
                  <c:v>2010</c:v>
                </c:pt>
                <c:pt idx="51">
                  <c:v>2010</c:v>
                </c:pt>
                <c:pt idx="52">
                  <c:v>2010</c:v>
                </c:pt>
                <c:pt idx="53">
                  <c:v>2010</c:v>
                </c:pt>
                <c:pt idx="54">
                  <c:v>2010</c:v>
                </c:pt>
                <c:pt idx="55">
                  <c:v>2010</c:v>
                </c:pt>
                <c:pt idx="56">
                  <c:v>2010</c:v>
                </c:pt>
                <c:pt idx="57">
                  <c:v>2010</c:v>
                </c:pt>
                <c:pt idx="58">
                  <c:v>2010</c:v>
                </c:pt>
              </c:numCache>
            </c:numRef>
          </c:cat>
          <c:val>
            <c:numRef>
              <c:f>'Utility GHGs'!$P$4:$P$52</c:f>
              <c:numCache>
                <c:formatCode>_(* #,##0.000_);_(* \(#,##0.000\);_(* "-"??_);_(@_)</c:formatCode>
                <c:ptCount val="49"/>
                <c:pt idx="0">
                  <c:v>59878.070550800003</c:v>
                </c:pt>
                <c:pt idx="1">
                  <c:v>56811.043769200005</c:v>
                </c:pt>
                <c:pt idx="2">
                  <c:v>62334.090374800006</c:v>
                </c:pt>
                <c:pt idx="3">
                  <c:v>47050.491208800006</c:v>
                </c:pt>
                <c:pt idx="4">
                  <c:v>25385.865072400004</c:v>
                </c:pt>
                <c:pt idx="5">
                  <c:v>20631.369177200002</c:v>
                </c:pt>
                <c:pt idx="6">
                  <c:v>20827.466976800002</c:v>
                </c:pt>
                <c:pt idx="7">
                  <c:v>18884.599229999963</c:v>
                </c:pt>
                <c:pt idx="8">
                  <c:v>18599.507655199999</c:v>
                </c:pt>
                <c:pt idx="9">
                  <c:v>19029.518432800007</c:v>
                </c:pt>
                <c:pt idx="10">
                  <c:v>30799.516629999969</c:v>
                </c:pt>
                <c:pt idx="11">
                  <c:v>42214.985569600009</c:v>
                </c:pt>
                <c:pt idx="12">
                  <c:v>50741.548168000001</c:v>
                </c:pt>
                <c:pt idx="13">
                  <c:v>63617.419736000003</c:v>
                </c:pt>
                <c:pt idx="14">
                  <c:v>62664.433652400003</c:v>
                </c:pt>
                <c:pt idx="15">
                  <c:v>52355.401537200043</c:v>
                </c:pt>
                <c:pt idx="16">
                  <c:v>34650.217003999998</c:v>
                </c:pt>
                <c:pt idx="17">
                  <c:v>20697.054046399971</c:v>
                </c:pt>
                <c:pt idx="18">
                  <c:v>18622.80592999997</c:v>
                </c:pt>
                <c:pt idx="19">
                  <c:v>17914.130137999971</c:v>
                </c:pt>
                <c:pt idx="20">
                  <c:v>18851.642509999972</c:v>
                </c:pt>
                <c:pt idx="21">
                  <c:v>18202.262236000002</c:v>
                </c:pt>
                <c:pt idx="22">
                  <c:v>25562.816080800007</c:v>
                </c:pt>
                <c:pt idx="23">
                  <c:v>54170.609834400013</c:v>
                </c:pt>
                <c:pt idx="24">
                  <c:v>66176.540937599886</c:v>
                </c:pt>
                <c:pt idx="25">
                  <c:v>56725.925066400014</c:v>
                </c:pt>
                <c:pt idx="26">
                  <c:v>59432.293703599928</c:v>
                </c:pt>
                <c:pt idx="27">
                  <c:v>51369.214216000066</c:v>
                </c:pt>
                <c:pt idx="28">
                  <c:v>28236.440622000009</c:v>
                </c:pt>
                <c:pt idx="29">
                  <c:v>20331.4205004</c:v>
                </c:pt>
                <c:pt idx="30">
                  <c:v>16291.277458000017</c:v>
                </c:pt>
                <c:pt idx="31">
                  <c:v>18178.799177600002</c:v>
                </c:pt>
                <c:pt idx="32">
                  <c:v>16468.600558399943</c:v>
                </c:pt>
                <c:pt idx="33">
                  <c:v>17754.619613199971</c:v>
                </c:pt>
                <c:pt idx="34">
                  <c:v>31281.75849320005</c:v>
                </c:pt>
                <c:pt idx="35">
                  <c:v>49221.366302000002</c:v>
                </c:pt>
                <c:pt idx="36">
                  <c:v>69253.268689199918</c:v>
                </c:pt>
                <c:pt idx="37">
                  <c:v>72582.49275640001</c:v>
                </c:pt>
                <c:pt idx="38">
                  <c:v>60906.819881200012</c:v>
                </c:pt>
                <c:pt idx="39">
                  <c:v>48378.439716400011</c:v>
                </c:pt>
                <c:pt idx="40">
                  <c:v>28278.960106400005</c:v>
                </c:pt>
                <c:pt idx="41">
                  <c:v>18133.515581200001</c:v>
                </c:pt>
                <c:pt idx="42">
                  <c:v>16203.160756800014</c:v>
                </c:pt>
                <c:pt idx="43">
                  <c:v>17285.959107999992</c:v>
                </c:pt>
                <c:pt idx="44">
                  <c:v>17787.6029112</c:v>
                </c:pt>
                <c:pt idx="45">
                  <c:v>18789.380887200034</c:v>
                </c:pt>
                <c:pt idx="46">
                  <c:v>32561.946334800021</c:v>
                </c:pt>
                <c:pt idx="47">
                  <c:v>41602.692236800009</c:v>
                </c:pt>
                <c:pt idx="48">
                  <c:v>72515.574668000147</c:v>
                </c:pt>
              </c:numCache>
            </c:numRef>
          </c:val>
        </c:ser>
        <c:marker val="1"/>
        <c:axId val="67263488"/>
        <c:axId val="69705728"/>
      </c:lineChart>
      <c:catAx>
        <c:axId val="67263488"/>
        <c:scaling>
          <c:orientation val="minMax"/>
        </c:scaling>
        <c:axPos val="b"/>
        <c:numFmt formatCode="General" sourceLinked="1"/>
        <c:majorTickMark val="none"/>
        <c:tickLblPos val="nextTo"/>
        <c:crossAx val="69705728"/>
        <c:crosses val="autoZero"/>
        <c:auto val="1"/>
        <c:lblAlgn val="ctr"/>
        <c:lblOffset val="100"/>
        <c:tickLblSkip val="12"/>
      </c:catAx>
      <c:valAx>
        <c:axId val="697057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Metric</a:t>
                </a:r>
                <a:r>
                  <a:rPr lang="en-US" baseline="0" dirty="0"/>
                  <a:t> Tons</a:t>
                </a:r>
                <a:endParaRPr lang="en-US" dirty="0"/>
              </a:p>
            </c:rich>
          </c:tx>
        </c:title>
        <c:numFmt formatCode="_(* #,##0.00_);_(* \(#,##0.00\);_(* &quot;-&quot;??_);_(@_)" sourceLinked="1"/>
        <c:majorTickMark val="none"/>
        <c:tickLblPos val="nextTo"/>
        <c:crossAx val="67263488"/>
        <c:crosses val="autoZero"/>
        <c:crossBetween val="between"/>
      </c:valAx>
    </c:plotArea>
    <c:legend>
      <c:legendPos val="r"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b="0" baseline="0" dirty="0"/>
              <a:t>Heating Degree Days</a:t>
            </a:r>
          </a:p>
          <a:p>
            <a:pPr>
              <a:defRPr/>
            </a:pPr>
            <a:r>
              <a:rPr lang="en-US" sz="1400" b="0" baseline="0" dirty="0"/>
              <a:t>(December - February)</a:t>
            </a:r>
            <a:endParaRPr lang="en-US" sz="1400" b="0" dirty="0"/>
          </a:p>
        </c:rich>
      </c:tx>
    </c:title>
    <c:plotArea>
      <c:layout/>
      <c:barChart>
        <c:barDir val="col"/>
        <c:grouping val="clustered"/>
        <c:ser>
          <c:idx val="1"/>
          <c:order val="0"/>
          <c:cat>
            <c:numRef>
              <c:f>HDD!$D$37:$D$40</c:f>
              <c:numCache>
                <c:formatCode>General</c:formatCode>
                <c:ptCount val="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</c:numCache>
            </c:numRef>
          </c:cat>
          <c:val>
            <c:numRef>
              <c:f>HDD!$E$37:$E$40</c:f>
              <c:numCache>
                <c:formatCode>General</c:formatCode>
                <c:ptCount val="4"/>
                <c:pt idx="0">
                  <c:v>3250</c:v>
                </c:pt>
                <c:pt idx="1">
                  <c:v>3353</c:v>
                </c:pt>
                <c:pt idx="2">
                  <c:v>3416</c:v>
                </c:pt>
                <c:pt idx="3">
                  <c:v>3613</c:v>
                </c:pt>
              </c:numCache>
            </c:numRef>
          </c:val>
        </c:ser>
        <c:axId val="79479168"/>
        <c:axId val="79610240"/>
      </c:barChart>
      <c:catAx>
        <c:axId val="79479168"/>
        <c:scaling>
          <c:orientation val="minMax"/>
        </c:scaling>
        <c:axPos val="b"/>
        <c:numFmt formatCode="General" sourceLinked="1"/>
        <c:majorTickMark val="none"/>
        <c:tickLblPos val="nextTo"/>
        <c:crossAx val="79610240"/>
        <c:crosses val="autoZero"/>
        <c:auto val="1"/>
        <c:lblAlgn val="ctr"/>
        <c:lblOffset val="100"/>
      </c:catAx>
      <c:valAx>
        <c:axId val="796102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79479168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C540A-9C38-4625-8545-07CE0337E2BA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1B85FD-5E4D-491C-AED9-8E3D8EA3C631}">
      <dgm:prSet phldrT="[Text]"/>
      <dgm:spPr/>
      <dgm:t>
        <a:bodyPr/>
        <a:lstStyle/>
        <a:p>
          <a:r>
            <a:rPr lang="en-US" dirty="0" smtClean="0"/>
            <a:t>GHG Emissions</a:t>
          </a:r>
          <a:endParaRPr lang="en-US" dirty="0"/>
        </a:p>
      </dgm:t>
    </dgm:pt>
    <dgm:pt modelId="{E92DCA42-7D7B-4BAB-9F5D-BC378EF03AEB}" type="parTrans" cxnId="{A1970416-5676-4547-AD8B-FB29296FE250}">
      <dgm:prSet/>
      <dgm:spPr/>
      <dgm:t>
        <a:bodyPr/>
        <a:lstStyle/>
        <a:p>
          <a:endParaRPr lang="en-US"/>
        </a:p>
      </dgm:t>
    </dgm:pt>
    <dgm:pt modelId="{61A24AD2-14BF-4E13-BAF7-E87BF427FE07}" type="sibTrans" cxnId="{A1970416-5676-4547-AD8B-FB29296FE250}">
      <dgm:prSet/>
      <dgm:spPr/>
      <dgm:t>
        <a:bodyPr/>
        <a:lstStyle/>
        <a:p>
          <a:endParaRPr lang="en-US"/>
        </a:p>
      </dgm:t>
    </dgm:pt>
    <dgm:pt modelId="{2D9E3C63-16A4-4536-95C0-98D8169CC0EF}">
      <dgm:prSet phldrT="[Text]" custT="1"/>
      <dgm:spPr/>
      <dgm:t>
        <a:bodyPr/>
        <a:lstStyle/>
        <a:p>
          <a:r>
            <a:rPr lang="en-US" sz="1000" b="1" dirty="0" smtClean="0"/>
            <a:t>Transportation  VMT</a:t>
          </a:r>
          <a:endParaRPr lang="en-US" sz="1000" b="1" dirty="0"/>
        </a:p>
      </dgm:t>
    </dgm:pt>
    <dgm:pt modelId="{EDBE96EF-D1A4-4BD4-86FF-15F89BF0B87D}" type="parTrans" cxnId="{39A705D7-0231-47D3-B69F-0AE84BF01072}">
      <dgm:prSet/>
      <dgm:spPr/>
      <dgm:t>
        <a:bodyPr/>
        <a:lstStyle/>
        <a:p>
          <a:endParaRPr lang="en-US"/>
        </a:p>
      </dgm:t>
    </dgm:pt>
    <dgm:pt modelId="{456618B0-7563-4617-87D7-CE403056AFE6}" type="sibTrans" cxnId="{39A705D7-0231-47D3-B69F-0AE84BF01072}">
      <dgm:prSet/>
      <dgm:spPr/>
      <dgm:t>
        <a:bodyPr/>
        <a:lstStyle/>
        <a:p>
          <a:endParaRPr lang="en-US" dirty="0"/>
        </a:p>
      </dgm:t>
    </dgm:pt>
    <dgm:pt modelId="{158CC1DA-65C9-45CA-8CC0-D21266E4B1CB}">
      <dgm:prSet phldrT="[Text]" custT="1"/>
      <dgm:spPr/>
      <dgm:t>
        <a:bodyPr/>
        <a:lstStyle/>
        <a:p>
          <a:r>
            <a:rPr lang="en-US" sz="1000" b="1" dirty="0" smtClean="0"/>
            <a:t>Utility Energy Consumption</a:t>
          </a:r>
          <a:endParaRPr lang="en-US" sz="1000" b="1" dirty="0"/>
        </a:p>
      </dgm:t>
    </dgm:pt>
    <dgm:pt modelId="{6A1F5741-594D-4784-B3B9-67617D66B022}" type="parTrans" cxnId="{4E38ECE1-54EB-4239-BA79-5F7615FC96B9}">
      <dgm:prSet/>
      <dgm:spPr/>
      <dgm:t>
        <a:bodyPr/>
        <a:lstStyle/>
        <a:p>
          <a:endParaRPr lang="en-US"/>
        </a:p>
      </dgm:t>
    </dgm:pt>
    <dgm:pt modelId="{E352879C-2238-477F-A32E-3FEADDF70BB6}" type="sibTrans" cxnId="{4E38ECE1-54EB-4239-BA79-5F7615FC96B9}">
      <dgm:prSet/>
      <dgm:spPr/>
      <dgm:t>
        <a:bodyPr/>
        <a:lstStyle/>
        <a:p>
          <a:endParaRPr lang="en-US" dirty="0"/>
        </a:p>
      </dgm:t>
    </dgm:pt>
    <dgm:pt modelId="{D7E69510-9B9E-4B46-9B77-7747A83F056B}">
      <dgm:prSet phldrT="[Text]" custT="1"/>
      <dgm:spPr/>
      <dgm:t>
        <a:bodyPr/>
        <a:lstStyle/>
        <a:p>
          <a:r>
            <a:rPr lang="en-US" sz="1000" b="1" dirty="0" smtClean="0"/>
            <a:t>Fuel Oil Consumption</a:t>
          </a:r>
          <a:endParaRPr lang="en-US" sz="1000" b="1" dirty="0"/>
        </a:p>
      </dgm:t>
    </dgm:pt>
    <dgm:pt modelId="{FEFC70DD-7FFF-4583-BDA6-0F2562636249}" type="parTrans" cxnId="{AB14D7BD-44B4-4055-AA9E-FFFE8F312207}">
      <dgm:prSet/>
      <dgm:spPr/>
      <dgm:t>
        <a:bodyPr/>
        <a:lstStyle/>
        <a:p>
          <a:endParaRPr lang="en-US"/>
        </a:p>
      </dgm:t>
    </dgm:pt>
    <dgm:pt modelId="{03D04BA3-70F9-4B66-918F-F4946E80F975}" type="sibTrans" cxnId="{AB14D7BD-44B4-4055-AA9E-FFFE8F312207}">
      <dgm:prSet/>
      <dgm:spPr/>
      <dgm:t>
        <a:bodyPr/>
        <a:lstStyle/>
        <a:p>
          <a:endParaRPr lang="en-US" dirty="0"/>
        </a:p>
      </dgm:t>
    </dgm:pt>
    <dgm:pt modelId="{2F68AB1C-91F0-44FA-B322-C9957C240643}">
      <dgm:prSet phldrT="[Text]" custT="1"/>
      <dgm:spPr/>
      <dgm:t>
        <a:bodyPr/>
        <a:lstStyle/>
        <a:p>
          <a:r>
            <a:rPr lang="en-US" sz="1000" b="1" dirty="0" smtClean="0"/>
            <a:t>Waste (generation rate)</a:t>
          </a:r>
          <a:endParaRPr lang="en-US" sz="1000" b="1" dirty="0"/>
        </a:p>
      </dgm:t>
    </dgm:pt>
    <dgm:pt modelId="{EA863215-9247-4F0B-A0D1-E1192A41E87A}" type="parTrans" cxnId="{17939F4A-82FE-453F-BEF2-329CE8E425A2}">
      <dgm:prSet/>
      <dgm:spPr/>
      <dgm:t>
        <a:bodyPr/>
        <a:lstStyle/>
        <a:p>
          <a:endParaRPr lang="en-US"/>
        </a:p>
      </dgm:t>
    </dgm:pt>
    <dgm:pt modelId="{033BF70E-9C73-4944-9A5E-A3B83108D78C}" type="sibTrans" cxnId="{17939F4A-82FE-453F-BEF2-329CE8E425A2}">
      <dgm:prSet/>
      <dgm:spPr/>
      <dgm:t>
        <a:bodyPr/>
        <a:lstStyle/>
        <a:p>
          <a:endParaRPr lang="en-US" dirty="0"/>
        </a:p>
      </dgm:t>
    </dgm:pt>
    <dgm:pt modelId="{09AA55E6-5829-46B4-920D-56534658D237}" type="pres">
      <dgm:prSet presAssocID="{5D0C540A-9C38-4625-8545-07CE0337E2B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776400-B2CF-4AC4-BEDB-5B29FFCCCB2D}" type="pres">
      <dgm:prSet presAssocID="{7F1B85FD-5E4D-491C-AED9-8E3D8EA3C631}" presName="centerShape" presStyleLbl="node0" presStyleIdx="0" presStyleCnt="1"/>
      <dgm:spPr/>
      <dgm:t>
        <a:bodyPr/>
        <a:lstStyle/>
        <a:p>
          <a:endParaRPr lang="en-US"/>
        </a:p>
      </dgm:t>
    </dgm:pt>
    <dgm:pt modelId="{610B930C-DAB1-4059-9363-2EE9138E5C19}" type="pres">
      <dgm:prSet presAssocID="{2D9E3C63-16A4-4536-95C0-98D8169CC0E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69512-D37A-425C-B69B-3A8511786977}" type="pres">
      <dgm:prSet presAssocID="{2D9E3C63-16A4-4536-95C0-98D8169CC0EF}" presName="dummy" presStyleCnt="0"/>
      <dgm:spPr/>
    </dgm:pt>
    <dgm:pt modelId="{F4F5B125-A036-4ABA-A2B8-17702A5B0D02}" type="pres">
      <dgm:prSet presAssocID="{456618B0-7563-4617-87D7-CE403056AFE6}" presName="sibTrans" presStyleLbl="sibTrans2D1" presStyleIdx="0" presStyleCnt="4"/>
      <dgm:spPr/>
      <dgm:t>
        <a:bodyPr/>
        <a:lstStyle/>
        <a:p>
          <a:endParaRPr lang="en-US"/>
        </a:p>
      </dgm:t>
    </dgm:pt>
    <dgm:pt modelId="{5412DCD5-4678-48C1-9781-B882557BB255}" type="pres">
      <dgm:prSet presAssocID="{158CC1DA-65C9-45CA-8CC0-D21266E4B1C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C5D0C-3176-453F-B2E1-1AE2AF5FD9DF}" type="pres">
      <dgm:prSet presAssocID="{158CC1DA-65C9-45CA-8CC0-D21266E4B1CB}" presName="dummy" presStyleCnt="0"/>
      <dgm:spPr/>
    </dgm:pt>
    <dgm:pt modelId="{E490F7CA-EDB0-443E-BE87-1E9D48D7EEEE}" type="pres">
      <dgm:prSet presAssocID="{E352879C-2238-477F-A32E-3FEADDF70BB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ACA24AD-CDD6-43C1-B345-67D70C53ADC9}" type="pres">
      <dgm:prSet presAssocID="{D7E69510-9B9E-4B46-9B77-7747A83F056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55C01E-56CE-4CA5-886B-47B91684B933}" type="pres">
      <dgm:prSet presAssocID="{D7E69510-9B9E-4B46-9B77-7747A83F056B}" presName="dummy" presStyleCnt="0"/>
      <dgm:spPr/>
    </dgm:pt>
    <dgm:pt modelId="{BCCE7552-39F2-4765-8D33-F536FDEA9A88}" type="pres">
      <dgm:prSet presAssocID="{03D04BA3-70F9-4B66-918F-F4946E80F97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14DF22A6-8AF3-4B5D-99BA-7BAB471C4C23}" type="pres">
      <dgm:prSet presAssocID="{2F68AB1C-91F0-44FA-B322-C9957C24064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A1615C-99B3-4025-B4CC-0A6DC4404541}" type="pres">
      <dgm:prSet presAssocID="{2F68AB1C-91F0-44FA-B322-C9957C240643}" presName="dummy" presStyleCnt="0"/>
      <dgm:spPr/>
    </dgm:pt>
    <dgm:pt modelId="{5646CE7A-CF25-43AD-9B48-F4A9E2C1D9C1}" type="pres">
      <dgm:prSet presAssocID="{033BF70E-9C73-4944-9A5E-A3B83108D78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2B05C127-E73F-4EE2-8D77-713A55CF7601}" type="presOf" srcId="{456618B0-7563-4617-87D7-CE403056AFE6}" destId="{F4F5B125-A036-4ABA-A2B8-17702A5B0D02}" srcOrd="0" destOrd="0" presId="urn:microsoft.com/office/officeart/2005/8/layout/radial6"/>
    <dgm:cxn modelId="{39A705D7-0231-47D3-B69F-0AE84BF01072}" srcId="{7F1B85FD-5E4D-491C-AED9-8E3D8EA3C631}" destId="{2D9E3C63-16A4-4536-95C0-98D8169CC0EF}" srcOrd="0" destOrd="0" parTransId="{EDBE96EF-D1A4-4BD4-86FF-15F89BF0B87D}" sibTransId="{456618B0-7563-4617-87D7-CE403056AFE6}"/>
    <dgm:cxn modelId="{4E38ECE1-54EB-4239-BA79-5F7615FC96B9}" srcId="{7F1B85FD-5E4D-491C-AED9-8E3D8EA3C631}" destId="{158CC1DA-65C9-45CA-8CC0-D21266E4B1CB}" srcOrd="1" destOrd="0" parTransId="{6A1F5741-594D-4784-B3B9-67617D66B022}" sibTransId="{E352879C-2238-477F-A32E-3FEADDF70BB6}"/>
    <dgm:cxn modelId="{17939F4A-82FE-453F-BEF2-329CE8E425A2}" srcId="{7F1B85FD-5E4D-491C-AED9-8E3D8EA3C631}" destId="{2F68AB1C-91F0-44FA-B322-C9957C240643}" srcOrd="3" destOrd="0" parTransId="{EA863215-9247-4F0B-A0D1-E1192A41E87A}" sibTransId="{033BF70E-9C73-4944-9A5E-A3B83108D78C}"/>
    <dgm:cxn modelId="{5917069D-417F-4992-AB23-AFC7F7E273E6}" type="presOf" srcId="{2D9E3C63-16A4-4536-95C0-98D8169CC0EF}" destId="{610B930C-DAB1-4059-9363-2EE9138E5C19}" srcOrd="0" destOrd="0" presId="urn:microsoft.com/office/officeart/2005/8/layout/radial6"/>
    <dgm:cxn modelId="{AD219921-B89D-4304-91C0-AE6960FBF166}" type="presOf" srcId="{03D04BA3-70F9-4B66-918F-F4946E80F975}" destId="{BCCE7552-39F2-4765-8D33-F536FDEA9A88}" srcOrd="0" destOrd="0" presId="urn:microsoft.com/office/officeart/2005/8/layout/radial6"/>
    <dgm:cxn modelId="{C4D77928-BCD0-4F7B-BE6F-6A8C1CC3165F}" type="presOf" srcId="{2F68AB1C-91F0-44FA-B322-C9957C240643}" destId="{14DF22A6-8AF3-4B5D-99BA-7BAB471C4C23}" srcOrd="0" destOrd="0" presId="urn:microsoft.com/office/officeart/2005/8/layout/radial6"/>
    <dgm:cxn modelId="{8133F0AF-9A49-46D7-B8DA-D430C1D7DD25}" type="presOf" srcId="{033BF70E-9C73-4944-9A5E-A3B83108D78C}" destId="{5646CE7A-CF25-43AD-9B48-F4A9E2C1D9C1}" srcOrd="0" destOrd="0" presId="urn:microsoft.com/office/officeart/2005/8/layout/radial6"/>
    <dgm:cxn modelId="{5F255E35-3EDF-4A71-8C1C-F0F8506299EA}" type="presOf" srcId="{E352879C-2238-477F-A32E-3FEADDF70BB6}" destId="{E490F7CA-EDB0-443E-BE87-1E9D48D7EEEE}" srcOrd="0" destOrd="0" presId="urn:microsoft.com/office/officeart/2005/8/layout/radial6"/>
    <dgm:cxn modelId="{60512567-5354-45B2-8CBE-4D17A4431BE6}" type="presOf" srcId="{158CC1DA-65C9-45CA-8CC0-D21266E4B1CB}" destId="{5412DCD5-4678-48C1-9781-B882557BB255}" srcOrd="0" destOrd="0" presId="urn:microsoft.com/office/officeart/2005/8/layout/radial6"/>
    <dgm:cxn modelId="{AB14D7BD-44B4-4055-AA9E-FFFE8F312207}" srcId="{7F1B85FD-5E4D-491C-AED9-8E3D8EA3C631}" destId="{D7E69510-9B9E-4B46-9B77-7747A83F056B}" srcOrd="2" destOrd="0" parTransId="{FEFC70DD-7FFF-4583-BDA6-0F2562636249}" sibTransId="{03D04BA3-70F9-4B66-918F-F4946E80F975}"/>
    <dgm:cxn modelId="{A1970416-5676-4547-AD8B-FB29296FE250}" srcId="{5D0C540A-9C38-4625-8545-07CE0337E2BA}" destId="{7F1B85FD-5E4D-491C-AED9-8E3D8EA3C631}" srcOrd="0" destOrd="0" parTransId="{E92DCA42-7D7B-4BAB-9F5D-BC378EF03AEB}" sibTransId="{61A24AD2-14BF-4E13-BAF7-E87BF427FE07}"/>
    <dgm:cxn modelId="{4A05629D-B3CE-46D6-94B6-FA2DD08272A1}" type="presOf" srcId="{D7E69510-9B9E-4B46-9B77-7747A83F056B}" destId="{5ACA24AD-CDD6-43C1-B345-67D70C53ADC9}" srcOrd="0" destOrd="0" presId="urn:microsoft.com/office/officeart/2005/8/layout/radial6"/>
    <dgm:cxn modelId="{1E4A7838-5C67-4730-805E-55E37D8D61BE}" type="presOf" srcId="{7F1B85FD-5E4D-491C-AED9-8E3D8EA3C631}" destId="{E6776400-B2CF-4AC4-BEDB-5B29FFCCCB2D}" srcOrd="0" destOrd="0" presId="urn:microsoft.com/office/officeart/2005/8/layout/radial6"/>
    <dgm:cxn modelId="{C500DFE6-F42A-4C5F-9079-D04F56FB7654}" type="presOf" srcId="{5D0C540A-9C38-4625-8545-07CE0337E2BA}" destId="{09AA55E6-5829-46B4-920D-56534658D237}" srcOrd="0" destOrd="0" presId="urn:microsoft.com/office/officeart/2005/8/layout/radial6"/>
    <dgm:cxn modelId="{E09A88F9-DBA4-4EA4-834E-CF2ECD4A37D8}" type="presParOf" srcId="{09AA55E6-5829-46B4-920D-56534658D237}" destId="{E6776400-B2CF-4AC4-BEDB-5B29FFCCCB2D}" srcOrd="0" destOrd="0" presId="urn:microsoft.com/office/officeart/2005/8/layout/radial6"/>
    <dgm:cxn modelId="{8DF38AD2-370C-4433-B915-1C376833596E}" type="presParOf" srcId="{09AA55E6-5829-46B4-920D-56534658D237}" destId="{610B930C-DAB1-4059-9363-2EE9138E5C19}" srcOrd="1" destOrd="0" presId="urn:microsoft.com/office/officeart/2005/8/layout/radial6"/>
    <dgm:cxn modelId="{CC805461-7EC4-47E2-BCC7-D4DDD4C481DA}" type="presParOf" srcId="{09AA55E6-5829-46B4-920D-56534658D237}" destId="{11769512-D37A-425C-B69B-3A8511786977}" srcOrd="2" destOrd="0" presId="urn:microsoft.com/office/officeart/2005/8/layout/radial6"/>
    <dgm:cxn modelId="{62B21DD5-5C00-4794-AC3A-235F91A08FE3}" type="presParOf" srcId="{09AA55E6-5829-46B4-920D-56534658D237}" destId="{F4F5B125-A036-4ABA-A2B8-17702A5B0D02}" srcOrd="3" destOrd="0" presId="urn:microsoft.com/office/officeart/2005/8/layout/radial6"/>
    <dgm:cxn modelId="{4F670131-8F62-439E-AA8D-0FE623E33657}" type="presParOf" srcId="{09AA55E6-5829-46B4-920D-56534658D237}" destId="{5412DCD5-4678-48C1-9781-B882557BB255}" srcOrd="4" destOrd="0" presId="urn:microsoft.com/office/officeart/2005/8/layout/radial6"/>
    <dgm:cxn modelId="{8A81720E-3BC1-4453-8883-13B113F1D9BA}" type="presParOf" srcId="{09AA55E6-5829-46B4-920D-56534658D237}" destId="{96DC5D0C-3176-453F-B2E1-1AE2AF5FD9DF}" srcOrd="5" destOrd="0" presId="urn:microsoft.com/office/officeart/2005/8/layout/radial6"/>
    <dgm:cxn modelId="{A29580B2-B452-445E-8F57-177D3EC5C3BD}" type="presParOf" srcId="{09AA55E6-5829-46B4-920D-56534658D237}" destId="{E490F7CA-EDB0-443E-BE87-1E9D48D7EEEE}" srcOrd="6" destOrd="0" presId="urn:microsoft.com/office/officeart/2005/8/layout/radial6"/>
    <dgm:cxn modelId="{183A38C2-D751-44D9-9DB8-F76CED6FBEDA}" type="presParOf" srcId="{09AA55E6-5829-46B4-920D-56534658D237}" destId="{5ACA24AD-CDD6-43C1-B345-67D70C53ADC9}" srcOrd="7" destOrd="0" presId="urn:microsoft.com/office/officeart/2005/8/layout/radial6"/>
    <dgm:cxn modelId="{51BBEAFB-26DD-41A4-BF6E-AA15D0F97C91}" type="presParOf" srcId="{09AA55E6-5829-46B4-920D-56534658D237}" destId="{2F55C01E-56CE-4CA5-886B-47B91684B933}" srcOrd="8" destOrd="0" presId="urn:microsoft.com/office/officeart/2005/8/layout/radial6"/>
    <dgm:cxn modelId="{53325C53-7430-4D1F-9B11-6EF5575F4700}" type="presParOf" srcId="{09AA55E6-5829-46B4-920D-56534658D237}" destId="{BCCE7552-39F2-4765-8D33-F536FDEA9A88}" srcOrd="9" destOrd="0" presId="urn:microsoft.com/office/officeart/2005/8/layout/radial6"/>
    <dgm:cxn modelId="{B87E37CD-A84A-486D-98C2-05C053872F25}" type="presParOf" srcId="{09AA55E6-5829-46B4-920D-56534658D237}" destId="{14DF22A6-8AF3-4B5D-99BA-7BAB471C4C23}" srcOrd="10" destOrd="0" presId="urn:microsoft.com/office/officeart/2005/8/layout/radial6"/>
    <dgm:cxn modelId="{54BCF457-3061-48F5-8788-C17E2853DE50}" type="presParOf" srcId="{09AA55E6-5829-46B4-920D-56534658D237}" destId="{3BA1615C-99B3-4025-B4CC-0A6DC4404541}" srcOrd="11" destOrd="0" presId="urn:microsoft.com/office/officeart/2005/8/layout/radial6"/>
    <dgm:cxn modelId="{F6266126-EDAD-450B-A87B-B5674CE246A8}" type="presParOf" srcId="{09AA55E6-5829-46B4-920D-56534658D237}" destId="{5646CE7A-CF25-43AD-9B48-F4A9E2C1D9C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46CE7A-CF25-43AD-9B48-F4A9E2C1D9C1}">
      <dsp:nvSpPr>
        <dsp:cNvPr id="0" name=""/>
        <dsp:cNvSpPr/>
      </dsp:nvSpPr>
      <dsp:spPr>
        <a:xfrm>
          <a:off x="1745210" y="551410"/>
          <a:ext cx="3672379" cy="3672379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E7552-39F2-4765-8D33-F536FDEA9A88}">
      <dsp:nvSpPr>
        <dsp:cNvPr id="0" name=""/>
        <dsp:cNvSpPr/>
      </dsp:nvSpPr>
      <dsp:spPr>
        <a:xfrm>
          <a:off x="1745210" y="551410"/>
          <a:ext cx="3672379" cy="3672379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0F7CA-EDB0-443E-BE87-1E9D48D7EEEE}">
      <dsp:nvSpPr>
        <dsp:cNvPr id="0" name=""/>
        <dsp:cNvSpPr/>
      </dsp:nvSpPr>
      <dsp:spPr>
        <a:xfrm>
          <a:off x="1745210" y="551410"/>
          <a:ext cx="3672379" cy="3672379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F5B125-A036-4ABA-A2B8-17702A5B0D02}">
      <dsp:nvSpPr>
        <dsp:cNvPr id="0" name=""/>
        <dsp:cNvSpPr/>
      </dsp:nvSpPr>
      <dsp:spPr>
        <a:xfrm>
          <a:off x="1745210" y="551410"/>
          <a:ext cx="3672379" cy="3672379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76400-B2CF-4AC4-BEDB-5B29FFCCCB2D}">
      <dsp:nvSpPr>
        <dsp:cNvPr id="0" name=""/>
        <dsp:cNvSpPr/>
      </dsp:nvSpPr>
      <dsp:spPr>
        <a:xfrm>
          <a:off x="2735888" y="1542088"/>
          <a:ext cx="1691022" cy="16910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GHG Emissions</a:t>
          </a:r>
          <a:endParaRPr lang="en-US" sz="2200" kern="1200" dirty="0"/>
        </a:p>
      </dsp:txBody>
      <dsp:txXfrm>
        <a:off x="2735888" y="1542088"/>
        <a:ext cx="1691022" cy="1691022"/>
      </dsp:txXfrm>
    </dsp:sp>
    <dsp:sp modelId="{610B930C-DAB1-4059-9363-2EE9138E5C19}">
      <dsp:nvSpPr>
        <dsp:cNvPr id="0" name=""/>
        <dsp:cNvSpPr/>
      </dsp:nvSpPr>
      <dsp:spPr>
        <a:xfrm>
          <a:off x="2989542" y="2166"/>
          <a:ext cx="1183715" cy="1183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Transportation  VMT</a:t>
          </a:r>
          <a:endParaRPr lang="en-US" sz="1000" b="1" kern="1200" dirty="0"/>
        </a:p>
      </dsp:txBody>
      <dsp:txXfrm>
        <a:off x="2989542" y="2166"/>
        <a:ext cx="1183715" cy="1183715"/>
      </dsp:txXfrm>
    </dsp:sp>
    <dsp:sp modelId="{5412DCD5-4678-48C1-9781-B882557BB255}">
      <dsp:nvSpPr>
        <dsp:cNvPr id="0" name=""/>
        <dsp:cNvSpPr/>
      </dsp:nvSpPr>
      <dsp:spPr>
        <a:xfrm>
          <a:off x="4783117" y="1795742"/>
          <a:ext cx="1183715" cy="1183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Utility Energy Consumption</a:t>
          </a:r>
          <a:endParaRPr lang="en-US" sz="1000" b="1" kern="1200" dirty="0"/>
        </a:p>
      </dsp:txBody>
      <dsp:txXfrm>
        <a:off x="4783117" y="1795742"/>
        <a:ext cx="1183715" cy="1183715"/>
      </dsp:txXfrm>
    </dsp:sp>
    <dsp:sp modelId="{5ACA24AD-CDD6-43C1-B345-67D70C53ADC9}">
      <dsp:nvSpPr>
        <dsp:cNvPr id="0" name=""/>
        <dsp:cNvSpPr/>
      </dsp:nvSpPr>
      <dsp:spPr>
        <a:xfrm>
          <a:off x="2989542" y="3589317"/>
          <a:ext cx="1183715" cy="1183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Fuel Oil Consumption</a:t>
          </a:r>
          <a:endParaRPr lang="en-US" sz="1000" b="1" kern="1200" dirty="0"/>
        </a:p>
      </dsp:txBody>
      <dsp:txXfrm>
        <a:off x="2989542" y="3589317"/>
        <a:ext cx="1183715" cy="1183715"/>
      </dsp:txXfrm>
    </dsp:sp>
    <dsp:sp modelId="{14DF22A6-8AF3-4B5D-99BA-7BAB471C4C23}">
      <dsp:nvSpPr>
        <dsp:cNvPr id="0" name=""/>
        <dsp:cNvSpPr/>
      </dsp:nvSpPr>
      <dsp:spPr>
        <a:xfrm>
          <a:off x="1195966" y="1795742"/>
          <a:ext cx="1183715" cy="1183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Waste (generation rate)</a:t>
          </a:r>
          <a:endParaRPr lang="en-US" sz="1000" b="1" kern="1200" dirty="0"/>
        </a:p>
      </dsp:txBody>
      <dsp:txXfrm>
        <a:off x="1195966" y="1795742"/>
        <a:ext cx="1183715" cy="1183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ED309-ED57-4E4D-832D-44BDCF0005E0}" type="datetimeFigureOut">
              <a:rPr lang="en-US" smtClean="0"/>
              <a:t>3/17/2011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E0367-4365-4ACC-A43C-C05FE1658E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85B2D-A5A7-4599-994A-0942570A6C81}" type="datetimeFigureOut">
              <a:rPr lang="en-US" smtClean="0"/>
              <a:t>3/17/2011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A11D8-8D4C-48EA-A3C2-B12525983A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11D8-8D4C-48EA-A3C2-B12525983A9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4D69D-E562-4E5B-9862-7770760C2394}" type="datetimeFigureOut">
              <a:rPr lang="en-US" smtClean="0"/>
              <a:pPr/>
              <a:t>3/17/2011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C0836-DF0D-4B0C-AEB2-4BD654F75D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limatetools.com/horizon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Horizons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8424419" cy="780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514600" y="762000"/>
            <a:ext cx="6016262" cy="17081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500" b="1" dirty="0" smtClean="0">
                <a:solidFill>
                  <a:srgbClr val="2C7039"/>
                </a:solidFill>
                <a:latin typeface="Arial Rounded MT Bold" pitchFamily="34" charset="0"/>
                <a:cs typeface="MV Boli" pitchFamily="2"/>
              </a:rPr>
              <a:t>H</a:t>
            </a:r>
            <a:r>
              <a:rPr lang="en-US" sz="10500" dirty="0" smtClean="0">
                <a:solidFill>
                  <a:schemeClr val="tx2"/>
                </a:solidFill>
                <a:latin typeface="Arial Rounded MT Bold" pitchFamily="34" charset="0"/>
                <a:cs typeface="MV Boli" pitchFamily="2"/>
              </a:rPr>
              <a:t>orizons</a:t>
            </a:r>
            <a:endParaRPr lang="en-US" sz="10500" dirty="0">
              <a:solidFill>
                <a:schemeClr val="tx2"/>
              </a:solidFill>
              <a:latin typeface="Arial Rounded MT Bold" pitchFamily="34" charset="0"/>
              <a:cs typeface="MV Bol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6046" y="2129135"/>
            <a:ext cx="4122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/>
              <a:t>Sustainability Information System</a:t>
            </a:r>
            <a:endParaRPr lang="en-US" sz="2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258580"/>
            <a:ext cx="5498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Climate Action Associates LLC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2971800"/>
            <a:ext cx="69427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MWCOG  Energy Advisory Committee meeting</a:t>
            </a:r>
          </a:p>
          <a:p>
            <a:pPr algn="ctr"/>
            <a:r>
              <a:rPr lang="en-US" dirty="0" smtClean="0"/>
              <a:t>Jim </a:t>
            </a:r>
            <a:r>
              <a:rPr lang="en-US" dirty="0" err="1" smtClean="0"/>
              <a:t>Yienger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Horizons Sustainability Information System </a:t>
            </a:r>
          </a:p>
          <a:p>
            <a:r>
              <a:rPr lang="en-US" dirty="0" smtClean="0"/>
              <a:t>Discuss applicability for MWCOG’s regional GHG initiative</a:t>
            </a:r>
          </a:p>
          <a:p>
            <a:r>
              <a:rPr lang="en-US" dirty="0" smtClean="0"/>
              <a:t>Solicit feedback from the EAB</a:t>
            </a:r>
          </a:p>
          <a:p>
            <a:r>
              <a:rPr lang="en-US" dirty="0" smtClean="0"/>
              <a:t>Discuss our current plans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2819400" y="4267200"/>
            <a:ext cx="6019800" cy="19812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pitchFamily="34" charset="0"/>
              </a:rPr>
              <a:t>Sustainability Strategy 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4" name="Hexagon 3"/>
          <p:cNvSpPr/>
          <p:nvPr/>
        </p:nvSpPr>
        <p:spPr>
          <a:xfrm>
            <a:off x="685800" y="2057400"/>
            <a:ext cx="4038600" cy="4191000"/>
          </a:xfrm>
          <a:prstGeom prst="hexagon">
            <a:avLst/>
          </a:prstGeom>
          <a:noFill/>
          <a:ln w="254000">
            <a:solidFill>
              <a:srgbClr val="2C7039">
                <a:alpha val="7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4495800"/>
            <a:ext cx="3730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Entire Community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90116" y="1524000"/>
            <a:ext cx="5053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Government Operations </a:t>
            </a:r>
            <a:endParaRPr lang="en-US" sz="3200" dirty="0">
              <a:latin typeface="Arial Rounded MT Bold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667000" y="2667000"/>
            <a:ext cx="685800" cy="762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43401" y="50292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Energy and emissions related to </a:t>
            </a: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everyone</a:t>
            </a:r>
            <a:r>
              <a:rPr lang="en-US" sz="2400" dirty="0" smtClean="0">
                <a:latin typeface="Arial Rounded MT Bold" pitchFamily="34" charset="0"/>
              </a:rPr>
              <a:t>,</a:t>
            </a:r>
          </a:p>
          <a:p>
            <a:r>
              <a:rPr lang="en-US" sz="2400" dirty="0" smtClean="0">
                <a:latin typeface="Arial Rounded MT Bold" pitchFamily="34" charset="0"/>
              </a:rPr>
              <a:t>all residents and businesses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048000" y="2133602"/>
            <a:ext cx="1143001" cy="91439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43400" y="2057400"/>
            <a:ext cx="4550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Buildings, facilities, fleet, etc.</a:t>
            </a:r>
          </a:p>
        </p:txBody>
      </p:sp>
      <p:sp>
        <p:nvSpPr>
          <p:cNvPr id="21" name="Hexagon 20"/>
          <p:cNvSpPr/>
          <p:nvPr/>
        </p:nvSpPr>
        <p:spPr>
          <a:xfrm>
            <a:off x="7391400" y="3761096"/>
            <a:ext cx="914400" cy="990600"/>
          </a:xfrm>
          <a:prstGeom prst="hexagon">
            <a:avLst/>
          </a:prstGeom>
          <a:solidFill>
            <a:schemeClr val="accent3">
              <a:lumMod val="20000"/>
              <a:lumOff val="80000"/>
            </a:schemeClr>
          </a:solidFill>
          <a:ln w="127000">
            <a:solidFill>
              <a:schemeClr val="accent1">
                <a:shade val="50000"/>
                <a:alpha val="5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508544" y="3801070"/>
            <a:ext cx="710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2C7039"/>
                </a:solidFill>
                <a:latin typeface="Arial Rounded MT Bold" pitchFamily="34" charset="0"/>
              </a:rPr>
              <a:t>H</a:t>
            </a:r>
            <a:endParaRPr lang="en-US" sz="5400" dirty="0">
              <a:solidFill>
                <a:srgbClr val="2C703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579358"/>
            <a:ext cx="7543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dirty="0" smtClean="0">
                <a:latin typeface="Arial Rounded MT Bold" pitchFamily="34" charset="0"/>
              </a:rPr>
              <a:t>Communities need </a:t>
            </a:r>
            <a:r>
              <a:rPr lang="en-US" sz="3600" b="1" dirty="0" smtClean="0">
                <a:solidFill>
                  <a:srgbClr val="7030A0"/>
                </a:solidFill>
                <a:latin typeface="Arial Rounded MT Bold" pitchFamily="34" charset="0"/>
              </a:rPr>
              <a:t>LOTS </a:t>
            </a:r>
            <a:r>
              <a:rPr lang="en-US" sz="3600" dirty="0" smtClean="0">
                <a:solidFill>
                  <a:srgbClr val="7030A0"/>
                </a:solidFill>
                <a:latin typeface="Arial Rounded MT Bold" pitchFamily="34" charset="0"/>
              </a:rPr>
              <a:t>of</a:t>
            </a:r>
            <a:r>
              <a:rPr lang="en-US" sz="3600" dirty="0" smtClean="0">
                <a:latin typeface="Arial Rounded MT Bold" pitchFamily="34" charset="0"/>
              </a:rPr>
              <a:t> consistent and reliable </a:t>
            </a:r>
            <a:r>
              <a:rPr lang="en-US" sz="3600" dirty="0" smtClean="0">
                <a:solidFill>
                  <a:srgbClr val="7030A0"/>
                </a:solidFill>
                <a:latin typeface="Arial Rounded MT Bold" pitchFamily="34" charset="0"/>
              </a:rPr>
              <a:t>DATA</a:t>
            </a:r>
            <a:r>
              <a:rPr lang="en-US" sz="3600" dirty="0" smtClean="0">
                <a:latin typeface="Arial Rounded MT Bold" pitchFamily="34" charset="0"/>
              </a:rPr>
              <a:t> on: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Utility Energy and Fuel Oil Consumption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Vehicle Miles Traveled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Transit Ridership Metrics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Waste Generation 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Water Consumption and Quality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Materials Consumption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Climate and Weather Data (HDD CDD)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Education, Housing Density, and Crime </a:t>
            </a:r>
          </a:p>
          <a:p>
            <a:pPr indent="463550">
              <a:buFont typeface="Wingdings" pitchFamily="2" charset="2"/>
              <a:buChar char="q"/>
            </a:pPr>
            <a:r>
              <a:rPr lang="en-US" sz="2400" dirty="0" smtClean="0">
                <a:latin typeface="Arial Rounded MT Bold" pitchFamily="34" charset="0"/>
              </a:rPr>
              <a:t>Economic Indicators</a:t>
            </a:r>
          </a:p>
          <a:p>
            <a:pPr indent="46355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Hexagon 2"/>
          <p:cNvSpPr/>
          <p:nvPr/>
        </p:nvSpPr>
        <p:spPr>
          <a:xfrm>
            <a:off x="6019800" y="2971800"/>
            <a:ext cx="4038600" cy="41910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7969" y="2895600"/>
            <a:ext cx="155363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 Rounded MT Bold" pitchFamily="34" charset="0"/>
              </a:rPr>
              <a:t>Utility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4369" y="1676400"/>
            <a:ext cx="313079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Transportation Demand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2469" y="4953000"/>
            <a:ext cx="102944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Fuel Oil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0228" y="2895600"/>
            <a:ext cx="234916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“Scope 3” Sources </a:t>
            </a:r>
          </a:p>
          <a:p>
            <a:pPr algn="ctr"/>
            <a:r>
              <a:rPr lang="en-US" dirty="0" smtClean="0">
                <a:latin typeface="Arial Rounded MT Bold" pitchFamily="34" charset="0"/>
              </a:rPr>
              <a:t>Consumption, etc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0569" y="5983069"/>
            <a:ext cx="290040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Census Information</a:t>
            </a:r>
          </a:p>
          <a:p>
            <a:pPr algn="ctr"/>
            <a:r>
              <a:rPr lang="en-US" dirty="0" smtClean="0">
                <a:latin typeface="Arial Rounded MT Bold" pitchFamily="34" charset="0"/>
              </a:rPr>
              <a:t>NOAA / weather service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12" name="Hexagon 11"/>
          <p:cNvSpPr/>
          <p:nvPr/>
        </p:nvSpPr>
        <p:spPr>
          <a:xfrm>
            <a:off x="2795769" y="44958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/>
          <p:cNvSpPr/>
          <p:nvPr/>
        </p:nvSpPr>
        <p:spPr>
          <a:xfrm>
            <a:off x="3938769" y="21336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/>
          <p:cNvSpPr/>
          <p:nvPr/>
        </p:nvSpPr>
        <p:spPr>
          <a:xfrm>
            <a:off x="5081769" y="29718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/>
          <p:cNvSpPr/>
          <p:nvPr/>
        </p:nvSpPr>
        <p:spPr>
          <a:xfrm>
            <a:off x="3938769" y="53340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Hexagon 15"/>
          <p:cNvSpPr/>
          <p:nvPr/>
        </p:nvSpPr>
        <p:spPr>
          <a:xfrm>
            <a:off x="5081769" y="45720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Hexagon 16"/>
          <p:cNvSpPr/>
          <p:nvPr/>
        </p:nvSpPr>
        <p:spPr>
          <a:xfrm>
            <a:off x="1652769" y="36576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Hexagon 17"/>
          <p:cNvSpPr/>
          <p:nvPr/>
        </p:nvSpPr>
        <p:spPr>
          <a:xfrm>
            <a:off x="2795769" y="12954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Hexagon 18"/>
          <p:cNvSpPr/>
          <p:nvPr/>
        </p:nvSpPr>
        <p:spPr>
          <a:xfrm>
            <a:off x="6224769" y="37338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Hexagon 19"/>
          <p:cNvSpPr/>
          <p:nvPr/>
        </p:nvSpPr>
        <p:spPr>
          <a:xfrm>
            <a:off x="5081769" y="13716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Hexagon 20"/>
          <p:cNvSpPr/>
          <p:nvPr/>
        </p:nvSpPr>
        <p:spPr>
          <a:xfrm>
            <a:off x="3862569" y="3581400"/>
            <a:ext cx="1066800" cy="1143000"/>
          </a:xfrm>
          <a:prstGeom prst="hexagon">
            <a:avLst/>
          </a:prstGeom>
          <a:solidFill>
            <a:schemeClr val="accent1">
              <a:hueOff val="0"/>
              <a:satOff val="0"/>
              <a:lumOff val="0"/>
              <a:alpha val="62000"/>
            </a:schemeClr>
          </a:solidFill>
          <a:ln w="1270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864028" y="5029200"/>
            <a:ext cx="28646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Solid and sewage waste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81569" y="3886200"/>
            <a:ext cx="1870192" cy="461665"/>
          </a:xfrm>
          <a:prstGeom prst="rect">
            <a:avLst/>
          </a:prstGeom>
          <a:solidFill>
            <a:schemeClr val="accent3">
              <a:alpha val="24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Community</a:t>
            </a:r>
          </a:p>
        </p:txBody>
      </p:sp>
      <p:sp>
        <p:nvSpPr>
          <p:cNvPr id="29" name="Hexagon 28"/>
          <p:cNvSpPr/>
          <p:nvPr/>
        </p:nvSpPr>
        <p:spPr>
          <a:xfrm>
            <a:off x="2871969" y="3048000"/>
            <a:ext cx="762000" cy="762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29"/>
          <p:cNvSpPr/>
          <p:nvPr/>
        </p:nvSpPr>
        <p:spPr>
          <a:xfrm rot="20204532">
            <a:off x="4917145" y="3456532"/>
            <a:ext cx="1069423" cy="22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ight Arrow 30"/>
          <p:cNvSpPr/>
          <p:nvPr/>
        </p:nvSpPr>
        <p:spPr>
          <a:xfrm rot="16200000">
            <a:off x="3861938" y="2728145"/>
            <a:ext cx="1069423" cy="22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ight Arrow 31"/>
          <p:cNvSpPr/>
          <p:nvPr/>
        </p:nvSpPr>
        <p:spPr>
          <a:xfrm rot="12709866">
            <a:off x="2851619" y="3312887"/>
            <a:ext cx="1069423" cy="22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ight Arrow 32"/>
          <p:cNvSpPr/>
          <p:nvPr/>
        </p:nvSpPr>
        <p:spPr>
          <a:xfrm rot="9200719">
            <a:off x="2842289" y="4712980"/>
            <a:ext cx="1069423" cy="22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ight Arrow 33"/>
          <p:cNvSpPr/>
          <p:nvPr/>
        </p:nvSpPr>
        <p:spPr>
          <a:xfrm rot="5400000">
            <a:off x="3873640" y="5345071"/>
            <a:ext cx="1069423" cy="22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933682">
            <a:off x="4844888" y="4723934"/>
            <a:ext cx="1069423" cy="22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117295" y="2464526"/>
            <a:ext cx="53732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Rounded MT Bold" pitchFamily="34" charset="0"/>
              </a:rPr>
              <a:t>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157969" y="3148148"/>
            <a:ext cx="53732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Rounded MT Bold" pitchFamily="34" charset="0"/>
              </a:rPr>
              <a:t>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26695" y="3032759"/>
            <a:ext cx="53732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Rounded MT Bold" pitchFamily="34" charset="0"/>
              </a:rPr>
              <a:t>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57821" y="4404359"/>
            <a:ext cx="53732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Rounded MT Bold" pitchFamily="34" charset="0"/>
              </a:rPr>
              <a:t>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37580" y="4393474"/>
            <a:ext cx="53732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Rounded MT Bold" pitchFamily="34" charset="0"/>
              </a:rPr>
              <a:t>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17295" y="4926874"/>
            <a:ext cx="53732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Rounded MT Bold" pitchFamily="34" charset="0"/>
              </a:rPr>
              <a:t>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4557" y="228600"/>
            <a:ext cx="73126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Arial Rounded MT Bold" pitchFamily="34" charset="0"/>
              </a:rPr>
              <a:t>Communities must seek data</a:t>
            </a:r>
            <a:endParaRPr lang="en-US" sz="4000" dirty="0">
              <a:latin typeface="Arial Rounded MT Bold" pitchFamily="34" charset="0"/>
            </a:endParaRPr>
          </a:p>
        </p:txBody>
      </p:sp>
      <p:sp>
        <p:nvSpPr>
          <p:cNvPr id="43" name="Hexagon 42"/>
          <p:cNvSpPr/>
          <p:nvPr/>
        </p:nvSpPr>
        <p:spPr>
          <a:xfrm>
            <a:off x="-1143000" y="-838200"/>
            <a:ext cx="2895600" cy="28194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3.gstatic.com/images?q=tbn:ANd9GcRd8clRQFTBU7VwR-0FenU7OT6hpowjGmOt6MpG4V8-BPxU9ik&amp;t=1&amp;usg=__mGrQEgnQi1dd-azDR34olusDmpg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4714875"/>
            <a:ext cx="2143125" cy="21431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Rounded MT Bold" pitchFamily="34" charset="0"/>
              </a:rPr>
              <a:t>Horizons Sustainability Information System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4" name="Hexagon 3"/>
          <p:cNvSpPr/>
          <p:nvPr/>
        </p:nvSpPr>
        <p:spPr>
          <a:xfrm>
            <a:off x="2514600" y="-1219200"/>
            <a:ext cx="4038600" cy="41910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2438400" y="4953000"/>
            <a:ext cx="1447800" cy="14478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xagon 5"/>
          <p:cNvSpPr/>
          <p:nvPr/>
        </p:nvSpPr>
        <p:spPr>
          <a:xfrm>
            <a:off x="6477000" y="3429000"/>
            <a:ext cx="1447800" cy="14478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endParaRPr lang="en-US" sz="2000" dirty="0" smtClean="0">
              <a:latin typeface="Arial Rounded MT Bold" pitchFamily="34" charset="0"/>
            </a:endParaRP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Local-regional-state-nationwide common publishing platform for communities, utilities, MPOs, and others to share community aggregate sustainability data.</a:t>
            </a: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Standardizes energy consumption and transportation data across different utilities and MPOs</a:t>
            </a: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Managed by a COG, the Horizons Regional GHG module can automate  GHG inventories to all communities.</a:t>
            </a: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Communities go there and simply “get” their data and inventory- saving them time and energy.</a:t>
            </a: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Multi-user. COG can manage and upload data, or as part of a regional initiative train utilities to upload data themselves as part of a long term cooperation agreement.</a:t>
            </a: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Scalable- immediately work with other regions on the same platform</a:t>
            </a:r>
          </a:p>
          <a:p>
            <a:pPr lvl="1"/>
            <a:r>
              <a:rPr lang="en-US" sz="2000" dirty="0" smtClean="0">
                <a:latin typeface="Arial Rounded MT Bold" pitchFamily="34" charset="0"/>
              </a:rPr>
              <a:t>Saves everyone money and time.</a:t>
            </a:r>
          </a:p>
          <a:p>
            <a:pPr lvl="1"/>
            <a:endParaRPr lang="en-US" sz="20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495800" y="152400"/>
            <a:ext cx="4572000" cy="6553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76200" y="152400"/>
            <a:ext cx="4495800" cy="655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027611"/>
            <a:ext cx="23622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55545" y="1182189"/>
            <a:ext cx="1993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Utilities</a:t>
            </a:r>
          </a:p>
          <a:p>
            <a:pPr algn="ctr"/>
            <a:r>
              <a:rPr lang="en-US" sz="1200" dirty="0" smtClean="0">
                <a:latin typeface="Arial Rounded MT Bold" pitchFamily="34" charset="0"/>
              </a:rPr>
              <a:t>(more than 3000 in USA)</a:t>
            </a:r>
            <a:endParaRPr lang="en-US" sz="1200" dirty="0"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3992" y="2286000"/>
            <a:ext cx="2356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Metropolitan Planning</a:t>
            </a:r>
          </a:p>
          <a:p>
            <a:pPr algn="ctr"/>
            <a:r>
              <a:rPr lang="en-US" sz="1600" dirty="0" smtClean="0">
                <a:latin typeface="Arial Rounded MT Bold" pitchFamily="34" charset="0"/>
              </a:rPr>
              <a:t> Organizations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3014" y="3547646"/>
            <a:ext cx="1851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Transit Agencies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5970" y="4495800"/>
            <a:ext cx="1929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State and Federal</a:t>
            </a:r>
          </a:p>
          <a:p>
            <a:pPr algn="ctr"/>
            <a:r>
              <a:rPr lang="en-US" sz="1600" dirty="0" smtClean="0">
                <a:latin typeface="Arial Rounded MT Bold" pitchFamily="34" charset="0"/>
              </a:rPr>
              <a:t>Agencies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9652" y="1723591"/>
            <a:ext cx="2582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Local Governments</a:t>
            </a:r>
          </a:p>
          <a:p>
            <a:pPr algn="ctr"/>
            <a:r>
              <a:rPr lang="en-US" sz="1200" dirty="0" smtClean="0">
                <a:latin typeface="Arial Rounded MT Bold" pitchFamily="34" charset="0"/>
              </a:rPr>
              <a:t>Counties, Cities, Towns, Villages</a:t>
            </a:r>
            <a:endParaRPr lang="en-US" sz="1200" dirty="0">
              <a:latin typeface="Arial Rounded MT 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4229" y="3226526"/>
            <a:ext cx="28082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State and Federal</a:t>
            </a:r>
          </a:p>
          <a:p>
            <a:pPr algn="ctr"/>
            <a:r>
              <a:rPr lang="en-US" sz="1600" dirty="0" smtClean="0">
                <a:latin typeface="Arial Rounded MT Bold" pitchFamily="34" charset="0"/>
              </a:rPr>
              <a:t>Agencies</a:t>
            </a:r>
          </a:p>
          <a:p>
            <a:pPr algn="ctr"/>
            <a:r>
              <a:rPr lang="en-US" sz="1200" dirty="0" smtClean="0">
                <a:latin typeface="Arial Rounded MT Bold" pitchFamily="34" charset="0"/>
              </a:rPr>
              <a:t>EEPS and SBC Program monitoring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5562600"/>
            <a:ext cx="2277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Academia, non-profits, etc.</a:t>
            </a:r>
            <a:endParaRPr lang="en-US" sz="1600" dirty="0">
              <a:latin typeface="Arial Rounded MT 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3600" y="50292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Academia, non-profits, businesses, etc.</a:t>
            </a:r>
            <a:endParaRPr lang="en-US" sz="1600" dirty="0">
              <a:latin typeface="Arial Rounded MT Bold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390" y="228600"/>
            <a:ext cx="2280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Arial Rounded MT Bold" pitchFamily="34" charset="0"/>
              </a:rPr>
              <a:t>Data Supply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503" y="457200"/>
            <a:ext cx="2575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Arial Rounded MT Bold" pitchFamily="34" charset="0"/>
              </a:rPr>
              <a:t>Data Demand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85800" y="2133600"/>
            <a:ext cx="23622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Hexagon 24"/>
          <p:cNvSpPr/>
          <p:nvPr/>
        </p:nvSpPr>
        <p:spPr>
          <a:xfrm>
            <a:off x="3705539" y="2857857"/>
            <a:ext cx="1524000" cy="1600200"/>
          </a:xfrm>
          <a:prstGeom prst="hexagon">
            <a:avLst/>
          </a:prstGeom>
          <a:solidFill>
            <a:schemeClr val="bg1"/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740269" y="3962400"/>
            <a:ext cx="15175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 Rounded MT Bold" pitchFamily="34" charset="0"/>
                <a:cs typeface="MV Boli" pitchFamily="2"/>
              </a:rPr>
              <a:t>Horizons</a:t>
            </a:r>
            <a:endParaRPr lang="en-US" sz="2400" baseline="30000" dirty="0">
              <a:latin typeface="Arial Rounded MT Bold" pitchFamily="34" charset="0"/>
              <a:cs typeface="MV Boli" pitchFamily="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08013" y="2845526"/>
            <a:ext cx="11208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2C7039"/>
                </a:solidFill>
                <a:latin typeface="Arial Rounded MT Bold" pitchFamily="34" charset="0"/>
                <a:cs typeface="MV Boli" pitchFamily="2"/>
              </a:rPr>
              <a:t>H</a:t>
            </a:r>
            <a:endParaRPr lang="en-US" sz="15000" dirty="0">
              <a:solidFill>
                <a:schemeClr val="tx2"/>
              </a:solidFill>
              <a:latin typeface="Wingdings" pitchFamily="2" charset="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5800" y="3276600"/>
            <a:ext cx="23622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685800" y="4343400"/>
            <a:ext cx="23622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685800" y="5486400"/>
            <a:ext cx="23622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ight Bracket 40"/>
          <p:cNvSpPr/>
          <p:nvPr/>
        </p:nvSpPr>
        <p:spPr>
          <a:xfrm>
            <a:off x="3124200" y="1371600"/>
            <a:ext cx="152400" cy="4572000"/>
          </a:xfrm>
          <a:prstGeom prst="rightBracket">
            <a:avLst/>
          </a:prstGeom>
          <a:ln w="635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ight Arrow 41"/>
          <p:cNvSpPr/>
          <p:nvPr/>
        </p:nvSpPr>
        <p:spPr>
          <a:xfrm>
            <a:off x="3276600" y="3150326"/>
            <a:ext cx="304800" cy="99060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Bracket 42"/>
          <p:cNvSpPr/>
          <p:nvPr/>
        </p:nvSpPr>
        <p:spPr>
          <a:xfrm flipH="1">
            <a:off x="5638800" y="1981200"/>
            <a:ext cx="152400" cy="3352800"/>
          </a:xfrm>
          <a:prstGeom prst="rightBracket">
            <a:avLst/>
          </a:prstGeom>
          <a:ln w="635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5791200" y="1600200"/>
            <a:ext cx="28956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ed Rectangle 44"/>
          <p:cNvSpPr/>
          <p:nvPr/>
        </p:nvSpPr>
        <p:spPr>
          <a:xfrm>
            <a:off x="5791200" y="3187337"/>
            <a:ext cx="28956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5791200" y="4876800"/>
            <a:ext cx="2895600" cy="838200"/>
          </a:xfrm>
          <a:prstGeom prst="roundRect">
            <a:avLst/>
          </a:prstGeom>
          <a:noFill/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ight Arrow 47"/>
          <p:cNvSpPr/>
          <p:nvPr/>
        </p:nvSpPr>
        <p:spPr>
          <a:xfrm rot="19970038">
            <a:off x="5104408" y="2745658"/>
            <a:ext cx="464500" cy="49641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ight Arrow 48"/>
          <p:cNvSpPr/>
          <p:nvPr/>
        </p:nvSpPr>
        <p:spPr>
          <a:xfrm rot="1768692">
            <a:off x="5181839" y="3924065"/>
            <a:ext cx="440150" cy="49641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-152400"/>
            <a:ext cx="96012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The “Great Mapping Problem”</a:t>
            </a:r>
            <a:endParaRPr lang="en-US" sz="3200" dirty="0">
              <a:latin typeface="Arial Rounded MT Bold" pitchFamily="34" charset="0"/>
            </a:endParaRPr>
          </a:p>
        </p:txBody>
      </p:sp>
      <p:pic>
        <p:nvPicPr>
          <p:cNvPr id="20482" name="Picture 2" descr="http://www.pepco.com/_res/images/content/CroppedServic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3DEFC"/>
              </a:clrFrom>
              <a:clrTo>
                <a:srgbClr val="D3D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500324"/>
            <a:ext cx="2743200" cy="3357676"/>
          </a:xfrm>
          <a:prstGeom prst="rect">
            <a:avLst/>
          </a:prstGeom>
          <a:noFill/>
        </p:spPr>
      </p:pic>
      <p:pic>
        <p:nvPicPr>
          <p:cNvPr id="20484" name="Picture 4" descr="http://www.constellation.com/vcmfiles/Constellation/Images/map_energydeliver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838200"/>
            <a:ext cx="2514600" cy="2303374"/>
          </a:xfrm>
          <a:prstGeom prst="rect">
            <a:avLst/>
          </a:prstGeom>
          <a:noFill/>
        </p:spPr>
      </p:pic>
      <p:pic>
        <p:nvPicPr>
          <p:cNvPr id="20486" name="Picture 6" descr="NOVEC - Territory 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1158" y="3124200"/>
            <a:ext cx="2372842" cy="3397911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81000" y="3505200"/>
            <a:ext cx="1156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PEPCO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715000" y="1143000"/>
            <a:ext cx="1026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B&amp;GE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391400" y="2667000"/>
            <a:ext cx="1214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NOVEC</a:t>
            </a:r>
            <a:endParaRPr lang="en-US" sz="28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3581400" y="3886200"/>
            <a:ext cx="2514600" cy="1905000"/>
            <a:chOff x="3657600" y="3048000"/>
            <a:chExt cx="3810000" cy="3048001"/>
          </a:xfrm>
        </p:grpSpPr>
        <p:pic>
          <p:nvPicPr>
            <p:cNvPr id="25" name="Picture 2" descr="Regional Map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57600" y="3200400"/>
              <a:ext cx="2437840" cy="2895601"/>
            </a:xfrm>
            <a:prstGeom prst="rect">
              <a:avLst/>
            </a:prstGeom>
            <a:noFill/>
          </p:spPr>
        </p:pic>
        <p:pic>
          <p:nvPicPr>
            <p:cNvPr id="26" name="Picture 4" descr="Baltimore Counties Map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76800" y="3048000"/>
              <a:ext cx="2590800" cy="277090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8600" y="4724400"/>
            <a:ext cx="3581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The MWCOG region is a subset of the larger Horizons Community</a:t>
            </a:r>
          </a:p>
          <a:p>
            <a:pPr algn="ctr"/>
            <a:r>
              <a:rPr lang="en-US" dirty="0" smtClean="0">
                <a:latin typeface="Arial Rounded MT Bold" pitchFamily="34" charset="0"/>
              </a:rPr>
              <a:t>Map and includes all Counties, Cities, Towns, and Census Designated Places in the region.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21508" name="Picture 4" descr="http://upload.wikimedia.org/wikipedia/commons/6/68/Map_of_USA_with_county_outlines_(black_%26_white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87670" cy="2590800"/>
          </a:xfrm>
          <a:prstGeom prst="rect">
            <a:avLst/>
          </a:prstGeom>
          <a:noFill/>
        </p:spPr>
      </p:pic>
      <p:sp>
        <p:nvSpPr>
          <p:cNvPr id="4" name="Hexagon 3"/>
          <p:cNvSpPr/>
          <p:nvPr/>
        </p:nvSpPr>
        <p:spPr>
          <a:xfrm>
            <a:off x="2971800" y="29718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1828800" y="21336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xagon 5"/>
          <p:cNvSpPr/>
          <p:nvPr/>
        </p:nvSpPr>
        <p:spPr>
          <a:xfrm>
            <a:off x="1828800" y="37338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Hexagon 6"/>
          <p:cNvSpPr/>
          <p:nvPr/>
        </p:nvSpPr>
        <p:spPr>
          <a:xfrm>
            <a:off x="2971800" y="13716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exagon 7"/>
          <p:cNvSpPr/>
          <p:nvPr/>
        </p:nvSpPr>
        <p:spPr>
          <a:xfrm>
            <a:off x="4114800" y="22098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971800" y="45720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/>
          <p:cNvSpPr/>
          <p:nvPr/>
        </p:nvSpPr>
        <p:spPr>
          <a:xfrm>
            <a:off x="4114800" y="38100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/>
          <p:cNvSpPr/>
          <p:nvPr/>
        </p:nvSpPr>
        <p:spPr>
          <a:xfrm>
            <a:off x="685800" y="28956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1828800" y="5334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/>
          <p:cNvSpPr/>
          <p:nvPr/>
        </p:nvSpPr>
        <p:spPr>
          <a:xfrm>
            <a:off x="5257800" y="14478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/>
          <p:cNvSpPr/>
          <p:nvPr/>
        </p:nvSpPr>
        <p:spPr>
          <a:xfrm>
            <a:off x="4114800" y="6096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/>
          <p:cNvSpPr/>
          <p:nvPr/>
        </p:nvSpPr>
        <p:spPr>
          <a:xfrm>
            <a:off x="2971800" y="2971800"/>
            <a:ext cx="1524000" cy="1600200"/>
          </a:xfrm>
          <a:prstGeom prst="hexagon">
            <a:avLst/>
          </a:prstGeom>
          <a:solidFill>
            <a:schemeClr val="accent1">
              <a:hueOff val="0"/>
              <a:satOff val="0"/>
              <a:lumOff val="0"/>
              <a:alpha val="62000"/>
            </a:schemeClr>
          </a:solidFill>
          <a:ln w="1270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Horizons Community Map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23554" name="Picture 2" descr="Regional Ma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2590800"/>
            <a:ext cx="2437840" cy="2895601"/>
          </a:xfrm>
          <a:prstGeom prst="rect">
            <a:avLst/>
          </a:prstGeom>
          <a:noFill/>
        </p:spPr>
      </p:pic>
      <p:pic>
        <p:nvPicPr>
          <p:cNvPr id="23556" name="Picture 4" descr="Baltimore Counties Ma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2438400"/>
            <a:ext cx="2590800" cy="2770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6082937" y="4330337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5294811" y="3796937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xagon 5"/>
          <p:cNvSpPr/>
          <p:nvPr/>
        </p:nvSpPr>
        <p:spPr>
          <a:xfrm>
            <a:off x="5320937" y="4939937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Hexagon 6"/>
          <p:cNvSpPr/>
          <p:nvPr/>
        </p:nvSpPr>
        <p:spPr>
          <a:xfrm>
            <a:off x="6082937" y="3187337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exagon 7"/>
          <p:cNvSpPr/>
          <p:nvPr/>
        </p:nvSpPr>
        <p:spPr>
          <a:xfrm>
            <a:off x="6895011" y="3770811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6122126" y="54864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/>
          <p:cNvSpPr/>
          <p:nvPr/>
        </p:nvSpPr>
        <p:spPr>
          <a:xfrm>
            <a:off x="6908074" y="4902926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/>
          <p:cNvSpPr/>
          <p:nvPr/>
        </p:nvSpPr>
        <p:spPr>
          <a:xfrm>
            <a:off x="4482737" y="4406537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5294811" y="2640874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/>
          <p:cNvSpPr/>
          <p:nvPr/>
        </p:nvSpPr>
        <p:spPr>
          <a:xfrm>
            <a:off x="7709263" y="4406537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/>
          <p:cNvSpPr/>
          <p:nvPr/>
        </p:nvSpPr>
        <p:spPr>
          <a:xfrm>
            <a:off x="6921137" y="2653937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/>
          <p:cNvSpPr/>
          <p:nvPr/>
        </p:nvSpPr>
        <p:spPr>
          <a:xfrm>
            <a:off x="6096000" y="4343400"/>
            <a:ext cx="1066800" cy="1143000"/>
          </a:xfrm>
          <a:prstGeom prst="hexagon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 w="127000">
            <a:solidFill>
              <a:schemeClr val="accent1">
                <a:shade val="50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76400" y="0"/>
            <a:ext cx="1697901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NOVEC</a:t>
            </a:r>
          </a:p>
          <a:p>
            <a:r>
              <a:rPr lang="en-US" sz="1050" dirty="0" smtClean="0">
                <a:latin typeface="Arial Rounded MT Bold" pitchFamily="34" charset="0"/>
              </a:rPr>
              <a:t>(Energy consumption)</a:t>
            </a:r>
          </a:p>
        </p:txBody>
      </p:sp>
      <p:sp>
        <p:nvSpPr>
          <p:cNvPr id="40" name="Freeform 39"/>
          <p:cNvSpPr/>
          <p:nvPr/>
        </p:nvSpPr>
        <p:spPr>
          <a:xfrm rot="9377757">
            <a:off x="4437338" y="2016580"/>
            <a:ext cx="1233798" cy="154943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 rot="9377757">
            <a:off x="4657616" y="2059084"/>
            <a:ext cx="793239" cy="255286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41"/>
          <p:cNvSpPr/>
          <p:nvPr/>
        </p:nvSpPr>
        <p:spPr>
          <a:xfrm rot="9377757">
            <a:off x="4575408" y="1865930"/>
            <a:ext cx="1795857" cy="2354285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 rot="9377757">
            <a:off x="4480815" y="1654912"/>
            <a:ext cx="2972919" cy="2144250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 43"/>
          <p:cNvSpPr/>
          <p:nvPr/>
        </p:nvSpPr>
        <p:spPr>
          <a:xfrm rot="9377757">
            <a:off x="4720816" y="1743459"/>
            <a:ext cx="2343242" cy="319255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Freeform 44"/>
          <p:cNvSpPr/>
          <p:nvPr/>
        </p:nvSpPr>
        <p:spPr>
          <a:xfrm rot="9377757">
            <a:off x="4953778" y="1776357"/>
            <a:ext cx="1953515" cy="4269759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 45"/>
          <p:cNvSpPr/>
          <p:nvPr/>
        </p:nvSpPr>
        <p:spPr>
          <a:xfrm rot="9377757">
            <a:off x="4923329" y="2008149"/>
            <a:ext cx="1252416" cy="3212950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715000" y="228600"/>
            <a:ext cx="30466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rial Rounded MT Bold" pitchFamily="34" charset="0"/>
              </a:rPr>
              <a:t>Publishing</a:t>
            </a:r>
            <a:endParaRPr lang="en-US" sz="4400" dirty="0">
              <a:latin typeface="Arial Rounded MT Bold" pitchFamily="34" charset="0"/>
            </a:endParaRPr>
          </a:p>
        </p:txBody>
      </p:sp>
      <p:pic>
        <p:nvPicPr>
          <p:cNvPr id="23" name="Picture 6" descr="NOVEC - Territory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685800"/>
            <a:ext cx="2372842" cy="33979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3657600" y="34290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2869474" y="2895600"/>
            <a:ext cx="1066800" cy="1143000"/>
          </a:xfrm>
          <a:prstGeom prst="hexagon">
            <a:avLst/>
          </a:prstGeom>
          <a:solidFill>
            <a:schemeClr val="accent4">
              <a:lumMod val="40000"/>
              <a:lumOff val="6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xagon 5"/>
          <p:cNvSpPr/>
          <p:nvPr/>
        </p:nvSpPr>
        <p:spPr>
          <a:xfrm>
            <a:off x="2895600" y="40386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Hexagon 6"/>
          <p:cNvSpPr/>
          <p:nvPr/>
        </p:nvSpPr>
        <p:spPr>
          <a:xfrm>
            <a:off x="3657600" y="2286000"/>
            <a:ext cx="1066800" cy="1143000"/>
          </a:xfrm>
          <a:prstGeom prst="hexagon">
            <a:avLst/>
          </a:prstGeom>
          <a:solidFill>
            <a:schemeClr val="accent4">
              <a:lumMod val="40000"/>
              <a:lumOff val="60000"/>
              <a:alpha val="62000"/>
            </a:schemeClr>
          </a:solidFill>
          <a:ln w="127000">
            <a:solidFill>
              <a:schemeClr val="accent1">
                <a:shade val="50000"/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exagon 7"/>
          <p:cNvSpPr/>
          <p:nvPr/>
        </p:nvSpPr>
        <p:spPr>
          <a:xfrm>
            <a:off x="4469674" y="2869474"/>
            <a:ext cx="1066800" cy="1143000"/>
          </a:xfrm>
          <a:prstGeom prst="hexagon">
            <a:avLst/>
          </a:prstGeom>
          <a:solidFill>
            <a:schemeClr val="accent4">
              <a:lumMod val="40000"/>
              <a:lumOff val="6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3696789" y="4585063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/>
          <p:cNvSpPr/>
          <p:nvPr/>
        </p:nvSpPr>
        <p:spPr>
          <a:xfrm>
            <a:off x="4482737" y="4001589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/>
          <p:cNvSpPr/>
          <p:nvPr/>
        </p:nvSpPr>
        <p:spPr>
          <a:xfrm>
            <a:off x="2057400" y="35052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2869474" y="1739537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/>
          <p:cNvSpPr/>
          <p:nvPr/>
        </p:nvSpPr>
        <p:spPr>
          <a:xfrm>
            <a:off x="5283926" y="35052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/>
          <p:cNvSpPr/>
          <p:nvPr/>
        </p:nvSpPr>
        <p:spPr>
          <a:xfrm>
            <a:off x="4495800" y="1752600"/>
            <a:ext cx="1066800" cy="1143000"/>
          </a:xfrm>
          <a:prstGeom prst="hexagon">
            <a:avLst/>
          </a:prstGeom>
          <a:solidFill>
            <a:schemeClr val="accent4">
              <a:lumMod val="40000"/>
              <a:lumOff val="60000"/>
              <a:alpha val="62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/>
          <p:cNvSpPr/>
          <p:nvPr/>
        </p:nvSpPr>
        <p:spPr>
          <a:xfrm>
            <a:off x="3670663" y="3442063"/>
            <a:ext cx="1066800" cy="1143000"/>
          </a:xfrm>
          <a:prstGeom prst="hexagon">
            <a:avLst/>
          </a:prstGeom>
          <a:solidFill>
            <a:schemeClr val="accent4">
              <a:lumMod val="40000"/>
              <a:lumOff val="60000"/>
              <a:alpha val="62000"/>
            </a:schemeClr>
          </a:solidFill>
          <a:ln w="127000">
            <a:solidFill>
              <a:schemeClr val="accent1">
                <a:shade val="50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10400" y="1828800"/>
            <a:ext cx="1444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MWCOG</a:t>
            </a:r>
          </a:p>
          <a:p>
            <a:r>
              <a:rPr lang="en-US" sz="1200" dirty="0" smtClean="0">
                <a:latin typeface="Arial Rounded MT Bold" pitchFamily="34" charset="0"/>
              </a:rPr>
              <a:t>(Total VMT)</a:t>
            </a:r>
            <a:endParaRPr lang="en-US" sz="1200" dirty="0">
              <a:latin typeface="Arial Rounded MT Bold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 rot="15886791">
            <a:off x="4739158" y="1702795"/>
            <a:ext cx="1799283" cy="2919010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rgbClr val="7030A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 51"/>
          <p:cNvSpPr/>
          <p:nvPr/>
        </p:nvSpPr>
        <p:spPr>
          <a:xfrm rot="15886791">
            <a:off x="5351088" y="1839779"/>
            <a:ext cx="1337424" cy="2111641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rgbClr val="7030A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Freeform 52"/>
          <p:cNvSpPr/>
          <p:nvPr/>
        </p:nvSpPr>
        <p:spPr>
          <a:xfrm rot="15886791">
            <a:off x="5346231" y="1148657"/>
            <a:ext cx="585138" cy="280808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rgbClr val="7030A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Freeform 53"/>
          <p:cNvSpPr/>
          <p:nvPr/>
        </p:nvSpPr>
        <p:spPr>
          <a:xfrm rot="15886791">
            <a:off x="4696360" y="1046306"/>
            <a:ext cx="1122882" cy="3622387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rgbClr val="7030A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 54"/>
          <p:cNvSpPr/>
          <p:nvPr/>
        </p:nvSpPr>
        <p:spPr>
          <a:xfrm rot="15886791" flipH="1">
            <a:off x="6074555" y="1307744"/>
            <a:ext cx="45719" cy="1835082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rgbClr val="7030A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3657600" y="34290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2869474" y="2895600"/>
            <a:ext cx="1066800" cy="1143000"/>
          </a:xfrm>
          <a:prstGeom prst="hexagon">
            <a:avLst/>
          </a:prstGeom>
          <a:solidFill>
            <a:schemeClr val="accent6">
              <a:lumMod val="40000"/>
              <a:lumOff val="60000"/>
              <a:alpha val="60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xagon 5"/>
          <p:cNvSpPr/>
          <p:nvPr/>
        </p:nvSpPr>
        <p:spPr>
          <a:xfrm>
            <a:off x="2895600" y="4038600"/>
            <a:ext cx="1066800" cy="1143000"/>
          </a:xfrm>
          <a:prstGeom prst="hexagon">
            <a:avLst/>
          </a:prstGeom>
          <a:solidFill>
            <a:schemeClr val="accent6">
              <a:lumMod val="40000"/>
              <a:lumOff val="60000"/>
              <a:alpha val="60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Hexagon 6"/>
          <p:cNvSpPr/>
          <p:nvPr/>
        </p:nvSpPr>
        <p:spPr>
          <a:xfrm>
            <a:off x="3657600" y="22860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exagon 7"/>
          <p:cNvSpPr/>
          <p:nvPr/>
        </p:nvSpPr>
        <p:spPr>
          <a:xfrm>
            <a:off x="4469674" y="2869474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3696789" y="4585063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/>
          <p:cNvSpPr/>
          <p:nvPr/>
        </p:nvSpPr>
        <p:spPr>
          <a:xfrm>
            <a:off x="4482737" y="4001589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/>
          <p:cNvSpPr/>
          <p:nvPr/>
        </p:nvSpPr>
        <p:spPr>
          <a:xfrm>
            <a:off x="2057400" y="3505200"/>
            <a:ext cx="1066800" cy="1143000"/>
          </a:xfrm>
          <a:prstGeom prst="hexagon">
            <a:avLst/>
          </a:prstGeom>
          <a:solidFill>
            <a:schemeClr val="accent6">
              <a:lumMod val="40000"/>
              <a:lumOff val="60000"/>
              <a:alpha val="60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2869474" y="1739537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/>
          <p:cNvSpPr/>
          <p:nvPr/>
        </p:nvSpPr>
        <p:spPr>
          <a:xfrm>
            <a:off x="5283926" y="35052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/>
          <p:cNvSpPr/>
          <p:nvPr/>
        </p:nvSpPr>
        <p:spPr>
          <a:xfrm>
            <a:off x="4495800" y="17526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/>
          <p:cNvSpPr/>
          <p:nvPr/>
        </p:nvSpPr>
        <p:spPr>
          <a:xfrm>
            <a:off x="3670663" y="3442063"/>
            <a:ext cx="1066800" cy="1143000"/>
          </a:xfrm>
          <a:prstGeom prst="hexagon">
            <a:avLst/>
          </a:prstGeom>
          <a:solidFill>
            <a:schemeClr val="accent6">
              <a:lumMod val="40000"/>
              <a:lumOff val="60000"/>
              <a:alpha val="60000"/>
            </a:schemeClr>
          </a:solidFill>
          <a:ln w="127000">
            <a:solidFill>
              <a:schemeClr val="accent1">
                <a:shade val="50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41175" y="5715000"/>
            <a:ext cx="1654620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PEPCO</a:t>
            </a:r>
          </a:p>
          <a:p>
            <a:r>
              <a:rPr lang="en-US" sz="1050" dirty="0" smtClean="0">
                <a:latin typeface="Arial Rounded MT Bold" pitchFamily="34" charset="0"/>
              </a:rPr>
              <a:t>(Energy Consumption)</a:t>
            </a:r>
            <a:endParaRPr lang="en-US" sz="1050" dirty="0">
              <a:latin typeface="Arial Rounded MT Bold" pitchFamily="34" charset="0"/>
            </a:endParaRPr>
          </a:p>
        </p:txBody>
      </p:sp>
      <p:sp>
        <p:nvSpPr>
          <p:cNvPr id="47" name="Freeform 46"/>
          <p:cNvSpPr/>
          <p:nvPr/>
        </p:nvSpPr>
        <p:spPr>
          <a:xfrm rot="3262169">
            <a:off x="2106448" y="3320222"/>
            <a:ext cx="886188" cy="2611708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6">
                <a:lumMod val="5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Freeform 47"/>
          <p:cNvSpPr/>
          <p:nvPr/>
        </p:nvSpPr>
        <p:spPr>
          <a:xfrm rot="3262169">
            <a:off x="1676177" y="4061128"/>
            <a:ext cx="948122" cy="1643559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6">
                <a:lumMod val="5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 rot="3262169" flipH="1">
            <a:off x="2595978" y="4124447"/>
            <a:ext cx="91969" cy="2090358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6">
                <a:lumMod val="5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49"/>
          <p:cNvSpPr/>
          <p:nvPr/>
        </p:nvSpPr>
        <p:spPr>
          <a:xfrm rot="3259165" flipH="1">
            <a:off x="2947613" y="3476891"/>
            <a:ext cx="97356" cy="287170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6">
                <a:lumMod val="5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3657600" y="3429000"/>
            <a:ext cx="1066800" cy="11430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2869474" y="2895600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exagon 5"/>
          <p:cNvSpPr/>
          <p:nvPr/>
        </p:nvSpPr>
        <p:spPr>
          <a:xfrm>
            <a:off x="2895600" y="4038600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Hexagon 6"/>
          <p:cNvSpPr/>
          <p:nvPr/>
        </p:nvSpPr>
        <p:spPr>
          <a:xfrm>
            <a:off x="3657600" y="2286000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exagon 7"/>
          <p:cNvSpPr/>
          <p:nvPr/>
        </p:nvSpPr>
        <p:spPr>
          <a:xfrm>
            <a:off x="4469674" y="2869474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3696789" y="4585063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/>
          <p:cNvSpPr/>
          <p:nvPr/>
        </p:nvSpPr>
        <p:spPr>
          <a:xfrm>
            <a:off x="4482737" y="4001589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/>
          <p:cNvSpPr/>
          <p:nvPr/>
        </p:nvSpPr>
        <p:spPr>
          <a:xfrm>
            <a:off x="2057400" y="3505200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2869474" y="1739537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/>
          <p:cNvSpPr/>
          <p:nvPr/>
        </p:nvSpPr>
        <p:spPr>
          <a:xfrm>
            <a:off x="5283926" y="3505200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/>
          <p:cNvSpPr/>
          <p:nvPr/>
        </p:nvSpPr>
        <p:spPr>
          <a:xfrm>
            <a:off x="4495800" y="1752600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Hexagon 14"/>
          <p:cNvSpPr/>
          <p:nvPr/>
        </p:nvSpPr>
        <p:spPr>
          <a:xfrm>
            <a:off x="3670663" y="3442063"/>
            <a:ext cx="1066800" cy="1143000"/>
          </a:xfrm>
          <a:prstGeom prst="hexagon">
            <a:avLst/>
          </a:prstGeom>
          <a:solidFill>
            <a:schemeClr val="accent2">
              <a:lumMod val="60000"/>
              <a:lumOff val="40000"/>
              <a:alpha val="62000"/>
            </a:schemeClr>
          </a:solidFill>
          <a:ln w="127000">
            <a:solidFill>
              <a:schemeClr val="accent1">
                <a:shade val="50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 50"/>
          <p:cNvSpPr/>
          <p:nvPr/>
        </p:nvSpPr>
        <p:spPr>
          <a:xfrm rot="15886791" flipH="1">
            <a:off x="5797606" y="3879181"/>
            <a:ext cx="1587387" cy="1461838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 51"/>
          <p:cNvSpPr/>
          <p:nvPr/>
        </p:nvSpPr>
        <p:spPr>
          <a:xfrm rot="15886791" flipH="1">
            <a:off x="5268116" y="3395859"/>
            <a:ext cx="1884368" cy="2199879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Freeform 52"/>
          <p:cNvSpPr/>
          <p:nvPr/>
        </p:nvSpPr>
        <p:spPr>
          <a:xfrm rot="15886791" flipH="1">
            <a:off x="4355582" y="2486696"/>
            <a:ext cx="2871235" cy="2951407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Freeform 53"/>
          <p:cNvSpPr/>
          <p:nvPr/>
        </p:nvSpPr>
        <p:spPr>
          <a:xfrm rot="15886791" flipH="1">
            <a:off x="4201887" y="2346404"/>
            <a:ext cx="2340426" cy="384159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 54"/>
          <p:cNvSpPr/>
          <p:nvPr/>
        </p:nvSpPr>
        <p:spPr>
          <a:xfrm rot="15886791" flipH="1">
            <a:off x="4433394" y="2633922"/>
            <a:ext cx="3553813" cy="2047355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629400" y="5410200"/>
            <a:ext cx="23209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Any Statewide</a:t>
            </a:r>
          </a:p>
          <a:p>
            <a:r>
              <a:rPr lang="en-US" sz="2400" dirty="0" smtClean="0">
                <a:latin typeface="Arial Rounded MT Bold" pitchFamily="34" charset="0"/>
              </a:rPr>
              <a:t>Publisher</a:t>
            </a:r>
          </a:p>
          <a:p>
            <a:r>
              <a:rPr lang="en-US" sz="1200" dirty="0" smtClean="0">
                <a:latin typeface="Arial Rounded MT Bold" pitchFamily="34" charset="0"/>
              </a:rPr>
              <a:t>(Fuel Oil Consumption)</a:t>
            </a:r>
          </a:p>
        </p:txBody>
      </p:sp>
      <p:sp>
        <p:nvSpPr>
          <p:cNvPr id="21" name="Freeform 20"/>
          <p:cNvSpPr/>
          <p:nvPr/>
        </p:nvSpPr>
        <p:spPr>
          <a:xfrm rot="15886791" flipH="1">
            <a:off x="4902445" y="3030593"/>
            <a:ext cx="1777509" cy="3051332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 rot="15886791" flipH="1">
            <a:off x="5643913" y="3738888"/>
            <a:ext cx="1056576" cy="2352024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 22"/>
          <p:cNvSpPr/>
          <p:nvPr/>
        </p:nvSpPr>
        <p:spPr>
          <a:xfrm rot="15886791" flipH="1">
            <a:off x="5611292" y="3685163"/>
            <a:ext cx="436016" cy="3097377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 rot="15886791" flipH="1">
            <a:off x="4850525" y="2938481"/>
            <a:ext cx="1119351" cy="3876637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 rot="15886791" flipH="1">
            <a:off x="4127701" y="2278685"/>
            <a:ext cx="1726800" cy="4662830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 25"/>
          <p:cNvSpPr/>
          <p:nvPr/>
        </p:nvSpPr>
        <p:spPr>
          <a:xfrm rot="15886791" flipH="1">
            <a:off x="3568689" y="1792265"/>
            <a:ext cx="3554569" cy="3730669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990600"/>
            <a:ext cx="2514600" cy="233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Chart 3"/>
          <p:cNvGraphicFramePr/>
          <p:nvPr/>
        </p:nvGraphicFramePr>
        <p:xfrm>
          <a:off x="0" y="2057400"/>
          <a:ext cx="56388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800600" y="4038600"/>
          <a:ext cx="4343400" cy="264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0"/>
            <a:ext cx="61795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00B050">
                    <a:alpha val="23000"/>
                  </a:srgbClr>
                </a:solidFill>
                <a:latin typeface="Arial Rounded MT Bold" pitchFamily="34" charset="0"/>
              </a:rPr>
              <a:t>Advanced</a:t>
            </a:r>
            <a:endParaRPr lang="en-US" sz="9600" dirty="0">
              <a:solidFill>
                <a:srgbClr val="00B050">
                  <a:alpha val="23000"/>
                </a:srgbClr>
              </a:solidFill>
              <a:latin typeface="Arial Rounded MT Bold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192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Rounded MT Bold" pitchFamily="34" charset="0"/>
              </a:rPr>
              <a:t>Community Energy Analysis…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23" name="Freeform 22"/>
          <p:cNvSpPr/>
          <p:nvPr/>
        </p:nvSpPr>
        <p:spPr>
          <a:xfrm rot="15886791">
            <a:off x="5777355" y="1609726"/>
            <a:ext cx="766727" cy="2495547"/>
          </a:xfrm>
          <a:custGeom>
            <a:avLst/>
            <a:gdLst>
              <a:gd name="connsiteX0" fmla="*/ 0 w 1358537"/>
              <a:gd name="connsiteY0" fmla="*/ 0 h 1920240"/>
              <a:gd name="connsiteX1" fmla="*/ 1358537 w 135853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  <a:gd name="connsiteX0" fmla="*/ 137160 w 1495697"/>
              <a:gd name="connsiteY0" fmla="*/ 0 h 1920240"/>
              <a:gd name="connsiteX1" fmla="*/ 1495697 w 1495697"/>
              <a:gd name="connsiteY1" fmla="*/ 192024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697" h="1920240">
                <a:moveTo>
                  <a:pt x="137160" y="0"/>
                </a:moveTo>
                <a:cubicBezTo>
                  <a:pt x="0" y="1014549"/>
                  <a:pt x="883920" y="1554480"/>
                  <a:pt x="1495697" y="1920240"/>
                </a:cubicBezTo>
              </a:path>
            </a:pathLst>
          </a:custGeom>
          <a:ln w="76200">
            <a:solidFill>
              <a:srgbClr val="7030A0">
                <a:alpha val="62000"/>
              </a:srgb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90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Rounded MT Bold" pitchFamily="34" charset="0"/>
              </a:rPr>
              <a:t>Community GHG Baselines…</a:t>
            </a:r>
            <a:endParaRPr lang="en-US" sz="3600" dirty="0">
              <a:latin typeface="Arial Rounded MT Bold" pitchFamily="34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828800" y="1905000"/>
          <a:ext cx="71628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67199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00B050">
                    <a:alpha val="23000"/>
                  </a:srgbClr>
                </a:solidFill>
                <a:latin typeface="Arial Rounded MT Bold" pitchFamily="34" charset="0"/>
              </a:rPr>
              <a:t>Automated</a:t>
            </a:r>
            <a:endParaRPr lang="en-US" sz="9600" dirty="0">
              <a:solidFill>
                <a:srgbClr val="00B050">
                  <a:alpha val="23000"/>
                </a:srgbClr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362200"/>
            <a:ext cx="23328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Apples to Apples</a:t>
            </a:r>
          </a:p>
          <a:p>
            <a:r>
              <a:rPr lang="en-US" sz="2400" dirty="0" smtClean="0"/>
              <a:t>Community level</a:t>
            </a:r>
          </a:p>
          <a:p>
            <a:r>
              <a:rPr lang="en-US" sz="2400" dirty="0" smtClean="0"/>
              <a:t>MWCOG-wide</a:t>
            </a:r>
          </a:p>
          <a:p>
            <a:r>
              <a:rPr lang="en-US" sz="2400" dirty="0" smtClean="0"/>
              <a:t>Multi-region</a:t>
            </a:r>
          </a:p>
          <a:p>
            <a:r>
              <a:rPr lang="en-US" sz="2400" dirty="0" smtClean="0"/>
              <a:t>State-wide</a:t>
            </a:r>
          </a:p>
          <a:p>
            <a:r>
              <a:rPr lang="en-US" sz="2400" dirty="0" smtClean="0"/>
              <a:t>National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6059269"/>
            <a:ext cx="375295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The more data providers,</a:t>
            </a:r>
          </a:p>
          <a:p>
            <a:r>
              <a:rPr lang="en-US" dirty="0" smtClean="0"/>
              <a:t>the broader the scale of collaboration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>
          <a:xfrm>
            <a:off x="2094411" y="1828800"/>
            <a:ext cx="1524000" cy="1600200"/>
          </a:xfrm>
          <a:prstGeom prst="hexagon">
            <a:avLst/>
          </a:prstGeom>
          <a:noFill/>
          <a:ln w="127000"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1905000"/>
            <a:ext cx="4338688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2C7039"/>
                </a:solidFill>
                <a:latin typeface="Arial Rounded MT Bold" pitchFamily="34" charset="0"/>
                <a:cs typeface="MV Boli" pitchFamily="2"/>
              </a:rPr>
              <a:t>H</a:t>
            </a:r>
            <a:r>
              <a:rPr lang="en-US" sz="7200" dirty="0" smtClean="0">
                <a:solidFill>
                  <a:schemeClr val="tx2"/>
                </a:solidFill>
                <a:latin typeface="Arial Rounded MT Bold" pitchFamily="34" charset="0"/>
                <a:cs typeface="MV Boli" pitchFamily="2"/>
              </a:rPr>
              <a:t>orizons</a:t>
            </a:r>
            <a:endParaRPr lang="en-US" sz="7200" dirty="0">
              <a:solidFill>
                <a:schemeClr val="tx2"/>
              </a:solidFill>
              <a:latin typeface="Arial Rounded MT Bold" pitchFamily="34" charset="0"/>
              <a:cs typeface="MV Boli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3048000"/>
            <a:ext cx="322254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/>
              <a:t>Sustainability Information System</a:t>
            </a:r>
            <a:endParaRPr lang="en-US" sz="17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4038600"/>
            <a:ext cx="4802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Product Demonstration</a:t>
            </a:r>
            <a:endParaRPr lang="en-US" sz="3200" dirty="0">
              <a:latin typeface="Arial Rounded MT Bold" pitchFamily="34" charset="0"/>
            </a:endParaRPr>
          </a:p>
        </p:txBody>
      </p:sp>
      <p:sp>
        <p:nvSpPr>
          <p:cNvPr id="11" name="Hexagon 10"/>
          <p:cNvSpPr/>
          <p:nvPr/>
        </p:nvSpPr>
        <p:spPr>
          <a:xfrm>
            <a:off x="6629400" y="457200"/>
            <a:ext cx="1752600" cy="18288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5181600" y="4876800"/>
            <a:ext cx="1752600" cy="1828800"/>
          </a:xfrm>
          <a:prstGeom prst="hexagon">
            <a:avLst/>
          </a:prstGeom>
          <a:noFill/>
          <a:ln w="254000">
            <a:solidFill>
              <a:schemeClr val="accent1">
                <a:shade val="50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71800" y="4495800"/>
            <a:ext cx="3306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http://climatetools.com/horizons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23150"/>
            <a:ext cx="7477125" cy="653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400"/>
            <a:ext cx="7672388" cy="664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893"/>
            <a:ext cx="7596188" cy="6552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433388"/>
            <a:ext cx="8191500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6851</TotalTime>
  <Words>464</Words>
  <Application>Microsoft Office PowerPoint</Application>
  <PresentationFormat>On-screen Show (4:3)</PresentationFormat>
  <Paragraphs>118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Horizons</vt:lpstr>
      <vt:lpstr>Goals For Today</vt:lpstr>
      <vt:lpstr>Sustainability Strategy </vt:lpstr>
      <vt:lpstr>Slide 4</vt:lpstr>
      <vt:lpstr>Slide 5</vt:lpstr>
      <vt:lpstr>Horizons Sustainability Information System</vt:lpstr>
      <vt:lpstr>Slide 7</vt:lpstr>
      <vt:lpstr>The “Great Mapping Problem”</vt:lpstr>
      <vt:lpstr>Horizons Community Map</vt:lpstr>
      <vt:lpstr>Slide 10</vt:lpstr>
      <vt:lpstr>Slide 11</vt:lpstr>
      <vt:lpstr>Slide 12</vt:lpstr>
      <vt:lpstr>Slide 13</vt:lpstr>
      <vt:lpstr>Community Energy Analysis…</vt:lpstr>
      <vt:lpstr>Community GHG Baselines…</vt:lpstr>
      <vt:lpstr>Slide 16</vt:lpstr>
      <vt:lpstr>Slide 17</vt:lpstr>
      <vt:lpstr>Slide 18</vt:lpstr>
      <vt:lpstr>Slide 19</vt:lpstr>
      <vt:lpstr>Slide 20</vt:lpstr>
    </vt:vector>
  </TitlesOfParts>
  <Company>Climate Action Associates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Yienger</dc:creator>
  <cp:lastModifiedBy>lboggs</cp:lastModifiedBy>
  <cp:revision>630</cp:revision>
  <dcterms:created xsi:type="dcterms:W3CDTF">2010-10-08T15:27:32Z</dcterms:created>
  <dcterms:modified xsi:type="dcterms:W3CDTF">2011-03-17T12:20:24Z</dcterms:modified>
</cp:coreProperties>
</file>