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70" r:id="rId4"/>
    <p:sldId id="261" r:id="rId5"/>
    <p:sldId id="264" r:id="rId6"/>
    <p:sldId id="265" r:id="rId7"/>
    <p:sldId id="269" r:id="rId8"/>
    <p:sldId id="276" r:id="rId9"/>
    <p:sldId id="275" r:id="rId10"/>
    <p:sldId id="272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BB5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56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8D82FC1-8B58-4107-9A24-0714348CDD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39494-AFB9-41AC-AE0C-C2C9FE5D2D61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BEBFD-DCE5-4E31-9D67-0919971D2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BEBFD-DCE5-4E31-9D67-0919971D289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2000"/>
            <a:lum bright="-9000"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AD8E1-0EE3-4741-BE77-3E3109804272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209D7-5185-4A93-8A76-5A6E5B88EF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905000"/>
            <a:ext cx="7391400" cy="3581400"/>
          </a:xfrm>
          <a:solidFill>
            <a:schemeClr val="tx1">
              <a:lumMod val="95000"/>
              <a:lumOff val="5000"/>
              <a:alpha val="37000"/>
            </a:schemeClr>
          </a:solidFill>
        </p:spPr>
        <p:txBody>
          <a:bodyPr>
            <a:normAutofit/>
          </a:bodyPr>
          <a:lstStyle/>
          <a:p>
            <a:r>
              <a:rPr lang="en-US" sz="5800" dirty="0" smtClean="0">
                <a:solidFill>
                  <a:schemeClr val="bg1"/>
                </a:solidFill>
              </a:rPr>
              <a:t>Green Building Trends: 2003-2009 </a:t>
            </a:r>
          </a:p>
          <a:p>
            <a:r>
              <a:rPr lang="en-US" sz="1500" dirty="0" smtClean="0">
                <a:solidFill>
                  <a:schemeClr val="bg1"/>
                </a:solidFill>
              </a:rPr>
              <a:t>Presented to the</a:t>
            </a:r>
          </a:p>
          <a:p>
            <a:r>
              <a:rPr lang="en-US" sz="1500" b="1" dirty="0" smtClean="0">
                <a:solidFill>
                  <a:schemeClr val="bg1"/>
                </a:solidFill>
              </a:rPr>
              <a:t> Climate, Energy and Environment Policy Committee</a:t>
            </a:r>
          </a:p>
          <a:p>
            <a:r>
              <a:rPr lang="en-US" sz="1500" b="1" dirty="0" smtClean="0">
                <a:solidFill>
                  <a:schemeClr val="bg1"/>
                </a:solidFill>
              </a:rPr>
              <a:t>March 23, 2011</a:t>
            </a: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800" dirty="0" smtClean="0"/>
              <a:t>Key Points</a:t>
            </a:r>
            <a:r>
              <a:rPr lang="en-US" sz="3200" dirty="0" smtClean="0"/>
              <a:t>	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88913" y="1435100"/>
            <a:ext cx="3544888" cy="4691063"/>
          </a:xfrm>
          <a:solidFill>
            <a:srgbClr val="6DBB51">
              <a:alpha val="73000"/>
            </a:srgbClr>
          </a:solidFill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800" b="1" kern="1300" spc="100" dirty="0" smtClean="0"/>
              <a:t> 22.9 </a:t>
            </a:r>
            <a:r>
              <a:rPr lang="en-US" sz="2400" kern="1300" spc="100" dirty="0" smtClean="0"/>
              <a:t>million Square Feet of Green Building from 2003-2009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kern="1300" spc="100" dirty="0"/>
          </a:p>
          <a:p>
            <a:pPr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500" b="1" kern="1300" spc="100" dirty="0" smtClean="0"/>
              <a:t> </a:t>
            </a:r>
            <a:r>
              <a:rPr lang="en-US" sz="3800" b="1" kern="1300" spc="100" dirty="0" smtClean="0"/>
              <a:t>86 % </a:t>
            </a:r>
            <a:r>
              <a:rPr lang="en-US" sz="2400" kern="1300" spc="100" dirty="0" smtClean="0"/>
              <a:t>of LEED construction from 2003- 2009 was located in Regional Activity Centers</a:t>
            </a:r>
          </a:p>
          <a:p>
            <a:pPr>
              <a:buFont typeface="Arial" pitchFamily="34" charset="0"/>
              <a:buChar char="•"/>
            </a:pPr>
            <a:endParaRPr lang="en-US" sz="2400" kern="1300" spc="100" dirty="0" smtClean="0"/>
          </a:p>
          <a:p>
            <a:pPr>
              <a:buFont typeface="Arial" pitchFamily="34" charset="0"/>
              <a:buChar char="•"/>
            </a:pPr>
            <a:r>
              <a:rPr lang="en-US" sz="3800" kern="1300" spc="100" dirty="0"/>
              <a:t> </a:t>
            </a:r>
            <a:r>
              <a:rPr lang="en-US" sz="3800" b="1" kern="1300" spc="100" dirty="0" smtClean="0"/>
              <a:t>64 % </a:t>
            </a:r>
            <a:r>
              <a:rPr lang="en-US" sz="2400" kern="1300" spc="100" dirty="0" smtClean="0"/>
              <a:t>of all 2003–2009 LEED construction was within ½ mile of a Metrorail station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8" descr="Capitol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14800" y="152400"/>
            <a:ext cx="4308475" cy="65776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LEED certification</a:t>
            </a:r>
            <a:endParaRPr lang="en-US" dirty="0"/>
          </a:p>
        </p:txBody>
      </p:sp>
      <p:pic>
        <p:nvPicPr>
          <p:cNvPr id="6" name="Content Placeholder 4" descr="Document Graphics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8131" y="1240872"/>
            <a:ext cx="5681870" cy="3583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029200"/>
            <a:ext cx="8305800" cy="1754326"/>
          </a:xfrm>
          <a:prstGeom prst="rect">
            <a:avLst/>
          </a:prstGeom>
          <a:solidFill>
            <a:srgbClr val="6DBB51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 smtClean="0"/>
              <a:t> </a:t>
            </a:r>
            <a:r>
              <a:rPr lang="en-US" sz="2800" b="1" kern="1300" spc="100" dirty="0" smtClean="0"/>
              <a:t> 84% </a:t>
            </a:r>
            <a:r>
              <a:rPr lang="en-US" sz="2000" kern="1300" spc="100" dirty="0" smtClean="0"/>
              <a:t>of LEED certified projects certified between 2003 and 2009 were LEED Silver or higher</a:t>
            </a:r>
          </a:p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 smtClean="0"/>
              <a:t>Gold and Silver certifications were most common in Metropolitan Washington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73050"/>
            <a:ext cx="3810000" cy="116205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 smtClean="0"/>
              <a:t>The District of Columbia </a:t>
            </a:r>
            <a:endParaRPr lang="en-US" sz="2800" dirty="0"/>
          </a:p>
        </p:txBody>
      </p:sp>
      <p:pic>
        <p:nvPicPr>
          <p:cNvPr id="5" name="Content Placeholder 4" descr="DC map new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1136650"/>
            <a:ext cx="5111750" cy="51117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6DBB51">
              <a:alpha val="73000"/>
            </a:srgbClr>
          </a:solidFill>
        </p:spPr>
        <p:txBody>
          <a:bodyPr>
            <a:normAutofit/>
          </a:bodyPr>
          <a:lstStyle/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 72 LEED certified projects 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12.5 million square feet of LEED certified projects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64 Projects in Regional Activity Centers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The International Monetary Fund Center was the largest project </a:t>
            </a:r>
            <a:endParaRPr lang="en-US" sz="1800" kern="1300" spc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3301964" cy="116205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 smtClean="0"/>
              <a:t>Maryland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6DBB51">
              <a:alpha val="73000"/>
            </a:srgbClr>
          </a:solidFill>
        </p:spPr>
        <p:txBody>
          <a:bodyPr>
            <a:normAutofit/>
          </a:bodyPr>
          <a:lstStyle/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 40 LEED certified projects 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3.8 million square feet of LEED certified projects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15 Projects in Regional Activity Centers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The Discovery Communications Global Headquarters building was the largest project</a:t>
            </a:r>
            <a:endParaRPr lang="en-US" sz="1800" kern="1300" spc="100" dirty="0"/>
          </a:p>
        </p:txBody>
      </p:sp>
      <p:pic>
        <p:nvPicPr>
          <p:cNvPr id="6" name="Content Placeholder 4" descr="Maryland 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5120" y="273050"/>
            <a:ext cx="4131609" cy="5853113"/>
          </a:xfrm>
          <a:prstGeom prst="rect">
            <a:avLst/>
          </a:prstGeom>
        </p:spPr>
      </p:pic>
      <p:pic>
        <p:nvPicPr>
          <p:cNvPr id="8" name="Content Placeholder 7" descr="Maryland New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065120" y="273050"/>
            <a:ext cx="4469280" cy="6331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3301964" cy="116205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 smtClean="0"/>
              <a:t>Virginia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6DBB51">
              <a:alpha val="73000"/>
            </a:srgbClr>
          </a:solidFill>
        </p:spPr>
        <p:txBody>
          <a:bodyPr>
            <a:normAutofit/>
          </a:bodyPr>
          <a:lstStyle/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 59 LEED certified projects 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/>
              <a:t> </a:t>
            </a:r>
            <a:r>
              <a:rPr lang="en-US" sz="1800" kern="1300" spc="100" dirty="0" smtClean="0"/>
              <a:t>6.6 million square feet of LEED certified projects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41 Projects in Regional Activity Centers</a:t>
            </a:r>
          </a:p>
          <a:p>
            <a:pPr>
              <a:spcAft>
                <a:spcPts val="3600"/>
              </a:spcAft>
              <a:buFont typeface="Arial" pitchFamily="34" charset="0"/>
              <a:buChar char="•"/>
            </a:pPr>
            <a:r>
              <a:rPr lang="en-US" sz="1800" kern="1300" spc="100" dirty="0" smtClean="0"/>
              <a:t>T.C. Williams High School was the largest project</a:t>
            </a:r>
            <a:endParaRPr lang="en-US" sz="1800" kern="1300" spc="100" dirty="0"/>
          </a:p>
        </p:txBody>
      </p:sp>
      <p:pic>
        <p:nvPicPr>
          <p:cNvPr id="6" name="Content Placeholder 4" descr="Maryland 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5120" y="273050"/>
            <a:ext cx="4131609" cy="5853113"/>
          </a:xfrm>
          <a:prstGeom prst="rect">
            <a:avLst/>
          </a:prstGeom>
        </p:spPr>
      </p:pic>
      <p:pic>
        <p:nvPicPr>
          <p:cNvPr id="9" name="Content Placeholder 8" descr="virginia new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511767" y="273050"/>
            <a:ext cx="5013614" cy="6127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143000" y="1676400"/>
            <a:ext cx="6400800" cy="1981200"/>
          </a:xfrm>
          <a:prstGeom prst="rect">
            <a:avLst/>
          </a:prstGeom>
          <a:solidFill>
            <a:schemeClr val="tx1">
              <a:lumMod val="95000"/>
              <a:lumOff val="5000"/>
              <a:alpha val="37000"/>
            </a:schemeClr>
          </a:solidFill>
        </p:spPr>
        <p:txBody>
          <a:bodyPr vert="horz" lIns="91440" tIns="45720" rIns="91440" bIns="45720" rtlCol="0" anchor="ctr" anchorCtr="0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71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71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71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4114800"/>
            <a:ext cx="541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b="1" dirty="0" smtClean="0"/>
              <a:t>A Report Completed by: </a:t>
            </a:r>
          </a:p>
          <a:p>
            <a:pPr algn="ctr"/>
            <a:r>
              <a:rPr lang="en-US" sz="1600" dirty="0" smtClean="0"/>
              <a:t>COG’s Departments of Community Planning &amp; Services and </a:t>
            </a:r>
          </a:p>
          <a:p>
            <a:pPr algn="ctr"/>
            <a:r>
              <a:rPr lang="en-US" sz="1600" dirty="0" smtClean="0"/>
              <a:t>Environmental Programs</a:t>
            </a:r>
          </a:p>
          <a:p>
            <a:pPr algn="ctr"/>
            <a:r>
              <a:rPr lang="en-US" sz="1600" dirty="0" smtClean="0"/>
              <a:t>COG Staff:  Ryan Hand, John Mataya and Leah Boggs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Type</a:t>
            </a:r>
            <a:endParaRPr lang="en-US" dirty="0"/>
          </a:p>
        </p:txBody>
      </p:sp>
      <p:pic>
        <p:nvPicPr>
          <p:cNvPr id="6" name="Content Placeholder 4" descr="Document Graphics-12.jpg"/>
          <p:cNvPicPr>
            <a:picLocks noChangeAspect="1"/>
          </p:cNvPicPr>
          <p:nvPr/>
        </p:nvPicPr>
        <p:blipFill>
          <a:blip r:embed="rId3" cstate="print"/>
          <a:srcRect l="10444" r="11191" b="25971"/>
          <a:stretch>
            <a:fillRect/>
          </a:stretch>
        </p:blipFill>
        <p:spPr>
          <a:xfrm>
            <a:off x="2362200" y="1295400"/>
            <a:ext cx="4833731" cy="34742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029200"/>
            <a:ext cx="8305800" cy="1323439"/>
          </a:xfrm>
          <a:prstGeom prst="rect">
            <a:avLst/>
          </a:prstGeom>
          <a:solidFill>
            <a:srgbClr val="6DBB51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 smtClean="0"/>
              <a:t> Office and Mixed-Use buildings led LEED Certification</a:t>
            </a:r>
          </a:p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/>
              <a:t> </a:t>
            </a:r>
            <a:r>
              <a:rPr lang="en-US" sz="2000" kern="1300" spc="100" dirty="0" smtClean="0"/>
              <a:t>LEED scoring criteria incentivizes infill projects that are in existing urban areas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sentation graph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28600"/>
            <a:ext cx="8077200" cy="6342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Activity Center Type</a:t>
            </a:r>
            <a:endParaRPr lang="en-US" dirty="0"/>
          </a:p>
        </p:txBody>
      </p:sp>
      <p:pic>
        <p:nvPicPr>
          <p:cNvPr id="5" name="Content Placeholder 4" descr="Document Graphics-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523999" y="1219201"/>
            <a:ext cx="6275293" cy="3678620"/>
          </a:xfrm>
        </p:spPr>
      </p:pic>
      <p:sp>
        <p:nvSpPr>
          <p:cNvPr id="7" name="TextBox 6"/>
          <p:cNvSpPr txBox="1"/>
          <p:nvPr/>
        </p:nvSpPr>
        <p:spPr>
          <a:xfrm>
            <a:off x="457200" y="4980563"/>
            <a:ext cx="8305800" cy="1631216"/>
          </a:xfrm>
          <a:prstGeom prst="rect">
            <a:avLst/>
          </a:prstGeom>
          <a:solidFill>
            <a:srgbClr val="6DBB51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/>
              <a:t> </a:t>
            </a:r>
            <a:r>
              <a:rPr lang="en-US" sz="2000" kern="1300" spc="100" dirty="0" smtClean="0"/>
              <a:t>LEED certified projects are most common in DC core and Mixed-Use centers</a:t>
            </a:r>
          </a:p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sz="2000" kern="1300" spc="100" dirty="0"/>
              <a:t> </a:t>
            </a:r>
            <a:r>
              <a:rPr lang="en-US" sz="2000" kern="1300" spc="100" dirty="0" smtClean="0"/>
              <a:t>LEED projects tend to be located in well established commercial areas</a:t>
            </a:r>
            <a:endParaRPr lang="en-US" sz="2000" kern="1300" spc="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23279</TotalTime>
  <Words>273</Words>
  <Application>Microsoft Office PowerPoint</Application>
  <PresentationFormat>On-screen Show (4:3)</PresentationFormat>
  <Paragraphs>56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Key Points </vt:lpstr>
      <vt:lpstr>LEED certification</vt:lpstr>
      <vt:lpstr>The District of Columbia </vt:lpstr>
      <vt:lpstr>Maryland</vt:lpstr>
      <vt:lpstr>Virginia</vt:lpstr>
      <vt:lpstr>Slide 7</vt:lpstr>
      <vt:lpstr>Building Type</vt:lpstr>
      <vt:lpstr>Slide 9</vt:lpstr>
      <vt:lpstr>Regional Activity Center Type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Building</dc:title>
  <dc:creator>rhand</dc:creator>
  <cp:lastModifiedBy>lboggs</cp:lastModifiedBy>
  <cp:revision>1492</cp:revision>
  <dcterms:created xsi:type="dcterms:W3CDTF">2011-02-22T16:41:47Z</dcterms:created>
  <dcterms:modified xsi:type="dcterms:W3CDTF">2011-03-22T15:06:13Z</dcterms:modified>
</cp:coreProperties>
</file>