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9" r:id="rId1"/>
  </p:sldMasterIdLst>
  <p:notesMasterIdLst>
    <p:notesMasterId r:id="rId22"/>
  </p:notesMasterIdLst>
  <p:handoutMasterIdLst>
    <p:handoutMasterId r:id="rId23"/>
  </p:handoutMasterIdLst>
  <p:sldIdLst>
    <p:sldId id="374" r:id="rId2"/>
    <p:sldId id="315" r:id="rId3"/>
    <p:sldId id="316" r:id="rId4"/>
    <p:sldId id="383" r:id="rId5"/>
    <p:sldId id="362" r:id="rId6"/>
    <p:sldId id="361" r:id="rId7"/>
    <p:sldId id="352" r:id="rId8"/>
    <p:sldId id="353" r:id="rId9"/>
    <p:sldId id="354" r:id="rId10"/>
    <p:sldId id="388" r:id="rId11"/>
    <p:sldId id="372" r:id="rId12"/>
    <p:sldId id="373" r:id="rId13"/>
    <p:sldId id="375" r:id="rId14"/>
    <p:sldId id="385" r:id="rId15"/>
    <p:sldId id="377" r:id="rId16"/>
    <p:sldId id="379" r:id="rId17"/>
    <p:sldId id="381" r:id="rId18"/>
    <p:sldId id="386" r:id="rId19"/>
    <p:sldId id="387" r:id="rId20"/>
    <p:sldId id="382" r:id="rId2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D0D4"/>
    <a:srgbClr val="FFCC99"/>
    <a:srgbClr val="FFFF00"/>
    <a:srgbClr val="FFFF99"/>
    <a:srgbClr val="FF66FF"/>
    <a:srgbClr val="00FF00"/>
    <a:srgbClr val="CCFFC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8262" autoAdjust="0"/>
  </p:normalViewPr>
  <p:slideViewPr>
    <p:cSldViewPr snapToObjects="1">
      <p:cViewPr>
        <p:scale>
          <a:sx n="100" d="100"/>
          <a:sy n="100" d="100"/>
        </p:scale>
        <p:origin x="-58" y="23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70" d="100"/>
          <a:sy n="70" d="100"/>
        </p:scale>
        <p:origin x="-2196"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45" tIns="46573" rIns="93145" bIns="46573" numCol="1" anchor="t" anchorCtr="0" compatLnSpc="1">
            <a:prstTxWarp prst="textNoShape">
              <a:avLst/>
            </a:prstTxWarp>
          </a:bodyPr>
          <a:lstStyle>
            <a:lvl1pPr algn="l" defTabSz="931750">
              <a:defRPr sz="1300">
                <a:latin typeface="Arial" charset="0"/>
                <a:cs typeface="Arial" charset="0"/>
              </a:defRPr>
            </a:lvl1pPr>
          </a:lstStyle>
          <a:p>
            <a:pPr>
              <a:defRPr/>
            </a:pPr>
            <a:endParaRPr lang="en-US"/>
          </a:p>
        </p:txBody>
      </p:sp>
      <p:sp>
        <p:nvSpPr>
          <p:cNvPr id="3075"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45" tIns="46573" rIns="93145" bIns="46573" numCol="1" anchor="t" anchorCtr="0" compatLnSpc="1">
            <a:prstTxWarp prst="textNoShape">
              <a:avLst/>
            </a:prstTxWarp>
          </a:bodyPr>
          <a:lstStyle>
            <a:lvl1pPr algn="r" defTabSz="931750">
              <a:defRPr sz="1300">
                <a:latin typeface="Arial" charset="0"/>
                <a:cs typeface="Arial" charset="0"/>
              </a:defRPr>
            </a:lvl1pPr>
          </a:lstStyle>
          <a:p>
            <a:pPr>
              <a:defRPr/>
            </a:pPr>
            <a:endParaRPr lang="en-US"/>
          </a:p>
        </p:txBody>
      </p:sp>
      <p:sp>
        <p:nvSpPr>
          <p:cNvPr id="3076"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45" tIns="46573" rIns="93145" bIns="46573" numCol="1" anchor="b" anchorCtr="0" compatLnSpc="1">
            <a:prstTxWarp prst="textNoShape">
              <a:avLst/>
            </a:prstTxWarp>
          </a:bodyPr>
          <a:lstStyle>
            <a:lvl1pPr algn="l" defTabSz="931750">
              <a:defRPr sz="1300">
                <a:latin typeface="Arial" charset="0"/>
                <a:cs typeface="Arial" charset="0"/>
              </a:defRPr>
            </a:lvl1pPr>
          </a:lstStyle>
          <a:p>
            <a:pPr>
              <a:defRPr/>
            </a:pPr>
            <a:endParaRPr lang="en-US"/>
          </a:p>
        </p:txBody>
      </p:sp>
      <p:sp>
        <p:nvSpPr>
          <p:cNvPr id="3077"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45" tIns="46573" rIns="93145" bIns="46573" numCol="1" anchor="b" anchorCtr="0" compatLnSpc="1">
            <a:prstTxWarp prst="textNoShape">
              <a:avLst/>
            </a:prstTxWarp>
          </a:bodyPr>
          <a:lstStyle>
            <a:lvl1pPr algn="r" defTabSz="931750">
              <a:defRPr sz="1300">
                <a:latin typeface="Arial" charset="0"/>
                <a:cs typeface="Arial" charset="0"/>
              </a:defRPr>
            </a:lvl1pPr>
          </a:lstStyle>
          <a:p>
            <a:pPr>
              <a:defRPr/>
            </a:pPr>
            <a:fld id="{137A1821-264C-4539-9476-ECCA78332088}" type="slidenum">
              <a:rPr lang="en-US"/>
              <a:pPr>
                <a:defRPr/>
              </a:pPr>
              <a:t>‹#›</a:t>
            </a:fld>
            <a:endParaRPr lang="en-US"/>
          </a:p>
        </p:txBody>
      </p:sp>
    </p:spTree>
    <p:extLst>
      <p:ext uri="{BB962C8B-B14F-4D97-AF65-F5344CB8AC3E}">
        <p14:creationId xmlns:p14="http://schemas.microsoft.com/office/powerpoint/2010/main" val="142325836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38145" cy="465743"/>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l" defTabSz="913391">
              <a:defRPr sz="1200">
                <a:latin typeface="Arial" charset="0"/>
                <a:cs typeface="Arial" charset="0"/>
              </a:defRPr>
            </a:lvl1pPr>
          </a:lstStyle>
          <a:p>
            <a:pPr>
              <a:defRPr/>
            </a:pPr>
            <a:endParaRPr lang="en-US"/>
          </a:p>
        </p:txBody>
      </p:sp>
      <p:sp>
        <p:nvSpPr>
          <p:cNvPr id="83971" name="Rectangle 3"/>
          <p:cNvSpPr>
            <a:spLocks noGrp="1" noChangeArrowheads="1"/>
          </p:cNvSpPr>
          <p:nvPr>
            <p:ph type="dt" idx="1"/>
          </p:nvPr>
        </p:nvSpPr>
        <p:spPr bwMode="auto">
          <a:xfrm>
            <a:off x="3970734" y="0"/>
            <a:ext cx="3038145" cy="465743"/>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r" defTabSz="913391">
              <a:defRPr sz="1200">
                <a:latin typeface="Arial" charset="0"/>
                <a:cs typeface="Arial" charset="0"/>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83973" name="Rectangle 5"/>
          <p:cNvSpPr>
            <a:spLocks noGrp="1" noChangeArrowheads="1"/>
          </p:cNvSpPr>
          <p:nvPr>
            <p:ph type="body" sz="quarter" idx="3"/>
          </p:nvPr>
        </p:nvSpPr>
        <p:spPr bwMode="auto">
          <a:xfrm>
            <a:off x="701345" y="4416098"/>
            <a:ext cx="5607711" cy="4183995"/>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3974" name="Rectangle 6"/>
          <p:cNvSpPr>
            <a:spLocks noGrp="1" noChangeArrowheads="1"/>
          </p:cNvSpPr>
          <p:nvPr>
            <p:ph type="ftr" sz="quarter" idx="4"/>
          </p:nvPr>
        </p:nvSpPr>
        <p:spPr bwMode="auto">
          <a:xfrm>
            <a:off x="0" y="8829121"/>
            <a:ext cx="3038145" cy="465743"/>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l" defTabSz="913391">
              <a:defRPr sz="1200">
                <a:latin typeface="Arial" charset="0"/>
                <a:cs typeface="Arial" charset="0"/>
              </a:defRPr>
            </a:lvl1pPr>
          </a:lstStyle>
          <a:p>
            <a:pPr>
              <a:defRPr/>
            </a:pPr>
            <a:endParaRPr lang="en-US"/>
          </a:p>
        </p:txBody>
      </p:sp>
      <p:sp>
        <p:nvSpPr>
          <p:cNvPr id="83975" name="Rectangle 7"/>
          <p:cNvSpPr>
            <a:spLocks noGrp="1" noChangeArrowheads="1"/>
          </p:cNvSpPr>
          <p:nvPr>
            <p:ph type="sldNum" sz="quarter" idx="5"/>
          </p:nvPr>
        </p:nvSpPr>
        <p:spPr bwMode="auto">
          <a:xfrm>
            <a:off x="3970734" y="8829121"/>
            <a:ext cx="3038145" cy="465743"/>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r" defTabSz="913391">
              <a:defRPr sz="1200">
                <a:latin typeface="Arial" charset="0"/>
                <a:cs typeface="Arial" charset="0"/>
              </a:defRPr>
            </a:lvl1pPr>
          </a:lstStyle>
          <a:p>
            <a:pPr>
              <a:defRPr/>
            </a:pPr>
            <a:fld id="{48082EFA-DB84-4D29-8D5A-D532F795D6F5}" type="slidenum">
              <a:rPr lang="en-US"/>
              <a:pPr>
                <a:defRPr/>
              </a:pPr>
              <a:t>‹#›</a:t>
            </a:fld>
            <a:endParaRPr lang="en-US"/>
          </a:p>
        </p:txBody>
      </p:sp>
    </p:spTree>
    <p:extLst>
      <p:ext uri="{BB962C8B-B14F-4D97-AF65-F5344CB8AC3E}">
        <p14:creationId xmlns:p14="http://schemas.microsoft.com/office/powerpoint/2010/main" val="358374784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p:spPr>
        <p:txBody>
          <a:bodyPr/>
          <a:lstStyle/>
          <a:p>
            <a:endParaRPr lang="en-US" smtClean="0"/>
          </a:p>
        </p:txBody>
      </p:sp>
      <p:sp>
        <p:nvSpPr>
          <p:cNvPr id="14340" name="Slide Number Placeholder 3"/>
          <p:cNvSpPr>
            <a:spLocks noGrp="1"/>
          </p:cNvSpPr>
          <p:nvPr>
            <p:ph type="sldNum" sz="quarter" idx="5"/>
          </p:nvPr>
        </p:nvSpPr>
        <p:spPr>
          <a:noFill/>
        </p:spPr>
        <p:txBody>
          <a:bodyPr/>
          <a:lstStyle/>
          <a:p>
            <a:pPr defTabSz="911225"/>
            <a:fld id="{F6165F36-F4F0-419C-80A1-1DA96D8BD137}" type="slidenum">
              <a:rPr lang="en-US" smtClean="0"/>
              <a:pPr defTabSz="911225"/>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latin typeface="Arial" pitchFamily="34" charset="0"/>
              <a:cs typeface="Arial" pitchFamily="34" charset="0"/>
            </a:endParaRPr>
          </a:p>
        </p:txBody>
      </p:sp>
      <p:sp>
        <p:nvSpPr>
          <p:cNvPr id="45060" name="Slide Number Placeholder 3"/>
          <p:cNvSpPr>
            <a:spLocks noGrp="1"/>
          </p:cNvSpPr>
          <p:nvPr>
            <p:ph type="sldNum" sz="quarter" idx="5"/>
          </p:nvPr>
        </p:nvSpPr>
        <p:spPr>
          <a:noFill/>
        </p:spPr>
        <p:txBody>
          <a:bodyPr/>
          <a:lstStyle/>
          <a:p>
            <a:pPr defTabSz="911860"/>
            <a:fld id="{2E8281A6-A737-40B7-88E9-EF21D52BD205}" type="slidenum">
              <a:rPr lang="en-US" smtClean="0">
                <a:latin typeface="Arial" pitchFamily="34" charset="0"/>
                <a:cs typeface="Arial" pitchFamily="34" charset="0"/>
              </a:rPr>
              <a:pPr defTabSz="911860"/>
              <a:t>4</a:t>
            </a:fld>
            <a:endParaRPr lang="en-US" dirty="0" smtClean="0">
              <a:latin typeface="Arial" pitchFamily="34" charset="0"/>
              <a:cs typeface="Arial" pitchFamily="34" charset="0"/>
            </a:endParaRPr>
          </a:p>
        </p:txBody>
      </p:sp>
      <p:sp>
        <p:nvSpPr>
          <p:cNvPr id="5" name="Footer Placeholder 4"/>
          <p:cNvSpPr>
            <a:spLocks noGrp="1"/>
          </p:cNvSpPr>
          <p:nvPr>
            <p:ph type="ftr" sz="quarter" idx="10"/>
          </p:nvPr>
        </p:nvSpPr>
        <p:spPr/>
        <p:txBody>
          <a:bodyPr/>
          <a:lstStyle/>
          <a:p>
            <a:pPr>
              <a:defRPr/>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r>
              <a:rPr lang="en-US" smtClean="0"/>
              <a:t>COG </a:t>
            </a:r>
            <a:r>
              <a:rPr lang="en-US" b="1" smtClean="0"/>
              <a:t>established Cooperative Forecasting in 1975</a:t>
            </a:r>
          </a:p>
          <a:p>
            <a:endParaRPr lang="en-US" smtClean="0"/>
          </a:p>
          <a:p>
            <a:r>
              <a:rPr lang="en-US" smtClean="0"/>
              <a:t>First series or “</a:t>
            </a:r>
            <a:r>
              <a:rPr lang="en-US" b="1" smtClean="0"/>
              <a:t>Round” was adopted in 1976</a:t>
            </a:r>
          </a:p>
          <a:p>
            <a:endParaRPr lang="en-US" smtClean="0"/>
          </a:p>
          <a:p>
            <a:r>
              <a:rPr lang="en-US" b="1" smtClean="0"/>
              <a:t>Because of federal air quality legislation </a:t>
            </a:r>
            <a:r>
              <a:rPr lang="en-US" smtClean="0"/>
              <a:t>(ISTEAA, SAFE-TEA LU, MAP-21etc.) COG has policy </a:t>
            </a:r>
            <a:r>
              <a:rPr lang="en-US" b="1" smtClean="0"/>
              <a:t>ALLOWING but NOT REQUIRING annual updates</a:t>
            </a:r>
          </a:p>
        </p:txBody>
      </p:sp>
      <p:sp>
        <p:nvSpPr>
          <p:cNvPr id="15364" name="Slide Number Placeholder 3"/>
          <p:cNvSpPr>
            <a:spLocks noGrp="1"/>
          </p:cNvSpPr>
          <p:nvPr>
            <p:ph type="sldNum" sz="quarter" idx="5"/>
          </p:nvPr>
        </p:nvSpPr>
        <p:spPr>
          <a:noFill/>
        </p:spPr>
        <p:txBody>
          <a:bodyPr/>
          <a:lstStyle/>
          <a:p>
            <a:pPr defTabSz="911225"/>
            <a:fld id="{DFC33416-0FC7-472C-B1EB-4C5506662B47}" type="slidenum">
              <a:rPr lang="en-US" smtClean="0"/>
              <a:pPr defTabSz="911225"/>
              <a:t>13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endParaRPr lang="en-US" smtClean="0"/>
          </a:p>
        </p:txBody>
      </p:sp>
      <p:sp>
        <p:nvSpPr>
          <p:cNvPr id="18436" name="Slide Number Placeholder 3"/>
          <p:cNvSpPr>
            <a:spLocks noGrp="1"/>
          </p:cNvSpPr>
          <p:nvPr>
            <p:ph type="sldNum" sz="quarter" idx="5"/>
          </p:nvPr>
        </p:nvSpPr>
        <p:spPr>
          <a:noFill/>
        </p:spPr>
        <p:txBody>
          <a:bodyPr/>
          <a:lstStyle/>
          <a:p>
            <a:pPr defTabSz="911225"/>
            <a:fld id="{88C91066-066B-40FE-8258-090EC56909F9}" type="slidenum">
              <a:rPr lang="en-US" smtClean="0"/>
              <a:pPr defTabSz="911225"/>
              <a:t>15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r>
              <a:rPr lang="en-US" smtClean="0"/>
              <a:t>Subregional pop trends</a:t>
            </a:r>
          </a:p>
          <a:p>
            <a:endParaRPr lang="en-US" smtClean="0"/>
          </a:p>
          <a:p>
            <a:r>
              <a:rPr lang="en-US" smtClean="0"/>
              <a:t>Household  forecasts are the basis for the population projections</a:t>
            </a:r>
          </a:p>
          <a:p>
            <a:endParaRPr lang="en-US" smtClean="0"/>
          </a:p>
          <a:p>
            <a:r>
              <a:rPr lang="en-US" smtClean="0"/>
              <a:t>strongest growth in region’s suburbs but growth in D.C</a:t>
            </a:r>
          </a:p>
        </p:txBody>
      </p:sp>
      <p:sp>
        <p:nvSpPr>
          <p:cNvPr id="20484" name="Slide Number Placeholder 3"/>
          <p:cNvSpPr>
            <a:spLocks noGrp="1"/>
          </p:cNvSpPr>
          <p:nvPr>
            <p:ph type="sldNum" sz="quarter" idx="5"/>
          </p:nvPr>
        </p:nvSpPr>
        <p:spPr>
          <a:noFill/>
        </p:spPr>
        <p:txBody>
          <a:bodyPr/>
          <a:lstStyle/>
          <a:p>
            <a:pPr defTabSz="911225"/>
            <a:fld id="{B114AFE0-F285-42B6-9BD6-9D21F115F669}" type="slidenum">
              <a:rPr lang="en-US" smtClean="0"/>
              <a:pPr defTabSz="911225"/>
              <a:t>16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r>
              <a:rPr lang="en-US" smtClean="0"/>
              <a:t>Household  forecasts are basis for population projections</a:t>
            </a:r>
          </a:p>
          <a:p>
            <a:endParaRPr lang="en-US" smtClean="0"/>
          </a:p>
          <a:p>
            <a:r>
              <a:rPr lang="en-US" smtClean="0"/>
              <a:t>Again, strongest growth in region’s suburbs but steady increase in D.C.</a:t>
            </a:r>
          </a:p>
        </p:txBody>
      </p:sp>
      <p:sp>
        <p:nvSpPr>
          <p:cNvPr id="22532" name="Slide Number Placeholder 3"/>
          <p:cNvSpPr>
            <a:spLocks noGrp="1"/>
          </p:cNvSpPr>
          <p:nvPr>
            <p:ph type="sldNum" sz="quarter" idx="5"/>
          </p:nvPr>
        </p:nvSpPr>
        <p:spPr>
          <a:noFill/>
        </p:spPr>
        <p:txBody>
          <a:bodyPr/>
          <a:lstStyle/>
          <a:p>
            <a:pPr defTabSz="911225"/>
            <a:fld id="{0D3FE7F1-2622-41ED-BD0D-3FD325288B21}" type="slidenum">
              <a:rPr lang="en-US" smtClean="0"/>
              <a:pPr defTabSz="911225"/>
              <a:t>17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r>
              <a:rPr lang="en-US" smtClean="0"/>
              <a:t>Process</a:t>
            </a:r>
          </a:p>
        </p:txBody>
      </p:sp>
      <p:sp>
        <p:nvSpPr>
          <p:cNvPr id="23556" name="Slide Number Placeholder 3"/>
          <p:cNvSpPr>
            <a:spLocks noGrp="1"/>
          </p:cNvSpPr>
          <p:nvPr>
            <p:ph type="sldNum" sz="quarter" idx="5"/>
          </p:nvPr>
        </p:nvSpPr>
        <p:spPr>
          <a:noFill/>
        </p:spPr>
        <p:txBody>
          <a:bodyPr/>
          <a:lstStyle/>
          <a:p>
            <a:pPr defTabSz="911225"/>
            <a:fld id="{5E3A8B9E-1A78-471E-B767-ACC195B96985}" type="slidenum">
              <a:rPr lang="en-US" smtClean="0"/>
              <a:pPr defTabSz="911225"/>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14F5429-0C31-4579-9630-CCEA96D3BDDC}" type="datetime1">
              <a:rPr lang="en-US" smtClean="0"/>
              <a:pPr/>
              <a:t>4/22/2013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0"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9E29E33-B620-47F9-BB04-8846C2A5AFC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94FCDB8-8796-402C-8818-5432DFD04D31}" type="datetime1">
              <a:rPr lang="en-US" smtClean="0"/>
              <a:pPr/>
              <a:t>4/22/2013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9E29E33-B620-47F9-BB04-8846C2A5AFCC}" type="slidenum">
              <a:rPr kumimoji="0" lang="en-US" smtClean="0"/>
              <a:pPr/>
              <a:t>‹#›</a:t>
            </a:fld>
            <a:endParaRPr kumimoji="0"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3A774B2-5456-4F25-A9AC-E66F811192B5}" type="datetime1">
              <a:rPr lang="en-US" smtClean="0"/>
              <a:pPr/>
              <a:t>4/22/2013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9E29E33-B620-47F9-BB04-8846C2A5AFCC}" type="slidenum">
              <a:rPr kumimoji="0" lang="en-US" smtClean="0"/>
              <a:pPr/>
              <a:t>‹#›</a:t>
            </a:fld>
            <a:endParaRPr kumimoji="0" lang="en-US"/>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CBF0C748-D83C-4EA6-813A-C6988E15FFD3}" type="datetime1">
              <a:rPr lang="en-US" smtClean="0"/>
              <a:pPr/>
              <a:t>4/22/2013</a:t>
            </a:fld>
            <a:endParaRPr lang="en-US"/>
          </a:p>
        </p:txBody>
      </p:sp>
      <p:sp>
        <p:nvSpPr>
          <p:cNvPr id="10" name="Slide Number Placeholder 9"/>
          <p:cNvSpPr>
            <a:spLocks noGrp="1"/>
          </p:cNvSpPr>
          <p:nvPr>
            <p:ph type="sldNum" sz="quarter" idx="16"/>
          </p:nvPr>
        </p:nvSpPr>
        <p:spPr/>
        <p:txBody>
          <a:bodyPr rtlCol="0"/>
          <a:lstStyle/>
          <a:p>
            <a:fld id="{69E29E33-B620-47F9-BB04-8846C2A5AFCC}" type="slidenum">
              <a:rPr kumimoji="0" lang="en-US" smtClean="0"/>
              <a:pPr/>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4F25C80D-45D1-4EA4-8C96-2AFA5F64AFD9}" type="datetime1">
              <a:rPr lang="en-US" smtClean="0"/>
              <a:pPr/>
              <a:t>4/22/2013</a:t>
            </a:fld>
            <a:endParaRPr lang="en-US"/>
          </a:p>
        </p:txBody>
      </p:sp>
      <p:sp>
        <p:nvSpPr>
          <p:cNvPr id="12" name="Slide Number Placeholder 11"/>
          <p:cNvSpPr>
            <a:spLocks noGrp="1"/>
          </p:cNvSpPr>
          <p:nvPr>
            <p:ph type="sldNum" sz="quarter" idx="16"/>
          </p:nvPr>
        </p:nvSpPr>
        <p:spPr/>
        <p:txBody>
          <a:bodyPr rtlCol="0"/>
          <a:lstStyle/>
          <a:p>
            <a:fld id="{69E29E33-B620-47F9-BB04-8846C2A5AFCC}" type="slidenum">
              <a:rPr kumimoji="0" lang="en-US" smtClean="0"/>
              <a:pPr/>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B47847C-542C-4054-92D9-BC5936065B26}" type="datetime1">
              <a:rPr lang="en-US" smtClean="0"/>
              <a:pPr/>
              <a:t>4/22/2013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9E29E33-B620-47F9-BB04-8846C2A5AFC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6EC851-647A-4E91-8E6E-BDC0B77210ED}" type="datetime1">
              <a:rPr lang="en-US" smtClean="0"/>
              <a:pPr/>
              <a:t>4/22/2013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9E29E33-B620-47F9-BB04-8846C2A5AFC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05BDC67-0787-48A7-8C4C-3F958FE08795}" type="datetime1">
              <a:rPr lang="en-US" smtClean="0"/>
              <a:pPr/>
              <a:t>4/22/2013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9E29E33-B620-47F9-BB04-8846C2A5AFCC}" type="slidenum">
              <a:rPr kumimoji="0" lang="en-US" smtClean="0"/>
              <a:pPr/>
              <a:t>‹#›</a:t>
            </a:fld>
            <a:endParaRPr kumimoji="0"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7ED0A6F-DCED-47FD-A551-6C1567220C8B}" type="datetime1">
              <a:rPr lang="en-US" smtClean="0"/>
              <a:pPr/>
              <a:t>4/22/2013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9E29E33-B620-47F9-BB04-8846C2A5AFCC}" type="slidenum">
              <a:rPr kumimoji="0" lang="en-US" smtClean="0"/>
              <a:pPr/>
              <a:t>‹#›</a:t>
            </a:fld>
            <a:endParaRPr kumimoji="0" lang="en-US"/>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C9D4913-CE4F-4EE6-BDC2-B5D429ED29A9}" type="datetime1">
              <a:rPr lang="en-US" smtClean="0"/>
              <a:pPr/>
              <a:t>4/22/2013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BE0488A2-D3FC-4556-8222-49F1AF73E774}" type="datetime1">
              <a:rPr lang="en-US" smtClean="0"/>
              <a:pPr/>
              <a:t>4/22/2013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kumimoji="0"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9E29E33-B620-47F9-BB04-8846C2A5AFCC}"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800600"/>
          </a:xfrm>
        </p:spPr>
        <p:txBody>
          <a:bodyPr/>
          <a:lstStyle/>
          <a:p>
            <a:pPr lvl="0"/>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BEF4F28-D272-4B35-8198-8F19C8734DB6}" type="datetime1">
              <a:rPr lang="en-US" smtClean="0"/>
              <a:pPr/>
              <a:t>4/22/2013</a:t>
            </a:fld>
            <a:endParaRPr lang="en-US">
              <a:solidFill>
                <a:schemeClr val="tx1">
                  <a:shade val="50000"/>
                </a:schemeClr>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kumimoji="0" lang="en-US">
              <a:solidFill>
                <a:schemeClr val="tx1">
                  <a:shade val="50000"/>
                </a:schemeClr>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9E29E33-B620-47F9-BB04-8846C2A5AFCC}" type="slidenum">
              <a:rPr kumimoji="0" lang="en-US" smtClean="0"/>
              <a:pPr/>
              <a:t>‹#›</a:t>
            </a:fld>
            <a:endParaRPr kumimoji="0" lang="en-US" dirty="0">
              <a:solidFill>
                <a:schemeClr val="tx1">
                  <a:shade val="50000"/>
                </a:schemeClr>
              </a:solidFill>
            </a:endParaRPr>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 id="2147484292" r:id="rId12"/>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1246188"/>
            <a:ext cx="8077200" cy="1470025"/>
          </a:xfrm>
        </p:spPr>
        <p:txBody>
          <a:bodyPr>
            <a:normAutofit fontScale="90000"/>
          </a:bodyPr>
          <a:lstStyle/>
          <a:p>
            <a:pPr algn="ctr"/>
            <a:r>
              <a:rPr lang="en-US" sz="3200" b="1" dirty="0" smtClean="0"/>
              <a:t>Cooperative Forecasting Program: Background and draft Round 8.2 Estimates</a:t>
            </a:r>
            <a:endParaRPr lang="en-US" sz="3200" dirty="0" smtClean="0"/>
          </a:p>
        </p:txBody>
      </p:sp>
      <p:sp>
        <p:nvSpPr>
          <p:cNvPr id="2051" name="Rectangle 3"/>
          <p:cNvSpPr>
            <a:spLocks noGrp="1" noChangeArrowheads="1"/>
          </p:cNvSpPr>
          <p:nvPr>
            <p:ph type="subTitle" idx="1"/>
          </p:nvPr>
        </p:nvSpPr>
        <p:spPr>
          <a:xfrm>
            <a:off x="381000" y="3276600"/>
            <a:ext cx="8229600" cy="2971800"/>
          </a:xfrm>
        </p:spPr>
        <p:txBody>
          <a:bodyPr/>
          <a:lstStyle/>
          <a:p>
            <a:pPr algn="ctr" eaLnBrk="1" hangingPunct="1">
              <a:lnSpc>
                <a:spcPct val="80000"/>
              </a:lnSpc>
              <a:defRPr/>
            </a:pPr>
            <a:endParaRPr lang="en-US" sz="1800" dirty="0" smtClean="0">
              <a:solidFill>
                <a:srgbClr val="BBE0E3"/>
              </a:solidFill>
            </a:endParaRPr>
          </a:p>
          <a:p>
            <a:pPr algn="ctr">
              <a:defRPr/>
            </a:pPr>
            <a:r>
              <a:rPr lang="en-US" sz="1800" dirty="0" smtClean="0">
                <a:solidFill>
                  <a:srgbClr val="BBE0E3"/>
                </a:solidFill>
                <a:latin typeface="+mj-lt"/>
              </a:rPr>
              <a:t>Greg Goodwin, Regional Planner</a:t>
            </a:r>
          </a:p>
          <a:p>
            <a:pPr algn="ctr">
              <a:defRPr/>
            </a:pPr>
            <a:r>
              <a:rPr lang="en-US" sz="1800" dirty="0" smtClean="0">
                <a:solidFill>
                  <a:srgbClr val="BBE0E3"/>
                </a:solidFill>
                <a:latin typeface="+mj-lt"/>
              </a:rPr>
              <a:t>Metropolitan Washington Council of Governments</a:t>
            </a:r>
          </a:p>
          <a:p>
            <a:pPr algn="ctr" eaLnBrk="1" hangingPunct="1">
              <a:lnSpc>
                <a:spcPct val="80000"/>
              </a:lnSpc>
              <a:defRPr/>
            </a:pPr>
            <a:endParaRPr lang="en-US" sz="1800" dirty="0" smtClean="0">
              <a:solidFill>
                <a:srgbClr val="BBE0E3"/>
              </a:solidFill>
            </a:endParaRPr>
          </a:p>
          <a:p>
            <a:pPr algn="ctr" eaLnBrk="1" hangingPunct="1">
              <a:lnSpc>
                <a:spcPct val="80000"/>
              </a:lnSpc>
              <a:defRPr/>
            </a:pPr>
            <a:r>
              <a:rPr lang="en-US" sz="1800" dirty="0" smtClean="0">
                <a:solidFill>
                  <a:srgbClr val="BBE0E3"/>
                </a:solidFill>
              </a:rPr>
              <a:t>Blue Plains Technical Subcommittee </a:t>
            </a:r>
            <a:r>
              <a:rPr lang="en-US" sz="1800" dirty="0" err="1" smtClean="0">
                <a:solidFill>
                  <a:srgbClr val="BBE0E3"/>
                </a:solidFill>
              </a:rPr>
              <a:t>Worksession</a:t>
            </a:r>
            <a:endParaRPr lang="en-US" sz="1800" dirty="0" smtClean="0">
              <a:solidFill>
                <a:srgbClr val="BBE0E3"/>
              </a:solidFill>
            </a:endParaRPr>
          </a:p>
          <a:p>
            <a:pPr algn="ctr" eaLnBrk="1" hangingPunct="1">
              <a:lnSpc>
                <a:spcPct val="80000"/>
              </a:lnSpc>
              <a:defRPr/>
            </a:pPr>
            <a:endParaRPr lang="en-US" sz="1800" dirty="0" smtClean="0">
              <a:solidFill>
                <a:srgbClr val="BBE0E3"/>
              </a:solidFill>
            </a:endParaRPr>
          </a:p>
          <a:p>
            <a:pPr algn="ctr" eaLnBrk="1" hangingPunct="1">
              <a:lnSpc>
                <a:spcPct val="80000"/>
              </a:lnSpc>
              <a:defRPr/>
            </a:pPr>
            <a:r>
              <a:rPr lang="en-US" sz="1800" dirty="0" smtClean="0">
                <a:solidFill>
                  <a:srgbClr val="BBE0E3"/>
                </a:solidFill>
              </a:rPr>
              <a:t>April 25, 2013</a:t>
            </a:r>
          </a:p>
          <a:p>
            <a:pPr algn="l" eaLnBrk="1" hangingPunct="1">
              <a:lnSpc>
                <a:spcPct val="80000"/>
              </a:lnSpc>
              <a:defRPr/>
            </a:pPr>
            <a:endParaRPr lang="en-US" sz="1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a:r>
              <a:rPr lang="en-US" dirty="0" smtClean="0"/>
              <a:t>Cooperative Forecasting Program</a:t>
            </a:r>
          </a:p>
        </p:txBody>
      </p:sp>
      <p:sp>
        <p:nvSpPr>
          <p:cNvPr id="12291" name="Content Placeholder 3"/>
          <p:cNvSpPr>
            <a:spLocks noGrp="1"/>
          </p:cNvSpPr>
          <p:nvPr>
            <p:ph sz="quarter" idx="1"/>
          </p:nvPr>
        </p:nvSpPr>
        <p:spPr>
          <a:xfrm>
            <a:off x="612648" y="1676400"/>
            <a:ext cx="8153400" cy="4648200"/>
          </a:xfrm>
        </p:spPr>
        <p:txBody>
          <a:bodyPr>
            <a:normAutofit lnSpcReduction="10000"/>
          </a:bodyPr>
          <a:lstStyle/>
          <a:p>
            <a:r>
              <a:rPr lang="en-US" sz="2400" dirty="0" smtClean="0"/>
              <a:t>Provides consistent local and regional household, population and employment projections based on common assumptions about future growth</a:t>
            </a:r>
          </a:p>
          <a:p>
            <a:pPr lvl="1"/>
            <a:r>
              <a:rPr lang="en-US" sz="2100" dirty="0" smtClean="0"/>
              <a:t>Established by COG in1975</a:t>
            </a:r>
          </a:p>
          <a:p>
            <a:pPr lvl="1"/>
            <a:r>
              <a:rPr lang="en-US" sz="2100" dirty="0" smtClean="0"/>
              <a:t>Prepared under the direction of the Planning Directors Technical Advisory Committee (PDTAC) </a:t>
            </a:r>
          </a:p>
          <a:p>
            <a:pPr lvl="1"/>
            <a:r>
              <a:rPr lang="en-US" sz="2100" dirty="0" smtClean="0"/>
              <a:t>Reviewed and approved by the COG Board</a:t>
            </a:r>
          </a:p>
          <a:p>
            <a:pPr lvl="1"/>
            <a:r>
              <a:rPr lang="en-US" sz="2100" dirty="0" smtClean="0"/>
              <a:t>Official local government projections</a:t>
            </a:r>
          </a:p>
          <a:p>
            <a:r>
              <a:rPr lang="en-US" sz="2400" dirty="0" smtClean="0"/>
              <a:t>Inputs for transportation, water and air quality modeling by COG and TPB, local government planning, and private sector market analysis</a:t>
            </a:r>
          </a:p>
          <a:p>
            <a:r>
              <a:rPr lang="en-US" sz="2400" dirty="0" smtClean="0"/>
              <a:t>Major series or “Round” approximately every 4 years</a:t>
            </a:r>
          </a:p>
          <a:p>
            <a:pPr lvl="1"/>
            <a:endParaRPr lang="en-US" sz="2100" dirty="0" smtClean="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2</a:t>
            </a:fld>
            <a:endParaRPr kumimoji="0"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pPr algn="ctr"/>
            <a:r>
              <a:rPr lang="en-US" smtClean="0"/>
              <a:t>Cooperative Forecasting Process</a:t>
            </a:r>
          </a:p>
        </p:txBody>
      </p:sp>
      <p:pic>
        <p:nvPicPr>
          <p:cNvPr id="16387" name="Picture 4"/>
          <p:cNvPicPr>
            <a:picLocks noGrp="1" noChangeAspect="1" noChangeArrowheads="1"/>
          </p:cNvPicPr>
          <p:nvPr>
            <p:ph sz="quarter" idx="1"/>
          </p:nvPr>
        </p:nvPicPr>
        <p:blipFill>
          <a:blip r:embed="rId2" cstate="print"/>
          <a:stretch>
            <a:fillRect/>
          </a:stretch>
        </p:blipFill>
        <p:spPr>
          <a:xfrm>
            <a:off x="612775" y="1935480"/>
            <a:ext cx="8153400" cy="3825240"/>
          </a:xfrm>
        </p:spPr>
      </p:pic>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3</a:t>
            </a:fld>
            <a:endParaRPr kumimoji="0"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ysons TAZ example.jpg"/>
          <p:cNvPicPr>
            <a:picLocks noChangeAspect="1"/>
          </p:cNvPicPr>
          <p:nvPr/>
        </p:nvPicPr>
        <p:blipFill>
          <a:blip r:embed="rId3" cstate="print"/>
          <a:stretch>
            <a:fillRect/>
          </a:stretch>
        </p:blipFill>
        <p:spPr>
          <a:xfrm>
            <a:off x="-228600" y="-1"/>
            <a:ext cx="9372600" cy="7242463"/>
          </a:xfrm>
          <a:prstGeom prst="rect">
            <a:avLst/>
          </a:prstGeom>
        </p:spPr>
      </p:pic>
      <p:sp>
        <p:nvSpPr>
          <p:cNvPr id="3" name="Slide Number Placeholder 2"/>
          <p:cNvSpPr>
            <a:spLocks noGrp="1"/>
          </p:cNvSpPr>
          <p:nvPr>
            <p:ph type="sldNum" sz="quarter" idx="12"/>
          </p:nvPr>
        </p:nvSpPr>
        <p:spPr/>
        <p:txBody>
          <a:bodyPr/>
          <a:lstStyle/>
          <a:p>
            <a:fld id="{69E29E33-B620-47F9-BB04-8846C2A5AFCC}" type="slidenum">
              <a:rPr kumimoji="0" lang="en-US" smtClean="0"/>
              <a:pPr/>
              <a:t>4</a:t>
            </a:fld>
            <a:endParaRPr kumimoji="0" lang="en-US"/>
          </a:p>
        </p:txBody>
      </p:sp>
      <p:sp>
        <p:nvSpPr>
          <p:cNvPr id="5" name="TextBox 4"/>
          <p:cNvSpPr txBox="1"/>
          <p:nvPr/>
        </p:nvSpPr>
        <p:spPr>
          <a:xfrm>
            <a:off x="-152400" y="1066800"/>
            <a:ext cx="457200" cy="184666"/>
          </a:xfrm>
          <a:prstGeom prst="rect">
            <a:avLst/>
          </a:prstGeom>
          <a:solidFill>
            <a:schemeClr val="accent2"/>
          </a:solidFill>
        </p:spPr>
        <p:txBody>
          <a:bodyPr wrap="square" lIns="0" tIns="0" rIns="0" bIns="0" rtlCol="0">
            <a:spAutoFit/>
          </a:bodyPr>
          <a:lstStyle/>
          <a:p>
            <a:pPr algn="ctr"/>
            <a:r>
              <a:rPr lang="en-US" sz="1200" b="1" dirty="0">
                <a:solidFill>
                  <a:schemeClr val="bg1"/>
                </a:solidFill>
              </a:rPr>
              <a:t>4</a:t>
            </a:r>
          </a:p>
        </p:txBody>
      </p:sp>
    </p:spTree>
    <p:extLst>
      <p:ext uri="{BB962C8B-B14F-4D97-AF65-F5344CB8AC3E}">
        <p14:creationId xmlns:p14="http://schemas.microsoft.com/office/powerpoint/2010/main" val="36459704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algn="ctr"/>
            <a:r>
              <a:rPr lang="en-US" dirty="0" smtClean="0"/>
              <a:t>Annual Updates</a:t>
            </a:r>
          </a:p>
        </p:txBody>
      </p:sp>
      <p:sp>
        <p:nvSpPr>
          <p:cNvPr id="12291" name="Content Placeholder 3"/>
          <p:cNvSpPr>
            <a:spLocks noGrp="1"/>
          </p:cNvSpPr>
          <p:nvPr>
            <p:ph sz="quarter" idx="1"/>
          </p:nvPr>
        </p:nvSpPr>
        <p:spPr>
          <a:xfrm>
            <a:off x="457200" y="1676400"/>
            <a:ext cx="8308848" cy="4648200"/>
          </a:xfrm>
        </p:spPr>
        <p:txBody>
          <a:bodyPr>
            <a:normAutofit/>
          </a:bodyPr>
          <a:lstStyle/>
          <a:p>
            <a:pPr lvl="2"/>
            <a:endParaRPr lang="en-US" sz="1800" dirty="0" smtClean="0"/>
          </a:p>
          <a:p>
            <a:r>
              <a:rPr lang="en-US" sz="2400" b="1" dirty="0" smtClean="0"/>
              <a:t>COG Board policy (</a:t>
            </a:r>
            <a:r>
              <a:rPr lang="en-US" sz="2400" i="1" dirty="0" smtClean="0"/>
              <a:t>since 1992, ISTEA and CAA</a:t>
            </a:r>
            <a:r>
              <a:rPr lang="en-US" sz="2400" b="1" i="1" dirty="0" smtClean="0"/>
              <a:t>)</a:t>
            </a:r>
            <a:r>
              <a:rPr lang="en-US" sz="2400" b="1" dirty="0" smtClean="0"/>
              <a:t> which permits – but DOES NOT REQUIRE – annual updates  (8.1, 8.2, etc.)</a:t>
            </a:r>
          </a:p>
          <a:p>
            <a:pPr lvl="1"/>
            <a:r>
              <a:rPr lang="en-US" sz="2100" dirty="0" smtClean="0"/>
              <a:t>Local governments review and explicitly consider major federally-funded transportation facilities to document their likely land use impacts </a:t>
            </a:r>
          </a:p>
          <a:p>
            <a:pPr lvl="1"/>
            <a:r>
              <a:rPr lang="en-US" sz="2100" dirty="0" smtClean="0"/>
              <a:t>Annual process also captures local land use and comprehensive plan changes</a:t>
            </a:r>
            <a:endParaRPr lang="en-US" sz="1800" dirty="0" smtClean="0"/>
          </a:p>
          <a:p>
            <a:pPr>
              <a:buNone/>
            </a:pPr>
            <a:r>
              <a:rPr lang="en-US" sz="2400" dirty="0" smtClean="0"/>
              <a:t> </a:t>
            </a:r>
            <a:endParaRPr lang="en-US" sz="1800" dirty="0" smtClean="0"/>
          </a:p>
          <a:p>
            <a:pPr lvl="2"/>
            <a:endParaRPr lang="en-US" sz="1800" dirty="0" smtClean="0"/>
          </a:p>
          <a:p>
            <a:pPr lvl="2">
              <a:buNone/>
            </a:pPr>
            <a:endParaRPr lang="en-US" sz="1800" dirty="0" smtClean="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5</a:t>
            </a:fld>
            <a:endParaRPr kumimoji="0"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Cooperative Forecasting History</a:t>
            </a:r>
            <a:endParaRPr lang="en-US" dirty="0"/>
          </a:p>
        </p:txBody>
      </p:sp>
      <p:sp>
        <p:nvSpPr>
          <p:cNvPr id="3" name="Content Placeholder 2"/>
          <p:cNvSpPr>
            <a:spLocks noGrp="1"/>
          </p:cNvSpPr>
          <p:nvPr>
            <p:ph sz="quarter" idx="1"/>
          </p:nvPr>
        </p:nvSpPr>
        <p:spPr/>
        <p:txBody>
          <a:bodyPr numCol="2">
            <a:normAutofit fontScale="62500" lnSpcReduction="20000"/>
          </a:bodyPr>
          <a:lstStyle/>
          <a:p>
            <a:r>
              <a:rPr lang="en-US" sz="3200" b="1" dirty="0" smtClean="0"/>
              <a:t>ROUND 1 - 1976</a:t>
            </a:r>
            <a:r>
              <a:rPr lang="en-US" sz="3200" dirty="0" smtClean="0"/>
              <a:t> </a:t>
            </a:r>
          </a:p>
          <a:p>
            <a:r>
              <a:rPr lang="en-US" sz="3200" b="1" dirty="0" smtClean="0"/>
              <a:t>ROUND 2 - 1979 </a:t>
            </a:r>
          </a:p>
          <a:p>
            <a:r>
              <a:rPr lang="en-US" sz="3200" b="1" dirty="0" smtClean="0"/>
              <a:t>ROUND 3 - 1983 </a:t>
            </a:r>
          </a:p>
          <a:p>
            <a:r>
              <a:rPr lang="en-US" sz="3200" dirty="0" smtClean="0"/>
              <a:t>Round 3.5 -  1985 Update </a:t>
            </a:r>
          </a:p>
          <a:p>
            <a:r>
              <a:rPr lang="en-US" sz="3200" b="1" dirty="0" smtClean="0"/>
              <a:t>ROUND 4 - 1987 </a:t>
            </a:r>
          </a:p>
          <a:p>
            <a:r>
              <a:rPr lang="en-US" sz="3200" dirty="0" smtClean="0"/>
              <a:t>Round 4-1 – 1991</a:t>
            </a:r>
          </a:p>
          <a:p>
            <a:r>
              <a:rPr lang="en-US" sz="3200" b="1" dirty="0" smtClean="0"/>
              <a:t>ROUND 5 - January 1994 </a:t>
            </a:r>
          </a:p>
          <a:p>
            <a:r>
              <a:rPr lang="en-US" sz="3200" dirty="0" smtClean="0"/>
              <a:t>Round 5.1 - May 1994 </a:t>
            </a:r>
          </a:p>
          <a:p>
            <a:r>
              <a:rPr lang="en-US" sz="3200" dirty="0" smtClean="0"/>
              <a:t>Round 5.2 - 1995 </a:t>
            </a:r>
          </a:p>
          <a:p>
            <a:r>
              <a:rPr lang="en-US" sz="3200" dirty="0" smtClean="0"/>
              <a:t>Round 5.3 - 1996 </a:t>
            </a:r>
          </a:p>
          <a:p>
            <a:r>
              <a:rPr lang="en-US" sz="3200" dirty="0" smtClean="0"/>
              <a:t>Round 5.4 - 1997 </a:t>
            </a:r>
          </a:p>
          <a:p>
            <a:r>
              <a:rPr lang="en-US" sz="3200" b="1" dirty="0" smtClean="0"/>
              <a:t>ROUND 6a - 1998 </a:t>
            </a:r>
          </a:p>
          <a:p>
            <a:r>
              <a:rPr lang="en-US" sz="3200" dirty="0" smtClean="0"/>
              <a:t>Round 6.1 - 1999 </a:t>
            </a:r>
          </a:p>
          <a:p>
            <a:r>
              <a:rPr lang="en-US" sz="3200" dirty="0" smtClean="0"/>
              <a:t>Round 6.2 - 2000 </a:t>
            </a:r>
          </a:p>
          <a:p>
            <a:r>
              <a:rPr lang="en-US" sz="3200" dirty="0" smtClean="0"/>
              <a:t>Round 6.3 - 2003 </a:t>
            </a:r>
          </a:p>
          <a:p>
            <a:r>
              <a:rPr lang="en-US" sz="3200" dirty="0" smtClean="0"/>
              <a:t>Round 6.4 - </a:t>
            </a:r>
            <a:r>
              <a:rPr lang="en-US" sz="3200" i="1" dirty="0" smtClean="0"/>
              <a:t>Never Adopted </a:t>
            </a:r>
          </a:p>
          <a:p>
            <a:r>
              <a:rPr lang="en-US" sz="3200" dirty="0" smtClean="0"/>
              <a:t>Round 6.4A - 2004 </a:t>
            </a:r>
          </a:p>
          <a:p>
            <a:r>
              <a:rPr lang="en-US" sz="3200" b="1" dirty="0" smtClean="0"/>
              <a:t>ROUND 7.0 - 2005 </a:t>
            </a:r>
          </a:p>
          <a:p>
            <a:r>
              <a:rPr lang="en-US" sz="3200" dirty="0" smtClean="0"/>
              <a:t>Round 7.0a - 2006 </a:t>
            </a:r>
          </a:p>
          <a:p>
            <a:r>
              <a:rPr lang="en-US" sz="3200" dirty="0" smtClean="0"/>
              <a:t>Round 7.1 - 2008 </a:t>
            </a:r>
          </a:p>
          <a:p>
            <a:r>
              <a:rPr lang="en-US" sz="3200" dirty="0" smtClean="0"/>
              <a:t>Round 7.2 - 2009 </a:t>
            </a:r>
          </a:p>
          <a:p>
            <a:r>
              <a:rPr lang="en-US" sz="3200" dirty="0" smtClean="0"/>
              <a:t>Round 7.2A - 2009 </a:t>
            </a:r>
          </a:p>
          <a:p>
            <a:r>
              <a:rPr lang="en-US" sz="3200" b="1" dirty="0" smtClean="0"/>
              <a:t>ROUND 8.0 - 2010 </a:t>
            </a:r>
          </a:p>
          <a:p>
            <a:r>
              <a:rPr lang="en-US" sz="3200" dirty="0" smtClean="0"/>
              <a:t>Round 8.0a - 2011 </a:t>
            </a:r>
          </a:p>
          <a:p>
            <a:r>
              <a:rPr lang="en-US" sz="3200" dirty="0" smtClean="0"/>
              <a:t>Round 8.1 - 2012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6</a:t>
            </a:fld>
            <a:endParaRPr kumimoji="0"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pPr algn="ctr"/>
            <a:r>
              <a:rPr lang="en-US" dirty="0" smtClean="0"/>
              <a:t>Regional Econometric Model Projections</a:t>
            </a:r>
          </a:p>
        </p:txBody>
      </p:sp>
      <p:sp>
        <p:nvSpPr>
          <p:cNvPr id="12291" name="Content Placeholder 3"/>
          <p:cNvSpPr>
            <a:spLocks noGrp="1"/>
          </p:cNvSpPr>
          <p:nvPr>
            <p:ph sz="quarter" idx="1"/>
          </p:nvPr>
        </p:nvSpPr>
        <p:spPr>
          <a:xfrm>
            <a:off x="457200" y="1676400"/>
            <a:ext cx="8308848" cy="4648200"/>
          </a:xfrm>
        </p:spPr>
        <p:txBody>
          <a:bodyPr>
            <a:normAutofit fontScale="85000" lnSpcReduction="20000"/>
          </a:bodyPr>
          <a:lstStyle/>
          <a:p>
            <a:r>
              <a:rPr lang="en-US" sz="2400" b="1" dirty="0" smtClean="0"/>
              <a:t>Top Down: </a:t>
            </a:r>
            <a:r>
              <a:rPr lang="en-US" sz="2400" dirty="0" smtClean="0"/>
              <a:t>Benchmark projections of future growth are generated from an econometric model that predicts the total amount of growth that the region as a whole can expect over a 30-year forecasting period. </a:t>
            </a:r>
          </a:p>
          <a:p>
            <a:pPr lvl="1"/>
            <a:r>
              <a:rPr lang="en-US" sz="1900" dirty="0" smtClean="0"/>
              <a:t>For Round 8, regional benchmark projections were generated from a comprehensive econometric model developed by IHS Global Insight, a private sector firm that provides economic forecasting and analysis services to more than 3,800 clients in industry, finance and government. </a:t>
            </a:r>
          </a:p>
          <a:p>
            <a:pPr lvl="1"/>
            <a:r>
              <a:rPr lang="en-US" sz="1900" dirty="0" smtClean="0"/>
              <a:t>The IHS Global Insight econometric model incorporates nearly 2,000 economic, financial, and demographic factors in generating its projections. Each region of the US is modeled individually and then linked into a national system. </a:t>
            </a:r>
          </a:p>
          <a:p>
            <a:pPr lvl="1"/>
            <a:r>
              <a:rPr lang="en-US" sz="1900" dirty="0" smtClean="0"/>
              <a:t>The IHS Global Insight model provides 5-to-30 year regional projections for:   </a:t>
            </a:r>
          </a:p>
          <a:p>
            <a:pPr lvl="2"/>
            <a:r>
              <a:rPr lang="en-US" sz="1900" dirty="0" smtClean="0"/>
              <a:t>Employment by industry sector (NAICS)</a:t>
            </a:r>
          </a:p>
          <a:p>
            <a:pPr lvl="2"/>
            <a:r>
              <a:rPr lang="en-US" sz="1900" dirty="0" smtClean="0"/>
              <a:t>Population by age group</a:t>
            </a:r>
          </a:p>
          <a:p>
            <a:pPr lvl="2"/>
            <a:r>
              <a:rPr lang="en-US" sz="1900" dirty="0" smtClean="0"/>
              <a:t>Households by household head age group </a:t>
            </a:r>
          </a:p>
          <a:p>
            <a:pPr lvl="1"/>
            <a:r>
              <a:rPr lang="en-US" sz="1900" dirty="0" smtClean="0"/>
              <a:t>Projections of total regional employment are generated by multiplying IHS Global Insight projections of wage and salary employment projections by a factor developed from US Census data to account for self-employed workers who are not included in the econometric model projections</a:t>
            </a:r>
          </a:p>
          <a:p>
            <a:pPr lvl="3">
              <a:buNone/>
            </a:pPr>
            <a:endParaRPr lang="en-US" sz="1800" dirty="0" smtClean="0"/>
          </a:p>
          <a:p>
            <a:pPr lvl="2"/>
            <a:endParaRPr lang="en-US" sz="1800" dirty="0" smtClean="0"/>
          </a:p>
          <a:p>
            <a:pPr lvl="2">
              <a:buNone/>
            </a:pPr>
            <a:endParaRPr lang="en-US" sz="1800" dirty="0" smtClean="0"/>
          </a:p>
          <a:p>
            <a:pPr lvl="3"/>
            <a:endParaRPr lang="en-US" sz="1800" dirty="0" smtClean="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7</a:t>
            </a:fld>
            <a:endParaRPr kumimoji="0"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algn="ctr"/>
            <a:r>
              <a:rPr lang="en-US" dirty="0" smtClean="0"/>
              <a:t>Local Forecasts</a:t>
            </a:r>
          </a:p>
        </p:txBody>
      </p:sp>
      <p:sp>
        <p:nvSpPr>
          <p:cNvPr id="12291" name="Content Placeholder 3"/>
          <p:cNvSpPr>
            <a:spLocks noGrp="1"/>
          </p:cNvSpPr>
          <p:nvPr>
            <p:ph sz="quarter" idx="1"/>
          </p:nvPr>
        </p:nvSpPr>
        <p:spPr>
          <a:xfrm>
            <a:off x="457200" y="1676400"/>
            <a:ext cx="8308848" cy="4648200"/>
          </a:xfrm>
        </p:spPr>
        <p:txBody>
          <a:bodyPr>
            <a:normAutofit fontScale="92500" lnSpcReduction="20000"/>
          </a:bodyPr>
          <a:lstStyle/>
          <a:p>
            <a:r>
              <a:rPr lang="en-US" sz="2000" b="1" dirty="0" smtClean="0"/>
              <a:t>Bottom Up: </a:t>
            </a:r>
            <a:r>
              <a:rPr lang="en-US" sz="2000" dirty="0" smtClean="0"/>
              <a:t>Jurisdictional and small-area TAZ-level employment, household, and population forecasts are prepared independently by local planning staff in each COG member jurisdiction for the 30-year forecasting period.</a:t>
            </a:r>
          </a:p>
          <a:p>
            <a:pPr lvl="1"/>
            <a:r>
              <a:rPr lang="en-US" sz="2000" dirty="0" smtClean="0"/>
              <a:t>Short-term local forecast are based on:</a:t>
            </a:r>
          </a:p>
          <a:p>
            <a:pPr lvl="2"/>
            <a:r>
              <a:rPr lang="en-US" sz="2000" dirty="0" smtClean="0"/>
              <a:t>Current construction, building permits, approved development plans, rezoning applications</a:t>
            </a:r>
          </a:p>
          <a:p>
            <a:pPr lvl="1"/>
            <a:r>
              <a:rPr lang="en-US" sz="2000" dirty="0" smtClean="0"/>
              <a:t>Longer-term local forecasts are based on:</a:t>
            </a:r>
          </a:p>
          <a:p>
            <a:pPr lvl="2"/>
            <a:r>
              <a:rPr lang="en-US" sz="2000" dirty="0" smtClean="0"/>
              <a:t> Adopted and approved area master plans, jurisdictional comprehensive or general plans, current zoning capacity and past and current trends in market absorption rates.</a:t>
            </a:r>
          </a:p>
          <a:p>
            <a:pPr lvl="1"/>
            <a:r>
              <a:rPr lang="en-US" sz="2000" dirty="0" smtClean="0"/>
              <a:t>COG staff also provide local planning staff with current small area employment data files and Census data at the Transportation Analysis (TAZ) level to assist in the development of local jurisdiction base year estimates.</a:t>
            </a:r>
          </a:p>
          <a:p>
            <a:pPr lvl="1"/>
            <a:r>
              <a:rPr lang="en-US" sz="2000" dirty="0" smtClean="0"/>
              <a:t>Local jurisdictions describe their methodology and the assumptions made in preparing their local forecasts as part of the Cooperative Forecasting process</a:t>
            </a:r>
            <a:endParaRPr lang="en-US" dirty="0" smtClean="0"/>
          </a:p>
          <a:p>
            <a:pPr lvl="3"/>
            <a:endParaRPr lang="en-US" sz="1800" dirty="0" smtClean="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8</a:t>
            </a:fld>
            <a:endParaRPr kumimoji="0"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algn="ctr"/>
            <a:r>
              <a:rPr lang="en-US" dirty="0" smtClean="0"/>
              <a:t>Reconciliation </a:t>
            </a:r>
          </a:p>
        </p:txBody>
      </p:sp>
      <p:sp>
        <p:nvSpPr>
          <p:cNvPr id="12291" name="Content Placeholder 3"/>
          <p:cNvSpPr>
            <a:spLocks noGrp="1"/>
          </p:cNvSpPr>
          <p:nvPr>
            <p:ph sz="quarter" idx="1"/>
          </p:nvPr>
        </p:nvSpPr>
        <p:spPr>
          <a:xfrm>
            <a:off x="304800" y="1676400"/>
            <a:ext cx="8461248" cy="4876800"/>
          </a:xfrm>
        </p:spPr>
        <p:txBody>
          <a:bodyPr>
            <a:normAutofit fontScale="92500"/>
          </a:bodyPr>
          <a:lstStyle/>
          <a:p>
            <a:pPr lvl="3"/>
            <a:endParaRPr lang="en-US" sz="1800" dirty="0" smtClean="0"/>
          </a:p>
          <a:p>
            <a:r>
              <a:rPr lang="en-US" sz="2200" b="1" dirty="0" smtClean="0"/>
              <a:t>Reconciliation: </a:t>
            </a:r>
            <a:r>
              <a:rPr lang="en-US" sz="2200" dirty="0" smtClean="0"/>
              <a:t>Local planners working through COG’s  Cooperative Forecasting Subcommittee reconcile the regional sum of the independently prepared local forecasts with the regional projections from econometric model.</a:t>
            </a:r>
          </a:p>
          <a:p>
            <a:pPr lvl="1"/>
            <a:r>
              <a:rPr lang="en-US" sz="2200" dirty="0" smtClean="0"/>
              <a:t>Subcommittee members carefully review the forecasts of each jurisdiction and have the opportunity to question the reasonableness of methodology and assumptions used to prepare these forecasts.</a:t>
            </a:r>
          </a:p>
          <a:p>
            <a:pPr lvl="1"/>
            <a:r>
              <a:rPr lang="en-US" sz="2200" dirty="0" smtClean="0"/>
              <a:t>Assumptions regarding the regional balance of households, workers, jobs and in-commuting from outside the region are reviewed for reasonableness.</a:t>
            </a:r>
          </a:p>
          <a:p>
            <a:pPr lvl="2"/>
            <a:r>
              <a:rPr lang="en-US" sz="1900" i="1" dirty="0" smtClean="0"/>
              <a:t>In</a:t>
            </a:r>
            <a:r>
              <a:rPr lang="en-US" sz="1900" dirty="0" smtClean="0"/>
              <a:t> </a:t>
            </a:r>
            <a:r>
              <a:rPr lang="en-US" sz="1900" i="1" dirty="0" smtClean="0"/>
              <a:t>Round 7, an additional 130,000 households were added to the local forecasts</a:t>
            </a:r>
            <a:r>
              <a:rPr lang="en-US" sz="1700" dirty="0" smtClean="0"/>
              <a:t>  </a:t>
            </a:r>
          </a:p>
          <a:p>
            <a:pPr lvl="1"/>
            <a:r>
              <a:rPr lang="en-US" sz="2200" dirty="0" smtClean="0"/>
              <a:t>Reconciliation and modification of the local forecasts continue until the sum of local government forecasts are within about 3 percent of the econometric model projections</a:t>
            </a:r>
          </a:p>
          <a:p>
            <a:pPr lvl="3">
              <a:buNone/>
            </a:pPr>
            <a:endParaRPr lang="en-US" dirty="0" smtClean="0"/>
          </a:p>
          <a:p>
            <a:pPr lvl="3">
              <a:buNone/>
            </a:pPr>
            <a:endParaRPr lang="en-US" sz="1800" dirty="0" smtClean="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9</a:t>
            </a:fld>
            <a:endParaRPr kumimoji="0"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pPr algn="ctr"/>
            <a:r>
              <a:rPr lang="en-US" dirty="0" smtClean="0"/>
              <a:t>Consistency with the TPB Constrained Long Range Plan (CLRP) </a:t>
            </a:r>
          </a:p>
        </p:txBody>
      </p:sp>
      <p:sp>
        <p:nvSpPr>
          <p:cNvPr id="12291" name="Content Placeholder 3"/>
          <p:cNvSpPr>
            <a:spLocks noGrp="1"/>
          </p:cNvSpPr>
          <p:nvPr>
            <p:ph sz="quarter" idx="1"/>
          </p:nvPr>
        </p:nvSpPr>
        <p:spPr>
          <a:xfrm>
            <a:off x="304800" y="1516698"/>
            <a:ext cx="8461248" cy="5036502"/>
          </a:xfrm>
        </p:spPr>
        <p:txBody>
          <a:bodyPr>
            <a:normAutofit fontScale="92500" lnSpcReduction="10000"/>
          </a:bodyPr>
          <a:lstStyle/>
          <a:p>
            <a:pPr lvl="1"/>
            <a:r>
              <a:rPr lang="en-US" sz="2400" dirty="0" smtClean="0"/>
              <a:t>In many Rounds the Cooperative Forecasts have been updated and modified to take into account for major transportation projects:  </a:t>
            </a:r>
          </a:p>
          <a:p>
            <a:pPr lvl="2"/>
            <a:r>
              <a:rPr lang="en-US" sz="2100" dirty="0" smtClean="0"/>
              <a:t>In Round 6.2, the local forecasts for the </a:t>
            </a:r>
            <a:r>
              <a:rPr lang="en-US" sz="2100" dirty="0" err="1" smtClean="0"/>
              <a:t>NoMa</a:t>
            </a:r>
            <a:r>
              <a:rPr lang="en-US" sz="2100" dirty="0" smtClean="0"/>
              <a:t> area in the District were increased in conjunction with the addition of the New York Ave Metrorail Station to the CLRP</a:t>
            </a:r>
          </a:p>
          <a:p>
            <a:pPr lvl="2"/>
            <a:r>
              <a:rPr lang="en-US" sz="2100" dirty="0" smtClean="0"/>
              <a:t>In Round 6.4A, the local forecasts of Montgomery and Prince George’s County were increased and the District of Columbia’s local forecasts were decreased in conjunction with the addition of the Inter-County Connector (ICC) to the CLRP</a:t>
            </a:r>
          </a:p>
          <a:p>
            <a:pPr lvl="2"/>
            <a:r>
              <a:rPr lang="en-US" sz="2100" dirty="0" smtClean="0"/>
              <a:t>In Round 7.2A, the local forecasts for Light Rail Purple Line corridor connecting Silver Spring and New Carrollton were increased</a:t>
            </a:r>
          </a:p>
          <a:p>
            <a:pPr lvl="2"/>
            <a:r>
              <a:rPr lang="en-US" sz="2100" dirty="0" smtClean="0"/>
              <a:t> In Rounds 7 and 8, the local forecasts of Fairfax County and Loudoun County began to include increased development around planned Metrorail Silver Line stations in Fairfax and Loudoun County as the Silver Line proceeded through various stages of approval</a:t>
            </a:r>
          </a:p>
          <a:p>
            <a:pPr lvl="2"/>
            <a:r>
              <a:rPr lang="en-US" sz="2100" dirty="0" smtClean="0"/>
              <a:t>In Round 8.2, significant increases in households and population were added to Fairfax County forecasts to reflect the recently adopted Plan for Tysons 	</a:t>
            </a:r>
          </a:p>
          <a:p>
            <a:pPr lvl="3">
              <a:buNone/>
            </a:pPr>
            <a:endParaRPr lang="en-US" dirty="0" smtClean="0"/>
          </a:p>
          <a:p>
            <a:pPr lvl="3">
              <a:buNone/>
            </a:pPr>
            <a:endParaRPr lang="en-US" sz="1800" dirty="0" smtClean="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10</a:t>
            </a:fld>
            <a:endParaRPr kumimoji="0" lang="en-US" dirty="0"/>
          </a:p>
        </p:txBody>
      </p:sp>
    </p:spTree>
    <p:extLst>
      <p:ext uri="{BB962C8B-B14F-4D97-AF65-F5344CB8AC3E}">
        <p14:creationId xmlns:p14="http://schemas.microsoft.com/office/powerpoint/2010/main" val="2197916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1066800"/>
            <a:ext cx="9144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11</a:t>
            </a:fld>
            <a:endParaRPr kumimoji="0" lang="en-US"/>
          </a:p>
        </p:txBody>
      </p:sp>
      <p:sp>
        <p:nvSpPr>
          <p:cNvPr id="6" name="TextBox 5"/>
          <p:cNvSpPr txBox="1"/>
          <p:nvPr/>
        </p:nvSpPr>
        <p:spPr>
          <a:xfrm>
            <a:off x="533400" y="127456"/>
            <a:ext cx="7924800" cy="430887"/>
          </a:xfrm>
          <a:prstGeom prst="rect">
            <a:avLst/>
          </a:prstGeom>
          <a:noFill/>
        </p:spPr>
        <p:txBody>
          <a:bodyPr wrap="square" rtlCol="0">
            <a:spAutoFit/>
          </a:bodyPr>
          <a:lstStyle/>
          <a:p>
            <a:pPr algn="ctr"/>
            <a:r>
              <a:rPr lang="en-US" sz="2200" dirty="0" smtClean="0">
                <a:solidFill>
                  <a:schemeClr val="bg2">
                    <a:lumMod val="50000"/>
                  </a:schemeClr>
                </a:solidFill>
                <a:latin typeface="+mn-lt"/>
              </a:rPr>
              <a:t>How Accurate Have the Household and Population Forecasts Been?</a:t>
            </a:r>
            <a:endParaRPr lang="en-US" sz="2200" dirty="0">
              <a:solidFill>
                <a:schemeClr val="bg2">
                  <a:lumMod val="50000"/>
                </a:schemeClr>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973561028"/>
              </p:ext>
            </p:extLst>
          </p:nvPr>
        </p:nvGraphicFramePr>
        <p:xfrm>
          <a:off x="914400" y="745212"/>
          <a:ext cx="7162801" cy="5260780"/>
        </p:xfrm>
        <a:graphic>
          <a:graphicData uri="http://schemas.openxmlformats.org/drawingml/2006/table">
            <a:tbl>
              <a:tblPr/>
              <a:tblGrid>
                <a:gridCol w="1719528"/>
                <a:gridCol w="1218473"/>
                <a:gridCol w="1309574"/>
                <a:gridCol w="979335"/>
                <a:gridCol w="831294"/>
                <a:gridCol w="1104597"/>
              </a:tblGrid>
              <a:tr h="176893">
                <a:tc gridSpan="6">
                  <a:txBody>
                    <a:bodyPr/>
                    <a:lstStyle/>
                    <a:p>
                      <a:pPr algn="ctr" fontAlgn="ctr"/>
                      <a:r>
                        <a:rPr lang="en-US" sz="1200" b="1" i="0" u="none" strike="noStrike" baseline="0" dirty="0">
                          <a:solidFill>
                            <a:srgbClr val="000000"/>
                          </a:solidFill>
                          <a:latin typeface="Calibri"/>
                        </a:rPr>
                        <a:t>Households</a:t>
                      </a:r>
                    </a:p>
                  </a:txBody>
                  <a:tcPr marL="5005" marR="5005" marT="5005" marB="0" anchor="ctr">
                    <a:lnL>
                      <a:noFill/>
                    </a:lnL>
                    <a:lnR>
                      <a:noFill/>
                    </a:lnR>
                    <a:lnT>
                      <a:noFill/>
                    </a:lnT>
                    <a:lnB>
                      <a:noFill/>
                    </a:lnB>
                    <a:solidFill>
                      <a:srgbClr val="98D0D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893">
                <a:tc>
                  <a:txBody>
                    <a:bodyPr/>
                    <a:lstStyle/>
                    <a:p>
                      <a:pPr algn="l" fontAlgn="b"/>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Round </a:t>
                      </a:r>
                      <a:r>
                        <a:rPr lang="en-US" sz="1200" b="1" i="0" u="none" strike="noStrike" dirty="0" smtClean="0">
                          <a:solidFill>
                            <a:srgbClr val="000000"/>
                          </a:solidFill>
                          <a:latin typeface="Calibri"/>
                        </a:rPr>
                        <a:t>5.1 </a:t>
                      </a:r>
                      <a:r>
                        <a:rPr lang="en-US" sz="1200" b="1" i="0" u="none" strike="noStrike" dirty="0">
                          <a:solidFill>
                            <a:srgbClr val="000000"/>
                          </a:solidFill>
                          <a:latin typeface="Calibri"/>
                        </a:rPr>
                        <a:t>1990</a:t>
                      </a:r>
                    </a:p>
                  </a:txBody>
                  <a:tcPr marL="5005" marR="5005" marT="5005"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Round </a:t>
                      </a:r>
                      <a:r>
                        <a:rPr lang="en-US" sz="1200" b="1" i="0" u="none" strike="noStrike" dirty="0" smtClean="0">
                          <a:solidFill>
                            <a:srgbClr val="000000"/>
                          </a:solidFill>
                          <a:latin typeface="Calibri"/>
                        </a:rPr>
                        <a:t>5.1 </a:t>
                      </a:r>
                      <a:r>
                        <a:rPr lang="en-US" sz="1200" b="1" i="0" u="none" strike="noStrike" dirty="0">
                          <a:solidFill>
                            <a:srgbClr val="000000"/>
                          </a:solidFill>
                          <a:latin typeface="Calibri"/>
                        </a:rPr>
                        <a:t>2010 </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Forecast</a:t>
                      </a:r>
                    </a:p>
                  </a:txBody>
                  <a:tcPr marL="5005" marR="5005" marT="5005" marB="0" anchor="b">
                    <a:lnL>
                      <a:noFill/>
                    </a:lnL>
                    <a:lnR>
                      <a:noFill/>
                    </a:lnR>
                    <a:lnT>
                      <a:noFill/>
                    </a:lnT>
                    <a:lnB>
                      <a:noFill/>
                    </a:lnB>
                  </a:tcPr>
                </a:tc>
                <a:tc>
                  <a:txBody>
                    <a:bodyPr/>
                    <a:lstStyle/>
                    <a:p>
                      <a:pPr algn="ctr" fontAlgn="b"/>
                      <a:r>
                        <a:rPr lang="en-US" sz="1200" b="1" i="0" u="none" strike="noStrike" dirty="0" smtClean="0">
                          <a:solidFill>
                            <a:srgbClr val="000000"/>
                          </a:solidFill>
                          <a:latin typeface="Calibri"/>
                        </a:rPr>
                        <a:t>Actual</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 Actual Growth</a:t>
                      </a: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Jurisdiction: </a:t>
                      </a:r>
                    </a:p>
                  </a:txBody>
                  <a:tcPr marL="5005" marR="5005" marT="5005"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Base Year</a:t>
                      </a:r>
                    </a:p>
                  </a:txBody>
                  <a:tcPr marL="5005" marR="5005" marT="5005"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Forecast Year</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 % Growth</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 % Growth</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 1990 - 2010</a:t>
                      </a: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District of Columbia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249,600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252,100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1</a:t>
                      </a:r>
                      <a:r>
                        <a:rPr lang="en-US" sz="1200" b="0" i="0" u="none" strike="noStrike" dirty="0" smtClean="0">
                          <a:solidFill>
                            <a:srgbClr val="000000"/>
                          </a:solidFill>
                          <a:latin typeface="Calibri"/>
                        </a:rPr>
                        <a:t>%</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7</a:t>
                      </a:r>
                      <a:r>
                        <a:rPr lang="en-US" sz="1200" b="0" i="0" u="none" strike="noStrike" dirty="0" smtClean="0">
                          <a:solidFill>
                            <a:srgbClr val="000000"/>
                          </a:solidFill>
                          <a:latin typeface="Calibri"/>
                        </a:rPr>
                        <a:t>%</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17,100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Arlington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78,500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96,300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23%</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25%</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19,600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City of Alexandria,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53,300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64,400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28%</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14,800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Montgomery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282,000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368,500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28%</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79,000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Prince George's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258,000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326,400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27%</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18%</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46,000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Fairfax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303,900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398,700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95,600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Loudoun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30,700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65,300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113%</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241%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73,900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Prince William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81,400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131,600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62%</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82%</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66,400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Frederick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52,600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92,500</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76%</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32,200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Charles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33,000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55,900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69%</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55%</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18,000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1" i="0" u="none" strike="noStrike" dirty="0">
                          <a:solidFill>
                            <a:srgbClr val="000000"/>
                          </a:solidFill>
                          <a:latin typeface="Calibri"/>
                        </a:rPr>
                        <a:t>Total</a:t>
                      </a: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1,423,000</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1,851,700</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30%</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33%</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462,600</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r>
              <a:tr h="176893">
                <a:tc gridSpan="6">
                  <a:txBody>
                    <a:bodyPr/>
                    <a:lstStyle/>
                    <a:p>
                      <a:pPr algn="ctr" fontAlgn="ctr"/>
                      <a:r>
                        <a:rPr lang="en-US" sz="1200" b="1" i="0" u="none" strike="noStrike" dirty="0">
                          <a:solidFill>
                            <a:srgbClr val="000000"/>
                          </a:solidFill>
                          <a:latin typeface="Calibri"/>
                        </a:rPr>
                        <a:t>Population</a:t>
                      </a:r>
                    </a:p>
                  </a:txBody>
                  <a:tcPr marL="0" marR="0" marT="5005" marB="0" anchor="ctr">
                    <a:lnL>
                      <a:noFill/>
                    </a:lnL>
                    <a:lnR>
                      <a:noFill/>
                    </a:lnR>
                    <a:lnT>
                      <a:noFill/>
                    </a:lnT>
                    <a:lnB>
                      <a:noFill/>
                    </a:lnB>
                    <a:solidFill>
                      <a:srgbClr val="98D0D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893">
                <a:tc>
                  <a:txBody>
                    <a:bodyPr/>
                    <a:lstStyle/>
                    <a:p>
                      <a:pPr algn="l" fontAlgn="b"/>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Round </a:t>
                      </a:r>
                      <a:r>
                        <a:rPr lang="en-US" sz="1200" b="1" i="0" u="none" strike="noStrike" dirty="0" smtClean="0">
                          <a:solidFill>
                            <a:srgbClr val="000000"/>
                          </a:solidFill>
                          <a:latin typeface="Calibri"/>
                        </a:rPr>
                        <a:t>5.1 </a:t>
                      </a:r>
                      <a:r>
                        <a:rPr lang="en-US" sz="1200" b="1" i="0" u="none" strike="noStrike" dirty="0">
                          <a:solidFill>
                            <a:srgbClr val="000000"/>
                          </a:solidFill>
                          <a:latin typeface="Calibri"/>
                        </a:rPr>
                        <a:t>1990</a:t>
                      </a:r>
                    </a:p>
                  </a:txBody>
                  <a:tcPr marL="5005" marR="5005" marT="5005"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Round </a:t>
                      </a:r>
                      <a:r>
                        <a:rPr lang="en-US" sz="1200" b="1" i="0" u="none" strike="noStrike" dirty="0" smtClean="0">
                          <a:solidFill>
                            <a:srgbClr val="000000"/>
                          </a:solidFill>
                          <a:latin typeface="Calibri"/>
                        </a:rPr>
                        <a:t>5.1 </a:t>
                      </a:r>
                      <a:r>
                        <a:rPr lang="en-US" sz="1200" b="1" i="0" u="none" strike="noStrike" dirty="0">
                          <a:solidFill>
                            <a:srgbClr val="000000"/>
                          </a:solidFill>
                          <a:latin typeface="Calibri"/>
                        </a:rPr>
                        <a:t>2010 </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Forecast</a:t>
                      </a:r>
                    </a:p>
                  </a:txBody>
                  <a:tcPr marL="5005" marR="5005" marT="5005" marB="0" anchor="b">
                    <a:lnL>
                      <a:noFill/>
                    </a:lnL>
                    <a:lnR>
                      <a:noFill/>
                    </a:lnR>
                    <a:lnT>
                      <a:noFill/>
                    </a:lnT>
                    <a:lnB>
                      <a:noFill/>
                    </a:lnB>
                  </a:tcPr>
                </a:tc>
                <a:tc>
                  <a:txBody>
                    <a:bodyPr/>
                    <a:lstStyle/>
                    <a:p>
                      <a:pPr algn="ctr" fontAlgn="b"/>
                      <a:r>
                        <a:rPr lang="en-US" sz="1200" b="1" i="0" u="none" strike="noStrike" dirty="0" smtClean="0">
                          <a:solidFill>
                            <a:srgbClr val="000000"/>
                          </a:solidFill>
                          <a:latin typeface="Calibri"/>
                        </a:rPr>
                        <a:t>Actual</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 Actual Growth</a:t>
                      </a: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Jurisdiction: </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Base Year</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Forecast Year</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 % Growth</a:t>
                      </a:r>
                    </a:p>
                  </a:txBody>
                  <a:tcPr marL="5005" marR="5005" marT="5005"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 % Growth</a:t>
                      </a:r>
                    </a:p>
                  </a:txBody>
                  <a:tcPr marL="5005" marR="5005" marT="5005" marB="0" anchor="b">
                    <a:lnL>
                      <a:noFill/>
                    </a:lnL>
                    <a:lnR>
                      <a:noFill/>
                    </a:lnR>
                    <a:lnT>
                      <a:noFill/>
                    </a:lnT>
                    <a:lnB>
                      <a:noFill/>
                    </a:lnB>
                  </a:tcPr>
                </a:tc>
                <a:tc>
                  <a:txBody>
                    <a:bodyPr/>
                    <a:lstStyle/>
                    <a:p>
                      <a:pPr algn="ctr" fontAlgn="b"/>
                      <a:r>
                        <a:rPr lang="en-US" sz="1200" b="1" i="0" u="none" strike="noStrike">
                          <a:solidFill>
                            <a:srgbClr val="000000"/>
                          </a:solidFill>
                          <a:latin typeface="Calibri"/>
                        </a:rPr>
                        <a:t> 1990 - 2010</a:t>
                      </a: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District of Columbia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606,900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606,300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0%</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Arlington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170,900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201,100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18%</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36,700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City of Alexandria,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111,200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131,200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18%</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26%</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28,800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Montgomery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757,000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940,000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24%</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28%</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214,600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Prince George's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729,300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884,900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18%</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134,100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Fairfax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847,800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1,097,400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29%</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29%</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243,700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Loudoun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86,100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181,400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111%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263%</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226,200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Prince William Co., VA</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250,400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400,400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81%</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203,700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Frederick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150,200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243,600</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62%</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55%</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83,200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0" i="0" u="none" strike="noStrike" dirty="0">
                          <a:solidFill>
                            <a:srgbClr val="000000"/>
                          </a:solidFill>
                          <a:latin typeface="Calibri"/>
                        </a:rPr>
                        <a:t>Charles Co., MD</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101,200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161,500</a:t>
                      </a: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43%</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43,400</a:t>
                      </a:r>
                      <a:endParaRPr lang="en-US" sz="1200" b="0" i="0" u="none" strike="noStrike" dirty="0">
                        <a:solidFill>
                          <a:srgbClr val="000000"/>
                        </a:solidFill>
                        <a:latin typeface="Calibri"/>
                      </a:endParaRPr>
                    </a:p>
                  </a:txBody>
                  <a:tcPr marL="5005" marR="5005" marT="5005" marB="0" anchor="b">
                    <a:lnL>
                      <a:noFill/>
                    </a:lnL>
                    <a:lnR>
                      <a:noFill/>
                    </a:lnR>
                    <a:lnT>
                      <a:noFill/>
                    </a:lnT>
                    <a:lnB>
                      <a:noFill/>
                    </a:lnB>
                  </a:tcPr>
                </a:tc>
              </a:tr>
              <a:tr h="176893">
                <a:tc>
                  <a:txBody>
                    <a:bodyPr/>
                    <a:lstStyle/>
                    <a:p>
                      <a:pPr algn="l" fontAlgn="b"/>
                      <a:r>
                        <a:rPr lang="en-US" sz="1200" b="1" i="0" u="none" strike="noStrike" dirty="0">
                          <a:solidFill>
                            <a:srgbClr val="000000"/>
                          </a:solidFill>
                          <a:latin typeface="Calibri"/>
                        </a:rPr>
                        <a:t>Total</a:t>
                      </a: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3,811,000</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4,847,800</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27%</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32%</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1,209,200</a:t>
                      </a:r>
                      <a:endParaRPr lang="en-US" sz="1200" b="1" i="0" u="none" strike="noStrike" dirty="0">
                        <a:solidFill>
                          <a:srgbClr val="000000"/>
                        </a:solidFill>
                        <a:latin typeface="Calibri"/>
                      </a:endParaRPr>
                    </a:p>
                  </a:txBody>
                  <a:tcPr marL="5005" marR="5005" marT="5005" marB="0" anchor="b">
                    <a:lnL>
                      <a:noFill/>
                    </a:lnL>
                    <a:lnR>
                      <a:noFill/>
                    </a:lnR>
                    <a:lnT>
                      <a:noFill/>
                    </a:lnT>
                    <a:lnB>
                      <a:noFill/>
                    </a:lnB>
                  </a:tcPr>
                </a:tc>
              </a:tr>
            </a:tbl>
          </a:graphicData>
        </a:graphic>
      </p:graphicFrame>
      <p:sp>
        <p:nvSpPr>
          <p:cNvPr id="9" name="TextBox 8"/>
          <p:cNvSpPr txBox="1"/>
          <p:nvPr/>
        </p:nvSpPr>
        <p:spPr>
          <a:xfrm>
            <a:off x="152400" y="914401"/>
            <a:ext cx="381000" cy="184666"/>
          </a:xfrm>
          <a:prstGeom prst="rect">
            <a:avLst/>
          </a:prstGeom>
          <a:solidFill>
            <a:schemeClr val="accent2"/>
          </a:solidFill>
        </p:spPr>
        <p:txBody>
          <a:bodyPr wrap="square" tIns="0" bIns="0" rtlCol="0">
            <a:spAutoFit/>
          </a:bodyPr>
          <a:lstStyle/>
          <a:p>
            <a:r>
              <a:rPr lang="en-US" sz="1200" b="1" dirty="0" smtClean="0">
                <a:solidFill>
                  <a:schemeClr val="bg1"/>
                </a:solidFill>
              </a:rPr>
              <a:t>11</a:t>
            </a:r>
            <a:endParaRPr lang="en-US" sz="1200" b="1" dirty="0">
              <a:solidFill>
                <a:schemeClr val="bg1"/>
              </a:solidFill>
            </a:endParaRPr>
          </a:p>
        </p:txBody>
      </p:sp>
      <p:sp>
        <p:nvSpPr>
          <p:cNvPr id="10" name="TextBox 9"/>
          <p:cNvSpPr txBox="1"/>
          <p:nvPr/>
        </p:nvSpPr>
        <p:spPr>
          <a:xfrm>
            <a:off x="609600" y="6123801"/>
            <a:ext cx="7467601" cy="553998"/>
          </a:xfrm>
          <a:prstGeom prst="rect">
            <a:avLst/>
          </a:prstGeom>
          <a:noFill/>
        </p:spPr>
        <p:txBody>
          <a:bodyPr wrap="square" rtlCol="0">
            <a:spAutoFit/>
          </a:bodyPr>
          <a:lstStyle/>
          <a:p>
            <a:r>
              <a:rPr lang="en-US" sz="1000" i="1" dirty="0" smtClean="0"/>
              <a:t>Round 5.1 Forecasts were adopted in 1994</a:t>
            </a:r>
          </a:p>
          <a:p>
            <a:r>
              <a:rPr lang="en-US" sz="1000" i="1" dirty="0" smtClean="0"/>
              <a:t>Fairfax </a:t>
            </a:r>
            <a:r>
              <a:rPr lang="en-US" sz="1000" i="1" dirty="0"/>
              <a:t>County includes Fairfax city and Falls Church city</a:t>
            </a:r>
          </a:p>
          <a:p>
            <a:r>
              <a:rPr lang="en-US" sz="1000" i="1" dirty="0"/>
              <a:t>Prince William County includes Manassas city and Manassas Park city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1066800"/>
            <a:ext cx="9144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12</a:t>
            </a:fld>
            <a:endParaRPr kumimoji="0" lang="en-US"/>
          </a:p>
        </p:txBody>
      </p:sp>
      <p:sp>
        <p:nvSpPr>
          <p:cNvPr id="6" name="TextBox 5"/>
          <p:cNvSpPr txBox="1"/>
          <p:nvPr/>
        </p:nvSpPr>
        <p:spPr>
          <a:xfrm>
            <a:off x="762000" y="381000"/>
            <a:ext cx="7696200" cy="430887"/>
          </a:xfrm>
          <a:prstGeom prst="rect">
            <a:avLst/>
          </a:prstGeom>
          <a:noFill/>
        </p:spPr>
        <p:txBody>
          <a:bodyPr wrap="square" rtlCol="0">
            <a:spAutoFit/>
          </a:bodyPr>
          <a:lstStyle/>
          <a:p>
            <a:pPr algn="ctr"/>
            <a:r>
              <a:rPr lang="en-US" sz="2200" dirty="0" smtClean="0">
                <a:solidFill>
                  <a:schemeClr val="bg2">
                    <a:lumMod val="50000"/>
                  </a:schemeClr>
                </a:solidFill>
                <a:latin typeface="+mj-lt"/>
              </a:rPr>
              <a:t>How Accurate Have the Employment Forecasts Been?</a:t>
            </a:r>
            <a:endParaRPr lang="en-US" sz="2200" dirty="0">
              <a:solidFill>
                <a:schemeClr val="bg2">
                  <a:lumMod val="50000"/>
                </a:schemeClr>
              </a:solidFill>
              <a:latin typeface="+mj-lt"/>
            </a:endParaRPr>
          </a:p>
        </p:txBody>
      </p:sp>
      <p:sp>
        <p:nvSpPr>
          <p:cNvPr id="9" name="TextBox 8"/>
          <p:cNvSpPr txBox="1"/>
          <p:nvPr/>
        </p:nvSpPr>
        <p:spPr>
          <a:xfrm>
            <a:off x="152400" y="914401"/>
            <a:ext cx="381000" cy="184666"/>
          </a:xfrm>
          <a:prstGeom prst="rect">
            <a:avLst/>
          </a:prstGeom>
          <a:solidFill>
            <a:schemeClr val="accent2"/>
          </a:solidFill>
        </p:spPr>
        <p:txBody>
          <a:bodyPr wrap="square" tIns="0" bIns="0" rtlCol="0">
            <a:spAutoFit/>
          </a:bodyPr>
          <a:lstStyle/>
          <a:p>
            <a:r>
              <a:rPr lang="en-US" sz="1200" b="1" dirty="0" smtClean="0">
                <a:solidFill>
                  <a:schemeClr val="bg1"/>
                </a:solidFill>
              </a:rPr>
              <a:t>12</a:t>
            </a:r>
            <a:endParaRPr lang="en-US" sz="1200" b="1"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268907984"/>
              </p:ext>
            </p:extLst>
          </p:nvPr>
        </p:nvGraphicFramePr>
        <p:xfrm>
          <a:off x="762000" y="914387"/>
          <a:ext cx="7315200" cy="3124212"/>
        </p:xfrm>
        <a:graphic>
          <a:graphicData uri="http://schemas.openxmlformats.org/drawingml/2006/table">
            <a:tbl>
              <a:tblPr/>
              <a:tblGrid>
                <a:gridCol w="1756113"/>
                <a:gridCol w="1244399"/>
                <a:gridCol w="1337437"/>
                <a:gridCol w="1000171"/>
                <a:gridCol w="848981"/>
                <a:gridCol w="1128099"/>
              </a:tblGrid>
              <a:tr h="223158">
                <a:tc gridSpan="6">
                  <a:txBody>
                    <a:bodyPr/>
                    <a:lstStyle/>
                    <a:p>
                      <a:pPr algn="ctr" fontAlgn="ctr"/>
                      <a:r>
                        <a:rPr lang="en-US" sz="1200" b="1" i="0" u="none" strike="noStrike" dirty="0">
                          <a:solidFill>
                            <a:srgbClr val="000000"/>
                          </a:solidFill>
                          <a:latin typeface="Calibri"/>
                        </a:rPr>
                        <a:t>Employment</a:t>
                      </a:r>
                    </a:p>
                  </a:txBody>
                  <a:tcPr marL="6350" marR="6350" marT="6350" marB="0" anchor="ctr">
                    <a:lnL>
                      <a:noFill/>
                    </a:lnL>
                    <a:lnR>
                      <a:noFill/>
                    </a:lnR>
                    <a:lnT>
                      <a:noFill/>
                    </a:lnT>
                    <a:lnB>
                      <a:noFill/>
                    </a:lnB>
                    <a:solidFill>
                      <a:srgbClr val="98D0D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3158">
                <a:tc>
                  <a:txBody>
                    <a:bodyPr/>
                    <a:lstStyle/>
                    <a:p>
                      <a:pPr algn="l" fontAlgn="b"/>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Round </a:t>
                      </a:r>
                      <a:r>
                        <a:rPr lang="en-US" sz="1200" b="1" i="0" u="none" strike="noStrike" dirty="0" smtClean="0">
                          <a:solidFill>
                            <a:srgbClr val="000000"/>
                          </a:solidFill>
                          <a:latin typeface="Calibri"/>
                        </a:rPr>
                        <a:t>5.1 </a:t>
                      </a:r>
                      <a:r>
                        <a:rPr lang="en-US" sz="1200" b="1" i="0" u="none" strike="noStrike" dirty="0">
                          <a:solidFill>
                            <a:srgbClr val="000000"/>
                          </a:solidFill>
                          <a:latin typeface="Calibri"/>
                        </a:rPr>
                        <a:t>1990</a:t>
                      </a:r>
                    </a:p>
                  </a:txBody>
                  <a:tcPr marL="6350" marR="6350" marT="6350" marB="0" anchor="b">
                    <a:lnL>
                      <a:noFill/>
                    </a:lnL>
                    <a:lnR>
                      <a:noFill/>
                    </a:lnR>
                    <a:lnT>
                      <a:noFill/>
                    </a:lnT>
                    <a:lnB>
                      <a:noFill/>
                    </a:lnB>
                  </a:tcPr>
                </a:tc>
                <a:tc>
                  <a:txBody>
                    <a:bodyPr/>
                    <a:lstStyle/>
                    <a:p>
                      <a:pPr algn="ctr" fontAlgn="b"/>
                      <a:r>
                        <a:rPr lang="en-US" sz="1200" b="1" i="0" u="none" strike="noStrike" dirty="0">
                          <a:solidFill>
                            <a:srgbClr val="000000"/>
                          </a:solidFill>
                          <a:latin typeface="Calibri"/>
                        </a:rPr>
                        <a:t>Round </a:t>
                      </a:r>
                      <a:r>
                        <a:rPr lang="en-US" sz="1200" b="1" i="0" u="none" strike="noStrike" dirty="0" smtClean="0">
                          <a:solidFill>
                            <a:srgbClr val="000000"/>
                          </a:solidFill>
                          <a:latin typeface="Calibri"/>
                        </a:rPr>
                        <a:t>5.1 </a:t>
                      </a:r>
                      <a:r>
                        <a:rPr lang="en-US" sz="1200" b="1" i="0" u="none" strike="noStrike" dirty="0">
                          <a:solidFill>
                            <a:srgbClr val="000000"/>
                          </a:solidFill>
                          <a:latin typeface="Calibri"/>
                        </a:rPr>
                        <a:t>2010 </a:t>
                      </a:r>
                    </a:p>
                  </a:txBody>
                  <a:tcPr marL="6350" marR="6350" marT="6350" marB="0" anchor="b">
                    <a:lnL>
                      <a:noFill/>
                    </a:lnL>
                    <a:lnR>
                      <a:noFill/>
                    </a:lnR>
                    <a:lnT>
                      <a:noFill/>
                    </a:lnT>
                    <a:lnB>
                      <a:noFill/>
                    </a:lnB>
                  </a:tcPr>
                </a:tc>
                <a:tc>
                  <a:txBody>
                    <a:bodyPr/>
                    <a:lstStyle/>
                    <a:p>
                      <a:pPr algn="ctr" fontAlgn="b"/>
                      <a:r>
                        <a:rPr lang="en-US" sz="1200" b="1" i="0" u="none" strike="noStrike">
                          <a:solidFill>
                            <a:srgbClr val="000000"/>
                          </a:solidFill>
                          <a:latin typeface="Calibri"/>
                        </a:rPr>
                        <a:t>Forecast</a:t>
                      </a:r>
                    </a:p>
                  </a:txBody>
                  <a:tcPr marL="6350" marR="6350" marT="6350" marB="0" anchor="b">
                    <a:lnL>
                      <a:noFill/>
                    </a:lnL>
                    <a:lnR>
                      <a:noFill/>
                    </a:lnR>
                    <a:lnT>
                      <a:noFill/>
                    </a:lnT>
                    <a:lnB>
                      <a:noFill/>
                    </a:lnB>
                  </a:tcPr>
                </a:tc>
                <a:tc>
                  <a:txBody>
                    <a:bodyPr/>
                    <a:lstStyle/>
                    <a:p>
                      <a:pPr algn="ctr" fontAlgn="b"/>
                      <a:r>
                        <a:rPr lang="en-US" sz="1200" b="1" i="0" u="none" strike="noStrike" dirty="0" smtClean="0">
                          <a:solidFill>
                            <a:srgbClr val="000000"/>
                          </a:solidFill>
                          <a:latin typeface="Calibri"/>
                        </a:rPr>
                        <a:t>Actual</a:t>
                      </a:r>
                      <a:endParaRPr lang="en-US" sz="1200" b="1"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ctr" fontAlgn="b"/>
                      <a:r>
                        <a:rPr lang="en-US" sz="1200" b="1" i="0" u="none" strike="noStrike">
                          <a:solidFill>
                            <a:srgbClr val="000000"/>
                          </a:solidFill>
                          <a:latin typeface="Calibri"/>
                        </a:rPr>
                        <a:t> Actual Growth</a:t>
                      </a: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Jurisdiction: </a:t>
                      </a:r>
                    </a:p>
                  </a:txBody>
                  <a:tcPr marL="6350" marR="6350" marT="6350" marB="0" anchor="b">
                    <a:lnL>
                      <a:noFill/>
                    </a:lnL>
                    <a:lnR>
                      <a:noFill/>
                    </a:lnR>
                    <a:lnT>
                      <a:noFill/>
                    </a:lnT>
                    <a:lnB>
                      <a:noFill/>
                    </a:lnB>
                  </a:tcPr>
                </a:tc>
                <a:tc>
                  <a:txBody>
                    <a:bodyPr/>
                    <a:lstStyle/>
                    <a:p>
                      <a:pPr algn="ctr" fontAlgn="b"/>
                      <a:r>
                        <a:rPr lang="en-US" sz="1200" b="1" i="0" u="none" strike="noStrike">
                          <a:solidFill>
                            <a:srgbClr val="000000"/>
                          </a:solidFill>
                          <a:latin typeface="Calibri"/>
                        </a:rPr>
                        <a:t>Base Year</a:t>
                      </a:r>
                    </a:p>
                  </a:txBody>
                  <a:tcPr marL="6350" marR="6350" marT="6350" marB="0" anchor="b">
                    <a:lnL>
                      <a:noFill/>
                    </a:lnL>
                    <a:lnR>
                      <a:noFill/>
                    </a:lnR>
                    <a:lnT>
                      <a:noFill/>
                    </a:lnT>
                    <a:lnB>
                      <a:noFill/>
                    </a:lnB>
                  </a:tcPr>
                </a:tc>
                <a:tc>
                  <a:txBody>
                    <a:bodyPr/>
                    <a:lstStyle/>
                    <a:p>
                      <a:pPr algn="ctr" fontAlgn="b"/>
                      <a:r>
                        <a:rPr lang="en-US" sz="1200" b="1" i="0" u="none" strike="noStrike">
                          <a:solidFill>
                            <a:srgbClr val="000000"/>
                          </a:solidFill>
                          <a:latin typeface="Calibri"/>
                        </a:rPr>
                        <a:t>Forecast Year</a:t>
                      </a:r>
                    </a:p>
                  </a:txBody>
                  <a:tcPr marL="6350" marR="6350" marT="6350" marB="0" anchor="b">
                    <a:lnL>
                      <a:noFill/>
                    </a:lnL>
                    <a:lnR>
                      <a:noFill/>
                    </a:lnR>
                    <a:lnT>
                      <a:noFill/>
                    </a:lnT>
                    <a:lnB>
                      <a:noFill/>
                    </a:lnB>
                  </a:tcPr>
                </a:tc>
                <a:tc>
                  <a:txBody>
                    <a:bodyPr/>
                    <a:lstStyle/>
                    <a:p>
                      <a:pPr algn="ctr" fontAlgn="b"/>
                      <a:r>
                        <a:rPr lang="en-US" sz="1200" b="1" i="0" u="none" strike="noStrike">
                          <a:solidFill>
                            <a:srgbClr val="000000"/>
                          </a:solidFill>
                          <a:latin typeface="Calibri"/>
                        </a:rPr>
                        <a:t> % Growth</a:t>
                      </a:r>
                    </a:p>
                  </a:txBody>
                  <a:tcPr marL="6350" marR="6350" marT="6350" marB="0" anchor="b">
                    <a:lnL>
                      <a:noFill/>
                    </a:lnL>
                    <a:lnR>
                      <a:noFill/>
                    </a:lnR>
                    <a:lnT>
                      <a:noFill/>
                    </a:lnT>
                    <a:lnB>
                      <a:noFill/>
                    </a:lnB>
                  </a:tcPr>
                </a:tc>
                <a:tc>
                  <a:txBody>
                    <a:bodyPr/>
                    <a:lstStyle/>
                    <a:p>
                      <a:pPr algn="ctr" fontAlgn="b"/>
                      <a:r>
                        <a:rPr lang="en-US" sz="1200" b="1" i="0" u="none" strike="noStrike">
                          <a:solidFill>
                            <a:srgbClr val="000000"/>
                          </a:solidFill>
                          <a:latin typeface="Calibri"/>
                        </a:rPr>
                        <a:t> % Growth</a:t>
                      </a:r>
                    </a:p>
                  </a:txBody>
                  <a:tcPr marL="6350" marR="6350" marT="6350" marB="0" anchor="b">
                    <a:lnL>
                      <a:noFill/>
                    </a:lnL>
                    <a:lnR>
                      <a:noFill/>
                    </a:lnR>
                    <a:lnT>
                      <a:noFill/>
                    </a:lnT>
                    <a:lnB>
                      <a:noFill/>
                    </a:lnB>
                  </a:tcPr>
                </a:tc>
                <a:tc>
                  <a:txBody>
                    <a:bodyPr/>
                    <a:lstStyle/>
                    <a:p>
                      <a:pPr algn="ctr" fontAlgn="b"/>
                      <a:r>
                        <a:rPr lang="en-US" sz="1200" b="1" i="0" u="none" strike="noStrike">
                          <a:solidFill>
                            <a:srgbClr val="000000"/>
                          </a:solidFill>
                          <a:latin typeface="Calibri"/>
                        </a:rPr>
                        <a:t> 1990 - 2010</a:t>
                      </a: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District of Columbia</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747,300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885,900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19%</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5</a:t>
                      </a:r>
                      <a:r>
                        <a:rPr lang="en-US" sz="1200" b="0" i="0" u="none" strike="noStrike" dirty="0" smtClean="0">
                          <a:solidFill>
                            <a:srgbClr val="000000"/>
                          </a:solidFill>
                          <a:latin typeface="Calibri"/>
                        </a:rPr>
                        <a:t>%</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36,200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Arlington Co., VA</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183,100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264,600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45%</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22%</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40,200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City of Alexandria, VA</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92,200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125,000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36%</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15%</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13,800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Montgomery Co., MD</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465,500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625,000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34%</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44,600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Prince George's Co., MD</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310,400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426,600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37%</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32,200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Fairfax Co., VA</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443,900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653,300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47%</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53%</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236,100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Loudoun Co., VA</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39,300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85,800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118%</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266%</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104,400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Prince William Co., VA</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84,500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151,400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79%</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70%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59,100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Frederick  Co., MD</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54,000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106,000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96%</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83%</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44,700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0" i="0" u="none" strike="noStrike" dirty="0">
                          <a:solidFill>
                            <a:srgbClr val="000000"/>
                          </a:solidFill>
                          <a:latin typeface="Calibri"/>
                        </a:rPr>
                        <a:t>Charles Co., MD</a:t>
                      </a: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38,700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52,500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36%</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61%</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0" i="0" u="none" strike="noStrike" dirty="0" smtClean="0">
                          <a:solidFill>
                            <a:srgbClr val="000000"/>
                          </a:solidFill>
                          <a:latin typeface="Calibri"/>
                        </a:rPr>
                        <a:t>23,500</a:t>
                      </a:r>
                      <a:endParaRPr lang="en-US" sz="1200" b="0" i="0" u="none" strike="noStrike" dirty="0">
                        <a:solidFill>
                          <a:srgbClr val="000000"/>
                        </a:solidFill>
                        <a:latin typeface="Calibri"/>
                      </a:endParaRPr>
                    </a:p>
                  </a:txBody>
                  <a:tcPr marL="6350" marR="6350" marT="6350" marB="0" anchor="b">
                    <a:lnL>
                      <a:noFill/>
                    </a:lnL>
                    <a:lnR>
                      <a:noFill/>
                    </a:lnR>
                    <a:lnT>
                      <a:noFill/>
                    </a:lnT>
                    <a:lnB>
                      <a:noFill/>
                    </a:lnB>
                  </a:tcPr>
                </a:tc>
              </a:tr>
              <a:tr h="223158">
                <a:tc>
                  <a:txBody>
                    <a:bodyPr/>
                    <a:lstStyle/>
                    <a:p>
                      <a:pPr algn="l" fontAlgn="b"/>
                      <a:r>
                        <a:rPr lang="en-US" sz="1200" b="1" i="0" u="none" strike="noStrike" dirty="0">
                          <a:solidFill>
                            <a:srgbClr val="000000"/>
                          </a:solidFill>
                          <a:latin typeface="Calibri"/>
                        </a:rPr>
                        <a:t>Total</a:t>
                      </a:r>
                    </a:p>
                  </a:txBody>
                  <a:tcPr marL="6350" marR="6350" marT="6350"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2,458,900</a:t>
                      </a:r>
                      <a:endParaRPr lang="en-US" sz="1200" b="1"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3,376,100</a:t>
                      </a:r>
                      <a:endParaRPr lang="en-US" sz="1200" b="1"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37%</a:t>
                      </a:r>
                      <a:endParaRPr lang="en-US" sz="1200" b="1"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26%</a:t>
                      </a:r>
                      <a:endParaRPr lang="en-US" sz="1200" b="1" i="0" u="none" strike="noStrike" dirty="0">
                        <a:solidFill>
                          <a:srgbClr val="000000"/>
                        </a:solidFill>
                        <a:latin typeface="Calibri"/>
                      </a:endParaRPr>
                    </a:p>
                  </a:txBody>
                  <a:tcPr marL="6350" marR="6350" marT="6350" marB="0" anchor="b">
                    <a:lnL>
                      <a:noFill/>
                    </a:lnL>
                    <a:lnR>
                      <a:noFill/>
                    </a:lnR>
                    <a:lnT>
                      <a:noFill/>
                    </a:lnT>
                    <a:lnB>
                      <a:noFill/>
                    </a:lnB>
                  </a:tcPr>
                </a:tc>
                <a:tc>
                  <a:txBody>
                    <a:bodyPr/>
                    <a:lstStyle/>
                    <a:p>
                      <a:pPr algn="r" fontAlgn="b"/>
                      <a:r>
                        <a:rPr lang="en-US" sz="1200" b="1" i="0" u="none" strike="noStrike" dirty="0" smtClean="0">
                          <a:solidFill>
                            <a:srgbClr val="000000"/>
                          </a:solidFill>
                          <a:latin typeface="Calibri"/>
                        </a:rPr>
                        <a:t>634,800</a:t>
                      </a:r>
                      <a:endParaRPr lang="en-US" sz="1200" b="1" i="0" u="none" strike="noStrike" dirty="0">
                        <a:solidFill>
                          <a:srgbClr val="000000"/>
                        </a:solidFill>
                        <a:latin typeface="Calibri"/>
                      </a:endParaRPr>
                    </a:p>
                  </a:txBody>
                  <a:tcPr marL="6350" marR="6350" marT="6350" marB="0" anchor="b">
                    <a:lnL>
                      <a:noFill/>
                    </a:lnL>
                    <a:lnR>
                      <a:noFill/>
                    </a:lnR>
                    <a:lnT>
                      <a:noFill/>
                    </a:lnT>
                    <a:lnB>
                      <a:noFill/>
                    </a:lnB>
                  </a:tcPr>
                </a:tc>
              </a:tr>
            </a:tbl>
          </a:graphicData>
        </a:graphic>
      </p:graphicFrame>
      <p:sp>
        <p:nvSpPr>
          <p:cNvPr id="12" name="TextBox 11"/>
          <p:cNvSpPr txBox="1"/>
          <p:nvPr/>
        </p:nvSpPr>
        <p:spPr>
          <a:xfrm>
            <a:off x="381000" y="4114800"/>
            <a:ext cx="7467601" cy="553998"/>
          </a:xfrm>
          <a:prstGeom prst="rect">
            <a:avLst/>
          </a:prstGeom>
          <a:noFill/>
        </p:spPr>
        <p:txBody>
          <a:bodyPr wrap="square" rtlCol="0">
            <a:spAutoFit/>
          </a:bodyPr>
          <a:lstStyle/>
          <a:p>
            <a:r>
              <a:rPr lang="en-US" sz="1000" i="1" dirty="0" smtClean="0"/>
              <a:t>Round 5.1 Forecasts were adopted in 1994 </a:t>
            </a:r>
          </a:p>
          <a:p>
            <a:r>
              <a:rPr lang="en-US" sz="1000" i="1" dirty="0" smtClean="0"/>
              <a:t>Fairfax County includes Fairfax city and Falls Church city</a:t>
            </a:r>
          </a:p>
          <a:p>
            <a:r>
              <a:rPr lang="en-US" sz="1000" i="1" dirty="0" smtClean="0"/>
              <a:t>Prince William County includes Manassas city and Manassas Park city</a:t>
            </a:r>
            <a:endParaRPr lang="en-US" sz="1000"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28600"/>
            <a:ext cx="8534400" cy="990600"/>
          </a:xfrm>
        </p:spPr>
        <p:txBody>
          <a:bodyPr>
            <a:normAutofit fontScale="90000"/>
          </a:bodyPr>
          <a:lstStyle/>
          <a:p>
            <a:pPr eaLnBrk="1" hangingPunct="1"/>
            <a:r>
              <a:rPr lang="en-US" dirty="0" smtClean="0"/>
              <a:t>The Round 8.2 Cooperative Forecasts . . . </a:t>
            </a:r>
          </a:p>
        </p:txBody>
      </p:sp>
      <p:sp>
        <p:nvSpPr>
          <p:cNvPr id="80899" name="Rectangle 3"/>
          <p:cNvSpPr>
            <a:spLocks noGrp="1" noChangeArrowheads="1"/>
          </p:cNvSpPr>
          <p:nvPr>
            <p:ph type="body" idx="1"/>
          </p:nvPr>
        </p:nvSpPr>
        <p:spPr>
          <a:xfrm>
            <a:off x="457200" y="1295400"/>
            <a:ext cx="8229600" cy="4800600"/>
          </a:xfrm>
        </p:spPr>
        <p:txBody>
          <a:bodyPr/>
          <a:lstStyle/>
          <a:p>
            <a:pPr marL="609600" indent="-609600" eaLnBrk="1" hangingPunct="1">
              <a:lnSpc>
                <a:spcPct val="80000"/>
              </a:lnSpc>
              <a:buFontTx/>
              <a:buNone/>
            </a:pPr>
            <a:endParaRPr lang="en-US" sz="2000" dirty="0" smtClean="0"/>
          </a:p>
          <a:p>
            <a:pPr marL="609600" indent="-609600" eaLnBrk="1" hangingPunct="1">
              <a:lnSpc>
                <a:spcPct val="80000"/>
              </a:lnSpc>
              <a:buFontTx/>
              <a:buNone/>
            </a:pPr>
            <a:r>
              <a:rPr lang="en-US" sz="2000" dirty="0" smtClean="0"/>
              <a:t>. . . second update of the Cooperative Forecasts to include results of the 2010 Census</a:t>
            </a:r>
          </a:p>
          <a:p>
            <a:pPr marL="609600" indent="-609600" eaLnBrk="1" hangingPunct="1">
              <a:lnSpc>
                <a:spcPct val="80000"/>
              </a:lnSpc>
              <a:buFontTx/>
              <a:buNone/>
            </a:pPr>
            <a:endParaRPr lang="en-US" sz="2000" dirty="0" smtClean="0"/>
          </a:p>
          <a:p>
            <a:pPr marL="609600" indent="-609600" eaLnBrk="1" hangingPunct="1">
              <a:lnSpc>
                <a:spcPct val="80000"/>
              </a:lnSpc>
              <a:buFontTx/>
              <a:buNone/>
            </a:pPr>
            <a:r>
              <a:rPr lang="en-US" sz="2000" dirty="0" smtClean="0"/>
              <a:t>. . . within 3 percent of the Round 8.0 Econometric Model benchmark regional forecasts for Employment, Population, and Households</a:t>
            </a:r>
          </a:p>
          <a:p>
            <a:pPr marL="609600" indent="-609600" eaLnBrk="1" hangingPunct="1">
              <a:lnSpc>
                <a:spcPct val="80000"/>
              </a:lnSpc>
              <a:buFontTx/>
              <a:buNone/>
            </a:pPr>
            <a:endParaRPr lang="en-US" sz="2000" dirty="0" smtClean="0"/>
          </a:p>
          <a:p>
            <a:pPr marL="609600" indent="-609600" eaLnBrk="1" hangingPunct="1">
              <a:lnSpc>
                <a:spcPct val="80000"/>
              </a:lnSpc>
              <a:buFontTx/>
              <a:buNone/>
            </a:pPr>
            <a:r>
              <a:rPr lang="en-US" sz="2000" dirty="0" smtClean="0"/>
              <a:t>. . .  based on a Transportation Analysis Zone (TAZ) structure (COG TAZ 3,722) almost doubling the number of TAZs from the previous series</a:t>
            </a:r>
          </a:p>
          <a:p>
            <a:pPr marL="609600" indent="-609600" eaLnBrk="1" hangingPunct="1">
              <a:lnSpc>
                <a:spcPct val="80000"/>
              </a:lnSpc>
              <a:buFontTx/>
              <a:buNone/>
            </a:pPr>
            <a:endParaRPr lang="en-US" sz="2000" dirty="0" smtClean="0"/>
          </a:p>
          <a:p>
            <a:pPr marL="609600" indent="-609600" eaLnBrk="1" hangingPunct="1">
              <a:lnSpc>
                <a:spcPct val="80000"/>
              </a:lnSpc>
              <a:buFontTx/>
              <a:buNone/>
            </a:pPr>
            <a:r>
              <a:rPr lang="en-US" sz="2000" dirty="0" smtClean="0"/>
              <a:t>. . .  will be used by the TPB in  this year’s Air Quality Conformity Analysis  </a:t>
            </a:r>
          </a:p>
          <a:p>
            <a:pPr marL="609600" indent="-609600" eaLnBrk="1" hangingPunct="1">
              <a:lnSpc>
                <a:spcPct val="80000"/>
              </a:lnSpc>
              <a:buFontTx/>
              <a:buNone/>
            </a:pPr>
            <a:endParaRPr lang="en-US" sz="2000" dirty="0" smtClean="0"/>
          </a:p>
          <a:p>
            <a:pPr marL="609600" indent="-609600" eaLnBrk="1" hangingPunct="1">
              <a:lnSpc>
                <a:spcPct val="80000"/>
              </a:lnSpc>
              <a:buFontTx/>
              <a:buNone/>
            </a:pPr>
            <a:r>
              <a:rPr lang="en-US" sz="2000" dirty="0" smtClean="0"/>
              <a:t>. . . will be an element in analyzing the Regional Activity Centers</a:t>
            </a:r>
          </a:p>
          <a:p>
            <a:pPr marL="609600" indent="-609600" eaLnBrk="1" hangingPunct="1">
              <a:lnSpc>
                <a:spcPct val="80000"/>
              </a:lnSpc>
              <a:buFontTx/>
              <a:buNone/>
            </a:pPr>
            <a:endParaRPr lang="en-US" sz="2000" dirty="0" smtClean="0"/>
          </a:p>
          <a:p>
            <a:pPr marL="609600" indent="-609600" eaLnBrk="1" hangingPunct="1">
              <a:lnSpc>
                <a:spcPct val="80000"/>
              </a:lnSpc>
              <a:buFontTx/>
              <a:buNone/>
            </a:pPr>
            <a:endParaRPr lang="en-US" sz="2000" dirty="0" smtClean="0"/>
          </a:p>
          <a:p>
            <a:pPr marL="609600" indent="-609600" eaLnBrk="1" hangingPunct="1">
              <a:lnSpc>
                <a:spcPct val="80000"/>
              </a:lnSpc>
              <a:buFontTx/>
              <a:buNone/>
            </a:pPr>
            <a:endParaRPr lang="en-US" sz="2000" dirty="0" smtClean="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13</a:t>
            </a:fld>
            <a:endParaRPr kumimoji="0"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162800" cy="990600"/>
          </a:xfrm>
        </p:spPr>
        <p:txBody>
          <a:bodyPr>
            <a:noAutofit/>
          </a:bodyPr>
          <a:lstStyle/>
          <a:p>
            <a:pPr algn="ctr"/>
            <a:r>
              <a:rPr lang="en-US" sz="4000" dirty="0" smtClean="0"/>
              <a:t>Draft Round 8.2 Forecast - Tysons</a:t>
            </a:r>
            <a:endParaRPr lang="en-US" sz="4000" dirty="0"/>
          </a:p>
        </p:txBody>
      </p:sp>
      <p:graphicFrame>
        <p:nvGraphicFramePr>
          <p:cNvPr id="9" name="Table 8"/>
          <p:cNvGraphicFramePr>
            <a:graphicFrameLocks noGrp="1"/>
          </p:cNvGraphicFramePr>
          <p:nvPr/>
        </p:nvGraphicFramePr>
        <p:xfrm>
          <a:off x="304800" y="1600200"/>
          <a:ext cx="8534394" cy="4290025"/>
        </p:xfrm>
        <a:graphic>
          <a:graphicData uri="http://schemas.openxmlformats.org/drawingml/2006/table">
            <a:tbl>
              <a:tblPr/>
              <a:tblGrid>
                <a:gridCol w="948266"/>
                <a:gridCol w="118534"/>
                <a:gridCol w="829732"/>
                <a:gridCol w="948266"/>
                <a:gridCol w="948266"/>
                <a:gridCol w="948266"/>
                <a:gridCol w="948266"/>
                <a:gridCol w="948266"/>
                <a:gridCol w="948266"/>
                <a:gridCol w="948266"/>
              </a:tblGrid>
              <a:tr h="205199">
                <a:tc gridSpan="10">
                  <a:txBody>
                    <a:bodyPr/>
                    <a:lstStyle/>
                    <a:p>
                      <a:pPr algn="ctr" fontAlgn="b"/>
                      <a:endParaRPr lang="en-US" sz="1400" b="1" i="0" u="none" strike="noStrike" dirty="0">
                        <a:solidFill>
                          <a:srgbClr val="000000"/>
                        </a:solidFill>
                        <a:latin typeface="Arial"/>
                      </a:endParaRPr>
                    </a:p>
                  </a:txBody>
                  <a:tcPr marL="6048" marR="6048" marT="6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9681">
                <a:tc>
                  <a:txBody>
                    <a:bodyPr/>
                    <a:lstStyle/>
                    <a:p>
                      <a:pPr algn="l" fontAlgn="b"/>
                      <a:endParaRPr lang="en-US" sz="800" b="0" i="0" u="none" strike="noStrike" dirty="0">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r>
              <a:tr h="190946">
                <a:tc gridSpan="4">
                  <a:txBody>
                    <a:bodyPr/>
                    <a:lstStyle/>
                    <a:p>
                      <a:pPr algn="ctr" fontAlgn="b"/>
                      <a:r>
                        <a:rPr lang="en-US" sz="1300" b="1" i="0" u="none" strike="noStrike" dirty="0">
                          <a:solidFill>
                            <a:srgbClr val="000000"/>
                          </a:solidFill>
                          <a:latin typeface="Arial"/>
                        </a:rPr>
                        <a:t>2010</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b"/>
                      <a:r>
                        <a:rPr lang="en-US" sz="1300" b="1" i="0" u="none" strike="noStrike" dirty="0" smtClean="0">
                          <a:solidFill>
                            <a:srgbClr val="000000"/>
                          </a:solidFill>
                          <a:latin typeface="Arial"/>
                        </a:rPr>
                        <a:t>2040</a:t>
                      </a:r>
                      <a:endParaRPr lang="en-US" sz="1300" b="1" i="0" u="none" strike="noStrike" dirty="0">
                        <a:solidFill>
                          <a:srgbClr val="000000"/>
                        </a:solidFill>
                        <a:latin typeface="Arial"/>
                      </a:endParaRP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hMerge="1">
                  <a:txBody>
                    <a:bodyPr/>
                    <a:lstStyle/>
                    <a:p>
                      <a:endParaRPr lang="en-US"/>
                    </a:p>
                  </a:txBody>
                  <a:tcPr/>
                </a:tc>
                <a:tc hMerge="1">
                  <a:txBody>
                    <a:bodyPr/>
                    <a:lstStyle/>
                    <a:p>
                      <a:endParaRPr lang="en-US"/>
                    </a:p>
                  </a:txBody>
                  <a:tcPr/>
                </a:tc>
                <a:tc gridSpan="3">
                  <a:txBody>
                    <a:bodyPr/>
                    <a:lstStyle/>
                    <a:p>
                      <a:pPr algn="ctr" fontAlgn="b"/>
                      <a:r>
                        <a:rPr lang="en-US" sz="1300" b="1" i="0" u="none" strike="noStrike" dirty="0">
                          <a:solidFill>
                            <a:srgbClr val="000000"/>
                          </a:solidFill>
                          <a:latin typeface="Arial"/>
                        </a:rPr>
                        <a:t>2010 to 2040 Growth</a:t>
                      </a:r>
                    </a:p>
                  </a:txBody>
                  <a:tcPr marL="6048" marR="6048" marT="60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hMerge="1">
                  <a:txBody>
                    <a:bodyPr/>
                    <a:lstStyle/>
                    <a:p>
                      <a:endParaRPr lang="en-US"/>
                    </a:p>
                  </a:txBody>
                  <a:tcPr/>
                </a:tc>
                <a:tc hMerge="1">
                  <a:txBody>
                    <a:bodyPr/>
                    <a:lstStyle/>
                    <a:p>
                      <a:endParaRPr lang="en-US"/>
                    </a:p>
                  </a:txBody>
                  <a:tcPr/>
                </a:tc>
              </a:tr>
              <a:tr h="176693">
                <a:tc gridSpan="2">
                  <a:txBody>
                    <a:bodyPr/>
                    <a:lstStyle/>
                    <a:p>
                      <a:pPr algn="ctr" fontAlgn="b"/>
                      <a:r>
                        <a:rPr lang="en-US" sz="1200" b="1" i="0" u="none" strike="noStrike" dirty="0">
                          <a:solidFill>
                            <a:srgbClr val="000000"/>
                          </a:solidFill>
                          <a:latin typeface="Arial"/>
                        </a:rPr>
                        <a:t>Households</a:t>
                      </a:r>
                    </a:p>
                  </a:txBody>
                  <a:tcPr marL="6048" marR="6048" marT="604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DE9D9"/>
                    </a:solidFill>
                  </a:tcPr>
                </a:tc>
                <a:tc hMerge="1">
                  <a:txBody>
                    <a:bodyPr/>
                    <a:lstStyle/>
                    <a:p>
                      <a:pPr algn="ctr" fontAlgn="b"/>
                      <a:endParaRPr lang="en-US" sz="1100" b="1" i="0" u="none" strike="noStrike">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Population</a:t>
                      </a: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Employment</a:t>
                      </a:r>
                    </a:p>
                  </a:txBody>
                  <a:tcPr marL="6048" marR="6048" marT="604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Households</a:t>
                      </a:r>
                    </a:p>
                  </a:txBody>
                  <a:tcPr marL="6048" marR="6048" marT="604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Population</a:t>
                      </a: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Employment</a:t>
                      </a:r>
                    </a:p>
                  </a:txBody>
                  <a:tcPr marL="6048" marR="6048" marT="604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Households</a:t>
                      </a:r>
                    </a:p>
                  </a:txBody>
                  <a:tcPr marL="6048" marR="6048" marT="604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Population</a:t>
                      </a: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200" b="1" i="0" u="none" strike="noStrike" dirty="0">
                          <a:solidFill>
                            <a:srgbClr val="000000"/>
                          </a:solidFill>
                          <a:latin typeface="Arial"/>
                        </a:rPr>
                        <a:t>Employment</a:t>
                      </a:r>
                    </a:p>
                  </a:txBody>
                  <a:tcPr marL="6048" marR="6048" marT="604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DE9D9"/>
                    </a:solidFill>
                  </a:tcPr>
                </a:tc>
              </a:tr>
              <a:tr h="347730">
                <a:tc gridSpan="2">
                  <a:txBody>
                    <a:bodyPr/>
                    <a:lstStyle/>
                    <a:p>
                      <a:pPr algn="ctr" fontAlgn="b"/>
                      <a:r>
                        <a:rPr lang="en-US" sz="1200" b="0" i="0" u="none" strike="noStrike" dirty="0">
                          <a:solidFill>
                            <a:srgbClr val="000000"/>
                          </a:solidFill>
                          <a:latin typeface="Arial"/>
                        </a:rPr>
                        <a:t>           </a:t>
                      </a:r>
                      <a:r>
                        <a:rPr lang="en-US" sz="1200" b="0" i="0" u="none" strike="noStrike" dirty="0" smtClean="0">
                          <a:solidFill>
                            <a:srgbClr val="000000"/>
                          </a:solidFill>
                          <a:latin typeface="Arial"/>
                        </a:rPr>
                        <a:t>8,342 </a:t>
                      </a:r>
                      <a:endParaRPr lang="en-US" sz="1200" b="0" i="0" u="none" strike="noStrike" dirty="0">
                        <a:solidFill>
                          <a:srgbClr val="000000"/>
                        </a:solidFill>
                        <a:latin typeface="Arial"/>
                      </a:endParaRPr>
                    </a:p>
                  </a:txBody>
                  <a:tcPr marL="6048" marR="6048" marT="60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pPr algn="r" fontAlgn="b"/>
                      <a:endParaRPr lang="en-US" sz="1100" b="0" i="0" u="none" strike="noStrike" dirty="0">
                        <a:solidFill>
                          <a:srgbClr val="000000"/>
                        </a:solidFill>
                        <a:latin typeface="Arial"/>
                      </a:endParaRPr>
                    </a:p>
                  </a:txBody>
                  <a:tcPr marL="6048" marR="6048" marT="6048" marB="0" anchor="b">
                    <a:lnL>
                      <a:noFill/>
                    </a:lnL>
                    <a:lnR>
                      <a:noFill/>
                    </a:lnR>
                    <a:lnT>
                      <a:noFill/>
                    </a:lnT>
                    <a:lnB>
                      <a:noFill/>
                    </a:lnB>
                  </a:tcPr>
                </a:tc>
                <a:tc>
                  <a:txBody>
                    <a:bodyPr/>
                    <a:lstStyle/>
                    <a:p>
                      <a:pPr algn="ctr" fontAlgn="b"/>
                      <a:r>
                        <a:rPr lang="en-US" sz="1200" b="0" i="0" u="none" strike="noStrike" dirty="0">
                          <a:solidFill>
                            <a:srgbClr val="000000"/>
                          </a:solidFill>
                          <a:latin typeface="Arial"/>
                        </a:rPr>
                        <a:t>             17,122 </a:t>
                      </a:r>
                    </a:p>
                  </a:txBody>
                  <a:tcPr marL="6048" marR="6048" marT="604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Arial"/>
                        </a:rPr>
                        <a:t>             86,304 </a:t>
                      </a:r>
                    </a:p>
                  </a:txBody>
                  <a:tcPr marL="6048" marR="6048" marT="60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Arial"/>
                        </a:rPr>
                        <a:t>             37,670 </a:t>
                      </a:r>
                    </a:p>
                  </a:txBody>
                  <a:tcPr marL="6048" marR="6048" marT="60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Arial"/>
                        </a:rPr>
                        <a:t>             74,319 </a:t>
                      </a:r>
                    </a:p>
                  </a:txBody>
                  <a:tcPr marL="6048" marR="6048" marT="604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Arial"/>
                        </a:rPr>
                        <a:t>          151,925 </a:t>
                      </a:r>
                    </a:p>
                  </a:txBody>
                  <a:tcPr marL="6048" marR="6048" marT="60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Arial"/>
                        </a:rPr>
                        <a:t>             29,328 </a:t>
                      </a:r>
                    </a:p>
                  </a:txBody>
                  <a:tcPr marL="6048" marR="6048" marT="60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Arial"/>
                        </a:rPr>
                        <a:t>             57,197 </a:t>
                      </a:r>
                    </a:p>
                  </a:txBody>
                  <a:tcPr marL="6048" marR="6048" marT="604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latin typeface="Arial"/>
                        </a:rPr>
                        <a:t>             65,621 </a:t>
                      </a:r>
                    </a:p>
                  </a:txBody>
                  <a:tcPr marL="6048" marR="6048" marT="60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335520">
                <a:tc gridSpan="2">
                  <a:txBody>
                    <a:bodyPr/>
                    <a:lstStyle/>
                    <a:p>
                      <a:pPr algn="r" fontAlgn="b"/>
                      <a:r>
                        <a:rPr lang="en-US" sz="1100" b="0" i="0" u="none" strike="noStrike" dirty="0">
                          <a:solidFill>
                            <a:srgbClr val="000000"/>
                          </a:solidFill>
                          <a:latin typeface="Arial"/>
                        </a:rPr>
                        <a:t> </a:t>
                      </a:r>
                    </a:p>
                  </a:txBody>
                  <a:tcPr marL="6048" marR="6048" marT="604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pPr algn="r" fontAlgn="b"/>
                      <a:endParaRPr lang="en-US" sz="1100" b="0" i="0" u="none" strike="noStrike" dirty="0">
                        <a:solidFill>
                          <a:srgbClr val="000000"/>
                        </a:solidFill>
                        <a:latin typeface="Arial"/>
                      </a:endParaRP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Arial"/>
                        </a:rPr>
                        <a:t> </a:t>
                      </a:r>
                    </a:p>
                  </a:txBody>
                  <a:tcPr marL="6048" marR="6048" marT="604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571205">
                <a:tc gridSpan="9">
                  <a:txBody>
                    <a:bodyPr/>
                    <a:lstStyle/>
                    <a:p>
                      <a:pPr marL="0" marR="0" indent="0" algn="l" defTabSz="914400" rtl="0" eaLnBrk="1" fontAlgn="b" latinLnBrk="0" hangingPunct="1">
                        <a:lnSpc>
                          <a:spcPct val="100000"/>
                        </a:lnSpc>
                        <a:spcBef>
                          <a:spcPts val="0"/>
                        </a:spcBef>
                        <a:spcAft>
                          <a:spcPts val="0"/>
                        </a:spcAft>
                        <a:buClrTx/>
                        <a:buSzTx/>
                        <a:buFont typeface="Arial" charset="0"/>
                        <a:buChar char="•"/>
                        <a:tabLst/>
                        <a:defRPr/>
                      </a:pPr>
                      <a:r>
                        <a:rPr lang="en-US" sz="1800" b="0" i="1" u="none" strike="noStrike" dirty="0" smtClean="0">
                          <a:solidFill>
                            <a:srgbClr val="000000"/>
                          </a:solidFill>
                          <a:latin typeface="Arial"/>
                        </a:rPr>
                        <a:t>In</a:t>
                      </a:r>
                      <a:r>
                        <a:rPr lang="en-US" sz="1800" b="0" i="1" u="none" strike="noStrike" baseline="0" dirty="0" smtClean="0">
                          <a:solidFill>
                            <a:srgbClr val="000000"/>
                          </a:solidFill>
                          <a:latin typeface="Arial"/>
                        </a:rPr>
                        <a:t> </a:t>
                      </a:r>
                      <a:r>
                        <a:rPr lang="en-US" sz="1800" b="0" i="1" u="none" strike="noStrike" dirty="0" smtClean="0">
                          <a:solidFill>
                            <a:srgbClr val="000000"/>
                          </a:solidFill>
                          <a:latin typeface="Arial"/>
                        </a:rPr>
                        <a:t>Round 8.2, forecast 2040 households and population totals for the Tysons area were increased by </a:t>
                      </a:r>
                      <a:r>
                        <a:rPr lang="en-US" sz="1800" b="0" i="1" u="none" strike="noStrike" baseline="0" dirty="0" smtClean="0">
                          <a:solidFill>
                            <a:srgbClr val="000000"/>
                          </a:solidFill>
                          <a:latin typeface="Arial"/>
                        </a:rPr>
                        <a:t>20,700 households and 43,000 persons compared to the previous Round 8.1 forecasts </a:t>
                      </a:r>
                    </a:p>
                    <a:p>
                      <a:pPr marL="0" marR="0" indent="0" algn="l" defTabSz="914400" rtl="0" eaLnBrk="1" fontAlgn="b" latinLnBrk="0" hangingPunct="1">
                        <a:lnSpc>
                          <a:spcPct val="100000"/>
                        </a:lnSpc>
                        <a:spcBef>
                          <a:spcPts val="0"/>
                        </a:spcBef>
                        <a:spcAft>
                          <a:spcPts val="0"/>
                        </a:spcAft>
                        <a:buClrTx/>
                        <a:buSzTx/>
                        <a:buFont typeface="Arial" charset="0"/>
                        <a:buNone/>
                        <a:tabLst/>
                        <a:defRPr/>
                      </a:pPr>
                      <a:endParaRPr lang="en-US" sz="1800" b="0" i="1" u="none" strike="noStrike" baseline="0" dirty="0" smtClean="0">
                        <a:solidFill>
                          <a:srgbClr val="000000"/>
                        </a:solidFill>
                        <a:latin typeface="Arial"/>
                      </a:endParaRPr>
                    </a:p>
                    <a:p>
                      <a:pPr marL="0" marR="0" indent="0" algn="l" defTabSz="914400" rtl="0" eaLnBrk="1" fontAlgn="b" latinLnBrk="0" hangingPunct="1">
                        <a:lnSpc>
                          <a:spcPct val="100000"/>
                        </a:lnSpc>
                        <a:spcBef>
                          <a:spcPts val="0"/>
                        </a:spcBef>
                        <a:spcAft>
                          <a:spcPts val="0"/>
                        </a:spcAft>
                        <a:buClrTx/>
                        <a:buSzTx/>
                        <a:buFont typeface="Arial" charset="0"/>
                        <a:buChar char="•"/>
                        <a:tabLst/>
                        <a:defRPr/>
                      </a:pPr>
                      <a:r>
                        <a:rPr lang="en-US" sz="1800" b="0" i="1" u="none" strike="noStrike" baseline="0" dirty="0" smtClean="0">
                          <a:solidFill>
                            <a:srgbClr val="000000"/>
                          </a:solidFill>
                          <a:latin typeface="Arial"/>
                        </a:rPr>
                        <a:t>These increases were added to the Cooperative Forecasts to reflect the recently adopted Fairfax County Plan for Tysons that significantly increased the planned residential density around the Tysons Metrorail Silver Line stations </a:t>
                      </a:r>
                      <a:endParaRPr lang="en-US" sz="1800" b="0" i="1" u="none" strike="noStrike" dirty="0" smtClean="0">
                        <a:solidFill>
                          <a:srgbClr val="000000"/>
                        </a:solidFill>
                        <a:latin typeface="Arial"/>
                      </a:endParaRPr>
                    </a:p>
                    <a:p>
                      <a:pPr algn="l" fontAlgn="b"/>
                      <a:endParaRPr lang="en-US" sz="1800" b="0" i="1" u="none" strike="noStrike" dirty="0">
                        <a:solidFill>
                          <a:srgbClr val="000000"/>
                        </a:solidFill>
                        <a:latin typeface="Arial"/>
                      </a:endParaRPr>
                    </a:p>
                  </a:txBody>
                  <a:tcPr marL="6048" marR="6048" marT="6048"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dirty="0">
                        <a:solidFill>
                          <a:srgbClr val="000000"/>
                        </a:solidFill>
                        <a:latin typeface="Arial"/>
                      </a:endParaRPr>
                    </a:p>
                  </a:txBody>
                  <a:tcPr marL="6048" marR="6048" marT="6048" marB="0" anchor="b">
                    <a:lnL>
                      <a:noFill/>
                    </a:lnL>
                    <a:lnR>
                      <a:noFill/>
                    </a:lnR>
                    <a:lnT w="6350" cap="flat" cmpd="sng" algn="ctr">
                      <a:solidFill>
                        <a:srgbClr val="000000"/>
                      </a:solidFill>
                      <a:prstDash val="solid"/>
                      <a:round/>
                      <a:headEnd type="none" w="med" len="med"/>
                      <a:tailEnd type="none" w="med" len="med"/>
                    </a:lnT>
                    <a:lnB>
                      <a:noFill/>
                    </a:lnB>
                  </a:tcPr>
                </a:tc>
              </a:tr>
              <a:tr h="173532">
                <a:tc gridSpan="9">
                  <a:txBody>
                    <a:bodyPr/>
                    <a:lstStyle/>
                    <a:p>
                      <a:pPr algn="l" fontAlgn="b"/>
                      <a:endParaRPr lang="en-US" sz="1050" b="0" i="0" u="none" strike="noStrike" dirty="0">
                        <a:solidFill>
                          <a:srgbClr val="000000"/>
                        </a:solidFill>
                        <a:latin typeface="Arial"/>
                      </a:endParaRPr>
                    </a:p>
                  </a:txBody>
                  <a:tcPr marL="6048" marR="6048" marT="6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latin typeface="Arial"/>
                      </a:endParaRPr>
                    </a:p>
                  </a:txBody>
                  <a:tcPr marL="6048" marR="6048" marT="6048" marB="0" anchor="b">
                    <a:lnL>
                      <a:noFill/>
                    </a:lnL>
                    <a:lnR>
                      <a:noFill/>
                    </a:lnR>
                    <a:lnT>
                      <a:noFill/>
                    </a:lnT>
                    <a:lnB>
                      <a:noFill/>
                    </a:lnB>
                  </a:tcPr>
                </a:tc>
              </a:tr>
              <a:tr h="91175">
                <a:tc>
                  <a:txBody>
                    <a:bodyPr/>
                    <a:lstStyle/>
                    <a:p>
                      <a:pPr algn="l" fontAlgn="b"/>
                      <a:endParaRPr lang="en-US" sz="600" b="0" i="0" u="none" strike="noStrike" dirty="0">
                        <a:solidFill>
                          <a:srgbClr val="000000"/>
                        </a:solidFill>
                        <a:latin typeface="Arial"/>
                      </a:endParaRPr>
                    </a:p>
                  </a:txBody>
                  <a:tcPr marL="6048" marR="6048" marT="6048" marB="0" anchor="b">
                    <a:lnL>
                      <a:noFill/>
                    </a:lnL>
                    <a:lnR>
                      <a:noFill/>
                    </a:lnR>
                    <a:lnT>
                      <a:noFill/>
                    </a:lnT>
                    <a:lnB>
                      <a:noFill/>
                    </a:lnB>
                  </a:tcPr>
                </a:tc>
                <a:tc gridSpan="2">
                  <a:txBody>
                    <a:bodyPr/>
                    <a:lstStyle/>
                    <a:p>
                      <a:pPr algn="l" fontAlgn="b"/>
                      <a:endParaRPr lang="en-US" sz="600" b="0" i="0" u="none" strike="noStrike" dirty="0">
                        <a:solidFill>
                          <a:srgbClr val="000000"/>
                        </a:solidFill>
                        <a:latin typeface="Arial"/>
                      </a:endParaRPr>
                    </a:p>
                  </a:txBody>
                  <a:tcPr marL="6048" marR="6048" marT="6048" marB="0" anchor="b">
                    <a:lnL>
                      <a:noFill/>
                    </a:lnL>
                    <a:lnR>
                      <a:noFill/>
                    </a:lnR>
                    <a:lnT>
                      <a:noFill/>
                    </a:lnT>
                    <a:lnB>
                      <a:noFill/>
                    </a:lnB>
                  </a:tcPr>
                </a:tc>
                <a:tc hMerge="1">
                  <a:txBody>
                    <a:bodyPr/>
                    <a:lstStyle/>
                    <a:p>
                      <a:endParaRPr lang="en-US"/>
                    </a:p>
                  </a:txBody>
                  <a:tcPr/>
                </a:tc>
                <a:tc>
                  <a:txBody>
                    <a:bodyPr/>
                    <a:lstStyle/>
                    <a:p>
                      <a:pPr algn="l" fontAlgn="b"/>
                      <a:endParaRPr lang="en-US" sz="600" b="0" i="0" u="none" strike="noStrike">
                        <a:solidFill>
                          <a:srgbClr val="000000"/>
                        </a:solidFill>
                        <a:latin typeface="Arial"/>
                      </a:endParaRPr>
                    </a:p>
                  </a:txBody>
                  <a:tcPr marL="6048" marR="6048" marT="6048" marB="0" anchor="b">
                    <a:lnL>
                      <a:noFill/>
                    </a:lnL>
                    <a:lnR>
                      <a:noFill/>
                    </a:lnR>
                    <a:lnT>
                      <a:noFill/>
                    </a:lnT>
                    <a:lnB>
                      <a:noFill/>
                    </a:lnB>
                  </a:tcPr>
                </a:tc>
                <a:tc>
                  <a:txBody>
                    <a:bodyPr/>
                    <a:lstStyle/>
                    <a:p>
                      <a:pPr algn="l" fontAlgn="b"/>
                      <a:endParaRPr lang="en-US" sz="600" b="0" i="0" u="none" strike="noStrike">
                        <a:solidFill>
                          <a:srgbClr val="000000"/>
                        </a:solidFill>
                        <a:latin typeface="Arial"/>
                      </a:endParaRPr>
                    </a:p>
                  </a:txBody>
                  <a:tcPr marL="6048" marR="6048" marT="6048" marB="0" anchor="b">
                    <a:lnL>
                      <a:noFill/>
                    </a:lnL>
                    <a:lnR>
                      <a:noFill/>
                    </a:lnR>
                    <a:lnT>
                      <a:noFill/>
                    </a:lnT>
                    <a:lnB>
                      <a:noFill/>
                    </a:lnB>
                  </a:tcPr>
                </a:tc>
                <a:tc>
                  <a:txBody>
                    <a:bodyPr/>
                    <a:lstStyle/>
                    <a:p>
                      <a:pPr algn="l" fontAlgn="b"/>
                      <a:endParaRPr lang="en-US" sz="600" b="0" i="0" u="none" strike="noStrike">
                        <a:solidFill>
                          <a:srgbClr val="000000"/>
                        </a:solidFill>
                        <a:latin typeface="Arial"/>
                      </a:endParaRPr>
                    </a:p>
                  </a:txBody>
                  <a:tcPr marL="6048" marR="6048" marT="6048" marB="0" anchor="b">
                    <a:lnL>
                      <a:noFill/>
                    </a:lnL>
                    <a:lnR>
                      <a:noFill/>
                    </a:lnR>
                    <a:lnT>
                      <a:noFill/>
                    </a:lnT>
                    <a:lnB>
                      <a:noFill/>
                    </a:lnB>
                  </a:tcPr>
                </a:tc>
                <a:tc>
                  <a:txBody>
                    <a:bodyPr/>
                    <a:lstStyle/>
                    <a:p>
                      <a:pPr algn="l" fontAlgn="b"/>
                      <a:endParaRPr lang="en-US" sz="600" b="0" i="0" u="none" strike="noStrike">
                        <a:solidFill>
                          <a:srgbClr val="000000"/>
                        </a:solidFill>
                        <a:latin typeface="Arial"/>
                      </a:endParaRPr>
                    </a:p>
                  </a:txBody>
                  <a:tcPr marL="6048" marR="6048" marT="6048" marB="0" anchor="b">
                    <a:lnL>
                      <a:noFill/>
                    </a:lnL>
                    <a:lnR>
                      <a:noFill/>
                    </a:lnR>
                    <a:lnT>
                      <a:noFill/>
                    </a:lnT>
                    <a:lnB>
                      <a:noFill/>
                    </a:lnB>
                  </a:tcPr>
                </a:tc>
                <a:tc>
                  <a:txBody>
                    <a:bodyPr/>
                    <a:lstStyle/>
                    <a:p>
                      <a:pPr algn="l" fontAlgn="b"/>
                      <a:endParaRPr lang="en-US" sz="600" b="0" i="0" u="none" strike="noStrike">
                        <a:solidFill>
                          <a:srgbClr val="000000"/>
                        </a:solidFill>
                        <a:latin typeface="Arial"/>
                      </a:endParaRPr>
                    </a:p>
                  </a:txBody>
                  <a:tcPr marL="6048" marR="6048" marT="6048" marB="0" anchor="b">
                    <a:lnL>
                      <a:noFill/>
                    </a:lnL>
                    <a:lnR>
                      <a:noFill/>
                    </a:lnR>
                    <a:lnT>
                      <a:noFill/>
                    </a:lnT>
                    <a:lnB>
                      <a:noFill/>
                    </a:lnB>
                  </a:tcPr>
                </a:tc>
                <a:tc>
                  <a:txBody>
                    <a:bodyPr/>
                    <a:lstStyle/>
                    <a:p>
                      <a:pPr algn="l" fontAlgn="b"/>
                      <a:endParaRPr lang="en-US" sz="600" b="0" i="0" u="none" strike="noStrike">
                        <a:solidFill>
                          <a:srgbClr val="000000"/>
                        </a:solidFill>
                        <a:latin typeface="Arial"/>
                      </a:endParaRPr>
                    </a:p>
                  </a:txBody>
                  <a:tcPr marL="6048" marR="6048" marT="6048" marB="0" anchor="b">
                    <a:lnL>
                      <a:noFill/>
                    </a:lnL>
                    <a:lnR>
                      <a:noFill/>
                    </a:lnR>
                    <a:lnT>
                      <a:noFill/>
                    </a:lnT>
                    <a:lnB>
                      <a:noFill/>
                    </a:lnB>
                  </a:tcPr>
                </a:tc>
                <a:tc>
                  <a:txBody>
                    <a:bodyPr/>
                    <a:lstStyle/>
                    <a:p>
                      <a:pPr algn="l" fontAlgn="b"/>
                      <a:endParaRPr lang="en-US" sz="600" b="0" i="0" u="none" strike="noStrike" dirty="0">
                        <a:solidFill>
                          <a:srgbClr val="000000"/>
                        </a:solidFill>
                        <a:latin typeface="Arial"/>
                      </a:endParaRPr>
                    </a:p>
                  </a:txBody>
                  <a:tcPr marL="6048" marR="6048" marT="6048" marB="0" anchor="b">
                    <a:lnL>
                      <a:noFill/>
                    </a:lnL>
                    <a:lnR>
                      <a:noFill/>
                    </a:lnR>
                    <a:lnT>
                      <a:noFill/>
                    </a:lnT>
                    <a:lnB>
                      <a:noFill/>
                    </a:lnB>
                  </a:tcPr>
                </a:tc>
              </a:tr>
            </a:tbl>
          </a:graphicData>
        </a:graphic>
      </p:graphicFrame>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14</a:t>
            </a:fld>
            <a:endParaRPr kumimoji="0" lang="en-US"/>
          </a:p>
        </p:txBody>
      </p:sp>
    </p:spTree>
    <p:extLst>
      <p:ext uri="{BB962C8B-B14F-4D97-AF65-F5344CB8AC3E}">
        <p14:creationId xmlns:p14="http://schemas.microsoft.com/office/powerpoint/2010/main" val="4406491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52400" y="274638"/>
            <a:ext cx="8686800" cy="1143000"/>
          </a:xfrm>
        </p:spPr>
        <p:txBody>
          <a:bodyPr/>
          <a:lstStyle/>
          <a:p>
            <a:pPr algn="ctr"/>
            <a:r>
              <a:rPr lang="en-US" sz="3000" smtClean="0"/>
              <a:t>Key Trends in Employment Forecasts for Round 8.2</a:t>
            </a:r>
            <a:br>
              <a:rPr lang="en-US" sz="3000" smtClean="0"/>
            </a:br>
            <a:r>
              <a:rPr lang="en-US" sz="1600" smtClean="0"/>
              <a:t> 1983 MSA Region</a:t>
            </a:r>
          </a:p>
        </p:txBody>
      </p:sp>
      <p:sp>
        <p:nvSpPr>
          <p:cNvPr id="5123" name="Rectangle 3"/>
          <p:cNvSpPr>
            <a:spLocks noGrp="1" noChangeArrowheads="1"/>
          </p:cNvSpPr>
          <p:nvPr>
            <p:ph type="body" sz="half" idx="1"/>
          </p:nvPr>
        </p:nvSpPr>
        <p:spPr>
          <a:xfrm>
            <a:off x="304800" y="1295400"/>
            <a:ext cx="8763000" cy="5075238"/>
          </a:xfrm>
        </p:spPr>
        <p:txBody>
          <a:bodyPr>
            <a:normAutofit lnSpcReduction="10000"/>
          </a:bodyPr>
          <a:lstStyle/>
          <a:p>
            <a:pPr marL="457200" lvl="1" indent="-222250">
              <a:lnSpc>
                <a:spcPct val="80000"/>
              </a:lnSpc>
              <a:buFontTx/>
              <a:buNone/>
              <a:defRPr/>
            </a:pPr>
            <a:endParaRPr lang="en-US" sz="1400" dirty="0" smtClean="0"/>
          </a:p>
          <a:p>
            <a:pPr marL="457200" lvl="1" indent="-222250">
              <a:lnSpc>
                <a:spcPct val="80000"/>
              </a:lnSpc>
              <a:defRPr/>
            </a:pPr>
            <a:endParaRPr lang="en-US" sz="2400" dirty="0" smtClean="0"/>
          </a:p>
          <a:p>
            <a:pPr marL="692150" lvl="1" indent="-457200">
              <a:lnSpc>
                <a:spcPct val="80000"/>
              </a:lnSpc>
              <a:defRPr/>
            </a:pPr>
            <a:r>
              <a:rPr lang="en-US" sz="2400" dirty="0" smtClean="0"/>
              <a:t>1.3 million new jobs forecast between 2010 and 2040</a:t>
            </a:r>
          </a:p>
          <a:p>
            <a:pPr marL="1092200" lvl="2" indent="-457200">
              <a:lnSpc>
                <a:spcPct val="80000"/>
              </a:lnSpc>
              <a:defRPr/>
            </a:pPr>
            <a:r>
              <a:rPr lang="en-US" sz="2000" dirty="0" smtClean="0"/>
              <a:t>Central Jurisdictions  will add 349,500 jobs </a:t>
            </a:r>
            <a:r>
              <a:rPr lang="en-US" sz="2000" i="1" dirty="0" smtClean="0"/>
              <a:t>(+32% )  </a:t>
            </a:r>
          </a:p>
          <a:p>
            <a:pPr marL="1092200" lvl="2" indent="-457200">
              <a:lnSpc>
                <a:spcPct val="80000"/>
              </a:lnSpc>
              <a:defRPr/>
            </a:pPr>
            <a:r>
              <a:rPr lang="en-US" sz="2000" dirty="0" smtClean="0"/>
              <a:t>Inner Suburbs will add 626,300 </a:t>
            </a:r>
            <a:r>
              <a:rPr lang="en-US" sz="2000" i="1" dirty="0" smtClean="0"/>
              <a:t>(+42%)</a:t>
            </a:r>
          </a:p>
          <a:p>
            <a:pPr marL="1092200" lvl="2" indent="-457200">
              <a:lnSpc>
                <a:spcPct val="80000"/>
              </a:lnSpc>
              <a:defRPr/>
            </a:pPr>
            <a:r>
              <a:rPr lang="en-US" sz="2000" dirty="0" smtClean="0"/>
              <a:t>Outer Suburbs will add 360,900 </a:t>
            </a:r>
            <a:r>
              <a:rPr lang="en-US" sz="2000" i="1" dirty="0" smtClean="0"/>
              <a:t>(+68%)</a:t>
            </a:r>
          </a:p>
          <a:p>
            <a:pPr marL="692150" lvl="1" indent="-457200">
              <a:lnSpc>
                <a:spcPct val="80000"/>
              </a:lnSpc>
              <a:defRPr/>
            </a:pPr>
            <a:endParaRPr lang="en-US" sz="2400" dirty="0" smtClean="0"/>
          </a:p>
          <a:p>
            <a:pPr marL="692150" lvl="1" indent="-457200">
              <a:lnSpc>
                <a:spcPct val="80000"/>
              </a:lnSpc>
              <a:defRPr/>
            </a:pPr>
            <a:r>
              <a:rPr lang="en-US" sz="2400" dirty="0" smtClean="0"/>
              <a:t>Job growth rate in Northern Virginia </a:t>
            </a:r>
            <a:r>
              <a:rPr lang="en-US" sz="2400" i="1" dirty="0" smtClean="0"/>
              <a:t>(+55%) </a:t>
            </a:r>
            <a:r>
              <a:rPr lang="en-US" sz="2400" dirty="0" smtClean="0"/>
              <a:t>will outpace growth anticipated in Suburban Maryland </a:t>
            </a:r>
            <a:r>
              <a:rPr lang="en-US" sz="2400" dirty="0"/>
              <a:t>(Includes Prince George’s and Montgomery Counties)</a:t>
            </a:r>
            <a:r>
              <a:rPr lang="en-US" sz="2400" i="1" dirty="0" smtClean="0"/>
              <a:t>(+39%)</a:t>
            </a:r>
            <a:r>
              <a:rPr lang="en-US" sz="2400" dirty="0" smtClean="0"/>
              <a:t> and the District of Columbia </a:t>
            </a:r>
            <a:r>
              <a:rPr lang="en-US" sz="2400" i="1" dirty="0" smtClean="0"/>
              <a:t>(+25%).</a:t>
            </a:r>
            <a:r>
              <a:rPr lang="en-US" sz="2400" dirty="0"/>
              <a:t> </a:t>
            </a:r>
            <a:endParaRPr lang="en-US" sz="2400" i="1" dirty="0" smtClean="0"/>
          </a:p>
          <a:p>
            <a:pPr marL="692150" lvl="1" indent="-457200">
              <a:lnSpc>
                <a:spcPct val="80000"/>
              </a:lnSpc>
              <a:defRPr/>
            </a:pPr>
            <a:endParaRPr lang="en-US" sz="2400" i="1" dirty="0" smtClean="0"/>
          </a:p>
          <a:p>
            <a:pPr marL="692150" lvl="1" indent="-457200">
              <a:lnSpc>
                <a:spcPct val="80000"/>
              </a:lnSpc>
              <a:defRPr/>
            </a:pPr>
            <a:r>
              <a:rPr lang="en-US" sz="2400" dirty="0" smtClean="0"/>
              <a:t>Fairfax County, Montgomery County and the District of Columbia would add the largest number of new jobs to the region, followed by Prince George’s, Loudoun and Prince William Counties.</a:t>
            </a:r>
          </a:p>
          <a:p>
            <a:pPr marL="457200" lvl="1" indent="-222250">
              <a:lnSpc>
                <a:spcPct val="80000"/>
              </a:lnSpc>
              <a:defRPr/>
            </a:pPr>
            <a:endParaRPr lang="en-US" sz="1600" dirty="0" smtClean="0"/>
          </a:p>
          <a:p>
            <a:pPr marL="0" indent="0">
              <a:buFontTx/>
              <a:buNone/>
              <a:defRPr/>
            </a:pPr>
            <a:endParaRPr lang="en-US" sz="1400" dirty="0" smtClean="0">
              <a:solidFill>
                <a:schemeClr val="bg1"/>
              </a:solidFill>
            </a:endParaRPr>
          </a:p>
        </p:txBody>
      </p:sp>
      <p:sp>
        <p:nvSpPr>
          <p:cNvPr id="4" name="TextBox 3"/>
          <p:cNvSpPr txBox="1"/>
          <p:nvPr/>
        </p:nvSpPr>
        <p:spPr>
          <a:xfrm>
            <a:off x="76200" y="1247001"/>
            <a:ext cx="457200" cy="276999"/>
          </a:xfrm>
          <a:prstGeom prst="rect">
            <a:avLst/>
          </a:prstGeom>
          <a:noFill/>
        </p:spPr>
        <p:txBody>
          <a:bodyPr wrap="square" rtlCol="0">
            <a:spAutoFit/>
          </a:bodyPr>
          <a:lstStyle/>
          <a:p>
            <a:r>
              <a:rPr lang="en-US" sz="1200" dirty="0" smtClean="0">
                <a:solidFill>
                  <a:schemeClr val="bg1"/>
                </a:solidFill>
              </a:rPr>
              <a:t>15</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 y="274638"/>
            <a:ext cx="8686800" cy="1143000"/>
          </a:xfrm>
        </p:spPr>
        <p:txBody>
          <a:bodyPr/>
          <a:lstStyle/>
          <a:p>
            <a:pPr algn="ctr"/>
            <a:r>
              <a:rPr lang="en-US" sz="3000" smtClean="0"/>
              <a:t>Key Trends in Population Forecasts for Round 8.2</a:t>
            </a:r>
            <a:br>
              <a:rPr lang="en-US" sz="3000" smtClean="0"/>
            </a:br>
            <a:r>
              <a:rPr lang="en-US" sz="1600" smtClean="0"/>
              <a:t> 1983 MSA Region</a:t>
            </a:r>
          </a:p>
        </p:txBody>
      </p:sp>
      <p:sp>
        <p:nvSpPr>
          <p:cNvPr id="8195" name="Rectangle 3"/>
          <p:cNvSpPr>
            <a:spLocks noGrp="1" noChangeArrowheads="1"/>
          </p:cNvSpPr>
          <p:nvPr>
            <p:ph type="body" sz="half" idx="1"/>
          </p:nvPr>
        </p:nvSpPr>
        <p:spPr>
          <a:xfrm>
            <a:off x="381000" y="1417638"/>
            <a:ext cx="8763000" cy="4953000"/>
          </a:xfrm>
        </p:spPr>
        <p:txBody>
          <a:bodyPr/>
          <a:lstStyle/>
          <a:p>
            <a:pPr marL="457200" lvl="1" indent="-222250">
              <a:lnSpc>
                <a:spcPct val="80000"/>
              </a:lnSpc>
              <a:buFontTx/>
              <a:buNone/>
            </a:pPr>
            <a:endParaRPr lang="en-US" sz="1400" dirty="0" smtClean="0"/>
          </a:p>
          <a:p>
            <a:pPr marL="457200" lvl="1" indent="-222250">
              <a:lnSpc>
                <a:spcPct val="80000"/>
              </a:lnSpc>
            </a:pPr>
            <a:endParaRPr lang="en-US" sz="2400" dirty="0" smtClean="0"/>
          </a:p>
          <a:p>
            <a:pPr marL="457200" lvl="1" indent="-222250">
              <a:lnSpc>
                <a:spcPct val="80000"/>
              </a:lnSpc>
            </a:pPr>
            <a:r>
              <a:rPr lang="en-US" sz="2400" dirty="0" smtClean="0"/>
              <a:t>1.7 million more people forecast between 2010 and 2040</a:t>
            </a:r>
          </a:p>
          <a:p>
            <a:pPr marL="857250" lvl="2" indent="-222250">
              <a:lnSpc>
                <a:spcPct val="80000"/>
              </a:lnSpc>
            </a:pPr>
            <a:r>
              <a:rPr lang="en-US" sz="2000" dirty="0" smtClean="0"/>
              <a:t>Central Jurisdictions  will add +292,800 people </a:t>
            </a:r>
            <a:r>
              <a:rPr lang="en-US" sz="2000" i="1" dirty="0" smtClean="0"/>
              <a:t>(+31%)  </a:t>
            </a:r>
          </a:p>
          <a:p>
            <a:pPr marL="857250" lvl="2" indent="-222250">
              <a:lnSpc>
                <a:spcPct val="80000"/>
              </a:lnSpc>
            </a:pPr>
            <a:r>
              <a:rPr lang="en-US" sz="2000" dirty="0" smtClean="0"/>
              <a:t>Inner Suburbs will add +659,400 </a:t>
            </a:r>
            <a:r>
              <a:rPr lang="en-US" sz="2000" i="1" dirty="0" smtClean="0"/>
              <a:t>(+22%)</a:t>
            </a:r>
          </a:p>
          <a:p>
            <a:pPr marL="857250" lvl="2" indent="-222250">
              <a:lnSpc>
                <a:spcPct val="80000"/>
              </a:lnSpc>
            </a:pPr>
            <a:r>
              <a:rPr lang="en-US" sz="2000" dirty="0" smtClean="0"/>
              <a:t>Outer Suburbs will add +703,300 </a:t>
            </a:r>
            <a:r>
              <a:rPr lang="en-US" sz="2000" i="1" dirty="0" smtClean="0"/>
              <a:t>(+52%)</a:t>
            </a:r>
          </a:p>
          <a:p>
            <a:pPr marL="857250" lvl="2" indent="-222250">
              <a:lnSpc>
                <a:spcPct val="80000"/>
              </a:lnSpc>
            </a:pPr>
            <a:endParaRPr lang="en-US" sz="2000" i="1" dirty="0" smtClean="0"/>
          </a:p>
          <a:p>
            <a:pPr marL="457200" lvl="1" indent="-222250">
              <a:lnSpc>
                <a:spcPct val="80000"/>
              </a:lnSpc>
            </a:pPr>
            <a:r>
              <a:rPr lang="en-US" sz="2400" dirty="0" smtClean="0"/>
              <a:t>Population growth in Northern Virginia </a:t>
            </a:r>
            <a:r>
              <a:rPr lang="en-US" sz="2000" i="1" dirty="0" smtClean="0"/>
              <a:t>(+40%) </a:t>
            </a:r>
            <a:r>
              <a:rPr lang="en-US" sz="2400" dirty="0" smtClean="0"/>
              <a:t>will outpace growth anticipated in Suburban Maryland </a:t>
            </a:r>
            <a:r>
              <a:rPr lang="en-US" sz="2000" i="1" dirty="0" smtClean="0"/>
              <a:t>(+24%), </a:t>
            </a:r>
            <a:r>
              <a:rPr lang="en-US" sz="2400" dirty="0" smtClean="0"/>
              <a:t>and the District of Columbia </a:t>
            </a:r>
            <a:r>
              <a:rPr lang="en-US" sz="2000" i="1" dirty="0" smtClean="0"/>
              <a:t>(+28%).</a:t>
            </a:r>
          </a:p>
          <a:p>
            <a:pPr marL="457200" lvl="1" indent="-222250">
              <a:lnSpc>
                <a:spcPct val="80000"/>
              </a:lnSpc>
            </a:pPr>
            <a:endParaRPr lang="en-US" sz="2400" dirty="0" smtClean="0"/>
          </a:p>
          <a:p>
            <a:pPr marL="457200" lvl="1" indent="-222250">
              <a:lnSpc>
                <a:spcPct val="80000"/>
              </a:lnSpc>
            </a:pPr>
            <a:r>
              <a:rPr lang="en-US" sz="2400" dirty="0" smtClean="0"/>
              <a:t>Fairfax County, Montgomery County, and Prince William County would add the greatest number of new people to the region, followed by Loudoun County and the District of Columbia.</a:t>
            </a:r>
          </a:p>
          <a:p>
            <a:pPr marL="457200" lvl="1" indent="-222250">
              <a:lnSpc>
                <a:spcPct val="80000"/>
              </a:lnSpc>
            </a:pPr>
            <a:endParaRPr lang="en-US" sz="1600" dirty="0" smtClean="0"/>
          </a:p>
          <a:p>
            <a:pPr marL="457200" lvl="1" indent="-222250">
              <a:buFontTx/>
              <a:buNone/>
            </a:pPr>
            <a:endParaRPr lang="en-US" sz="1800" dirty="0" smtClean="0"/>
          </a:p>
          <a:p>
            <a:pPr marL="457200" lvl="1" indent="-222250">
              <a:lnSpc>
                <a:spcPct val="80000"/>
              </a:lnSpc>
            </a:pPr>
            <a:endParaRPr lang="en-US" sz="1800" dirty="0" smtClean="0"/>
          </a:p>
          <a:p>
            <a:pPr marL="0" indent="0">
              <a:buFontTx/>
              <a:buNone/>
            </a:pPr>
            <a:endParaRPr lang="en-US" sz="2000" dirty="0" smtClean="0"/>
          </a:p>
          <a:p>
            <a:pPr marL="0" indent="0">
              <a:buFontTx/>
              <a:buNone/>
            </a:pPr>
            <a:endParaRPr lang="en-US" sz="2000" dirty="0" smtClean="0"/>
          </a:p>
          <a:p>
            <a:pPr marL="0" indent="0">
              <a:buFontTx/>
              <a:buNone/>
            </a:pPr>
            <a:endParaRPr lang="en-US" sz="1400" dirty="0" smtClean="0">
              <a:solidFill>
                <a:schemeClr val="bg1"/>
              </a:solidFill>
            </a:endParaRPr>
          </a:p>
        </p:txBody>
      </p:sp>
      <p:sp>
        <p:nvSpPr>
          <p:cNvPr id="4" name="TextBox 3"/>
          <p:cNvSpPr txBox="1"/>
          <p:nvPr/>
        </p:nvSpPr>
        <p:spPr>
          <a:xfrm>
            <a:off x="76200" y="1247001"/>
            <a:ext cx="457200" cy="276999"/>
          </a:xfrm>
          <a:prstGeom prst="rect">
            <a:avLst/>
          </a:prstGeom>
          <a:noFill/>
        </p:spPr>
        <p:txBody>
          <a:bodyPr wrap="square" rtlCol="0">
            <a:spAutoFit/>
          </a:bodyPr>
          <a:lstStyle/>
          <a:p>
            <a:r>
              <a:rPr lang="en-US" sz="1200" dirty="0" smtClean="0">
                <a:solidFill>
                  <a:schemeClr val="bg1"/>
                </a:solidFill>
              </a:rPr>
              <a:t>16</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en-US" sz="3000" smtClean="0"/>
              <a:t>Key Trends in Household Forecasts for Round 8.2</a:t>
            </a:r>
            <a:br>
              <a:rPr lang="en-US" sz="3000" smtClean="0"/>
            </a:br>
            <a:r>
              <a:rPr lang="en-US" sz="1600" smtClean="0"/>
              <a:t>1983 MSA Region</a:t>
            </a:r>
          </a:p>
        </p:txBody>
      </p:sp>
      <p:sp>
        <p:nvSpPr>
          <p:cNvPr id="6" name="Rectangle 3"/>
          <p:cNvSpPr>
            <a:spLocks noGrp="1" noChangeArrowheads="1"/>
          </p:cNvSpPr>
          <p:nvPr>
            <p:ph type="body" sz="half" idx="1"/>
          </p:nvPr>
        </p:nvSpPr>
        <p:spPr>
          <a:xfrm>
            <a:off x="381000" y="1417638"/>
            <a:ext cx="8610600" cy="5059362"/>
          </a:xfrm>
        </p:spPr>
        <p:txBody>
          <a:bodyPr/>
          <a:lstStyle/>
          <a:p>
            <a:pPr marL="457200" lvl="1" indent="-222250">
              <a:lnSpc>
                <a:spcPct val="80000"/>
              </a:lnSpc>
              <a:buFontTx/>
              <a:buNone/>
              <a:defRPr/>
            </a:pPr>
            <a:endParaRPr lang="en-US" sz="1400" dirty="0" smtClean="0"/>
          </a:p>
          <a:p>
            <a:pPr marL="0" lvl="1" indent="0">
              <a:lnSpc>
                <a:spcPct val="80000"/>
              </a:lnSpc>
              <a:buFontTx/>
              <a:buNone/>
              <a:defRPr/>
            </a:pPr>
            <a:r>
              <a:rPr lang="en-US" sz="2400" dirty="0" smtClean="0">
                <a:solidFill>
                  <a:srgbClr val="88C9CE"/>
                </a:solidFill>
              </a:rPr>
              <a:t>Sub-region and Jurisdictional Level</a:t>
            </a:r>
            <a:endParaRPr lang="en-US" sz="2400" dirty="0" smtClean="0"/>
          </a:p>
          <a:p>
            <a:pPr marL="457200" lvl="1" indent="-222250">
              <a:lnSpc>
                <a:spcPct val="80000"/>
              </a:lnSpc>
              <a:defRPr/>
            </a:pPr>
            <a:r>
              <a:rPr lang="en-US" sz="2400" dirty="0" smtClean="0"/>
              <a:t>695,000 new households between 2010 and 2040</a:t>
            </a:r>
            <a:r>
              <a:rPr lang="en-US" sz="2400" dirty="0" smtClean="0">
                <a:solidFill>
                  <a:srgbClr val="FFFF00"/>
                </a:solidFill>
              </a:rPr>
              <a:t> </a:t>
            </a:r>
          </a:p>
          <a:p>
            <a:pPr marL="857250" lvl="2" indent="-222250">
              <a:lnSpc>
                <a:spcPct val="80000"/>
              </a:lnSpc>
              <a:defRPr/>
            </a:pPr>
            <a:r>
              <a:rPr lang="en-US" sz="2000" dirty="0" smtClean="0"/>
              <a:t>Central Jurisdictions  will add +130,500 </a:t>
            </a:r>
            <a:r>
              <a:rPr lang="en-US" sz="2000" i="1" dirty="0" smtClean="0"/>
              <a:t>(+30%) </a:t>
            </a:r>
          </a:p>
          <a:p>
            <a:pPr marL="857250" lvl="2" indent="-222250">
              <a:lnSpc>
                <a:spcPct val="80000"/>
              </a:lnSpc>
              <a:defRPr/>
            </a:pPr>
            <a:r>
              <a:rPr lang="en-US" sz="2000" dirty="0" smtClean="0"/>
              <a:t>Inner Suburbs  +298,300 </a:t>
            </a:r>
            <a:r>
              <a:rPr lang="en-US" sz="2000" i="1" dirty="0" smtClean="0"/>
              <a:t>(+28%) </a:t>
            </a:r>
          </a:p>
          <a:p>
            <a:pPr marL="857250" lvl="2" indent="-222250">
              <a:lnSpc>
                <a:spcPct val="80000"/>
              </a:lnSpc>
              <a:defRPr/>
            </a:pPr>
            <a:r>
              <a:rPr lang="en-US" sz="2000" dirty="0" smtClean="0"/>
              <a:t>Outer Suburbs  +266,600 </a:t>
            </a:r>
            <a:r>
              <a:rPr lang="en-US" sz="2000" i="1" dirty="0" smtClean="0"/>
              <a:t>(+58%)</a:t>
            </a:r>
          </a:p>
          <a:p>
            <a:pPr marL="857250" lvl="2" indent="-222250">
              <a:lnSpc>
                <a:spcPct val="80000"/>
              </a:lnSpc>
              <a:defRPr/>
            </a:pPr>
            <a:endParaRPr lang="en-US" sz="2000" dirty="0" smtClean="0"/>
          </a:p>
          <a:p>
            <a:pPr marL="457200" lvl="1" indent="-222250">
              <a:lnSpc>
                <a:spcPct val="80000"/>
              </a:lnSpc>
              <a:defRPr/>
            </a:pPr>
            <a:r>
              <a:rPr lang="en-US" sz="2400" dirty="0" smtClean="0"/>
              <a:t>Growth in Northern Virginia  (+43%) will outpace Suburban Maryland (+30%), and the District of Columbia (27%).</a:t>
            </a:r>
          </a:p>
          <a:p>
            <a:pPr marL="457200" lvl="1" indent="-222250">
              <a:lnSpc>
                <a:spcPct val="80000"/>
              </a:lnSpc>
              <a:defRPr/>
            </a:pPr>
            <a:endParaRPr lang="en-US" sz="2400" dirty="0" smtClean="0"/>
          </a:p>
          <a:p>
            <a:pPr marL="457200" lvl="1" indent="-222250">
              <a:lnSpc>
                <a:spcPct val="80000"/>
              </a:lnSpc>
              <a:defRPr/>
            </a:pPr>
            <a:r>
              <a:rPr lang="en-US" sz="2400" dirty="0" smtClean="0"/>
              <a:t>Fairfax County, Montgomery County, Prince William County would add the largest numbers of new households, followed by Prince George’s County and the District of Columbia.</a:t>
            </a:r>
          </a:p>
          <a:p>
            <a:pPr marL="457200" lvl="1" indent="-222250">
              <a:lnSpc>
                <a:spcPct val="80000"/>
              </a:lnSpc>
              <a:defRPr/>
            </a:pPr>
            <a:endParaRPr lang="en-US" sz="1400" dirty="0" smtClean="0"/>
          </a:p>
          <a:p>
            <a:pPr marL="457200" lvl="1" indent="-222250">
              <a:lnSpc>
                <a:spcPct val="80000"/>
              </a:lnSpc>
              <a:buFontTx/>
              <a:buNone/>
              <a:defRPr/>
            </a:pPr>
            <a:endParaRPr lang="en-US" sz="1400" dirty="0" smtClean="0"/>
          </a:p>
          <a:p>
            <a:pPr marL="457200" lvl="1" indent="-222250">
              <a:lnSpc>
                <a:spcPct val="80000"/>
              </a:lnSpc>
              <a:defRPr/>
            </a:pPr>
            <a:endParaRPr lang="en-US" sz="1400" dirty="0" smtClean="0"/>
          </a:p>
          <a:p>
            <a:pPr marL="457200" lvl="1" indent="-222250">
              <a:lnSpc>
                <a:spcPct val="80000"/>
              </a:lnSpc>
              <a:defRPr/>
            </a:pPr>
            <a:endParaRPr lang="en-US" sz="1400" dirty="0" smtClean="0"/>
          </a:p>
          <a:p>
            <a:pPr marL="0" indent="0">
              <a:buFontTx/>
              <a:buNone/>
              <a:defRPr/>
            </a:pPr>
            <a:endParaRPr lang="en-US" sz="1400" dirty="0" smtClean="0">
              <a:solidFill>
                <a:schemeClr val="bg1"/>
              </a:solidFill>
            </a:endParaRPr>
          </a:p>
        </p:txBody>
      </p:sp>
      <p:sp>
        <p:nvSpPr>
          <p:cNvPr id="4" name="TextBox 3"/>
          <p:cNvSpPr txBox="1"/>
          <p:nvPr/>
        </p:nvSpPr>
        <p:spPr>
          <a:xfrm>
            <a:off x="76200" y="1247001"/>
            <a:ext cx="457200" cy="276999"/>
          </a:xfrm>
          <a:prstGeom prst="rect">
            <a:avLst/>
          </a:prstGeom>
          <a:noFill/>
        </p:spPr>
        <p:txBody>
          <a:bodyPr wrap="square" rtlCol="0">
            <a:spAutoFit/>
          </a:bodyPr>
          <a:lstStyle/>
          <a:p>
            <a:r>
              <a:rPr lang="en-US" sz="1200" dirty="0" smtClean="0">
                <a:solidFill>
                  <a:schemeClr val="bg1"/>
                </a:solidFill>
              </a:rPr>
              <a:t>17</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305800" cy="838200"/>
          </a:xfrm>
        </p:spPr>
        <p:txBody>
          <a:bodyPr>
            <a:noAutofit/>
          </a:bodyPr>
          <a:lstStyle/>
          <a:p>
            <a:pPr algn="ctr"/>
            <a:r>
              <a:rPr lang="en-US" sz="4000" dirty="0" smtClean="0"/>
              <a:t>Typical Schedule for a </a:t>
            </a:r>
            <a:br>
              <a:rPr lang="en-US" sz="4000" dirty="0" smtClean="0"/>
            </a:br>
            <a:r>
              <a:rPr lang="en-US" sz="4000" dirty="0" smtClean="0"/>
              <a:t>Cooperative Forecasting Round Update</a:t>
            </a:r>
            <a:endParaRPr lang="en-US" sz="4000" dirty="0"/>
          </a:p>
        </p:txBody>
      </p:sp>
      <p:sp>
        <p:nvSpPr>
          <p:cNvPr id="3" name="Content Placeholder 2"/>
          <p:cNvSpPr>
            <a:spLocks noGrp="1"/>
          </p:cNvSpPr>
          <p:nvPr>
            <p:ph idx="1"/>
          </p:nvPr>
        </p:nvSpPr>
        <p:spPr>
          <a:xfrm>
            <a:off x="381000" y="1447800"/>
            <a:ext cx="8305800" cy="4800600"/>
          </a:xfrm>
        </p:spPr>
        <p:txBody>
          <a:bodyPr>
            <a:noAutofit/>
          </a:bodyPr>
          <a:lstStyle/>
          <a:p>
            <a:r>
              <a:rPr lang="en-US" sz="1500" b="1" dirty="0" smtClean="0"/>
              <a:t>May/June 2012</a:t>
            </a:r>
            <a:r>
              <a:rPr lang="en-US" sz="1500" dirty="0" smtClean="0"/>
              <a:t> – Announcement of the schedule for the Cooperative Forecasting Round update   </a:t>
            </a:r>
          </a:p>
          <a:p>
            <a:r>
              <a:rPr lang="en-US" sz="1500" b="1" dirty="0" smtClean="0"/>
              <a:t>September 2012</a:t>
            </a:r>
            <a:r>
              <a:rPr lang="en-US" sz="1500" dirty="0" smtClean="0"/>
              <a:t> - Local jurisdictions submit a Letter of Intent (from the Planning Director) to update the Cooperative Forecasts for their jurisdiction</a:t>
            </a:r>
          </a:p>
          <a:p>
            <a:r>
              <a:rPr lang="en-US" sz="1500" b="1" dirty="0" smtClean="0"/>
              <a:t>October 2012</a:t>
            </a:r>
            <a:r>
              <a:rPr lang="en-US" sz="1500" dirty="0" smtClean="0"/>
              <a:t> - Preliminary local jurisdictional totals are due to COG Staff by the October Cooperative Forecasting meeting </a:t>
            </a:r>
          </a:p>
          <a:p>
            <a:r>
              <a:rPr lang="en-US" sz="1500" b="1" dirty="0" smtClean="0"/>
              <a:t>November/December 2012</a:t>
            </a:r>
            <a:r>
              <a:rPr lang="en-US" sz="1500" dirty="0" smtClean="0"/>
              <a:t> – Preliminary “sum of local jurisdictional totals” are reconciled with the benchmark econometric regional projections and reviewed by the Cooperative Forecasting Subcommittee and Planning Directors Technical Advisory Committee</a:t>
            </a:r>
          </a:p>
          <a:p>
            <a:r>
              <a:rPr lang="en-US" sz="1500" b="1" dirty="0" smtClean="0"/>
              <a:t>January 2013</a:t>
            </a:r>
            <a:r>
              <a:rPr lang="en-US" sz="1500" dirty="0" smtClean="0"/>
              <a:t> - The Planning Directors Technical Advisory Committee approves the final reconciled local jurisdictional totals and recommends that the COG Board approve the use of the updated Cooperative Forecasts in the TPB Constrained Long Range Plan (CLRP) Update and Air Quality Conformity Analysis </a:t>
            </a:r>
          </a:p>
          <a:p>
            <a:r>
              <a:rPr lang="en-US" sz="1500" b="1" dirty="0" smtClean="0"/>
              <a:t>February 2013</a:t>
            </a:r>
            <a:r>
              <a:rPr lang="en-US" sz="1500" dirty="0" smtClean="0"/>
              <a:t> - Round 8.2 TAZ level forecasts are due to COG staff by February 1, 2013. COG Board approves Round 8.2 as inputs for TPB’s CLRP Update and Air Quality Conformity Analysis. After the COG Board action, TAZ level forecasts are transmitted to Transportation Planning Staff</a:t>
            </a:r>
          </a:p>
          <a:p>
            <a:r>
              <a:rPr lang="en-US" sz="1500" b="1" dirty="0" smtClean="0"/>
              <a:t>July 2013</a:t>
            </a:r>
            <a:r>
              <a:rPr lang="en-US" sz="1500" dirty="0" smtClean="0"/>
              <a:t> – The COG Board formally adopts Round 8.2 Forecasts as the official growth forecasts for the region and the TPB adopts the updated CLRP upon determination that the updated CLRP conforms with established regional air quality mobile emissions budgets    </a:t>
            </a:r>
            <a:endParaRPr lang="en-US" sz="1500" b="1" dirty="0" smtClean="0"/>
          </a:p>
          <a:p>
            <a:endParaRPr lang="en-US" sz="1200" dirty="0"/>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18</a:t>
            </a:fld>
            <a:endParaRPr kumimoji="0" lang="en-US"/>
          </a:p>
        </p:txBody>
      </p:sp>
    </p:spTree>
    <p:extLst>
      <p:ext uri="{BB962C8B-B14F-4D97-AF65-F5344CB8AC3E}">
        <p14:creationId xmlns:p14="http://schemas.microsoft.com/office/powerpoint/2010/main" val="2711391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Autofit/>
          </a:bodyPr>
          <a:lstStyle/>
          <a:p>
            <a:pPr algn="ctr"/>
            <a:r>
              <a:rPr lang="en-US" sz="4000" dirty="0" smtClean="0"/>
              <a:t>Future Growth in the</a:t>
            </a:r>
            <a:br>
              <a:rPr lang="en-US" sz="4000" dirty="0" smtClean="0"/>
            </a:br>
            <a:r>
              <a:rPr lang="en-US" sz="4000" dirty="0" smtClean="0"/>
              <a:t> in Metropolitan Washington Region</a:t>
            </a:r>
          </a:p>
        </p:txBody>
      </p:sp>
      <p:sp>
        <p:nvSpPr>
          <p:cNvPr id="12291" name="Content Placeholder 3"/>
          <p:cNvSpPr>
            <a:spLocks noGrp="1"/>
          </p:cNvSpPr>
          <p:nvPr>
            <p:ph sz="quarter" idx="1"/>
          </p:nvPr>
        </p:nvSpPr>
        <p:spPr>
          <a:xfrm>
            <a:off x="228600" y="1676400"/>
            <a:ext cx="8686800" cy="4953000"/>
          </a:xfrm>
        </p:spPr>
        <p:txBody>
          <a:bodyPr>
            <a:normAutofit fontScale="70000" lnSpcReduction="20000"/>
          </a:bodyPr>
          <a:lstStyle/>
          <a:p>
            <a:pPr lvl="2"/>
            <a:endParaRPr lang="en-US" sz="1800" dirty="0" smtClean="0"/>
          </a:p>
          <a:p>
            <a:r>
              <a:rPr lang="en-US" sz="3200" b="1" dirty="0" smtClean="0"/>
              <a:t>The Cooperative Forecasts are the “most probable” projections based on existing trends and current local plans and policies, and not necessarily an inevitable or preferred future growth end state</a:t>
            </a:r>
          </a:p>
          <a:p>
            <a:pPr lvl="1"/>
            <a:r>
              <a:rPr lang="en-US" dirty="0" smtClean="0"/>
              <a:t>Changes in long-term global and national macro-economic conditions, as well changes in federal government spending and policies, will affect both the overall level and pace of future growth in the region</a:t>
            </a:r>
          </a:p>
          <a:p>
            <a:pPr lvl="2"/>
            <a:r>
              <a:rPr lang="en-US" sz="2600" dirty="0" smtClean="0"/>
              <a:t>The top-down regional econometric model and benchmark projections of future growth for a 30-year </a:t>
            </a:r>
            <a:r>
              <a:rPr lang="en-US" sz="2400" dirty="0" smtClean="0"/>
              <a:t>period are updated approximately every 3 to 4 years and begin a new Cooperative Forecasting Round</a:t>
            </a:r>
          </a:p>
          <a:p>
            <a:pPr lvl="1"/>
            <a:r>
              <a:rPr lang="en-US" dirty="0" smtClean="0"/>
              <a:t>Trends can change as different demographic cohorts in the population age and express different preferences and lifestyles from previous generations</a:t>
            </a:r>
          </a:p>
          <a:p>
            <a:pPr lvl="2"/>
            <a:r>
              <a:rPr lang="en-US" sz="2600" dirty="0" smtClean="0"/>
              <a:t>Periodic Census Data and Household Travel Surveys provide a means to examine how these preferences and lifestyles are changing over time and are used to update the Cooperative Forecasts and TPB Travel Models     </a:t>
            </a:r>
          </a:p>
          <a:p>
            <a:pPr lvl="1"/>
            <a:r>
              <a:rPr lang="en-US" dirty="0" smtClean="0"/>
              <a:t>State and Local governments can also change their current plans and policies through investments in infrastructure, changes in existing land use plans and zoning, and new economic development strategies</a:t>
            </a:r>
          </a:p>
          <a:p>
            <a:pPr lvl="2"/>
            <a:r>
              <a:rPr lang="en-US" sz="2600" dirty="0" smtClean="0"/>
              <a:t>These changes are captured in the annual Cooperative Forecasting updates</a:t>
            </a:r>
          </a:p>
        </p:txBody>
      </p:sp>
      <p:sp>
        <p:nvSpPr>
          <p:cNvPr id="4" name="Slide Number Placeholder 3"/>
          <p:cNvSpPr>
            <a:spLocks noGrp="1"/>
          </p:cNvSpPr>
          <p:nvPr>
            <p:ph type="sldNum" sz="quarter" idx="12"/>
          </p:nvPr>
        </p:nvSpPr>
        <p:spPr/>
        <p:txBody>
          <a:bodyPr>
            <a:normAutofit fontScale="85000" lnSpcReduction="20000"/>
          </a:bodyPr>
          <a:lstStyle/>
          <a:p>
            <a:fld id="{69E29E33-B620-47F9-BB04-8846C2A5AFCC}" type="slidenum">
              <a:rPr kumimoji="0" lang="en-US" smtClean="0"/>
              <a:pPr/>
              <a:t>19</a:t>
            </a:fld>
            <a:endParaRPr kumimoji="0" lang="en-US"/>
          </a:p>
        </p:txBody>
      </p:sp>
    </p:spTree>
    <p:extLst>
      <p:ext uri="{BB962C8B-B14F-4D97-AF65-F5344CB8AC3E}">
        <p14:creationId xmlns:p14="http://schemas.microsoft.com/office/powerpoint/2010/main" val="42780940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2"/>
          <p:cNvSpPr>
            <a:spLocks noGrp="1" noChangeArrowheads="1"/>
          </p:cNvSpPr>
          <p:nvPr>
            <p:ph type="title"/>
          </p:nvPr>
        </p:nvSpPr>
        <p:spPr>
          <a:xfrm>
            <a:off x="457200" y="304800"/>
            <a:ext cx="8229600" cy="1143000"/>
          </a:xfrm>
          <a:noFill/>
        </p:spPr>
        <p:txBody>
          <a:bodyPr/>
          <a:lstStyle/>
          <a:p>
            <a:pPr eaLnBrk="1" hangingPunct="1"/>
            <a:r>
              <a:rPr lang="en-US" smtClean="0"/>
              <a:t>Next Steps </a:t>
            </a:r>
          </a:p>
        </p:txBody>
      </p:sp>
      <p:sp>
        <p:nvSpPr>
          <p:cNvPr id="3" name="Rectangle 3"/>
          <p:cNvSpPr txBox="1">
            <a:spLocks noChangeArrowheads="1"/>
          </p:cNvSpPr>
          <p:nvPr/>
        </p:nvSpPr>
        <p:spPr bwMode="auto">
          <a:xfrm>
            <a:off x="304800" y="1295400"/>
            <a:ext cx="8610600" cy="4800600"/>
          </a:xfrm>
          <a:prstGeom prst="rect">
            <a:avLst/>
          </a:prstGeom>
          <a:noFill/>
          <a:ln w="9525">
            <a:noFill/>
            <a:miter lim="800000"/>
            <a:headEnd/>
            <a:tailEnd/>
          </a:ln>
        </p:spPr>
        <p:txBody>
          <a:bodyPr/>
          <a:lstStyle/>
          <a:p>
            <a:pPr marL="609600" indent="-609600" algn="l">
              <a:lnSpc>
                <a:spcPct val="80000"/>
              </a:lnSpc>
              <a:spcBef>
                <a:spcPct val="20000"/>
              </a:spcBef>
              <a:defRPr/>
            </a:pPr>
            <a:endParaRPr lang="en-US" sz="2000" kern="0" dirty="0">
              <a:solidFill>
                <a:srgbClr val="88C9CE"/>
              </a:solidFill>
              <a:latin typeface="+mn-lt"/>
              <a:cs typeface="+mn-cs"/>
            </a:endParaRPr>
          </a:p>
          <a:p>
            <a:pPr marL="609600" indent="-609600" algn="l">
              <a:lnSpc>
                <a:spcPct val="80000"/>
              </a:lnSpc>
              <a:spcBef>
                <a:spcPct val="20000"/>
              </a:spcBef>
              <a:buFont typeface="Arial" pitchFamily="34" charset="0"/>
              <a:buChar char="•"/>
              <a:defRPr/>
            </a:pPr>
            <a:r>
              <a:rPr lang="en-US" sz="2000" kern="0" dirty="0" smtClean="0">
                <a:latin typeface="+mn-lt"/>
                <a:cs typeface="+mn-cs"/>
              </a:rPr>
              <a:t>COG </a:t>
            </a:r>
            <a:r>
              <a:rPr lang="en-US" sz="2000" kern="0" dirty="0">
                <a:latin typeface="+mn-lt"/>
                <a:cs typeface="+mn-cs"/>
              </a:rPr>
              <a:t>staff, Planning Directors, Cooperative Forecasting Subcommittee continue to monitor regional and local changes for future updates</a:t>
            </a:r>
          </a:p>
          <a:p>
            <a:pPr marL="1524000" lvl="2" indent="-609600" algn="l">
              <a:lnSpc>
                <a:spcPct val="80000"/>
              </a:lnSpc>
              <a:spcBef>
                <a:spcPct val="20000"/>
              </a:spcBef>
              <a:buFont typeface="Arial" pitchFamily="34" charset="0"/>
              <a:buChar char="•"/>
              <a:defRPr/>
            </a:pPr>
            <a:r>
              <a:rPr lang="en-US" kern="0" dirty="0">
                <a:latin typeface="+mn-lt"/>
                <a:cs typeface="+mn-cs"/>
              </a:rPr>
              <a:t>Comprehensive plan changes</a:t>
            </a:r>
          </a:p>
          <a:p>
            <a:pPr marL="1524000" lvl="2" indent="-609600" algn="l">
              <a:lnSpc>
                <a:spcPct val="80000"/>
              </a:lnSpc>
              <a:spcBef>
                <a:spcPct val="20000"/>
              </a:spcBef>
              <a:buFont typeface="Arial" pitchFamily="34" charset="0"/>
              <a:buChar char="•"/>
              <a:defRPr/>
            </a:pPr>
            <a:r>
              <a:rPr lang="en-US" kern="0" dirty="0">
                <a:latin typeface="+mn-lt"/>
                <a:cs typeface="+mn-cs"/>
              </a:rPr>
              <a:t>Significant </a:t>
            </a:r>
            <a:r>
              <a:rPr lang="en-US" kern="0" dirty="0" err="1">
                <a:latin typeface="+mn-lt"/>
                <a:cs typeface="+mn-cs"/>
              </a:rPr>
              <a:t>rezonings</a:t>
            </a:r>
            <a:endParaRPr lang="en-US" kern="0" dirty="0">
              <a:latin typeface="+mn-lt"/>
              <a:cs typeface="+mn-cs"/>
            </a:endParaRPr>
          </a:p>
          <a:p>
            <a:pPr marL="1524000" lvl="2" indent="-609600" algn="l">
              <a:lnSpc>
                <a:spcPct val="80000"/>
              </a:lnSpc>
              <a:spcBef>
                <a:spcPct val="20000"/>
              </a:spcBef>
              <a:buFont typeface="Arial" pitchFamily="34" charset="0"/>
              <a:buChar char="•"/>
              <a:defRPr/>
            </a:pPr>
            <a:r>
              <a:rPr lang="en-US" kern="0" dirty="0">
                <a:latin typeface="+mn-lt"/>
                <a:cs typeface="+mn-cs"/>
              </a:rPr>
              <a:t>Future development of a new econometric model</a:t>
            </a:r>
          </a:p>
          <a:p>
            <a:pPr marL="1524000" lvl="2" indent="-609600" algn="l">
              <a:lnSpc>
                <a:spcPct val="80000"/>
              </a:lnSpc>
              <a:spcBef>
                <a:spcPct val="20000"/>
              </a:spcBef>
              <a:buFont typeface="Arial" pitchFamily="34" charset="0"/>
              <a:buChar char="•"/>
              <a:defRPr/>
            </a:pPr>
            <a:r>
              <a:rPr lang="en-US" kern="0" dirty="0">
                <a:latin typeface="+mn-lt"/>
                <a:cs typeface="+mn-cs"/>
              </a:rPr>
              <a:t>Regional economic trends – Impact of the “Fiscal Cliff” including sequestration </a:t>
            </a:r>
            <a:endParaRPr lang="en-US" kern="0" dirty="0" smtClean="0">
              <a:latin typeface="+mn-lt"/>
              <a:cs typeface="+mn-cs"/>
            </a:endParaRPr>
          </a:p>
          <a:p>
            <a:pPr marL="1524000" lvl="2" indent="-609600" algn="l">
              <a:lnSpc>
                <a:spcPct val="80000"/>
              </a:lnSpc>
              <a:spcBef>
                <a:spcPct val="20000"/>
              </a:spcBef>
              <a:buFont typeface="Arial" pitchFamily="34" charset="0"/>
              <a:buChar char="•"/>
              <a:defRPr/>
            </a:pPr>
            <a:endParaRPr lang="en-US" i="1" kern="0" dirty="0">
              <a:latin typeface="+mn-lt"/>
              <a:cs typeface="+mn-cs"/>
            </a:endParaRPr>
          </a:p>
          <a:p>
            <a:pPr lvl="2">
              <a:lnSpc>
                <a:spcPct val="80000"/>
              </a:lnSpc>
              <a:spcBef>
                <a:spcPct val="20000"/>
              </a:spcBef>
              <a:defRPr/>
            </a:pPr>
            <a:r>
              <a:rPr lang="en-US" sz="2000" i="1" kern="0" dirty="0" smtClean="0">
                <a:latin typeface="+mn-lt"/>
                <a:cs typeface="+mn-cs"/>
              </a:rPr>
              <a:t>Contact Information:</a:t>
            </a:r>
          </a:p>
          <a:p>
            <a:pPr marL="1524000" lvl="2" indent="-609600">
              <a:lnSpc>
                <a:spcPct val="80000"/>
              </a:lnSpc>
              <a:spcBef>
                <a:spcPct val="20000"/>
              </a:spcBef>
              <a:buFont typeface="Arial" pitchFamily="34" charset="0"/>
              <a:buChar char="•"/>
              <a:defRPr/>
            </a:pPr>
            <a:endParaRPr lang="en-US" sz="2000" i="1" kern="0" dirty="0">
              <a:latin typeface="+mn-lt"/>
              <a:cs typeface="+mn-cs"/>
            </a:endParaRPr>
          </a:p>
          <a:p>
            <a:pPr lvl="2">
              <a:lnSpc>
                <a:spcPct val="80000"/>
              </a:lnSpc>
              <a:spcBef>
                <a:spcPct val="20000"/>
              </a:spcBef>
              <a:defRPr/>
            </a:pPr>
            <a:r>
              <a:rPr lang="en-US" sz="2000" i="1" kern="0" dirty="0" smtClean="0">
                <a:latin typeface="+mn-lt"/>
                <a:cs typeface="+mn-cs"/>
              </a:rPr>
              <a:t>Greg Goodwin, Regional Planner, MWCOG</a:t>
            </a:r>
          </a:p>
          <a:p>
            <a:pPr lvl="2">
              <a:lnSpc>
                <a:spcPct val="80000"/>
              </a:lnSpc>
              <a:spcBef>
                <a:spcPct val="20000"/>
              </a:spcBef>
              <a:defRPr/>
            </a:pPr>
            <a:r>
              <a:rPr lang="en-US" sz="2000" i="1" kern="0" dirty="0" smtClean="0">
                <a:latin typeface="+mn-lt"/>
                <a:cs typeface="+mn-cs"/>
              </a:rPr>
              <a:t>202.962.3274</a:t>
            </a:r>
          </a:p>
          <a:p>
            <a:pPr lvl="2">
              <a:lnSpc>
                <a:spcPct val="80000"/>
              </a:lnSpc>
              <a:spcBef>
                <a:spcPct val="20000"/>
              </a:spcBef>
              <a:defRPr/>
            </a:pPr>
            <a:r>
              <a:rPr lang="en-US" sz="2000" i="1" kern="0" dirty="0" smtClean="0">
                <a:latin typeface="+mn-lt"/>
                <a:cs typeface="+mn-cs"/>
              </a:rPr>
              <a:t>ggoodwin@mwcog.org</a:t>
            </a:r>
            <a:endParaRPr lang="en-US" sz="2000" i="1" kern="0" dirty="0">
              <a:latin typeface="+mn-lt"/>
              <a:cs typeface="+mn-cs"/>
            </a:endParaRPr>
          </a:p>
        </p:txBody>
      </p:sp>
      <p:sp>
        <p:nvSpPr>
          <p:cNvPr id="4" name="TextBox 3"/>
          <p:cNvSpPr txBox="1"/>
          <p:nvPr/>
        </p:nvSpPr>
        <p:spPr>
          <a:xfrm>
            <a:off x="76200" y="1247001"/>
            <a:ext cx="457200" cy="276999"/>
          </a:xfrm>
          <a:prstGeom prst="rect">
            <a:avLst/>
          </a:prstGeom>
          <a:noFill/>
        </p:spPr>
        <p:txBody>
          <a:bodyPr wrap="square" rtlCol="0">
            <a:spAutoFit/>
          </a:bodyPr>
          <a:lstStyle/>
          <a:p>
            <a:r>
              <a:rPr lang="en-US" sz="1200" dirty="0" smtClean="0">
                <a:solidFill>
                  <a:schemeClr val="bg1"/>
                </a:solidFill>
              </a:rPr>
              <a:t>20</a:t>
            </a:r>
            <a:endParaRPr lang="en-US" sz="1200" dirty="0">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7064</TotalTime>
  <Words>2323</Words>
  <Application>Microsoft Office PowerPoint</Application>
  <PresentationFormat>On-screen Show (4:3)</PresentationFormat>
  <Paragraphs>483</Paragraphs>
  <Slides>20</Slides>
  <Notes>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Median</vt:lpstr>
      <vt:lpstr>Cooperative Forecasting Program: Background and draft Round 8.2 Estimates</vt:lpstr>
      <vt:lpstr>Cooperative Forecasting Program</vt:lpstr>
      <vt:lpstr>Cooperative Forecasting Process</vt:lpstr>
      <vt:lpstr>PowerPoint Presentation</vt:lpstr>
      <vt:lpstr>Annual Updates</vt:lpstr>
      <vt:lpstr>Cooperative Forecasting History</vt:lpstr>
      <vt:lpstr>Regional Econometric Model Projections</vt:lpstr>
      <vt:lpstr>Local Forecasts</vt:lpstr>
      <vt:lpstr>Reconciliation </vt:lpstr>
      <vt:lpstr>Consistency with the TPB Constrained Long Range Plan (CLRP) </vt:lpstr>
      <vt:lpstr>PowerPoint Presentation</vt:lpstr>
      <vt:lpstr>PowerPoint Presentation</vt:lpstr>
      <vt:lpstr>The Round 8.2 Cooperative Forecasts . . . </vt:lpstr>
      <vt:lpstr>Draft Round 8.2 Forecast - Tysons</vt:lpstr>
      <vt:lpstr>Key Trends in Employment Forecasts for Round 8.2  1983 MSA Region</vt:lpstr>
      <vt:lpstr>Key Trends in Population Forecasts for Round 8.2  1983 MSA Region</vt:lpstr>
      <vt:lpstr>Key Trends in Household Forecasts for Round 8.2 1983 MSA Region</vt:lpstr>
      <vt:lpstr>Typical Schedule for a  Cooperative Forecasting Round Update</vt:lpstr>
      <vt:lpstr>Future Growth in the  in Metropolitan Washington Region</vt:lpstr>
      <vt:lpstr>Next Steps </vt:lpstr>
    </vt:vector>
  </TitlesOfParts>
  <Company>MWCOG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Air Systems Planning Activities</dc:title>
  <dc:creator>tcanan</dc:creator>
  <cp:lastModifiedBy>Lana Sindler</cp:lastModifiedBy>
  <cp:revision>318</cp:revision>
  <dcterms:created xsi:type="dcterms:W3CDTF">2008-07-03T15:02:58Z</dcterms:created>
  <dcterms:modified xsi:type="dcterms:W3CDTF">2013-04-22T18:11:32Z</dcterms:modified>
</cp:coreProperties>
</file>