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89" r:id="rId4"/>
    <p:sldId id="259" r:id="rId5"/>
    <p:sldId id="290" r:id="rId6"/>
    <p:sldId id="300" r:id="rId7"/>
    <p:sldId id="270" r:id="rId8"/>
    <p:sldId id="293" r:id="rId9"/>
    <p:sldId id="296" r:id="rId10"/>
    <p:sldId id="306" r:id="rId11"/>
    <p:sldId id="277" r:id="rId12"/>
    <p:sldId id="263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-3528" y="-90"/>
      </p:cViewPr>
      <p:guideLst>
        <p:guide orient="horz" pos="2928"/>
        <p:guide pos="220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kfoster$\Freight\Data%20and%20Data%20Reports\FAF\FAF-2013pulldow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kfoster$\Freight\Data%20and%20Data%20Reports\FAF\FAF-2013pulldow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/>
      <c:pieChart>
        <c:varyColors val="1"/>
        <c:ser>
          <c:idx val="1"/>
          <c:order val="1"/>
          <c:tx>
            <c:strRef>
              <c:f>'All Modes'!$C$146</c:f>
              <c:strCache>
                <c:ptCount val="1"/>
                <c:pt idx="0">
                  <c:v>Total KTons in 2011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96%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4%</a:t>
                    </a:r>
                    <a:endParaRPr lang="en-US" dirty="0"/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'All Modes'!$A$147:$A$149</c:f>
              <c:strCache>
                <c:ptCount val="3"/>
                <c:pt idx="0">
                  <c:v>Truck</c:v>
                </c:pt>
                <c:pt idx="1">
                  <c:v>Rail </c:v>
                </c:pt>
                <c:pt idx="2">
                  <c:v>Air </c:v>
                </c:pt>
              </c:strCache>
            </c:strRef>
          </c:cat>
          <c:val>
            <c:numRef>
              <c:f>'All Modes'!$C$147:$C$149</c:f>
              <c:numCache>
                <c:formatCode>0.00</c:formatCode>
                <c:ptCount val="3"/>
                <c:pt idx="0">
                  <c:v>231012.82635323599</c:v>
                </c:pt>
                <c:pt idx="1">
                  <c:v>10172.490530149193</c:v>
                </c:pt>
                <c:pt idx="2">
                  <c:v>53.238762970210409</c:v>
                </c:pt>
              </c:numCache>
            </c:numRef>
          </c:val>
        </c:ser>
        <c:ser>
          <c:idx val="0"/>
          <c:order val="0"/>
          <c:tx>
            <c:strRef>
              <c:f>'All Modes'!$B$146</c:f>
              <c:strCache>
                <c:ptCount val="1"/>
                <c:pt idx="0">
                  <c:v>Total KTons in 2007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'All Modes'!$A$147:$A$149</c:f>
              <c:strCache>
                <c:ptCount val="3"/>
                <c:pt idx="0">
                  <c:v>Truck</c:v>
                </c:pt>
                <c:pt idx="1">
                  <c:v>Rail </c:v>
                </c:pt>
                <c:pt idx="2">
                  <c:v>Air </c:v>
                </c:pt>
              </c:strCache>
            </c:strRef>
          </c:cat>
          <c:val>
            <c:numRef>
              <c:f>'All Modes'!$B$147:$B$149</c:f>
              <c:numCache>
                <c:formatCode>0.00</c:formatCode>
                <c:ptCount val="3"/>
                <c:pt idx="0">
                  <c:v>292854.28050000017</c:v>
                </c:pt>
                <c:pt idx="1">
                  <c:v>10751.374999999995</c:v>
                </c:pt>
                <c:pt idx="2">
                  <c:v>68.203000000000003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/>
      <c:pieChart>
        <c:varyColors val="1"/>
        <c:ser>
          <c:idx val="1"/>
          <c:order val="1"/>
          <c:tx>
            <c:strRef>
              <c:f>'All Modes'!$C$151</c:f>
              <c:strCache>
                <c:ptCount val="1"/>
                <c:pt idx="0">
                  <c:v>Total M$ in 2011</c:v>
                </c:pt>
              </c:strCache>
            </c:strRef>
          </c:tx>
          <c:dLbls>
            <c:dLbl>
              <c:idx val="1"/>
              <c:layout>
                <c:manualLayout>
                  <c:x val="-3.6805812876331702E-2"/>
                  <c:y val="-1.0925767431245011E-2"/>
                </c:manualLayout>
              </c:layout>
              <c:showPercent val="1"/>
            </c:dLbl>
            <c:dLbl>
              <c:idx val="3"/>
              <c:layout>
                <c:manualLayout>
                  <c:x val="5.0315925582831586E-2"/>
                  <c:y val="1.3637167636654113E-2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'All Modes'!$A$152:$A$155</c:f>
              <c:strCache>
                <c:ptCount val="4"/>
                <c:pt idx="0">
                  <c:v>Truck</c:v>
                </c:pt>
                <c:pt idx="1">
                  <c:v>Rail </c:v>
                </c:pt>
                <c:pt idx="2">
                  <c:v>Air </c:v>
                </c:pt>
                <c:pt idx="3">
                  <c:v>Water</c:v>
                </c:pt>
              </c:strCache>
            </c:strRef>
          </c:cat>
          <c:val>
            <c:numRef>
              <c:f>'All Modes'!$C$152:$C$155</c:f>
              <c:numCache>
                <c:formatCode>0.00</c:formatCode>
                <c:ptCount val="4"/>
                <c:pt idx="0">
                  <c:v>267290.19690868759</c:v>
                </c:pt>
                <c:pt idx="1">
                  <c:v>2317.6733427621502</c:v>
                </c:pt>
                <c:pt idx="2">
                  <c:v>5092.1515974745362</c:v>
                </c:pt>
                <c:pt idx="3">
                  <c:v>26.798053634574163</c:v>
                </c:pt>
              </c:numCache>
            </c:numRef>
          </c:val>
        </c:ser>
        <c:ser>
          <c:idx val="0"/>
          <c:order val="0"/>
          <c:tx>
            <c:strRef>
              <c:f>'All Modes'!$B$151</c:f>
              <c:strCache>
                <c:ptCount val="1"/>
                <c:pt idx="0">
                  <c:v>Total M$ in 2007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'All Modes'!$A$152:$A$155</c:f>
              <c:strCache>
                <c:ptCount val="4"/>
                <c:pt idx="0">
                  <c:v>Truck</c:v>
                </c:pt>
                <c:pt idx="1">
                  <c:v>Rail </c:v>
                </c:pt>
                <c:pt idx="2">
                  <c:v>Air </c:v>
                </c:pt>
                <c:pt idx="3">
                  <c:v>Water</c:v>
                </c:pt>
              </c:strCache>
            </c:strRef>
          </c:cat>
          <c:val>
            <c:numRef>
              <c:f>'All Modes'!$B$152:$B$155</c:f>
              <c:numCache>
                <c:formatCode>0.00</c:formatCode>
                <c:ptCount val="4"/>
                <c:pt idx="0">
                  <c:v>277749.00419999997</c:v>
                </c:pt>
                <c:pt idx="1">
                  <c:v>2199.4927000000002</c:v>
                </c:pt>
                <c:pt idx="2">
                  <c:v>5321.3568000000014</c:v>
                </c:pt>
                <c:pt idx="3">
                  <c:v>36.0471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6" cy="465138"/>
          </a:xfrm>
          <a:prstGeom prst="rect">
            <a:avLst/>
          </a:prstGeom>
        </p:spPr>
        <p:txBody>
          <a:bodyPr vert="horz" lIns="90706" tIns="45353" rIns="90706" bIns="45353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0" y="0"/>
            <a:ext cx="3038476" cy="465138"/>
          </a:xfrm>
          <a:prstGeom prst="rect">
            <a:avLst/>
          </a:prstGeom>
        </p:spPr>
        <p:txBody>
          <a:bodyPr vert="horz" lIns="90706" tIns="45353" rIns="90706" bIns="45353" rtlCol="0"/>
          <a:lstStyle>
            <a:lvl1pPr algn="r">
              <a:defRPr sz="1100"/>
            </a:lvl1pPr>
          </a:lstStyle>
          <a:p>
            <a:fld id="{E60E756D-FC54-4203-8393-4B27654D1CC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6" cy="465138"/>
          </a:xfrm>
          <a:prstGeom prst="rect">
            <a:avLst/>
          </a:prstGeom>
        </p:spPr>
        <p:txBody>
          <a:bodyPr vert="horz" lIns="90706" tIns="45353" rIns="90706" bIns="45353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0" y="8829675"/>
            <a:ext cx="3038476" cy="465138"/>
          </a:xfrm>
          <a:prstGeom prst="rect">
            <a:avLst/>
          </a:prstGeom>
        </p:spPr>
        <p:txBody>
          <a:bodyPr vert="horz" lIns="90706" tIns="45353" rIns="90706" bIns="45353" rtlCol="0" anchor="b"/>
          <a:lstStyle>
            <a:lvl1pPr algn="r">
              <a:defRPr sz="1100"/>
            </a:lvl1pPr>
          </a:lstStyle>
          <a:p>
            <a:fld id="{F8B0AADF-D9D2-4F9C-A7A0-A07F2CD004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5424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/>
          <a:lstStyle>
            <a:lvl1pPr algn="r">
              <a:defRPr sz="1100"/>
            </a:lvl1pPr>
          </a:lstStyle>
          <a:p>
            <a:fld id="{5E386818-F1CB-433E-9B6D-4905AA296DEE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29" tIns="46215" rIns="92429" bIns="462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2429" tIns="46215" rIns="92429" bIns="462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 anchor="b"/>
          <a:lstStyle>
            <a:lvl1pPr algn="r">
              <a:defRPr sz="1100"/>
            </a:lvl1pPr>
          </a:lstStyle>
          <a:p>
            <a:fld id="{FAAB714E-6265-49FF-8B3D-B33BC899EE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517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B714E-6265-49FF-8B3D-B33BC899EE2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Multi-State Coordination at every level of Freight Program</a:t>
            </a:r>
          </a:p>
          <a:p>
            <a:endParaRPr lang="en-US" dirty="0" smtClean="0"/>
          </a:p>
          <a:p>
            <a:r>
              <a:rPr lang="en-US" dirty="0" smtClean="0"/>
              <a:t>End with a specific Freight Program example of working closely with state partners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B714E-6265-49FF-8B3D-B33BC899EE2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 states</a:t>
            </a:r>
          </a:p>
          <a:p>
            <a:r>
              <a:rPr lang="en-US" dirty="0" smtClean="0"/>
              <a:t>Regional core, inner suburbs, outer suburbs</a:t>
            </a:r>
          </a:p>
          <a:p>
            <a:endParaRPr lang="en-US" dirty="0" smtClean="0"/>
          </a:p>
          <a:p>
            <a:r>
              <a:rPr lang="en-US" dirty="0" smtClean="0"/>
              <a:t>1 dedicated freight staff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B714E-6265-49FF-8B3D-B33BC899EE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Through trips about 60 percent</a:t>
            </a:r>
            <a:r>
              <a:rPr lang="en-US" baseline="0" dirty="0" smtClean="0"/>
              <a:t> when last examined in 2002.</a:t>
            </a:r>
          </a:p>
          <a:p>
            <a:r>
              <a:rPr lang="en-US" baseline="0" dirty="0" smtClean="0"/>
              <a:t>According to our model, about 5% of trips are through trips.</a:t>
            </a:r>
          </a:p>
          <a:p>
            <a:r>
              <a:rPr lang="en-US" baseline="0" dirty="0" smtClean="0"/>
              <a:t>But with new trends, people buying cars later and less, more use of ecommerce, that percentage is anticipated to be on the decline.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B714E-6265-49FF-8B3D-B33BC899EE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Five years ago, kicked off our Freight Program</a:t>
            </a:r>
          </a:p>
          <a:p>
            <a:endParaRPr lang="en-US" dirty="0" smtClean="0"/>
          </a:p>
          <a:p>
            <a:r>
              <a:rPr lang="en-US" dirty="0" smtClean="0"/>
              <a:t>Freight Subcommittee is the ongoing component of the Freight Program</a:t>
            </a:r>
          </a:p>
          <a:p>
            <a:endParaRPr lang="en-US" dirty="0" smtClean="0"/>
          </a:p>
          <a:p>
            <a:r>
              <a:rPr lang="en-US" dirty="0" smtClean="0"/>
              <a:t>Our state partners helped us to shape the Freight Subcommittee and the work under the Freight Program</a:t>
            </a:r>
          </a:p>
          <a:p>
            <a:r>
              <a:rPr lang="en-US" dirty="0" smtClean="0"/>
              <a:t>-State partners are regular Freight Subcommittee participants, Chairman reps, help drive the agenda items</a:t>
            </a:r>
          </a:p>
          <a:p>
            <a:endParaRPr lang="en-US" dirty="0" smtClean="0"/>
          </a:p>
          <a:p>
            <a:r>
              <a:rPr lang="en-US" dirty="0" smtClean="0"/>
              <a:t>Freight Plan</a:t>
            </a:r>
          </a:p>
          <a:p>
            <a:endParaRPr lang="en-US" dirty="0" smtClean="0"/>
          </a:p>
          <a:p>
            <a:r>
              <a:rPr lang="en-US" dirty="0" smtClean="0"/>
              <a:t>Top 10 Highlighted Projects</a:t>
            </a:r>
          </a:p>
          <a:p>
            <a:endParaRPr lang="en-US" dirty="0" smtClean="0"/>
          </a:p>
          <a:p>
            <a:r>
              <a:rPr lang="en-US" dirty="0" smtClean="0"/>
              <a:t>Both due to be updated this year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B714E-6265-49FF-8B3D-B33BC899EE2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CSX Intermodal Terminal being</a:t>
            </a:r>
            <a:r>
              <a:rPr lang="en-US" baseline="0" dirty="0" smtClean="0"/>
              <a:t> built in Baltimore City</a:t>
            </a:r>
          </a:p>
          <a:p>
            <a:r>
              <a:rPr lang="en-US" baseline="0" dirty="0" smtClean="0"/>
              <a:t>Dredging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B714E-6265-49FF-8B3D-B33BC899EE2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B714E-6265-49FF-8B3D-B33BC899EE2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6C14F-2279-40B0-B3E4-241C0D8F1DDA}" type="datetimeFigureOut">
              <a:rPr lang="en-US" smtClean="0"/>
              <a:pPr/>
              <a:t>3/13/2013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D2E72-A69F-456B-8353-F36C45FACF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://www.mwcog.org/freigh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hyperlink" Target="http://www.mwcog.org/freight" TargetMode="External"/><Relationship Id="rId4" Type="http://schemas.openxmlformats.org/officeDocument/2006/relationships/hyperlink" Target="mailto:kfoster@mwcog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743200"/>
            <a:ext cx="8686800" cy="1470025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Freight Around the Region</a:t>
            </a:r>
            <a:endParaRPr lang="en-US" sz="4800" dirty="0">
              <a:solidFill>
                <a:schemeClr val="tx2">
                  <a:lumMod val="75000"/>
                </a:schemeClr>
              </a:solidFill>
              <a:latin typeface="Myriad Pro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2286000"/>
          </a:xfrm>
        </p:spPr>
        <p:txBody>
          <a:bodyPr anchor="b">
            <a:normAutofit fontScale="55000" lnSpcReduction="20000"/>
          </a:bodyPr>
          <a:lstStyle/>
          <a:p>
            <a:endParaRPr lang="en-US" sz="2400" dirty="0" smtClean="0"/>
          </a:p>
          <a:p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TPB </a:t>
            </a:r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Citizens Advisory Committee</a:t>
            </a:r>
            <a:endParaRPr lang="en-US" sz="3700" dirty="0" smtClean="0">
              <a:solidFill>
                <a:schemeClr val="tx2">
                  <a:lumMod val="75000"/>
                </a:schemeClr>
              </a:solidFill>
              <a:latin typeface="Myriad Pro" pitchFamily="34" charset="0"/>
            </a:endParaRPr>
          </a:p>
          <a:p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 </a:t>
            </a:r>
          </a:p>
          <a:p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Karin Foster</a:t>
            </a:r>
          </a:p>
          <a:p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Transportation </a:t>
            </a:r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Planner</a:t>
            </a:r>
          </a:p>
          <a:p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Metropolitan Washington Council of Governments</a:t>
            </a:r>
          </a:p>
          <a:p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March </a:t>
            </a:r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14, </a:t>
            </a:r>
            <a:r>
              <a:rPr lang="en-US" sz="37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2013</a:t>
            </a:r>
          </a:p>
          <a:p>
            <a:endParaRPr lang="en-US" dirty="0">
              <a:latin typeface="Myriad Pro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474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Myriad Pro" pitchFamily="34" charset="0"/>
              </a:rPr>
              <a:t>Overview</a:t>
            </a:r>
            <a:endParaRPr lang="en-US" sz="2000" dirty="0">
              <a:latin typeface="Myriad Pro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Myriad Pro" pitchFamily="34" charset="0"/>
              </a:rPr>
              <a:t>What is “Freight”?</a:t>
            </a:r>
          </a:p>
          <a:p>
            <a:r>
              <a:rPr lang="en-US" sz="2800" dirty="0" smtClean="0">
                <a:latin typeface="Myriad Pro" pitchFamily="34" charset="0"/>
              </a:rPr>
              <a:t>Freight </a:t>
            </a:r>
            <a:r>
              <a:rPr lang="en-US" sz="2800" dirty="0" smtClean="0">
                <a:latin typeface="Myriad Pro" pitchFamily="34" charset="0"/>
              </a:rPr>
              <a:t>in the National Capital </a:t>
            </a:r>
            <a:r>
              <a:rPr lang="en-US" sz="2800" dirty="0" smtClean="0">
                <a:latin typeface="Myriad Pro" pitchFamily="34" charset="0"/>
              </a:rPr>
              <a:t>Region</a:t>
            </a:r>
          </a:p>
          <a:p>
            <a:r>
              <a:rPr lang="en-US" sz="2800" dirty="0" smtClean="0">
                <a:latin typeface="Myriad Pro" pitchFamily="34" charset="0"/>
              </a:rPr>
              <a:t>Freight and Transportation Planning</a:t>
            </a:r>
            <a:r>
              <a:rPr lang="en-US" sz="2800" dirty="0" smtClean="0">
                <a:latin typeface="Myriad Pro" pitchFamily="34" charset="0"/>
              </a:rPr>
              <a:t> </a:t>
            </a:r>
            <a:endParaRPr lang="en-US" sz="2800" dirty="0" smtClean="0">
              <a:latin typeface="Myriad Pro" pitchFamily="34" charset="0"/>
            </a:endParaRPr>
          </a:p>
          <a:p>
            <a:r>
              <a:rPr lang="en-US" sz="2800" dirty="0" smtClean="0">
                <a:latin typeface="Myriad Pro" pitchFamily="34" charset="0"/>
              </a:rPr>
              <a:t>TPB Freight </a:t>
            </a:r>
            <a:r>
              <a:rPr lang="en-US" sz="2800" dirty="0" smtClean="0">
                <a:latin typeface="Myriad Pro" pitchFamily="34" charset="0"/>
              </a:rPr>
              <a:t>Program</a:t>
            </a:r>
          </a:p>
          <a:p>
            <a:r>
              <a:rPr lang="en-US" sz="2800" dirty="0" smtClean="0">
                <a:latin typeface="Myriad Pro" pitchFamily="34" charset="0"/>
              </a:rPr>
              <a:t>TPB Freight Subcommittee</a:t>
            </a:r>
          </a:p>
          <a:p>
            <a:r>
              <a:rPr lang="en-US" sz="2800" dirty="0" smtClean="0">
                <a:latin typeface="Myriad Pro" pitchFamily="34" charset="0"/>
              </a:rPr>
              <a:t>Example:  Top 10 Freight Projects</a:t>
            </a:r>
          </a:p>
          <a:p>
            <a:r>
              <a:rPr lang="en-US" sz="2800" dirty="0" smtClean="0">
                <a:latin typeface="Myriad Pro" pitchFamily="34" charset="0"/>
              </a:rPr>
              <a:t>Upcoming Freight Initiatives</a:t>
            </a:r>
          </a:p>
          <a:p>
            <a:r>
              <a:rPr lang="en-US" sz="2800" dirty="0" smtClean="0">
                <a:latin typeface="Myriad Pro" pitchFamily="34" charset="0"/>
              </a:rPr>
              <a:t>Trending Freight Topics</a:t>
            </a:r>
            <a:endParaRPr lang="en-US" sz="2800" dirty="0" smtClean="0">
              <a:latin typeface="Myriad Pro" pitchFamily="34" charset="0"/>
            </a:endParaRPr>
          </a:p>
          <a:p>
            <a:endParaRPr lang="en-US" sz="2800" dirty="0" smtClean="0">
              <a:latin typeface="Myriad Pro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Myriad Pro" pitchFamily="34" charset="0"/>
              </a:rPr>
              <a:t> </a:t>
            </a:r>
            <a:endParaRPr lang="en-US" sz="2800" dirty="0" smtClean="0">
              <a:latin typeface="Myriad Pro" pitchFamily="34" charset="0"/>
            </a:endParaRPr>
          </a:p>
          <a:p>
            <a:pPr>
              <a:buNone/>
            </a:pPr>
            <a:endParaRPr lang="en-US" sz="2800" dirty="0" smtClean="0">
              <a:latin typeface="Myriad Pro" pitchFamily="34" charset="0"/>
            </a:endParaRPr>
          </a:p>
          <a:p>
            <a:endParaRPr lang="en-US" sz="2800" dirty="0" smtClean="0">
              <a:latin typeface="Myriad Pro" pitchFamily="34" charset="0"/>
            </a:endParaRPr>
          </a:p>
          <a:p>
            <a:pPr lvl="1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“Freight”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4040188" cy="639762"/>
          </a:xfrm>
        </p:spPr>
        <p:txBody>
          <a:bodyPr/>
          <a:lstStyle/>
          <a:p>
            <a:r>
              <a:rPr lang="en-US" dirty="0" smtClean="0"/>
              <a:t>What is Freight?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81000" y="1981200"/>
            <a:ext cx="4040188" cy="3951288"/>
          </a:xfrm>
        </p:spPr>
        <p:txBody>
          <a:bodyPr/>
          <a:lstStyle/>
          <a:p>
            <a:r>
              <a:rPr lang="en-US" dirty="0" smtClean="0"/>
              <a:t>Freight Definition</a:t>
            </a:r>
          </a:p>
          <a:p>
            <a:pPr lvl="1"/>
            <a:r>
              <a:rPr lang="en-US" dirty="0" smtClean="0"/>
              <a:t>“Goods </a:t>
            </a:r>
            <a:r>
              <a:rPr lang="en-US" dirty="0"/>
              <a:t>and cargo transported for pay, whether by water, land, or air.” </a:t>
            </a:r>
            <a:r>
              <a:rPr lang="en-US" sz="1100" dirty="0" smtClean="0"/>
              <a:t>(</a:t>
            </a:r>
            <a:r>
              <a:rPr lang="en-US" sz="1100" dirty="0" smtClean="0"/>
              <a:t>Source: Cambridge Dictionary)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Goods movement</a:t>
            </a:r>
          </a:p>
          <a:p>
            <a:r>
              <a:rPr lang="en-US" dirty="0" smtClean="0"/>
              <a:t>Freight-dependent industries</a:t>
            </a:r>
            <a:endParaRPr lang="en-US" dirty="0" smtClean="0"/>
          </a:p>
          <a:p>
            <a:pPr lvl="1">
              <a:buNone/>
            </a:pPr>
            <a:endParaRPr lang="en-US" sz="1100" dirty="0" smtClean="0"/>
          </a:p>
          <a:p>
            <a:pPr lvl="1">
              <a:buNone/>
            </a:pPr>
            <a:endParaRPr lang="en-US" sz="1100" dirty="0" smtClean="0"/>
          </a:p>
          <a:p>
            <a:pPr lvl="1">
              <a:buNone/>
            </a:pPr>
            <a:endParaRPr lang="en-US" sz="11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371600"/>
            <a:ext cx="4041775" cy="639762"/>
          </a:xfrm>
        </p:spPr>
        <p:txBody>
          <a:bodyPr/>
          <a:lstStyle/>
          <a:p>
            <a:r>
              <a:rPr lang="en-US" dirty="0" smtClean="0"/>
              <a:t>What Drives Freight?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81200"/>
            <a:ext cx="4346575" cy="3951288"/>
          </a:xfrm>
        </p:spPr>
        <p:txBody>
          <a:bodyPr/>
          <a:lstStyle/>
          <a:p>
            <a:r>
              <a:rPr lang="en-US" dirty="0" smtClean="0"/>
              <a:t>People </a:t>
            </a:r>
            <a:r>
              <a:rPr lang="en-US" dirty="0" smtClean="0"/>
              <a:t>and </a:t>
            </a:r>
            <a:r>
              <a:rPr lang="en-US" dirty="0" smtClean="0"/>
              <a:t>business demands drive freight</a:t>
            </a:r>
          </a:p>
          <a:p>
            <a:r>
              <a:rPr lang="en-US" dirty="0" smtClean="0"/>
              <a:t>National Capital Region heavy service industry (government-related employment and services)</a:t>
            </a:r>
            <a:endParaRPr lang="en-US" dirty="0" smtClean="0"/>
          </a:p>
          <a:p>
            <a:r>
              <a:rPr lang="en-US" dirty="0" smtClean="0"/>
              <a:t>U.S. consumption requires the movement of 50 tons of freight per person each year!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56260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400" i="1" dirty="0" smtClean="0"/>
              <a:t>Example:  777 North </a:t>
            </a:r>
            <a:r>
              <a:rPr lang="en-US" sz="2400" i="1" dirty="0" smtClean="0"/>
              <a:t>Capitol </a:t>
            </a:r>
            <a:r>
              <a:rPr lang="en-US" sz="2400" i="1" dirty="0" smtClean="0"/>
              <a:t>Street receives 15 trucks per day</a:t>
            </a:r>
            <a:endParaRPr lang="en-US" i="1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Myriad Pro" pitchFamily="34" charset="0"/>
              </a:rPr>
              <a:t>Freight in the National Capital Region </a:t>
            </a:r>
            <a:endParaRPr lang="en-US" sz="3600" dirty="0">
              <a:latin typeface="Myriad Pro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4" descr="C:\Users\dsonenklar\Desktop\TPB Planning Area Map - Core, Inner, Outer, Context-01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1447800"/>
            <a:ext cx="4828302" cy="5410200"/>
          </a:xfrm>
          <a:prstGeom prst="rect">
            <a:avLst/>
          </a:prstGeom>
          <a:noFill/>
        </p:spPr>
      </p:pic>
      <p:pic>
        <p:nvPicPr>
          <p:cNvPr id="10" name="Picture 3" descr="C:\Users\dsonenklar\Desktop\2012 CLRP GRAPHICS_Land Use and Travel Forecast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267200" y="1828800"/>
            <a:ext cx="5410200" cy="386442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648200" y="12954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Our Region’s Unique Freight Story</a:t>
            </a:r>
            <a:endParaRPr lang="en-U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Myriad Pro" pitchFamily="34" charset="0"/>
              </a:rPr>
              <a:t>Freight in the National Capital Region </a:t>
            </a:r>
            <a:r>
              <a:rPr lang="en-US" sz="3100" dirty="0" smtClean="0"/>
              <a:t>Regional </a:t>
            </a:r>
            <a:r>
              <a:rPr lang="en-US" sz="3100" dirty="0" smtClean="0"/>
              <a:t>Freight Mode Split 2011</a:t>
            </a:r>
            <a:br>
              <a:rPr lang="en-US" sz="3100" dirty="0" smtClean="0"/>
            </a:br>
            <a:r>
              <a:rPr lang="en-US" sz="2700" u="sng" dirty="0" smtClean="0"/>
              <a:t>Trips To, From, Within Region</a:t>
            </a:r>
            <a:endParaRPr lang="en-US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58674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 FHWA Freight Analysis Framework, 2013</a:t>
            </a:r>
            <a:endParaRPr lang="en-US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-152400" y="2286000"/>
          <a:ext cx="4800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962400" y="2286000"/>
          <a:ext cx="5029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Freight and Transportation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Freight transportation planning “encouraged” in transportation legislation, but growing focus</a:t>
            </a:r>
          </a:p>
          <a:p>
            <a:r>
              <a:rPr lang="en-US" dirty="0" smtClean="0"/>
              <a:t>MAP-21 Transportation Legislation</a:t>
            </a:r>
          </a:p>
          <a:p>
            <a:pPr lvl="1"/>
            <a:r>
              <a:rPr lang="en-US" dirty="0" smtClean="0"/>
              <a:t>National Goals</a:t>
            </a: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4495800" y="1600199"/>
            <a:ext cx="4419600" cy="6947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 National Goals from MAP-21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4498974" y="2274887"/>
          <a:ext cx="4468191" cy="3211513"/>
        </p:xfrm>
        <a:graphic>
          <a:graphicData uri="http://schemas.openxmlformats.org/presentationml/2006/ole">
            <p:oleObj spid="_x0000_s1026" name="Worksheet" r:id="rId3" imgW="3476611" imgH="2143057" progId="Excel.Sheet.12">
              <p:embed/>
            </p:oleObj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Myriad Pro" pitchFamily="34" charset="0"/>
              </a:rPr>
              <a:t>TPB Freight Program</a:t>
            </a:r>
            <a:endParaRPr lang="en-US" dirty="0">
              <a:latin typeface="Myriad Pro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5720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Myriad Pro" pitchFamily="34" charset="0"/>
              </a:rPr>
              <a:t>TPB Freight Program Components</a:t>
            </a:r>
          </a:p>
          <a:p>
            <a:pPr lvl="1"/>
            <a:r>
              <a:rPr lang="en-US" dirty="0" smtClean="0">
                <a:latin typeface="Myriad Pro" pitchFamily="34" charset="0"/>
              </a:rPr>
              <a:t>TPB Freight Subcommittee</a:t>
            </a:r>
          </a:p>
          <a:p>
            <a:pPr lvl="1"/>
            <a:r>
              <a:rPr lang="en-US" dirty="0" smtClean="0">
                <a:latin typeface="Myriad Pro" pitchFamily="34" charset="0"/>
              </a:rPr>
              <a:t>National Capital Region Freight Plan 2010</a:t>
            </a:r>
          </a:p>
          <a:p>
            <a:pPr lvl="1"/>
            <a:r>
              <a:rPr lang="en-US" i="1" dirty="0" smtClean="0">
                <a:latin typeface="Myriad Pro" pitchFamily="34" charset="0"/>
              </a:rPr>
              <a:t>Focus </a:t>
            </a:r>
            <a:r>
              <a:rPr lang="en-US" i="1" dirty="0" smtClean="0">
                <a:latin typeface="Myriad Pro" pitchFamily="34" charset="0"/>
              </a:rPr>
              <a:t>on Freight </a:t>
            </a:r>
            <a:r>
              <a:rPr lang="en-US" dirty="0" smtClean="0">
                <a:latin typeface="Myriad Pro" pitchFamily="34" charset="0"/>
              </a:rPr>
              <a:t>Monthly</a:t>
            </a:r>
            <a:r>
              <a:rPr lang="en-US" i="1" dirty="0" smtClean="0">
                <a:latin typeface="Myriad Pro" pitchFamily="34" charset="0"/>
              </a:rPr>
              <a:t> </a:t>
            </a:r>
            <a:r>
              <a:rPr lang="en-US" dirty="0" smtClean="0">
                <a:latin typeface="Myriad Pro" pitchFamily="34" charset="0"/>
              </a:rPr>
              <a:t>Newsletter</a:t>
            </a:r>
          </a:p>
          <a:p>
            <a:pPr lvl="1"/>
            <a:r>
              <a:rPr lang="en-US" dirty="0" smtClean="0">
                <a:latin typeface="Myriad Pro" pitchFamily="34" charset="0"/>
                <a:hlinkClick r:id="rId4"/>
              </a:rPr>
              <a:t>www.mwcog.org/freight</a:t>
            </a:r>
            <a:endParaRPr lang="en-US" dirty="0" smtClean="0">
              <a:latin typeface="Myriad Pro" pitchFamily="34" charset="0"/>
            </a:endParaRPr>
          </a:p>
          <a:p>
            <a:pPr lvl="1"/>
            <a:r>
              <a:rPr lang="en-US" dirty="0" smtClean="0">
                <a:latin typeface="Myriad Pro" pitchFamily="34" charset="0"/>
              </a:rPr>
              <a:t>Content to the Constrained Long-Range Plan/Transportation Improvement Program/TPB Publications </a:t>
            </a:r>
          </a:p>
          <a:p>
            <a:pPr lvl="1">
              <a:buNone/>
            </a:pPr>
            <a:endParaRPr lang="en-US" dirty="0" smtClean="0">
              <a:latin typeface="Myriad Pro" pitchFamily="34" charset="0"/>
            </a:endParaRPr>
          </a:p>
          <a:p>
            <a:pPr lvl="1">
              <a:buNone/>
            </a:pPr>
            <a:endParaRPr lang="en-US" dirty="0" smtClean="0">
              <a:latin typeface="Myriad Pro" pitchFamily="34" charset="0"/>
            </a:endParaRPr>
          </a:p>
          <a:p>
            <a:pPr lvl="1">
              <a:buNone/>
            </a:pPr>
            <a:endParaRPr lang="en-US" dirty="0" smtClean="0">
              <a:latin typeface="Myriad Pro" pitchFamily="34" charset="0"/>
            </a:endParaRPr>
          </a:p>
          <a:p>
            <a:pPr lvl="1">
              <a:buNone/>
            </a:pPr>
            <a:endParaRPr lang="en-US" dirty="0" smtClean="0">
              <a:latin typeface="Myriad Pro" pitchFamily="34" charset="0"/>
            </a:endParaRPr>
          </a:p>
          <a:p>
            <a:pPr>
              <a:buNone/>
            </a:pPr>
            <a:endParaRPr lang="en-US" dirty="0">
              <a:latin typeface="Myriad Pro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181600" y="1371600"/>
            <a:ext cx="3388372" cy="4420053"/>
          </a:xfrm>
          <a:prstGeom prst="rect">
            <a:avLst/>
          </a:prstGeom>
          <a:noFill/>
          <a:ln w="1587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TPB Freight Subcommittee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" y="1066800"/>
            <a:ext cx="8229600" cy="483076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Myriad Pro" pitchFamily="34" charset="0"/>
              </a:rPr>
              <a:t>TPB Freight Subcommittee Role</a:t>
            </a:r>
          </a:p>
          <a:p>
            <a:pPr lvl="1"/>
            <a:r>
              <a:rPr lang="en-US" sz="1600" dirty="0" smtClean="0">
                <a:latin typeface="Myriad Pro" pitchFamily="34" charset="0"/>
              </a:rPr>
              <a:t>Stakeholder presentations/tours on </a:t>
            </a:r>
            <a:r>
              <a:rPr lang="en-US" sz="1600" dirty="0" smtClean="0">
                <a:latin typeface="Myriad Pro" pitchFamily="34" charset="0"/>
              </a:rPr>
              <a:t>regional/national freight </a:t>
            </a:r>
            <a:r>
              <a:rPr lang="en-US" sz="1600" dirty="0" smtClean="0">
                <a:latin typeface="Myriad Pro" pitchFamily="34" charset="0"/>
              </a:rPr>
              <a:t>topics</a:t>
            </a:r>
            <a:endParaRPr lang="en-US" sz="1600" dirty="0" smtClean="0">
              <a:latin typeface="Myriad Pro" pitchFamily="34" charset="0"/>
            </a:endParaRPr>
          </a:p>
          <a:p>
            <a:r>
              <a:rPr lang="en-US" sz="2400" dirty="0" smtClean="0">
                <a:latin typeface="Myriad Pro" pitchFamily="34" charset="0"/>
              </a:rPr>
              <a:t>TPB Freight Program </a:t>
            </a:r>
            <a:r>
              <a:rPr lang="en-US" sz="2400" dirty="0" smtClean="0">
                <a:latin typeface="Myriad Pro" pitchFamily="34" charset="0"/>
              </a:rPr>
              <a:t>products/activities </a:t>
            </a:r>
            <a:r>
              <a:rPr lang="en-US" sz="2400" dirty="0" smtClean="0">
                <a:latin typeface="Myriad Pro" pitchFamily="34" charset="0"/>
              </a:rPr>
              <a:t>vetted by TPB Freight Subcommittee </a:t>
            </a:r>
            <a:r>
              <a:rPr lang="en-US" sz="2400" dirty="0" smtClean="0">
                <a:latin typeface="Myriad Pro" pitchFamily="34" charset="0"/>
              </a:rPr>
              <a:t>members</a:t>
            </a:r>
          </a:p>
          <a:p>
            <a:pPr lvl="1"/>
            <a:r>
              <a:rPr lang="en-US" sz="1600" dirty="0" smtClean="0">
                <a:latin typeface="Myriad Pro" pitchFamily="34" charset="0"/>
              </a:rPr>
              <a:t>National Capital Region Freight Plan, </a:t>
            </a:r>
            <a:r>
              <a:rPr lang="en-US" sz="1600" dirty="0" smtClean="0">
                <a:latin typeface="Myriad Pro" pitchFamily="34" charset="0"/>
              </a:rPr>
              <a:t>2010</a:t>
            </a:r>
          </a:p>
          <a:p>
            <a:pPr lvl="1"/>
            <a:r>
              <a:rPr lang="en-US" sz="1600" dirty="0" smtClean="0">
                <a:latin typeface="Myriad Pro" pitchFamily="34" charset="0"/>
              </a:rPr>
              <a:t>Top </a:t>
            </a:r>
            <a:r>
              <a:rPr lang="en-US" sz="1600" dirty="0" smtClean="0">
                <a:latin typeface="Myriad Pro" pitchFamily="34" charset="0"/>
              </a:rPr>
              <a:t>10 Highlighted Freight Projects, 2011</a:t>
            </a:r>
          </a:p>
          <a:p>
            <a:r>
              <a:rPr lang="en-US" sz="2400" dirty="0" smtClean="0">
                <a:latin typeface="Myriad Pro" pitchFamily="34" charset="0"/>
              </a:rPr>
              <a:t>Inform/involve </a:t>
            </a:r>
            <a:r>
              <a:rPr lang="en-US" sz="2400" dirty="0" smtClean="0">
                <a:latin typeface="Myriad Pro" pitchFamily="34" charset="0"/>
              </a:rPr>
              <a:t>members about complementary MPO </a:t>
            </a:r>
            <a:r>
              <a:rPr lang="en-US" sz="2400" dirty="0" smtClean="0">
                <a:latin typeface="Myriad Pro" pitchFamily="34" charset="0"/>
              </a:rPr>
              <a:t>programs/policy</a:t>
            </a:r>
            <a:endParaRPr lang="en-US" sz="2400" dirty="0" smtClean="0">
              <a:latin typeface="Myriad Pro" pitchFamily="34" charset="0"/>
            </a:endParaRPr>
          </a:p>
          <a:p>
            <a:pPr lvl="1"/>
            <a:r>
              <a:rPr lang="en-US" sz="1600" dirty="0" smtClean="0">
                <a:latin typeface="Myriad Pro" pitchFamily="34" charset="0"/>
              </a:rPr>
              <a:t>Complete Streets Policy input</a:t>
            </a:r>
          </a:p>
          <a:p>
            <a:pPr lvl="1"/>
            <a:r>
              <a:rPr lang="en-US" sz="1600" dirty="0" smtClean="0">
                <a:latin typeface="Myriad Pro" pitchFamily="34" charset="0"/>
              </a:rPr>
              <a:t>Transportation Land-Use Connections Grant </a:t>
            </a:r>
            <a:r>
              <a:rPr lang="en-US" sz="1600" dirty="0" smtClean="0">
                <a:latin typeface="Myriad Pro" pitchFamily="34" charset="0"/>
              </a:rPr>
              <a:t>Program</a:t>
            </a:r>
          </a:p>
          <a:p>
            <a:pPr lvl="1">
              <a:buNone/>
            </a:pPr>
            <a:r>
              <a:rPr lang="en-US" sz="1600" dirty="0" smtClean="0">
                <a:latin typeface="Myriad Pro" pitchFamily="34" charset="0"/>
              </a:rPr>
              <a:t> </a:t>
            </a:r>
            <a:r>
              <a:rPr lang="en-US" sz="1600" dirty="0" smtClean="0">
                <a:latin typeface="Myriad Pro" pitchFamily="34" charset="0"/>
              </a:rPr>
              <a:t>(Frederick County Freight and Land-Use Plan, 2011)</a:t>
            </a:r>
          </a:p>
          <a:p>
            <a:pPr lvl="1"/>
            <a:r>
              <a:rPr lang="en-US" sz="1600" dirty="0" smtClean="0">
                <a:latin typeface="Myriad Pro" pitchFamily="34" charset="0"/>
              </a:rPr>
              <a:t>Electric Vehicle Business Forum participation	</a:t>
            </a:r>
            <a:endParaRPr lang="en-US" sz="1800" dirty="0" smtClean="0">
              <a:latin typeface="Myriad Pro" pitchFamily="34" charset="0"/>
            </a:endParaRPr>
          </a:p>
          <a:p>
            <a:r>
              <a:rPr lang="en-US" sz="2400" dirty="0" smtClean="0">
                <a:latin typeface="Myriad Pro" pitchFamily="34" charset="0"/>
              </a:rPr>
              <a:t>Members approach TPB via Freight Subcommittee for Letters of Support</a:t>
            </a:r>
          </a:p>
          <a:p>
            <a:pPr lvl="1"/>
            <a:r>
              <a:rPr lang="en-US" sz="1600" dirty="0" smtClean="0">
                <a:latin typeface="Myriad Pro" pitchFamily="34" charset="0"/>
              </a:rPr>
              <a:t>CSX TIGER Grant</a:t>
            </a:r>
          </a:p>
          <a:p>
            <a:pPr lvl="1"/>
            <a:r>
              <a:rPr lang="en-US" sz="1600" dirty="0" smtClean="0">
                <a:latin typeface="Myriad Pro" pitchFamily="34" charset="0"/>
              </a:rPr>
              <a:t>NS TIGER Grant </a:t>
            </a:r>
          </a:p>
          <a:p>
            <a:pPr lvl="1"/>
            <a:r>
              <a:rPr lang="en-US" sz="1600" dirty="0" smtClean="0">
                <a:latin typeface="Myriad Pro" pitchFamily="34" charset="0"/>
              </a:rPr>
              <a:t>DDOT Off-Hours FHWA Grant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U:\Pictures\FedEx\FedEx16.jpg"/>
          <p:cNvPicPr>
            <a:picLocks noChangeAspect="1" noChangeArrowheads="1"/>
          </p:cNvPicPr>
          <p:nvPr/>
        </p:nvPicPr>
        <p:blipFill>
          <a:blip r:embed="rId3" cstate="print"/>
          <a:srcRect l="3419" t="11396" r="7692" b="21368"/>
          <a:stretch>
            <a:fillRect/>
          </a:stretch>
        </p:blipFill>
        <p:spPr bwMode="auto">
          <a:xfrm rot="734501">
            <a:off x="6510927" y="269996"/>
            <a:ext cx="2726744" cy="1546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Picture 6" descr="C:\Users\kfoster\Desktop\EV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657600"/>
            <a:ext cx="2212159" cy="156710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Example</a:t>
            </a:r>
            <a:r>
              <a:rPr lang="en-US" sz="3600" dirty="0"/>
              <a:t>:  Top 10 </a:t>
            </a:r>
            <a:r>
              <a:rPr lang="en-US" sz="3600" dirty="0" smtClean="0"/>
              <a:t>Freight </a:t>
            </a:r>
            <a:r>
              <a:rPr lang="en-US" sz="3600" dirty="0"/>
              <a:t>Projects, 2011</a:t>
            </a:r>
            <a:br>
              <a:rPr lang="en-US" sz="3600" dirty="0"/>
            </a:br>
            <a:endParaRPr lang="en-US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500" r="2500"/>
          <a:stretch>
            <a:fillRect/>
          </a:stretch>
        </p:blipFill>
        <p:spPr>
          <a:xfrm>
            <a:off x="457200" y="1219200"/>
            <a:ext cx="8001000" cy="4400242"/>
          </a:xfrm>
        </p:spPr>
      </p:pic>
      <p:sp>
        <p:nvSpPr>
          <p:cNvPr id="5" name="TextBox 4"/>
          <p:cNvSpPr txBox="1"/>
          <p:nvPr/>
        </p:nvSpPr>
        <p:spPr>
          <a:xfrm>
            <a:off x="457200" y="55626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~ </a:t>
            </a:r>
            <a:r>
              <a:rPr lang="en-US" i="1" dirty="0" smtClean="0"/>
              <a:t>One way the National Capital Region TPB can champion freight projects </a:t>
            </a:r>
            <a:r>
              <a:rPr lang="en-US" sz="2400" b="1" dirty="0" smtClean="0">
                <a:latin typeface="Times New Roman"/>
                <a:cs typeface="Times New Roman"/>
              </a:rPr>
              <a:t>~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45138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Myriad Pro" pitchFamily="34" charset="0"/>
              </a:rPr>
              <a:t>Upcoming Freight Initiatives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915400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Myriad Pro" pitchFamily="34" charset="0"/>
              </a:rPr>
              <a:t>TPB Freight Around the </a:t>
            </a:r>
            <a:r>
              <a:rPr lang="en-US" dirty="0" smtClean="0">
                <a:latin typeface="Myriad Pro" pitchFamily="34" charset="0"/>
              </a:rPr>
              <a:t>Region project, underway</a:t>
            </a:r>
          </a:p>
          <a:p>
            <a:pPr lvl="1"/>
            <a:r>
              <a:rPr lang="en-US" dirty="0" smtClean="0"/>
              <a:t>Reveal </a:t>
            </a:r>
            <a:r>
              <a:rPr lang="en-US" dirty="0" smtClean="0"/>
              <a:t>the unique freight story of each of our jurisdictions</a:t>
            </a:r>
          </a:p>
          <a:p>
            <a:pPr lvl="2"/>
            <a:r>
              <a:rPr lang="en-US" dirty="0" smtClean="0"/>
              <a:t>Identify traditional freight </a:t>
            </a:r>
            <a:r>
              <a:rPr lang="en-US" dirty="0" smtClean="0"/>
              <a:t>assets</a:t>
            </a:r>
          </a:p>
          <a:p>
            <a:pPr lvl="2"/>
            <a:r>
              <a:rPr lang="en-US" dirty="0" smtClean="0"/>
              <a:t>Jobs in transportation/freight-dependent sectors	</a:t>
            </a:r>
          </a:p>
          <a:p>
            <a:pPr lvl="2"/>
            <a:r>
              <a:rPr lang="en-US" dirty="0" smtClean="0"/>
              <a:t>How </a:t>
            </a:r>
            <a:r>
              <a:rPr lang="en-US" dirty="0" smtClean="0"/>
              <a:t>much contribution does this sector make to our local economies</a:t>
            </a:r>
            <a:r>
              <a:rPr lang="en-US" dirty="0" smtClean="0"/>
              <a:t>?</a:t>
            </a:r>
          </a:p>
          <a:p>
            <a:r>
              <a:rPr lang="en-US" dirty="0" smtClean="0"/>
              <a:t>Top 10 Freight Projects, spring 2013</a:t>
            </a:r>
          </a:p>
          <a:p>
            <a:r>
              <a:rPr lang="en-US" dirty="0" smtClean="0"/>
              <a:t>Freight Plan update, fall 2013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9969" y="2286000"/>
            <a:ext cx="159403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Trending Freight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525963"/>
          </a:xfrm>
        </p:spPr>
        <p:txBody>
          <a:bodyPr/>
          <a:lstStyle/>
          <a:p>
            <a:r>
              <a:rPr lang="en-US" dirty="0" smtClean="0"/>
              <a:t>Panama Canal expansion 2014 </a:t>
            </a:r>
            <a:r>
              <a:rPr lang="en-US" sz="1600" dirty="0" smtClean="0"/>
              <a:t>(Ports race to be </a:t>
            </a:r>
            <a:r>
              <a:rPr lang="en-US" sz="1600" dirty="0" err="1" smtClean="0"/>
              <a:t>Panmax</a:t>
            </a:r>
            <a:r>
              <a:rPr lang="en-US" sz="1600" dirty="0" smtClean="0"/>
              <a:t> ready)</a:t>
            </a:r>
            <a:endParaRPr lang="en-US" dirty="0" smtClean="0"/>
          </a:p>
          <a:p>
            <a:r>
              <a:rPr lang="en-US" dirty="0" smtClean="0"/>
              <a:t>Growth in domestic fuel production </a:t>
            </a:r>
            <a:r>
              <a:rPr lang="en-US" sz="1600" dirty="0" smtClean="0"/>
              <a:t>(</a:t>
            </a:r>
            <a:r>
              <a:rPr lang="en-US" sz="1600" dirty="0" err="1" smtClean="0"/>
              <a:t>Bakken</a:t>
            </a:r>
            <a:r>
              <a:rPr lang="en-US" sz="1600" dirty="0" smtClean="0"/>
              <a:t> Shale in ND)</a:t>
            </a:r>
            <a:endParaRPr lang="en-US" dirty="0" smtClean="0"/>
          </a:p>
          <a:p>
            <a:r>
              <a:rPr lang="en-US" dirty="0" smtClean="0"/>
              <a:t>Supply chain risk </a:t>
            </a:r>
            <a:r>
              <a:rPr lang="en-US" sz="1600" dirty="0" smtClean="0"/>
              <a:t>(Weather, political stability, product theft, counterfeits)</a:t>
            </a:r>
            <a:endParaRPr lang="en-US" dirty="0" smtClean="0"/>
          </a:p>
          <a:p>
            <a:r>
              <a:rPr lang="en-US" dirty="0" smtClean="0"/>
              <a:t>Relocation of manufacturing to the US/nearby</a:t>
            </a:r>
          </a:p>
          <a:p>
            <a:r>
              <a:rPr lang="en-US" dirty="0" smtClean="0"/>
              <a:t>E-commerce globally </a:t>
            </a:r>
            <a:r>
              <a:rPr lang="en-US" sz="1600" dirty="0" smtClean="0"/>
              <a:t>(Changing consumer/lifestyle </a:t>
            </a:r>
            <a:r>
              <a:rPr lang="en-US" sz="1600" dirty="0" smtClean="0"/>
              <a:t>trends/changing traffic)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114800"/>
            <a:ext cx="5032558" cy="2438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4114800"/>
            <a:ext cx="1524000" cy="59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9000" y="4800600"/>
            <a:ext cx="17526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382000" y="5181600"/>
            <a:ext cx="762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5407" y="5746750"/>
            <a:ext cx="386859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4572000"/>
            <a:ext cx="7772400" cy="1470025"/>
          </a:xfrm>
        </p:spPr>
        <p:txBody>
          <a:bodyPr>
            <a:noAutofit/>
          </a:bodyPr>
          <a:lstStyle/>
          <a:p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Karin Foster</a:t>
            </a:r>
            <a:b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</a:b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Transportation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Planner</a:t>
            </a:r>
            <a:b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</a:b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Metropolitan Washington Council of Governments</a:t>
            </a:r>
            <a:b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</a:b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National Capital Region Transportation Planning Board</a:t>
            </a:r>
            <a:b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</a:b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March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14,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>2013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  <a:t/>
            </a:r>
            <a:b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Myriad Pro" pitchFamily="34" charset="0"/>
              </a:rPr>
            </a:br>
            <a:r>
              <a:rPr lang="en-US" sz="2000" dirty="0" smtClean="0">
                <a:hlinkClick r:id="rId4"/>
              </a:rPr>
              <a:t>kfoster@mwcog.org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5"/>
              </a:rPr>
              <a:t>www.mwcog.org/freight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1371600" y="533400"/>
            <a:ext cx="64008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Thank You</a:t>
            </a:r>
          </a:p>
          <a:p>
            <a:r>
              <a:rPr lang="en-US" sz="2800" dirty="0" smtClean="0"/>
              <a:t>Questions?</a:t>
            </a:r>
            <a:endParaRPr 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1676400"/>
            <a:ext cx="5900756" cy="2438400"/>
          </a:xfrm>
          <a:prstGeom prst="rect">
            <a:avLst/>
          </a:prstGeom>
          <a:noFill/>
          <a:ln w="41275" cmpd="thickThin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3472</TotalTime>
  <Words>596</Words>
  <Application>Microsoft Office PowerPoint</Application>
  <PresentationFormat>On-screen Show (4:3)</PresentationFormat>
  <Paragraphs>125</Paragraphs>
  <Slides>12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Worksheet</vt:lpstr>
      <vt:lpstr>Freight Around the Region</vt:lpstr>
      <vt:lpstr>Overview</vt:lpstr>
      <vt:lpstr>What is “Freight”</vt:lpstr>
      <vt:lpstr>Freight in the National Capital Region </vt:lpstr>
      <vt:lpstr>Freight in the National Capital Region Regional Freight Mode Split 2011 Trips To, From, Within Region</vt:lpstr>
      <vt:lpstr>Freight and Transportation Planning</vt:lpstr>
      <vt:lpstr>TPB Freight Program</vt:lpstr>
      <vt:lpstr>TPB Freight Subcommittee</vt:lpstr>
      <vt:lpstr>Example:  Top 10 Freight Projects, 2011 </vt:lpstr>
      <vt:lpstr>Upcoming Freight Initiatives</vt:lpstr>
      <vt:lpstr>Trending Freight Topics</vt:lpstr>
      <vt:lpstr>Karin Foster Transportation Planner Metropolitan Washington Council of Governments National Capital Region Transportation Planning Board March 14, 2013 kfoster@mwcog.org www.mwcog.org/freight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Freight Transportation  and Metropolitan Planning</dc:title>
  <dc:creator>kfoster</dc:creator>
  <cp:lastModifiedBy>kfoster</cp:lastModifiedBy>
  <cp:revision>323</cp:revision>
  <dcterms:created xsi:type="dcterms:W3CDTF">2013-02-04T16:16:44Z</dcterms:created>
  <dcterms:modified xsi:type="dcterms:W3CDTF">2013-03-13T20:44:47Z</dcterms:modified>
</cp:coreProperties>
</file>