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62" r:id="rId2"/>
    <p:sldId id="268" r:id="rId3"/>
    <p:sldId id="277" r:id="rId4"/>
    <p:sldId id="274" r:id="rId5"/>
    <p:sldId id="275" r:id="rId6"/>
    <p:sldId id="270" r:id="rId7"/>
    <p:sldId id="269" r:id="rId8"/>
    <p:sldId id="276" r:id="rId9"/>
    <p:sldId id="272" r:id="rId10"/>
    <p:sldId id="273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ogfs002\s\DEP\AIR\AQ%20Trends\Design%20Values\EPA_dv_pm25_1999_2011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Cogfs002\s\DEP\AIR\AQ%20Trends\Design%20Values\EPA_dv_pm25_1999_20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Annual PM2.5 Design Value</a:t>
            </a:r>
            <a:endParaRPr lang="en-US" sz="1400" b="1" i="0" u="none" strike="noStrike" baseline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6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Washington, DC-MD-VA Nonattainment Area (1999-2011)</a:t>
            </a:r>
            <a:endParaRPr lang="en-US" sz="1400" b="1" i="0" u="none" strike="noStrike" baseline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c:rich>
      </c:tx>
      <c:layout>
        <c:manualLayout>
          <c:xMode val="edge"/>
          <c:yMode val="edge"/>
          <c:x val="0.18057519770812971"/>
          <c:y val="2.8901734104046241E-3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3126101586284292"/>
          <c:y val="0.15003237095363078"/>
          <c:w val="0.80656440010457164"/>
          <c:h val="0.63416929133858457"/>
        </c:manualLayout>
      </c:layout>
      <c:lineChart>
        <c:grouping val="standard"/>
        <c:ser>
          <c:idx val="0"/>
          <c:order val="0"/>
          <c:tx>
            <c:v>Design Value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4304732526990946E-3"/>
                  <c:y val="-2.57226950677408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2716141732283479E-2"/>
                  <c:y val="-2.007086614173227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2283070866141743E-2"/>
                  <c:y val="-2.239895013123359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3516797900262471E-2"/>
                  <c:y val="-4.35936132983378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2781496062992174E-2"/>
                  <c:y val="3.376662292213468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5101706036745416E-2"/>
                  <c:y val="4.3208005249343893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6833527252392457E-2"/>
                  <c:y val="-2.9672750443766854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2.7491408934707948E-2"/>
                  <c:y val="-4.6242774566473945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3.1500000000000052E-3"/>
                  <c:y val="-2.1323053368328959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5.7474278215223169E-2"/>
                  <c:y val="1.9444444444444445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5.8522440944881897E-2"/>
                  <c:y val="1.4418853893263358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Graphs!$J$2:$T$2</c:f>
              <c:strCache>
                <c:ptCount val="11"/>
                <c:pt idx="0">
                  <c:v>99-01</c:v>
                </c:pt>
                <c:pt idx="1">
                  <c:v>00-02</c:v>
                </c:pt>
                <c:pt idx="2">
                  <c:v>01-03</c:v>
                </c:pt>
                <c:pt idx="3">
                  <c:v>02-04</c:v>
                </c:pt>
                <c:pt idx="4">
                  <c:v>03-05</c:v>
                </c:pt>
                <c:pt idx="5">
                  <c:v>04-06</c:v>
                </c:pt>
                <c:pt idx="6">
                  <c:v>05-07</c:v>
                </c:pt>
                <c:pt idx="7">
                  <c:v>06-08</c:v>
                </c:pt>
                <c:pt idx="8">
                  <c:v>07-09</c:v>
                </c:pt>
                <c:pt idx="9">
                  <c:v>08-10</c:v>
                </c:pt>
                <c:pt idx="10">
                  <c:v>09-11</c:v>
                </c:pt>
              </c:strCache>
            </c:strRef>
          </c:cat>
          <c:val>
            <c:numRef>
              <c:f>'Annual DV'!$F$3:$P$3</c:f>
              <c:numCache>
                <c:formatCode>0.0</c:formatCode>
                <c:ptCount val="11"/>
                <c:pt idx="0">
                  <c:v>17.3</c:v>
                </c:pt>
                <c:pt idx="1">
                  <c:v>17.100000000000001</c:v>
                </c:pt>
                <c:pt idx="2">
                  <c:v>15.8</c:v>
                </c:pt>
                <c:pt idx="3">
                  <c:v>15.1</c:v>
                </c:pt>
                <c:pt idx="4">
                  <c:v>14.6</c:v>
                </c:pt>
                <c:pt idx="5">
                  <c:v>14.5</c:v>
                </c:pt>
                <c:pt idx="6">
                  <c:v>14.2</c:v>
                </c:pt>
                <c:pt idx="7">
                  <c:v>13.1</c:v>
                </c:pt>
                <c:pt idx="8">
                  <c:v>12.4</c:v>
                </c:pt>
                <c:pt idx="9">
                  <c:v>11.5</c:v>
                </c:pt>
                <c:pt idx="10">
                  <c:v>10.8</c:v>
                </c:pt>
              </c:numCache>
            </c:numRef>
          </c:val>
        </c:ser>
        <c:ser>
          <c:idx val="1"/>
          <c:order val="1"/>
          <c:tx>
            <c:v>2012 Annual PM2.5 Standard</c:v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Graphs!$J$2:$T$2</c:f>
              <c:strCache>
                <c:ptCount val="11"/>
                <c:pt idx="0">
                  <c:v>99-01</c:v>
                </c:pt>
                <c:pt idx="1">
                  <c:v>00-02</c:v>
                </c:pt>
                <c:pt idx="2">
                  <c:v>01-03</c:v>
                </c:pt>
                <c:pt idx="3">
                  <c:v>02-04</c:v>
                </c:pt>
                <c:pt idx="4">
                  <c:v>03-05</c:v>
                </c:pt>
                <c:pt idx="5">
                  <c:v>04-06</c:v>
                </c:pt>
                <c:pt idx="6">
                  <c:v>05-07</c:v>
                </c:pt>
                <c:pt idx="7">
                  <c:v>06-08</c:v>
                </c:pt>
                <c:pt idx="8">
                  <c:v>07-09</c:v>
                </c:pt>
                <c:pt idx="9">
                  <c:v>08-10</c:v>
                </c:pt>
                <c:pt idx="10">
                  <c:v>09-11</c:v>
                </c:pt>
              </c:strCache>
            </c:strRef>
          </c:cat>
          <c:val>
            <c:numRef>
              <c:f>Graphs!$J$3:$T$3</c:f>
              <c:numCache>
                <c:formatCode>0.0</c:formatCode>
                <c:ptCount val="11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</c:numCache>
            </c:numRef>
          </c:val>
        </c:ser>
        <c:ser>
          <c:idx val="2"/>
          <c:order val="2"/>
          <c:tx>
            <c:v>1997 Annual PM2.5 Standard</c:v>
          </c:tx>
          <c:spPr>
            <a:ln w="1270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Graphs!$J$2:$T$2</c:f>
              <c:strCache>
                <c:ptCount val="11"/>
                <c:pt idx="0">
                  <c:v>99-01</c:v>
                </c:pt>
                <c:pt idx="1">
                  <c:v>00-02</c:v>
                </c:pt>
                <c:pt idx="2">
                  <c:v>01-03</c:v>
                </c:pt>
                <c:pt idx="3">
                  <c:v>02-04</c:v>
                </c:pt>
                <c:pt idx="4">
                  <c:v>03-05</c:v>
                </c:pt>
                <c:pt idx="5">
                  <c:v>04-06</c:v>
                </c:pt>
                <c:pt idx="6">
                  <c:v>05-07</c:v>
                </c:pt>
                <c:pt idx="7">
                  <c:v>06-08</c:v>
                </c:pt>
                <c:pt idx="8">
                  <c:v>07-09</c:v>
                </c:pt>
                <c:pt idx="9">
                  <c:v>08-10</c:v>
                </c:pt>
                <c:pt idx="10">
                  <c:v>09-11</c:v>
                </c:pt>
              </c:strCache>
            </c:strRef>
          </c:cat>
          <c:val>
            <c:numRef>
              <c:f>Graphs!$J$4:$T$4</c:f>
              <c:numCache>
                <c:formatCode>0.0</c:formatCode>
                <c:ptCount val="11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</c:numCache>
            </c:numRef>
          </c:val>
        </c:ser>
        <c:marker val="1"/>
        <c:axId val="93419776"/>
        <c:axId val="93434240"/>
      </c:lineChart>
      <c:catAx>
        <c:axId val="934197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48306503353747482"/>
              <c:y val="0.88824784185213768"/>
            </c:manualLayout>
          </c:layout>
          <c:spPr>
            <a:noFill/>
            <a:ln w="25400">
              <a:noFill/>
            </a:ln>
          </c:spPr>
        </c:title>
        <c:numFmt formatCode="@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6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3434240"/>
        <c:crosses val="autoZero"/>
        <c:auto val="1"/>
        <c:lblAlgn val="ctr"/>
        <c:lblOffset val="100"/>
        <c:tickLblSkip val="1"/>
        <c:tickMarkSkip val="1"/>
      </c:catAx>
      <c:valAx>
        <c:axId val="93434240"/>
        <c:scaling>
          <c:orientation val="minMax"/>
          <c:min val="10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Design Value (µg/m3)</a:t>
                </a:r>
              </a:p>
            </c:rich>
          </c:tx>
          <c:layout>
            <c:manualLayout>
              <c:xMode val="edge"/>
              <c:yMode val="edge"/>
              <c:x val="8.6355136980426819E-3"/>
              <c:y val="0.26011591036669546"/>
            </c:manualLayout>
          </c:layout>
          <c:spPr>
            <a:noFill/>
            <a:ln w="25400">
              <a:noFill/>
            </a:ln>
          </c:spPr>
        </c:title>
        <c:numFmt formatCode="0.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3419776"/>
        <c:crosses val="autoZero"/>
        <c:crossBetween val="midCat"/>
      </c:valAx>
      <c:spPr>
        <a:solidFill>
          <a:srgbClr val="FFFFFF"/>
        </a:solidFill>
        <a:ln w="12700">
          <a:solidFill>
            <a:sysClr val="windowText" lastClr="000000">
              <a:lumMod val="50000"/>
              <a:lumOff val="50000"/>
            </a:sysClr>
          </a:solidFill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24-Hour PM2.5 Design Value </a:t>
            </a:r>
            <a:endParaRPr lang="en-US" sz="1525" b="1" i="0" u="none" strike="noStrike" baseline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6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Washington, DC-MD-VA Nonattainment Area </a:t>
            </a:r>
          </a:p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6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(1999-2011)</a:t>
            </a:r>
          </a:p>
        </c:rich>
      </c:tx>
      <c:layout>
        <c:manualLayout>
          <c:xMode val="edge"/>
          <c:yMode val="edge"/>
          <c:x val="0.18557187728583108"/>
          <c:y val="2.8903159439364052E-3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1418685121107269"/>
          <c:y val="0.18273950131233632"/>
          <c:w val="0.82352941176470584"/>
          <c:h val="0.59664501312336071"/>
        </c:manualLayout>
      </c:layout>
      <c:lineChart>
        <c:grouping val="standard"/>
        <c:ser>
          <c:idx val="0"/>
          <c:order val="0"/>
          <c:tx>
            <c:v>Design Value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3068050749711607E-3"/>
                  <c:y val="-5.898395549566320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9607843137254891E-2"/>
                  <c:y val="-4.540005401032592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607843137254923E-2"/>
                  <c:y val="-5.457638435980773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3068050749711588E-2"/>
                  <c:y val="-5.2697802635255177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1337946943483416E-2"/>
                  <c:y val="-5.472069073401897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787773933102655E-2"/>
                  <c:y val="-4.9446133638132113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2687427912341434E-2"/>
                  <c:y val="-4.7567551913579822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5.6837270341207472E-4"/>
                  <c:y val="-1.4242125984251969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5730082708733601E-2"/>
                  <c:y val="-3.4682080924855488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2.5194750656167979E-2"/>
                  <c:y val="-3.5131671041119882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3.8109973753280742E-2"/>
                  <c:y val="-3.0202318460192536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Graphs!$J$2:$T$2</c:f>
              <c:strCache>
                <c:ptCount val="11"/>
                <c:pt idx="0">
                  <c:v>99-01</c:v>
                </c:pt>
                <c:pt idx="1">
                  <c:v>00-02</c:v>
                </c:pt>
                <c:pt idx="2">
                  <c:v>01-03</c:v>
                </c:pt>
                <c:pt idx="3">
                  <c:v>02-04</c:v>
                </c:pt>
                <c:pt idx="4">
                  <c:v>03-05</c:v>
                </c:pt>
                <c:pt idx="5">
                  <c:v>04-06</c:v>
                </c:pt>
                <c:pt idx="6">
                  <c:v>05-07</c:v>
                </c:pt>
                <c:pt idx="7">
                  <c:v>06-08</c:v>
                </c:pt>
                <c:pt idx="8">
                  <c:v>07-09</c:v>
                </c:pt>
                <c:pt idx="9">
                  <c:v>08-10</c:v>
                </c:pt>
                <c:pt idx="10">
                  <c:v>09-11</c:v>
                </c:pt>
              </c:strCache>
            </c:strRef>
          </c:cat>
          <c:val>
            <c:numRef>
              <c:f>'24-Hour DV'!$F$3:$P$3</c:f>
              <c:numCache>
                <c:formatCode>General</c:formatCode>
                <c:ptCount val="11"/>
                <c:pt idx="0">
                  <c:v>41</c:v>
                </c:pt>
                <c:pt idx="1">
                  <c:v>45</c:v>
                </c:pt>
                <c:pt idx="2">
                  <c:v>44</c:v>
                </c:pt>
                <c:pt idx="3">
                  <c:v>42</c:v>
                </c:pt>
                <c:pt idx="4">
                  <c:v>38</c:v>
                </c:pt>
                <c:pt idx="5">
                  <c:v>37</c:v>
                </c:pt>
                <c:pt idx="6">
                  <c:v>35</c:v>
                </c:pt>
                <c:pt idx="7">
                  <c:v>32</c:v>
                </c:pt>
                <c:pt idx="8">
                  <c:v>29</c:v>
                </c:pt>
                <c:pt idx="9">
                  <c:v>27</c:v>
                </c:pt>
                <c:pt idx="10">
                  <c:v>26</c:v>
                </c:pt>
              </c:numCache>
            </c:numRef>
          </c:val>
        </c:ser>
        <c:ser>
          <c:idx val="1"/>
          <c:order val="1"/>
          <c:tx>
            <c:v>2006 24-Hour PM2.5 Standard</c:v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Graphs!$J$2:$T$2</c:f>
              <c:strCache>
                <c:ptCount val="11"/>
                <c:pt idx="0">
                  <c:v>99-01</c:v>
                </c:pt>
                <c:pt idx="1">
                  <c:v>00-02</c:v>
                </c:pt>
                <c:pt idx="2">
                  <c:v>01-03</c:v>
                </c:pt>
                <c:pt idx="3">
                  <c:v>02-04</c:v>
                </c:pt>
                <c:pt idx="4">
                  <c:v>03-05</c:v>
                </c:pt>
                <c:pt idx="5">
                  <c:v>04-06</c:v>
                </c:pt>
                <c:pt idx="6">
                  <c:v>05-07</c:v>
                </c:pt>
                <c:pt idx="7">
                  <c:v>06-08</c:v>
                </c:pt>
                <c:pt idx="8">
                  <c:v>07-09</c:v>
                </c:pt>
                <c:pt idx="9">
                  <c:v>08-10</c:v>
                </c:pt>
                <c:pt idx="10">
                  <c:v>09-11</c:v>
                </c:pt>
              </c:strCache>
            </c:strRef>
          </c:cat>
          <c:val>
            <c:numRef>
              <c:f>Graphs!$J$5:$T$5</c:f>
              <c:numCache>
                <c:formatCode>General</c:formatCode>
                <c:ptCount val="11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</c:numCache>
            </c:numRef>
          </c:val>
        </c:ser>
        <c:ser>
          <c:idx val="2"/>
          <c:order val="2"/>
          <c:tx>
            <c:v>1997 24-Hour PM2.5 Standard</c:v>
          </c:tx>
          <c:spPr>
            <a:ln w="12700">
              <a:solidFill>
                <a:srgbClr val="00B0F0"/>
              </a:solidFill>
              <a:prstDash val="solid"/>
            </a:ln>
          </c:spPr>
          <c:marker>
            <c:symbol val="none"/>
          </c:marker>
          <c:cat>
            <c:strRef>
              <c:f>Graphs!$J$2:$T$2</c:f>
              <c:strCache>
                <c:ptCount val="11"/>
                <c:pt idx="0">
                  <c:v>99-01</c:v>
                </c:pt>
                <c:pt idx="1">
                  <c:v>00-02</c:v>
                </c:pt>
                <c:pt idx="2">
                  <c:v>01-03</c:v>
                </c:pt>
                <c:pt idx="3">
                  <c:v>02-04</c:v>
                </c:pt>
                <c:pt idx="4">
                  <c:v>03-05</c:v>
                </c:pt>
                <c:pt idx="5">
                  <c:v>04-06</c:v>
                </c:pt>
                <c:pt idx="6">
                  <c:v>05-07</c:v>
                </c:pt>
                <c:pt idx="7">
                  <c:v>06-08</c:v>
                </c:pt>
                <c:pt idx="8">
                  <c:v>07-09</c:v>
                </c:pt>
                <c:pt idx="9">
                  <c:v>08-10</c:v>
                </c:pt>
                <c:pt idx="10">
                  <c:v>09-11</c:v>
                </c:pt>
              </c:strCache>
            </c:strRef>
          </c:cat>
          <c:val>
            <c:numRef>
              <c:f>Graphs!$J$6:$T$6</c:f>
              <c:numCache>
                <c:formatCode>General</c:formatCode>
                <c:ptCount val="11"/>
                <c:pt idx="0">
                  <c:v>65</c:v>
                </c:pt>
                <c:pt idx="1">
                  <c:v>65</c:v>
                </c:pt>
                <c:pt idx="2">
                  <c:v>65</c:v>
                </c:pt>
                <c:pt idx="3">
                  <c:v>65</c:v>
                </c:pt>
                <c:pt idx="4">
                  <c:v>65</c:v>
                </c:pt>
                <c:pt idx="5">
                  <c:v>65</c:v>
                </c:pt>
                <c:pt idx="6">
                  <c:v>65</c:v>
                </c:pt>
                <c:pt idx="7">
                  <c:v>65</c:v>
                </c:pt>
                <c:pt idx="8">
                  <c:v>65</c:v>
                </c:pt>
                <c:pt idx="9">
                  <c:v>65</c:v>
                </c:pt>
                <c:pt idx="10">
                  <c:v>65</c:v>
                </c:pt>
              </c:numCache>
            </c:numRef>
          </c:val>
        </c:ser>
        <c:marker val="1"/>
        <c:axId val="93772032"/>
        <c:axId val="93954432"/>
      </c:lineChart>
      <c:catAx>
        <c:axId val="937720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0046572866916228"/>
              <c:y val="0.86416301708684162"/>
            </c:manualLayout>
          </c:layout>
          <c:spPr>
            <a:noFill/>
            <a:ln w="25400">
              <a:noFill/>
            </a:ln>
          </c:spPr>
        </c:title>
        <c:numFmt formatCode="@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6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3954432"/>
        <c:crosses val="autoZero"/>
        <c:auto val="1"/>
        <c:lblAlgn val="ctr"/>
        <c:lblOffset val="100"/>
        <c:tickLblSkip val="1"/>
        <c:tickMarkSkip val="1"/>
      </c:catAx>
      <c:valAx>
        <c:axId val="93954432"/>
        <c:scaling>
          <c:orientation val="minMax"/>
          <c:max val="70"/>
          <c:min val="25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Design Value (µg/m3)</a:t>
                </a:r>
              </a:p>
            </c:rich>
          </c:tx>
          <c:layout>
            <c:manualLayout>
              <c:xMode val="edge"/>
              <c:yMode val="edge"/>
              <c:x val="8.6505744159029816E-3"/>
              <c:y val="0.2514453848888488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3772032"/>
        <c:crosses val="autoZero"/>
        <c:crossBetween val="midCat"/>
        <c:majorUnit val="5"/>
        <c:minorUnit val="5"/>
      </c:valAx>
      <c:spPr>
        <a:solidFill>
          <a:srgbClr val="FFFFFF"/>
        </a:solidFill>
        <a:ln w="3175"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</cdr:x>
      <cdr:y>0.63333</cdr:y>
    </cdr:from>
    <cdr:to>
      <cdr:x>0.50369</cdr:x>
      <cdr:y>0.69111</cdr:y>
    </cdr:to>
    <cdr:sp macro="" textlink="">
      <cdr:nvSpPr>
        <cdr:cNvPr id="409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19200" y="2895600"/>
          <a:ext cx="2618918" cy="2641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00" b="1" i="0" u="none" strike="noStrike" baseline="0" dirty="0">
              <a:solidFill>
                <a:srgbClr val="FF0000"/>
              </a:solidFill>
              <a:latin typeface="Arial"/>
              <a:cs typeface="Arial"/>
            </a:rPr>
            <a:t>2012 Annual PM2.5 Standard = 12.0 µg/m</a:t>
          </a:r>
          <a:r>
            <a:rPr lang="en-US" sz="1000" b="1" i="0" u="none" strike="noStrike" baseline="30000" dirty="0">
              <a:solidFill>
                <a:srgbClr val="FF0000"/>
              </a:solidFill>
              <a:latin typeface="Arial"/>
              <a:cs typeface="Arial"/>
            </a:rPr>
            <a:t>3</a:t>
          </a:r>
        </a:p>
      </cdr:txBody>
    </cdr:sp>
  </cdr:relSizeAnchor>
  <cdr:relSizeAnchor xmlns:cdr="http://schemas.openxmlformats.org/drawingml/2006/chartDrawing">
    <cdr:from>
      <cdr:x>0</cdr:x>
      <cdr:y>0.9422</cdr:y>
    </cdr:from>
    <cdr:to>
      <cdr:x>0.99828</cdr:x>
      <cdr:y>1</cdr:y>
    </cdr:to>
    <cdr:sp macro="" textlink="">
      <cdr:nvSpPr>
        <cdr:cNvPr id="4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105151"/>
          <a:ext cx="5534025" cy="1904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</a:defRPr>
          </a:lvl9pPr>
        </a:lstStyle>
        <a:p xmlns:a="http://schemas.openxmlformats.org/drawingml/2006/main">
          <a:pPr marL="0" marR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 sz="1000"/>
          </a:pPr>
          <a:r>
            <a:rPr lang="en-US" sz="1000" b="0" i="0" u="none" strike="noStrike" baseline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* Design </a:t>
          </a:r>
          <a:r>
            <a:rPr lang="en-US" sz="1000" b="0" i="0" u="none" strike="noStrike" baseline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value = 3-year </a:t>
          </a:r>
          <a:r>
            <a:rPr lang="en-US" sz="1000" kern="120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</a:rPr>
            <a:t>avg of </a:t>
          </a:r>
          <a:r>
            <a:rPr lang="en-US" sz="1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annual  mean </a:t>
          </a:r>
          <a:r>
            <a:rPr lang="en-US" sz="1000" b="0" i="0" u="none" strike="noStrike" baseline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PM2.5</a:t>
          </a:r>
          <a:r>
            <a:rPr lang="en-US" sz="1000" b="0" i="0" u="none" strike="noStrike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c</a:t>
          </a:r>
          <a:r>
            <a:rPr lang="en-US" sz="1000" b="0" i="0" u="none" strike="noStrike" baseline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oncentrations. </a:t>
          </a:r>
          <a:endParaRPr lang="en-US" sz="1000" kern="1200">
            <a:solidFill>
              <a:srgbClr val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 xmlns:a="http://schemas.openxmlformats.org/drawingml/2006/main">
          <a:pPr>
            <a:defRPr sz="1000"/>
          </a:pPr>
          <a:endParaRPr lang="en-US" sz="100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0.57</cdr:x>
      <cdr:y>0.33333</cdr:y>
    </cdr:from>
    <cdr:to>
      <cdr:x>0.93</cdr:x>
      <cdr:y>0.39118</cdr:y>
    </cdr:to>
    <cdr:sp macro="" textlink="">
      <cdr:nvSpPr>
        <cdr:cNvPr id="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43400" y="1523985"/>
          <a:ext cx="2743200" cy="2644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n-US" sz="1000" b="1" i="0" u="none" strike="noStrike" baseline="0" dirty="0">
              <a:solidFill>
                <a:srgbClr val="00B0F0"/>
              </a:solidFill>
              <a:latin typeface="Arial"/>
              <a:cs typeface="Arial"/>
            </a:rPr>
            <a:t>1997 </a:t>
          </a:r>
          <a:r>
            <a:rPr lang="en-US" sz="1000" b="1" i="0" u="none" strike="noStrike" baseline="0" dirty="0" smtClean="0">
              <a:solidFill>
                <a:srgbClr val="00B0F0"/>
              </a:solidFill>
              <a:latin typeface="Arial"/>
              <a:cs typeface="Arial"/>
            </a:rPr>
            <a:t>Annual </a:t>
          </a:r>
          <a:r>
            <a:rPr lang="en-US" sz="1000" b="1" i="0" u="none" strike="noStrike" baseline="0" dirty="0">
              <a:solidFill>
                <a:srgbClr val="00B0F0"/>
              </a:solidFill>
              <a:latin typeface="Arial"/>
              <a:cs typeface="Arial"/>
            </a:rPr>
            <a:t>PM2.5 Standard =  15.0 µg/m3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0.49508</cdr:x>
      <cdr:y>0.25064</cdr:y>
    </cdr:from>
    <cdr:to>
      <cdr:x>0.93607</cdr:x>
      <cdr:y>0.31412</cdr:y>
    </cdr:to>
    <cdr:sp macro="" textlink="">
      <cdr:nvSpPr>
        <cdr:cNvPr id="307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76514" y="828398"/>
          <a:ext cx="2562261" cy="2098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00" b="1" i="0" u="none" strike="noStrike" baseline="0" dirty="0">
              <a:solidFill>
                <a:srgbClr val="00B0F0"/>
              </a:solidFill>
              <a:latin typeface="Arial"/>
              <a:cs typeface="Arial"/>
            </a:rPr>
            <a:t>1997 24-Hour PM2.5 Standard = 65 µg/m3</a:t>
          </a:r>
        </a:p>
      </cdr:txBody>
    </cdr:sp>
  </cdr:relSizeAnchor>
  <cdr:relSizeAnchor xmlns:cdr="http://schemas.openxmlformats.org/drawingml/2006/chartDrawing">
    <cdr:from>
      <cdr:x>0.12981</cdr:x>
      <cdr:y>0.66516</cdr:y>
    </cdr:from>
    <cdr:to>
      <cdr:x>0.61332</cdr:x>
      <cdr:y>0.71712</cdr:y>
    </cdr:to>
    <cdr:sp macro="" textlink="">
      <cdr:nvSpPr>
        <cdr:cNvPr id="307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19628" y="2192131"/>
          <a:ext cx="2680362" cy="1712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00" b="1" i="0" u="none" strike="noStrike" baseline="0">
              <a:solidFill>
                <a:srgbClr val="FF0000"/>
              </a:solidFill>
              <a:latin typeface="Arial"/>
              <a:cs typeface="Arial"/>
            </a:rPr>
            <a:t>2006 24-Hour PM2.5 Standard = 35 µg/m3</a:t>
          </a:r>
        </a:p>
      </cdr:txBody>
    </cdr:sp>
  </cdr:relSizeAnchor>
  <cdr:relSizeAnchor xmlns:cdr="http://schemas.openxmlformats.org/drawingml/2006/chartDrawing">
    <cdr:from>
      <cdr:x>0.00515</cdr:x>
      <cdr:y>0.93931</cdr:y>
    </cdr:from>
    <cdr:to>
      <cdr:x>0.92611</cdr:x>
      <cdr:y>0.99927</cdr:y>
    </cdr:to>
    <cdr:sp macro="" textlink="">
      <cdr:nvSpPr>
        <cdr:cNvPr id="5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575" y="3095625"/>
          <a:ext cx="5105388" cy="1976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>
            <a:defRPr sz="1000"/>
          </a:pPr>
          <a:r>
            <a:rPr lang="en-US" sz="1000" b="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* Design </a:t>
          </a:r>
          <a:r>
            <a:rPr lang="en-US" sz="10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value = 3-year </a:t>
          </a:r>
          <a:r>
            <a:rPr lang="en-US" sz="1000" dirty="0" smtClean="0">
              <a:solidFill>
                <a:srgbClr val="000000"/>
              </a:solidFill>
              <a:latin typeface="Times New Roman"/>
              <a:cs typeface="Times New Roman"/>
            </a:rPr>
            <a:t>average of  98</a:t>
          </a:r>
          <a:r>
            <a:rPr lang="en-US" sz="1000" baseline="30000" dirty="0" smtClean="0">
              <a:solidFill>
                <a:srgbClr val="000000"/>
              </a:solidFill>
              <a:latin typeface="Times New Roman"/>
              <a:cs typeface="Times New Roman"/>
            </a:rPr>
            <a:t>th</a:t>
          </a:r>
          <a:r>
            <a:rPr lang="en-US" sz="1000" dirty="0" smtClean="0">
              <a:solidFill>
                <a:srgbClr val="000000"/>
              </a:solidFill>
              <a:latin typeface="Times New Roman"/>
              <a:cs typeface="Times New Roman"/>
            </a:rPr>
            <a:t> percentile of P</a:t>
          </a:r>
          <a:r>
            <a:rPr lang="en-US" sz="1000" b="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M2.5</a:t>
          </a:r>
          <a:r>
            <a:rPr lang="en-US" sz="1000" b="0" i="0" u="none" strike="noStrike" dirty="0" smtClean="0">
              <a:solidFill>
                <a:srgbClr val="000000"/>
              </a:solidFill>
              <a:latin typeface="Times New Roman"/>
              <a:cs typeface="Times New Roman"/>
            </a:rPr>
            <a:t> c</a:t>
          </a:r>
          <a:r>
            <a:rPr lang="en-US" sz="1000" b="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oncentrations. </a:t>
          </a:r>
          <a:endParaRPr lang="en-US" sz="1000" b="1" i="1" u="none" strike="noStrike" baseline="0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3CFE5-6B05-4324-9CC8-BEECA1B1CA8E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C86C5-EC4C-40E2-AD33-226DF413B4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2200" dirty="0" smtClean="0"/>
              <a:t>Revision based on 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A number of scientific studies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Analysis by EPA experts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Input from Clean Air Scientific Advisory Committee (CASAC)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Public comments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Return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$12 to $171 for every dollar invested in pollution reduction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2200" dirty="0" smtClean="0"/>
              <a:t>Revision based on 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A number of scientific studies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Analysis by EPA experts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Input from Clean Air Scientific Advisory Committee (CASAC)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Public comments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2200" dirty="0" smtClean="0"/>
              <a:t>Revision based on 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A number of scientific studies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Analysis by EPA experts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Input from Clean Air Scientific Advisory Committee (CASAC)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Public comments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DB60B-8502-4AB9-9C4E-621A2372BC84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8C204-0541-409F-AF9B-3BD7F9D5E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7232-24D8-48B7-BA2A-99E5207148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9025E-47B4-4BB0-861E-73643807C2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5557A-5E8C-4302-9AE8-DCF5550FC4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23AFE-B0C5-4E48-BF9E-57C8997FCA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E72A-EF3A-4230-AED9-A52381572D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C2BE-CE8E-435E-831E-72A088ABC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E9685-1B9F-433C-A9F9-C3AE461AC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22D6517-C103-4CBD-8E46-E8D63782C1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49E32-05B9-416D-A973-D3F2ABD92B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8F07-1359-4F2F-BC3B-5CF11DDFDF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D006A0-4E97-4960-8C23-3676D54B890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524000"/>
            <a:ext cx="8229600" cy="22098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/>
              <a:t>EPA’s New Fine Particle Standard</a:t>
            </a:r>
            <a:br>
              <a:rPr lang="en-US" sz="4400" b="1" dirty="0" smtClean="0"/>
            </a:br>
            <a:r>
              <a:rPr lang="en-US" sz="4400" b="1" dirty="0" smtClean="0"/>
              <a:t>&amp;</a:t>
            </a:r>
            <a:br>
              <a:rPr lang="en-US" sz="4400" b="1" dirty="0" smtClean="0"/>
            </a:br>
            <a:r>
              <a:rPr lang="en-US" sz="4400" b="1" dirty="0" smtClean="0"/>
              <a:t>Metropolitan Washington Region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02948" y="4724400"/>
            <a:ext cx="33009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Sunil Kumar</a:t>
            </a:r>
          </a:p>
          <a:p>
            <a:pPr algn="ctr"/>
            <a:r>
              <a:rPr lang="en-US" b="1" dirty="0" smtClean="0"/>
              <a:t>MWAQC, December 18, 2012</a:t>
            </a:r>
          </a:p>
          <a:p>
            <a:pPr algn="ctr"/>
            <a:r>
              <a:rPr lang="en-US" b="1" dirty="0" smtClean="0"/>
              <a:t>MWCOG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001000" y="6858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Item #3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914400" y="685800"/>
            <a:ext cx="7924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/>
              <a:t>New Fine Particle (PM2.5) Standard</a:t>
            </a:r>
            <a:endParaRPr lang="en-US" sz="32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2057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5181600"/>
          </a:xfrm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2400" dirty="0" smtClean="0"/>
              <a:t>December 14, 2012  -  EPA announced a new PM2.5 standard</a:t>
            </a:r>
          </a:p>
          <a:p>
            <a:pPr marL="457200" indent="-457200">
              <a:buFont typeface="Wingdings" pitchFamily="2" charset="2"/>
              <a:buChar char="v"/>
            </a:pPr>
            <a:endParaRPr lang="en-US" sz="2400" dirty="0" smtClean="0"/>
          </a:p>
          <a:p>
            <a:pPr marL="857250" lvl="1" indent="-457200">
              <a:buFont typeface="Wingdings" pitchFamily="2" charset="2"/>
              <a:buChar char="v"/>
            </a:pPr>
            <a:endParaRPr lang="en-US" sz="8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400" dirty="0" smtClean="0"/>
              <a:t>PM2.5 Standards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Annual Standard  -  Revised from </a:t>
            </a:r>
            <a:r>
              <a:rPr lang="en-US" sz="2000" b="1" dirty="0" smtClean="0">
                <a:solidFill>
                  <a:srgbClr val="FF0000"/>
                </a:solidFill>
              </a:rPr>
              <a:t>15.0 </a:t>
            </a:r>
            <a:r>
              <a:rPr lang="en-US" sz="2000" b="1" dirty="0" smtClean="0">
                <a:solidFill>
                  <a:srgbClr val="FF0000"/>
                </a:solidFill>
                <a:cs typeface="Calibri"/>
              </a:rPr>
              <a:t>µ</a:t>
            </a:r>
            <a:r>
              <a:rPr lang="en-US" sz="2000" b="1" dirty="0" smtClean="0">
                <a:solidFill>
                  <a:srgbClr val="FF0000"/>
                </a:solidFill>
              </a:rPr>
              <a:t>g/m</a:t>
            </a:r>
            <a:r>
              <a:rPr lang="en-US" sz="2000" b="1" baseline="45000" dirty="0" smtClean="0">
                <a:solidFill>
                  <a:srgbClr val="FF0000"/>
                </a:solidFill>
              </a:rPr>
              <a:t>3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(1997) to </a:t>
            </a:r>
            <a:r>
              <a:rPr lang="en-US" sz="2000" b="1" dirty="0" smtClean="0">
                <a:solidFill>
                  <a:srgbClr val="FF0000"/>
                </a:solidFill>
              </a:rPr>
              <a:t>12.0 </a:t>
            </a:r>
            <a:r>
              <a:rPr lang="en-US" sz="2000" b="1" dirty="0" smtClean="0">
                <a:solidFill>
                  <a:srgbClr val="FF0000"/>
                </a:solidFill>
                <a:cs typeface="Calibri"/>
              </a:rPr>
              <a:t>µ</a:t>
            </a:r>
            <a:r>
              <a:rPr lang="en-US" sz="2000" b="1" dirty="0" smtClean="0">
                <a:solidFill>
                  <a:srgbClr val="FF0000"/>
                </a:solidFill>
              </a:rPr>
              <a:t>g/m</a:t>
            </a:r>
            <a:r>
              <a:rPr lang="en-US" sz="2000" b="1" baseline="45000" dirty="0" smtClean="0">
                <a:solidFill>
                  <a:srgbClr val="FF0000"/>
                </a:solidFill>
              </a:rPr>
              <a:t>3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Daily (24-Hour) Standard –  Retained existing 35 </a:t>
            </a:r>
            <a:r>
              <a:rPr lang="en-US" sz="2000" dirty="0" smtClean="0">
                <a:cs typeface="Calibri"/>
              </a:rPr>
              <a:t>µ</a:t>
            </a:r>
            <a:r>
              <a:rPr lang="en-US" sz="2000" dirty="0" smtClean="0"/>
              <a:t>g/m</a:t>
            </a:r>
            <a:r>
              <a:rPr lang="en-US" sz="2000" baseline="45000" dirty="0" smtClean="0"/>
              <a:t>3</a:t>
            </a:r>
            <a:r>
              <a:rPr lang="en-US" sz="2000" dirty="0" smtClean="0"/>
              <a:t> (2006)</a:t>
            </a:r>
          </a:p>
          <a:p>
            <a:pPr marL="857250" lvl="1" indent="-457200">
              <a:buFont typeface="Wingdings" pitchFamily="2" charset="2"/>
              <a:buChar char="v"/>
            </a:pPr>
            <a:endParaRPr lang="en-US" sz="20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400" dirty="0" smtClean="0"/>
              <a:t>Attainment/nonattainment designations - December 2014</a:t>
            </a:r>
          </a:p>
          <a:p>
            <a:pPr marL="822960" lvl="1" indent="-457200">
              <a:buFont typeface="Wingdings" pitchFamily="2" charset="2"/>
              <a:buChar char="v"/>
            </a:pPr>
            <a:r>
              <a:rPr lang="en-US" sz="2000" dirty="0" smtClean="0"/>
              <a:t>Designations likely effective from early 2015</a:t>
            </a:r>
            <a:endParaRPr lang="en-US" sz="2200" dirty="0" smtClean="0"/>
          </a:p>
          <a:p>
            <a:pPr marL="457200" indent="-457200">
              <a:buFont typeface="Wingdings" pitchFamily="2" charset="2"/>
              <a:buChar char="v"/>
            </a:pPr>
            <a:endParaRPr lang="en-US" sz="24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400" dirty="0" smtClean="0"/>
              <a:t>Attainment date – 2020 </a:t>
            </a:r>
            <a:r>
              <a:rPr lang="en-US" sz="1600" dirty="0" smtClean="0"/>
              <a:t>(5 years after effective designation date)</a:t>
            </a:r>
          </a:p>
          <a:p>
            <a:pPr marL="857250" lvl="1" indent="-457200">
              <a:buFont typeface="Wingdings" pitchFamily="2" charset="2"/>
              <a:buChar char="v"/>
            </a:pPr>
            <a:endParaRPr lang="en-US" sz="2000" dirty="0" smtClean="0"/>
          </a:p>
          <a:p>
            <a:pPr marL="857250" lvl="1" indent="-457200">
              <a:buNone/>
            </a:pPr>
            <a:endParaRPr lang="en-US" sz="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247650" y="809625"/>
            <a:ext cx="883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/>
              <a:t>Why Did EPA Make PM2.5 Standard Tighter ?</a:t>
            </a:r>
            <a:endParaRPr lang="en-US" sz="32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2057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600200"/>
            <a:ext cx="8153400" cy="5105400"/>
          </a:xfrm>
        </p:spPr>
        <p:txBody>
          <a:bodyPr>
            <a:noAutofit/>
          </a:bodyPr>
          <a:lstStyle/>
          <a:p>
            <a:pPr marL="857250" lvl="1" indent="-457200">
              <a:buNone/>
            </a:pPr>
            <a:r>
              <a:rPr lang="en-US" sz="800" dirty="0" smtClean="0"/>
              <a:t> 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33400" y="2590800"/>
            <a:ext cx="838200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Tx/>
              <a:buChar char="•"/>
            </a:pPr>
            <a:r>
              <a:rPr lang="en-US" dirty="0">
                <a:latin typeface="+mn-lt"/>
              </a:rPr>
              <a:t>  Chronic </a:t>
            </a:r>
            <a:r>
              <a:rPr lang="en-US" dirty="0" smtClean="0">
                <a:latin typeface="+mn-lt"/>
              </a:rPr>
              <a:t>bronchitis, Asthma attacks</a:t>
            </a: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dirty="0" smtClean="0">
                <a:latin typeface="+mn-lt"/>
              </a:rPr>
              <a:t>  Respiratory </a:t>
            </a:r>
            <a:r>
              <a:rPr lang="en-US" dirty="0">
                <a:latin typeface="+mn-lt"/>
              </a:rPr>
              <a:t>symptoms </a:t>
            </a:r>
            <a:r>
              <a:rPr lang="en-US" dirty="0" smtClean="0">
                <a:latin typeface="+mn-lt"/>
              </a:rPr>
              <a:t>(</a:t>
            </a:r>
            <a:r>
              <a:rPr lang="en-US" dirty="0">
                <a:latin typeface="+mn-lt"/>
              </a:rPr>
              <a:t>cough, </a:t>
            </a:r>
            <a:r>
              <a:rPr lang="en-US" dirty="0" smtClean="0">
                <a:latin typeface="+mn-lt"/>
              </a:rPr>
              <a:t>wheezing</a:t>
            </a:r>
            <a:r>
              <a:rPr lang="en-US" dirty="0">
                <a:latin typeface="+mn-lt"/>
              </a:rPr>
              <a:t>, etc</a:t>
            </a:r>
            <a:r>
              <a:rPr lang="en-US" dirty="0" smtClean="0">
                <a:latin typeface="+mn-lt"/>
              </a:rPr>
              <a:t>.), Decreased </a:t>
            </a:r>
            <a:r>
              <a:rPr lang="en-US" dirty="0">
                <a:latin typeface="+mn-lt"/>
              </a:rPr>
              <a:t>lung function </a:t>
            </a: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dirty="0" smtClean="0">
                <a:latin typeface="+mn-lt"/>
              </a:rPr>
              <a:t>  Heart attack,  Cardiac arrhythmia, Changes in heart rate and heart rate variability</a:t>
            </a: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dirty="0" smtClean="0">
                <a:latin typeface="+mn-lt"/>
              </a:rPr>
              <a:t>  Premature </a:t>
            </a:r>
            <a:r>
              <a:rPr lang="en-US" dirty="0" smtClean="0">
                <a:latin typeface="+mn-lt"/>
              </a:rPr>
              <a:t>death</a:t>
            </a:r>
            <a:endParaRPr lang="en-US" dirty="0" smtClean="0">
              <a:latin typeface="+mn-lt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b="1" dirty="0" smtClean="0">
                <a:latin typeface="+mn-lt"/>
              </a:rPr>
              <a:t>  Prevention of 40,000 premature deaths, 32,000 hospital admissions , 4.7 million days of work lost due to illness from diesel vehicle &amp; equipment control measures alone</a:t>
            </a: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dirty="0" smtClean="0">
                <a:latin typeface="+mn-lt"/>
              </a:rPr>
              <a:t> Reduced hospital admissions,  treatment cost , and loss of work hours will lead to benefits of $4b-$9b per year </a:t>
            </a:r>
          </a:p>
        </p:txBody>
      </p:sp>
      <p:sp>
        <p:nvSpPr>
          <p:cNvPr id="39" name="Content Placeholder 9"/>
          <p:cNvSpPr txBox="1">
            <a:spLocks/>
          </p:cNvSpPr>
          <p:nvPr/>
        </p:nvSpPr>
        <p:spPr>
          <a:xfrm>
            <a:off x="457200" y="1524000"/>
            <a:ext cx="8382000" cy="838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v"/>
              <a:tabLst/>
              <a:defRPr/>
            </a:pPr>
            <a:r>
              <a:rPr lang="en-US" sz="2400" dirty="0" smtClean="0">
                <a:latin typeface="+mn-lt"/>
              </a:rPr>
              <a:t>Multiple studies - negative health impacts at lower levels than previously understood</a:t>
            </a: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Content Placeholder 9"/>
          <p:cNvSpPr txBox="1">
            <a:spLocks/>
          </p:cNvSpPr>
          <p:nvPr/>
        </p:nvSpPr>
        <p:spPr>
          <a:xfrm>
            <a:off x="381000" y="4038600"/>
            <a:ext cx="8382000" cy="838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914400" y="685800"/>
            <a:ext cx="7924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/>
              <a:t>EPA Projections for PM2.5 Attainment in 2020</a:t>
            </a:r>
            <a:endParaRPr lang="en-US" sz="32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2057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895475"/>
            <a:ext cx="664202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914400" y="685800"/>
            <a:ext cx="7924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/>
              <a:t>Implementation of New PM2.5 Standard</a:t>
            </a:r>
            <a:endParaRPr lang="en-US" sz="32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2057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91490" indent="-457200">
              <a:buFont typeface="Wingdings" pitchFamily="2" charset="2"/>
              <a:buChar char="v"/>
            </a:pPr>
            <a:r>
              <a:rPr lang="en-US" sz="2400" dirty="0" smtClean="0"/>
              <a:t>Requirements for near-roadway monitoring of PM2.5 at one location in Washington region</a:t>
            </a:r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Existing monitor can be relocated to meet this requirement</a:t>
            </a:r>
          </a:p>
          <a:p>
            <a:endParaRPr lang="en-US" dirty="0" smtClean="0"/>
          </a:p>
          <a:p>
            <a:pPr marL="491490" indent="-457200">
              <a:buFont typeface="Wingdings" pitchFamily="2" charset="2"/>
              <a:buChar char="v"/>
            </a:pPr>
            <a:r>
              <a:rPr lang="en-US" sz="2400" dirty="0" smtClean="0"/>
              <a:t>EPA revised Air Quality Index (AQI) to be consistent with new standard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676400" y="685800"/>
            <a:ext cx="6858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/>
              <a:t>Annual PM</a:t>
            </a:r>
            <a:r>
              <a:rPr lang="en-US" sz="3200" b="1" baseline="-25000" dirty="0" smtClean="0"/>
              <a:t>2.5</a:t>
            </a:r>
            <a:r>
              <a:rPr lang="en-US" sz="3200" b="1" dirty="0" smtClean="0"/>
              <a:t> Design Value Trend</a:t>
            </a:r>
            <a:endParaRPr lang="en-US" sz="32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838200" y="1600200"/>
          <a:ext cx="7620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524000" y="609600"/>
            <a:ext cx="7239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/>
              <a:t>24-Hour PM</a:t>
            </a:r>
            <a:r>
              <a:rPr lang="en-US" sz="3200" b="1" baseline="-25000" dirty="0" smtClean="0"/>
              <a:t>2.5</a:t>
            </a:r>
            <a:r>
              <a:rPr lang="en-US" sz="3200" b="1" dirty="0" smtClean="0"/>
              <a:t> Design Value Trend</a:t>
            </a:r>
            <a:endParaRPr lang="en-US" sz="32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838200" y="1600200"/>
          <a:ext cx="7620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219200" y="609600"/>
            <a:ext cx="72390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3200" b="1" dirty="0" smtClean="0"/>
              <a:t>Emissions Trends, NOx, SO2, PM2.5</a:t>
            </a:r>
          </a:p>
          <a:p>
            <a:pPr algn="ctr">
              <a:spcBef>
                <a:spcPts val="600"/>
              </a:spcBef>
            </a:pPr>
            <a:r>
              <a:rPr lang="en-US" sz="3200" b="1" dirty="0" smtClean="0"/>
              <a:t>(2007-2025)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981200"/>
            <a:ext cx="6467475" cy="462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609600" y="685800"/>
            <a:ext cx="838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 smtClean="0"/>
              <a:t>New PM2.5 Standard &amp; PM2.5 Maintenance Plan</a:t>
            </a:r>
            <a:endParaRPr lang="en-US" sz="28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2057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5257800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2200" dirty="0" smtClean="0"/>
              <a:t>Washington region scheduled shortly to submit PM2.5 Maintenance Plan for 1997 annual PM2.5 standard (</a:t>
            </a:r>
            <a:r>
              <a:rPr lang="en-US" sz="2400" dirty="0" smtClean="0"/>
              <a:t>15.0 </a:t>
            </a:r>
            <a:r>
              <a:rPr lang="en-US" sz="2400" dirty="0" smtClean="0">
                <a:cs typeface="Calibri"/>
              </a:rPr>
              <a:t>µ</a:t>
            </a:r>
            <a:r>
              <a:rPr lang="en-US" sz="2400" dirty="0" smtClean="0"/>
              <a:t>g/m</a:t>
            </a:r>
            <a:r>
              <a:rPr lang="en-US" sz="2400" baseline="45000" dirty="0" smtClean="0"/>
              <a:t>3</a:t>
            </a:r>
            <a:r>
              <a:rPr lang="en-US" sz="2200" dirty="0" smtClean="0"/>
              <a:t>)</a:t>
            </a:r>
          </a:p>
          <a:p>
            <a:pPr marL="457200" indent="-457200">
              <a:buFont typeface="Wingdings" pitchFamily="2" charset="2"/>
              <a:buChar char="v"/>
            </a:pPr>
            <a:endParaRPr lang="en-US" sz="22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200" dirty="0" smtClean="0"/>
              <a:t>Maintenance Plan demonstrates</a:t>
            </a:r>
            <a:r>
              <a:rPr lang="en-US" sz="2400" dirty="0" smtClean="0"/>
              <a:t> continued attainment in future years of </a:t>
            </a:r>
            <a:endParaRPr lang="en-US" sz="2200" dirty="0" smtClean="0"/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Annual PM2.5 Standard  -  </a:t>
            </a:r>
            <a:r>
              <a:rPr lang="en-US" sz="2000" b="1" dirty="0" smtClean="0">
                <a:solidFill>
                  <a:srgbClr val="FF0000"/>
                </a:solidFill>
              </a:rPr>
              <a:t>15.0 </a:t>
            </a:r>
            <a:r>
              <a:rPr lang="en-US" sz="2000" b="1" dirty="0" smtClean="0">
                <a:solidFill>
                  <a:srgbClr val="FF0000"/>
                </a:solidFill>
                <a:cs typeface="Calibri"/>
              </a:rPr>
              <a:t>µ</a:t>
            </a:r>
            <a:r>
              <a:rPr lang="en-US" sz="2000" b="1" dirty="0" smtClean="0">
                <a:solidFill>
                  <a:srgbClr val="FF0000"/>
                </a:solidFill>
              </a:rPr>
              <a:t>g/m</a:t>
            </a:r>
            <a:r>
              <a:rPr lang="en-US" sz="2000" b="1" baseline="45000" dirty="0" smtClean="0">
                <a:solidFill>
                  <a:srgbClr val="FF0000"/>
                </a:solidFill>
              </a:rPr>
              <a:t>3 </a:t>
            </a:r>
            <a:r>
              <a:rPr lang="en-US" sz="2000" b="1" dirty="0" smtClean="0"/>
              <a:t>(</a:t>
            </a:r>
            <a:r>
              <a:rPr lang="en-US" sz="2000" dirty="0" smtClean="0"/>
              <a:t>1997</a:t>
            </a:r>
            <a:r>
              <a:rPr lang="en-US" sz="2000" b="1" dirty="0" smtClean="0"/>
              <a:t>)</a:t>
            </a:r>
            <a:endParaRPr lang="en-US" sz="2000" dirty="0" smtClean="0"/>
          </a:p>
          <a:p>
            <a:pPr marL="857250" lvl="1" indent="-457200">
              <a:buFont typeface="Wingdings" pitchFamily="2" charset="2"/>
              <a:buChar char="v"/>
            </a:pPr>
            <a:r>
              <a:rPr lang="en-US" sz="2000" dirty="0" smtClean="0"/>
              <a:t>24-Hour PM2.5 Standard  - </a:t>
            </a:r>
            <a:r>
              <a:rPr lang="en-US" sz="2000" b="1" dirty="0" smtClean="0">
                <a:solidFill>
                  <a:srgbClr val="FF0000"/>
                </a:solidFill>
              </a:rPr>
              <a:t>35 </a:t>
            </a:r>
            <a:r>
              <a:rPr lang="en-US" sz="2000" b="1" dirty="0" smtClean="0">
                <a:solidFill>
                  <a:srgbClr val="FF0000"/>
                </a:solidFill>
                <a:cs typeface="Calibri"/>
              </a:rPr>
              <a:t>µ</a:t>
            </a:r>
            <a:r>
              <a:rPr lang="en-US" sz="2000" b="1" dirty="0" smtClean="0">
                <a:solidFill>
                  <a:srgbClr val="FF0000"/>
                </a:solidFill>
              </a:rPr>
              <a:t>g/m</a:t>
            </a:r>
            <a:r>
              <a:rPr lang="en-US" sz="2000" b="1" baseline="45000" dirty="0" smtClean="0">
                <a:solidFill>
                  <a:srgbClr val="FF0000"/>
                </a:solidFill>
              </a:rPr>
              <a:t>3</a:t>
            </a:r>
            <a:r>
              <a:rPr lang="en-US" sz="800" b="1" dirty="0" smtClean="0"/>
              <a:t> </a:t>
            </a:r>
            <a:r>
              <a:rPr lang="en-US" sz="2000" dirty="0" smtClean="0"/>
              <a:t>(2006)</a:t>
            </a:r>
          </a:p>
          <a:p>
            <a:pPr marL="857250" lvl="1" indent="-457200">
              <a:buFont typeface="Wingdings" pitchFamily="2" charset="2"/>
              <a:buChar char="v"/>
            </a:pPr>
            <a:endParaRPr lang="en-US" sz="20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US" sz="2200" dirty="0" smtClean="0"/>
              <a:t>Current downward PM2.5 design value and emissions trends show likely continued attainment of </a:t>
            </a:r>
          </a:p>
          <a:p>
            <a:pPr marL="822960" lvl="1" indent="-457200">
              <a:buFont typeface="Wingdings" pitchFamily="2" charset="2"/>
              <a:buChar char="v"/>
            </a:pPr>
            <a:r>
              <a:rPr lang="en-US" sz="2000" dirty="0" smtClean="0"/>
              <a:t>Revised annual (</a:t>
            </a:r>
            <a:r>
              <a:rPr lang="en-US" sz="2000" b="1" dirty="0" smtClean="0">
                <a:solidFill>
                  <a:srgbClr val="FF0000"/>
                </a:solidFill>
              </a:rPr>
              <a:t>12.0 </a:t>
            </a:r>
            <a:r>
              <a:rPr lang="en-US" sz="2000" b="1" dirty="0" smtClean="0">
                <a:solidFill>
                  <a:srgbClr val="FF0000"/>
                </a:solidFill>
                <a:cs typeface="Calibri"/>
              </a:rPr>
              <a:t>µ</a:t>
            </a:r>
            <a:r>
              <a:rPr lang="en-US" sz="2000" b="1" dirty="0" smtClean="0">
                <a:solidFill>
                  <a:srgbClr val="FF0000"/>
                </a:solidFill>
              </a:rPr>
              <a:t>g/m</a:t>
            </a:r>
            <a:r>
              <a:rPr lang="en-US" sz="2000" b="1" baseline="45000" dirty="0" smtClean="0">
                <a:solidFill>
                  <a:srgbClr val="FF0000"/>
                </a:solidFill>
              </a:rPr>
              <a:t>3 </a:t>
            </a:r>
            <a:r>
              <a:rPr lang="en-US" sz="2000" dirty="0" smtClean="0"/>
              <a:t>), and</a:t>
            </a:r>
          </a:p>
          <a:p>
            <a:pPr marL="822960" lvl="1" indent="-457200">
              <a:buFont typeface="Wingdings" pitchFamily="2" charset="2"/>
              <a:buChar char="v"/>
            </a:pPr>
            <a:r>
              <a:rPr lang="en-US" sz="2000" dirty="0" smtClean="0"/>
              <a:t>Existing 24-hour (</a:t>
            </a:r>
            <a:r>
              <a:rPr lang="en-US" sz="2000" b="1" dirty="0" smtClean="0">
                <a:solidFill>
                  <a:srgbClr val="FF0000"/>
                </a:solidFill>
              </a:rPr>
              <a:t>35 </a:t>
            </a:r>
            <a:r>
              <a:rPr lang="en-US" sz="2000" b="1" dirty="0" smtClean="0">
                <a:solidFill>
                  <a:srgbClr val="FF0000"/>
                </a:solidFill>
                <a:cs typeface="Calibri"/>
              </a:rPr>
              <a:t>µ</a:t>
            </a:r>
            <a:r>
              <a:rPr lang="en-US" sz="2000" b="1" dirty="0" smtClean="0">
                <a:solidFill>
                  <a:srgbClr val="FF0000"/>
                </a:solidFill>
              </a:rPr>
              <a:t>g/m</a:t>
            </a:r>
            <a:r>
              <a:rPr lang="en-US" sz="2000" b="1" baseline="45000" dirty="0" smtClean="0">
                <a:solidFill>
                  <a:srgbClr val="FF0000"/>
                </a:solidFill>
              </a:rPr>
              <a:t>3</a:t>
            </a:r>
            <a:r>
              <a:rPr lang="en-US" sz="8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) standards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609600" y="685800"/>
            <a:ext cx="838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3200" b="1" dirty="0" smtClean="0"/>
              <a:t>Conclusion</a:t>
            </a:r>
            <a:endParaRPr lang="en-US" sz="32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36A6-60F3-4859-82D1-36161AE7263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2057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5257800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v"/>
            </a:pPr>
            <a:endParaRPr lang="en-US" sz="2200" dirty="0" smtClean="0"/>
          </a:p>
          <a:p>
            <a:pPr marL="822960" lvl="1" indent="-457200">
              <a:buFont typeface="Wingdings" pitchFamily="2" charset="2"/>
              <a:buChar char="v"/>
            </a:pPr>
            <a:r>
              <a:rPr lang="en-US" dirty="0" smtClean="0"/>
              <a:t>New PM2.5 Standard improves public health</a:t>
            </a:r>
          </a:p>
          <a:p>
            <a:pPr marL="822960" lvl="1" indent="-457200">
              <a:buFont typeface="Wingdings" pitchFamily="2" charset="2"/>
              <a:buChar char="v"/>
            </a:pPr>
            <a:endParaRPr lang="en-US" dirty="0" smtClean="0"/>
          </a:p>
          <a:p>
            <a:pPr marL="822960" lvl="1" indent="-457200">
              <a:buFont typeface="Wingdings" pitchFamily="2" charset="2"/>
              <a:buChar char="v"/>
            </a:pPr>
            <a:r>
              <a:rPr lang="en-US" dirty="0" smtClean="0"/>
              <a:t>Metro. Washington region is already below the new standard (meets the tighter standard)</a:t>
            </a:r>
          </a:p>
          <a:p>
            <a:pPr marL="822960" lvl="1" indent="-457200">
              <a:buFont typeface="Wingdings" pitchFamily="2" charset="2"/>
              <a:buChar char="v"/>
            </a:pPr>
            <a:endParaRPr lang="en-US" dirty="0" smtClean="0"/>
          </a:p>
          <a:p>
            <a:pPr marL="822960" lvl="1" indent="-457200">
              <a:buFont typeface="Wingdings" pitchFamily="2" charset="2"/>
              <a:buChar char="v"/>
            </a:pPr>
            <a:r>
              <a:rPr lang="en-US" dirty="0" smtClean="0"/>
              <a:t>Metro. Washington region expects to be in attainment of the new standard in 2020 and beyond.</a:t>
            </a:r>
          </a:p>
          <a:p>
            <a:pPr marL="822960" lvl="1" indent="-457200">
              <a:buFont typeface="Wingdings" pitchFamily="2" charset="2"/>
              <a:buChar char="v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1842</TotalTime>
  <Words>600</Words>
  <Application>Microsoft Office PowerPoint</Application>
  <PresentationFormat>On-screen Show (4:3)</PresentationFormat>
  <Paragraphs>125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EPA’s New Fine Particle Standard &amp; Metropolitan Washington Region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Metropolitan Washington Council of Governments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jrohlfs</dc:creator>
  <cp:lastModifiedBy>Sunil Kumar</cp:lastModifiedBy>
  <cp:revision>335</cp:revision>
  <dcterms:created xsi:type="dcterms:W3CDTF">2008-04-23T13:46:31Z</dcterms:created>
  <dcterms:modified xsi:type="dcterms:W3CDTF">2012-12-18T19:55:17Z</dcterms:modified>
</cp:coreProperties>
</file>