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92" r:id="rId1"/>
  </p:sldMasterIdLst>
  <p:notesMasterIdLst>
    <p:notesMasterId r:id="rId14"/>
  </p:notesMasterIdLst>
  <p:handoutMasterIdLst>
    <p:handoutMasterId r:id="rId15"/>
  </p:handoutMasterIdLst>
  <p:sldIdLst>
    <p:sldId id="256" r:id="rId2"/>
    <p:sldId id="288" r:id="rId3"/>
    <p:sldId id="287" r:id="rId4"/>
    <p:sldId id="289" r:id="rId5"/>
    <p:sldId id="286" r:id="rId6"/>
    <p:sldId id="273" r:id="rId7"/>
    <p:sldId id="290" r:id="rId8"/>
    <p:sldId id="264" r:id="rId9"/>
    <p:sldId id="291" r:id="rId10"/>
    <p:sldId id="292" r:id="rId11"/>
    <p:sldId id="293" r:id="rId12"/>
    <p:sldId id="294" r:id="rId13"/>
  </p:sldIdLst>
  <p:sldSz cx="9144000" cy="6858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2" d="100"/>
          <a:sy n="52" d="100"/>
        </p:scale>
        <p:origin x="-1128"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36" tIns="46968" rIns="93936" bIns="46968" rtlCol="0"/>
          <a:lstStyle>
            <a:lvl1pPr algn="l">
              <a:defRPr sz="1200"/>
            </a:lvl1pPr>
          </a:lstStyle>
          <a:p>
            <a:endParaRPr lang="en-US" dirty="0"/>
          </a:p>
        </p:txBody>
      </p:sp>
      <p:sp>
        <p:nvSpPr>
          <p:cNvPr id="3" name="Date Placeholder 2"/>
          <p:cNvSpPr>
            <a:spLocks noGrp="1"/>
          </p:cNvSpPr>
          <p:nvPr>
            <p:ph type="dt" sz="quarter" idx="1"/>
          </p:nvPr>
        </p:nvSpPr>
        <p:spPr>
          <a:xfrm>
            <a:off x="4008705" y="0"/>
            <a:ext cx="3066733" cy="468154"/>
          </a:xfrm>
          <a:prstGeom prst="rect">
            <a:avLst/>
          </a:prstGeom>
        </p:spPr>
        <p:txBody>
          <a:bodyPr vert="horz" lIns="93936" tIns="46968" rIns="93936" bIns="46968" rtlCol="0"/>
          <a:lstStyle>
            <a:lvl1pPr algn="r">
              <a:defRPr sz="1200"/>
            </a:lvl1pPr>
          </a:lstStyle>
          <a:p>
            <a:fld id="{8478CEEB-4942-45B0-BB60-E1494F9F0432}" type="datetimeFigureOut">
              <a:rPr lang="en-US" smtClean="0"/>
              <a:pPr/>
              <a:t>6/13/2012</a:t>
            </a:fld>
            <a:endParaRPr lang="en-US" dirty="0"/>
          </a:p>
        </p:txBody>
      </p:sp>
      <p:sp>
        <p:nvSpPr>
          <p:cNvPr id="4" name="Footer Placeholder 3"/>
          <p:cNvSpPr>
            <a:spLocks noGrp="1"/>
          </p:cNvSpPr>
          <p:nvPr>
            <p:ph type="ftr" sz="quarter" idx="2"/>
          </p:nvPr>
        </p:nvSpPr>
        <p:spPr>
          <a:xfrm>
            <a:off x="0" y="8893296"/>
            <a:ext cx="3066733" cy="468154"/>
          </a:xfrm>
          <a:prstGeom prst="rect">
            <a:avLst/>
          </a:prstGeom>
        </p:spPr>
        <p:txBody>
          <a:bodyPr vert="horz" lIns="93936" tIns="46968" rIns="93936" bIns="46968"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08705" y="8893296"/>
            <a:ext cx="3066733" cy="468154"/>
          </a:xfrm>
          <a:prstGeom prst="rect">
            <a:avLst/>
          </a:prstGeom>
        </p:spPr>
        <p:txBody>
          <a:bodyPr vert="horz" lIns="93936" tIns="46968" rIns="93936" bIns="46968" rtlCol="0" anchor="b"/>
          <a:lstStyle>
            <a:lvl1pPr algn="r">
              <a:defRPr sz="1200"/>
            </a:lvl1pPr>
          </a:lstStyle>
          <a:p>
            <a:fld id="{70273164-033F-49D8-A4AE-470442C5F1D2}" type="slidenum">
              <a:rPr lang="en-US" smtClean="0"/>
              <a:pPr/>
              <a:t>‹#›</a:t>
            </a:fld>
            <a:endParaRPr lang="en-US" dirty="0"/>
          </a:p>
        </p:txBody>
      </p:sp>
    </p:spTree>
    <p:extLst>
      <p:ext uri="{BB962C8B-B14F-4D97-AF65-F5344CB8AC3E}">
        <p14:creationId xmlns:p14="http://schemas.microsoft.com/office/powerpoint/2010/main" xmlns="" val="22018866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36" tIns="46968" rIns="93936" bIns="46968" rtlCol="0"/>
          <a:lstStyle>
            <a:lvl1pPr algn="l">
              <a:defRPr sz="1200"/>
            </a:lvl1pPr>
          </a:lstStyle>
          <a:p>
            <a:endParaRPr lang="en-US" dirty="0"/>
          </a:p>
        </p:txBody>
      </p:sp>
      <p:sp>
        <p:nvSpPr>
          <p:cNvPr id="3" name="Date Placeholder 2"/>
          <p:cNvSpPr>
            <a:spLocks noGrp="1"/>
          </p:cNvSpPr>
          <p:nvPr>
            <p:ph type="dt" idx="1"/>
          </p:nvPr>
        </p:nvSpPr>
        <p:spPr>
          <a:xfrm>
            <a:off x="4008705" y="0"/>
            <a:ext cx="3066733" cy="468154"/>
          </a:xfrm>
          <a:prstGeom prst="rect">
            <a:avLst/>
          </a:prstGeom>
        </p:spPr>
        <p:txBody>
          <a:bodyPr vert="horz" lIns="93936" tIns="46968" rIns="93936" bIns="46968" rtlCol="0"/>
          <a:lstStyle>
            <a:lvl1pPr algn="r">
              <a:defRPr sz="1200"/>
            </a:lvl1pPr>
          </a:lstStyle>
          <a:p>
            <a:fld id="{042B7B29-A632-4030-A5F8-8D09DC0FA743}" type="datetimeFigureOut">
              <a:rPr lang="en-US" smtClean="0"/>
              <a:pPr/>
              <a:t>6/13/2012</a:t>
            </a:fld>
            <a:endParaRPr lang="en-US" dirty="0"/>
          </a:p>
        </p:txBody>
      </p:sp>
      <p:sp>
        <p:nvSpPr>
          <p:cNvPr id="4" name="Slide Image Placeholder 3"/>
          <p:cNvSpPr>
            <a:spLocks noGrp="1" noRot="1" noChangeAspect="1"/>
          </p:cNvSpPr>
          <p:nvPr>
            <p:ph type="sldImg" idx="2"/>
          </p:nvPr>
        </p:nvSpPr>
        <p:spPr>
          <a:xfrm>
            <a:off x="1196975" y="701675"/>
            <a:ext cx="4683125" cy="3511550"/>
          </a:xfrm>
          <a:prstGeom prst="rect">
            <a:avLst/>
          </a:prstGeom>
          <a:noFill/>
          <a:ln w="12700">
            <a:solidFill>
              <a:prstClr val="black"/>
            </a:solidFill>
          </a:ln>
        </p:spPr>
        <p:txBody>
          <a:bodyPr vert="horz" lIns="93936" tIns="46968" rIns="93936" bIns="46968" rtlCol="0" anchor="ctr"/>
          <a:lstStyle/>
          <a:p>
            <a:endParaRPr lang="en-US" dirty="0"/>
          </a:p>
        </p:txBody>
      </p:sp>
      <p:sp>
        <p:nvSpPr>
          <p:cNvPr id="5" name="Notes Placeholder 4"/>
          <p:cNvSpPr>
            <a:spLocks noGrp="1"/>
          </p:cNvSpPr>
          <p:nvPr>
            <p:ph type="body" sz="quarter" idx="3"/>
          </p:nvPr>
        </p:nvSpPr>
        <p:spPr>
          <a:xfrm>
            <a:off x="707708" y="4447461"/>
            <a:ext cx="5661660" cy="4213384"/>
          </a:xfrm>
          <a:prstGeom prst="rect">
            <a:avLst/>
          </a:prstGeom>
        </p:spPr>
        <p:txBody>
          <a:bodyPr vert="horz" lIns="93936" tIns="46968" rIns="93936" bIns="4696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93296"/>
            <a:ext cx="3066733" cy="468154"/>
          </a:xfrm>
          <a:prstGeom prst="rect">
            <a:avLst/>
          </a:prstGeom>
        </p:spPr>
        <p:txBody>
          <a:bodyPr vert="horz" lIns="93936" tIns="46968" rIns="93936" bIns="46968"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5" y="8893296"/>
            <a:ext cx="3066733" cy="468154"/>
          </a:xfrm>
          <a:prstGeom prst="rect">
            <a:avLst/>
          </a:prstGeom>
        </p:spPr>
        <p:txBody>
          <a:bodyPr vert="horz" lIns="93936" tIns="46968" rIns="93936" bIns="46968" rtlCol="0" anchor="b"/>
          <a:lstStyle>
            <a:lvl1pPr algn="r">
              <a:defRPr sz="1200"/>
            </a:lvl1pPr>
          </a:lstStyle>
          <a:p>
            <a:fld id="{7EEB3FA4-A0EA-4C85-9F68-533B2574AB9B}" type="slidenum">
              <a:rPr lang="en-US" smtClean="0"/>
              <a:pPr/>
              <a:t>‹#›</a:t>
            </a:fld>
            <a:endParaRPr lang="en-US" dirty="0"/>
          </a:p>
        </p:txBody>
      </p:sp>
    </p:spTree>
    <p:extLst>
      <p:ext uri="{BB962C8B-B14F-4D97-AF65-F5344CB8AC3E}">
        <p14:creationId xmlns:p14="http://schemas.microsoft.com/office/powerpoint/2010/main" xmlns="" val="11579830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D1CDE31-7C0C-487A-A79B-01D3A26F43A4}" type="datetime4">
              <a:rPr lang="en-US" smtClean="0"/>
              <a:pPr/>
              <a:t>June 13, 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3EC791-C358-4207-B74E-8ADC6D812C9A}" type="slidenum">
              <a:rPr lang="en-US" smtClean="0"/>
              <a:pPr/>
              <a:t>‹#›</a:t>
            </a:fld>
            <a:endParaRPr lang="en-US" dirty="0"/>
          </a:p>
        </p:txBody>
      </p:sp>
      <p:pic>
        <p:nvPicPr>
          <p:cNvPr id="17" name="Picture 16" descr="Description: C:\Users\CABrideau\AppData\Local\Microsoft\Windows\Temporary Internet Files\Content.Outlook\CJNFMPP8\Orion_Logo_CMYK (10).jpg"/>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211665" y="5859997"/>
            <a:ext cx="4591050" cy="723900"/>
          </a:xfrm>
          <a:prstGeom prst="rect">
            <a:avLst/>
          </a:prstGeom>
          <a:noFill/>
          <a:ln>
            <a:noFill/>
          </a:ln>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342900" indent="-342900">
              <a:buFont typeface="Wingdings" pitchFamily="2" charset="2"/>
              <a:buChar char="v"/>
              <a:defRPr/>
            </a:lvl1pPr>
            <a:lvl2pPr marL="576263" indent="-274320">
              <a:buFont typeface="Arial" pitchFamily="34" charset="0"/>
              <a:buChar char="•"/>
              <a:defRPr/>
            </a:lvl2pPr>
            <a:lvl3pPr marL="855663" indent="-228600">
              <a:buFont typeface="Arial" pitchFamily="34" charset="0"/>
              <a:buChar char="•"/>
              <a:defRPr/>
            </a:lvl3pPr>
            <a:lvl4pPr marL="1143000" indent="-228600">
              <a:buFont typeface="Arial" pitchFamily="34" charset="0"/>
              <a:buChar char="•"/>
              <a:defRPr/>
            </a:lvl4pPr>
            <a:lvl5pPr marL="1463040" indent="-228600">
              <a:buFont typeface="Arial"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sz="1200"/>
            </a:lvl1pPr>
          </a:lstStyle>
          <a:p>
            <a:fld id="{6411D2DE-2661-4271-AF41-B252F91B1E31}" type="datetime4">
              <a:rPr lang="en-US" smtClean="0"/>
              <a:pPr/>
              <a:t>June 13, 2012</a:t>
            </a:fld>
            <a:endParaRPr lang="en-US" dirty="0"/>
          </a:p>
        </p:txBody>
      </p:sp>
      <p:sp>
        <p:nvSpPr>
          <p:cNvPr id="6" name="Slide Number Placeholder 5"/>
          <p:cNvSpPr>
            <a:spLocks noGrp="1"/>
          </p:cNvSpPr>
          <p:nvPr>
            <p:ph type="sldNum" sz="quarter" idx="12"/>
          </p:nvPr>
        </p:nvSpPr>
        <p:spPr/>
        <p:txBody>
          <a:bodyPr/>
          <a:lstStyle>
            <a:lvl1pPr>
              <a:defRPr sz="1200"/>
            </a:lvl1pPr>
          </a:lstStyle>
          <a:p>
            <a:fld id="{913EC791-C358-4207-B74E-8ADC6D812C9A}" type="slidenum">
              <a:rPr lang="en-US" smtClean="0"/>
              <a:pPr/>
              <a:t>‹#›</a:t>
            </a:fld>
            <a:endParaRPr lang="en-US" dirty="0"/>
          </a:p>
        </p:txBody>
      </p:sp>
      <p:sp>
        <p:nvSpPr>
          <p:cNvPr id="7" name="Title 6"/>
          <p:cNvSpPr>
            <a:spLocks noGrp="1"/>
          </p:cNvSpPr>
          <p:nvPr>
            <p:ph type="title"/>
          </p:nvPr>
        </p:nvSpPr>
        <p:spPr/>
        <p:txBody>
          <a:bodyPr/>
          <a:lstStyle/>
          <a:p>
            <a:r>
              <a:rPr lang="en-US" dirty="0" smtClean="0"/>
              <a:t>Click to edit Master title style</a:t>
            </a:r>
            <a:endParaRPr lang="en-US" dirty="0"/>
          </a:p>
        </p:txBody>
      </p:sp>
      <p:pic>
        <p:nvPicPr>
          <p:cNvPr id="9" name="Picture 8" descr="Description: C:\Users\CABrideau\AppData\Local\Microsoft\Windows\Temporary Internet Files\Content.Outlook\CJNFMPP8\Orion_Logo_CMYK (10).jpg"/>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6172200"/>
            <a:ext cx="3568700" cy="533400"/>
          </a:xfrm>
          <a:prstGeom prst="rect">
            <a:avLst/>
          </a:prstGeom>
          <a:noFill/>
          <a:ln>
            <a:noFill/>
          </a:ln>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A9671C-BE74-4C00-8FB0-0A2AED8EC0C9}" type="datetime4">
              <a:rPr lang="en-US" smtClean="0"/>
              <a:pPr/>
              <a:t>June 13, 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3EC791-C358-4207-B74E-8ADC6D812C9A}"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0602A15-1B6A-4B1E-9A5F-826CA9867E53}" type="datetime4">
              <a:rPr lang="en-US" smtClean="0"/>
              <a:pPr/>
              <a:t>June 13, 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13EC791-C358-4207-B74E-8ADC6D812C9A}" type="slidenum">
              <a:rPr lang="en-US" smtClean="0"/>
              <a:pPr/>
              <a:t>‹#›</a:t>
            </a:fld>
            <a:endParaRPr lang="en-US" dirty="0"/>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0807666-7697-4CFD-B5F0-6B7E96F498F3}" type="datetime4">
              <a:rPr lang="en-US" smtClean="0"/>
              <a:pPr/>
              <a:t>June 13, 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13EC791-C358-4207-B74E-8ADC6D812C9A}"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23E8DD8-2608-4B9F-8D01-9570205370B0}" type="datetime4">
              <a:rPr lang="en-US" smtClean="0"/>
              <a:pPr/>
              <a:t>June 13, 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13EC791-C358-4207-B74E-8ADC6D812C9A}"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Date Placeholder 1"/>
          <p:cNvSpPr>
            <a:spLocks noGrp="1"/>
          </p:cNvSpPr>
          <p:nvPr>
            <p:ph type="dt" sz="half" idx="10"/>
          </p:nvPr>
        </p:nvSpPr>
        <p:spPr/>
        <p:txBody>
          <a:bodyPr/>
          <a:lstStyle/>
          <a:p>
            <a:fld id="{4C379029-02CB-4103-A51E-9A16793D6DFB}" type="datetime4">
              <a:rPr lang="en-US" smtClean="0"/>
              <a:pPr/>
              <a:t>June 13, 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13EC791-C358-4207-B74E-8ADC6D812C9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8FA73A6C-A9C9-4163-B2F9-4298C85AEEDD}" type="datetime4">
              <a:rPr lang="en-US" smtClean="0"/>
              <a:pPr/>
              <a:t>June 13, 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13EC791-C358-4207-B74E-8ADC6D812C9A}" type="slidenum">
              <a:rPr lang="en-US" smtClean="0"/>
              <a:pPr/>
              <a:t>‹#›</a:t>
            </a:fld>
            <a:endParaRPr lang="en-US" dirty="0"/>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F29A41-86F0-474B-B468-47E2D853F20E}" type="datetime4">
              <a:rPr lang="en-US" smtClean="0"/>
              <a:pPr/>
              <a:t>June 13, 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13EC791-C358-4207-B74E-8ADC6D812C9A}" type="slidenum">
              <a:rPr lang="en-US" smtClean="0"/>
              <a:pPr/>
              <a:t>‹#›</a:t>
            </a:fld>
            <a:endParaRPr lang="en-US" dirty="0"/>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F749D9-01EB-45C2-9705-8812A692C5CC}" type="datetime4">
              <a:rPr lang="en-US" smtClean="0"/>
              <a:pPr/>
              <a:t>June 13, 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3EC791-C358-4207-B74E-8ADC6D812C9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6A45DE5C-090A-4A9E-84CE-23CABF8244BB}" type="datetime4">
              <a:rPr lang="en-US" smtClean="0"/>
              <a:pPr/>
              <a:t>June 13, 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3EC791-C358-4207-B74E-8ADC6D812C9A}" type="slidenum">
              <a:rPr lang="en-US" smtClean="0"/>
              <a:pPr/>
              <a:t>‹#›</a:t>
            </a:fld>
            <a:endParaRPr lang="en-US" dirty="0"/>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BA6948EF-EAD0-4641-9848-54ADCC5C739A}" type="datetime4">
              <a:rPr lang="en-US" smtClean="0"/>
              <a:pPr/>
              <a:t>June 13, 2012</a:t>
            </a:fld>
            <a:endParaRPr lang="en-US" dirty="0"/>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dirty="0"/>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913EC791-C358-4207-B74E-8ADC6D812C9A}" type="slidenum">
              <a:rPr lang="en-US" smtClean="0"/>
              <a:pPr/>
              <a:t>‹#›</a:t>
            </a:fld>
            <a:endParaRPr lang="en-US" dirty="0"/>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iming>
    <p:tnLst>
      <p:par>
        <p:cTn id="1" dur="indefinite" restart="never" nodeType="tmRoot"/>
      </p:par>
    </p:tnLst>
  </p:timing>
  <p:hf hdr="0" ftr="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lvl="0">
              <a:defRPr/>
            </a:pPr>
            <a:r>
              <a:rPr lang="en-US" sz="4000" dirty="0" smtClean="0">
                <a:solidFill>
                  <a:schemeClr val="bg1"/>
                </a:solidFill>
                <a:effectLst>
                  <a:outerShdw blurRad="38100" dist="38100" dir="2700000" algn="tl">
                    <a:srgbClr val="000000">
                      <a:alpha val="43137"/>
                    </a:srgbClr>
                  </a:outerShdw>
                </a:effectLst>
                <a:ea typeface="+mn-ea"/>
                <a:cs typeface="Calibri" pitchFamily="34" charset="0"/>
              </a:rPr>
              <a:t>Translating Research Investment </a:t>
            </a:r>
            <a:r>
              <a:rPr lang="en-US" sz="4000" dirty="0">
                <a:solidFill>
                  <a:schemeClr val="bg1"/>
                </a:solidFill>
                <a:effectLst>
                  <a:outerShdw blurRad="38100" dist="38100" dir="2700000" algn="tl">
                    <a:srgbClr val="000000">
                      <a:alpha val="43137"/>
                    </a:srgbClr>
                  </a:outerShdw>
                </a:effectLst>
                <a:ea typeface="+mn-ea"/>
                <a:cs typeface="Calibri" pitchFamily="34" charset="0"/>
              </a:rPr>
              <a:t>Into </a:t>
            </a:r>
            <a:r>
              <a:rPr lang="en-US" sz="4000" dirty="0" smtClean="0">
                <a:solidFill>
                  <a:schemeClr val="bg1"/>
                </a:solidFill>
                <a:effectLst>
                  <a:outerShdw blurRad="38100" dist="38100" dir="2700000" algn="tl">
                    <a:srgbClr val="000000">
                      <a:alpha val="43137"/>
                    </a:srgbClr>
                  </a:outerShdw>
                </a:effectLst>
                <a:ea typeface="+mn-ea"/>
                <a:cs typeface="Calibri" pitchFamily="34" charset="0"/>
              </a:rPr>
              <a:t>Commercial Growth Opportunities</a:t>
            </a:r>
            <a:br>
              <a:rPr lang="en-US" sz="4000" dirty="0" smtClean="0">
                <a:solidFill>
                  <a:schemeClr val="bg1"/>
                </a:solidFill>
                <a:effectLst>
                  <a:outerShdw blurRad="38100" dist="38100" dir="2700000" algn="tl">
                    <a:srgbClr val="000000">
                      <a:alpha val="43137"/>
                    </a:srgbClr>
                  </a:outerShdw>
                </a:effectLst>
                <a:ea typeface="+mn-ea"/>
                <a:cs typeface="Calibri" pitchFamily="34" charset="0"/>
              </a:rPr>
            </a:br>
            <a:r>
              <a:rPr lang="en-US" sz="4000" dirty="0" smtClean="0">
                <a:solidFill>
                  <a:schemeClr val="bg1"/>
                </a:solidFill>
                <a:effectLst>
                  <a:outerShdw blurRad="38100" dist="38100" dir="2700000" algn="tl">
                    <a:srgbClr val="000000">
                      <a:alpha val="43137"/>
                    </a:srgbClr>
                  </a:outerShdw>
                </a:effectLst>
                <a:ea typeface="+mn-ea"/>
                <a:cs typeface="Calibri" pitchFamily="34" charset="0"/>
              </a:rPr>
              <a:t> </a:t>
            </a:r>
            <a:r>
              <a:rPr lang="en-US" sz="3100" dirty="0" smtClean="0">
                <a:solidFill>
                  <a:schemeClr val="bg1"/>
                </a:solidFill>
                <a:effectLst>
                  <a:outerShdw blurRad="38100" dist="38100" dir="2700000" algn="tl">
                    <a:srgbClr val="000000">
                      <a:alpha val="43137"/>
                    </a:srgbClr>
                  </a:outerShdw>
                </a:effectLst>
                <a:ea typeface="+mn-ea"/>
                <a:cs typeface="Calibri" pitchFamily="34" charset="0"/>
              </a:rPr>
              <a:t>A Presentation to the COG Board of Directors</a:t>
            </a:r>
            <a:br>
              <a:rPr lang="en-US" sz="3100" dirty="0" smtClean="0">
                <a:solidFill>
                  <a:schemeClr val="bg1"/>
                </a:solidFill>
                <a:effectLst>
                  <a:outerShdw blurRad="38100" dist="38100" dir="2700000" algn="tl">
                    <a:srgbClr val="000000">
                      <a:alpha val="43137"/>
                    </a:srgbClr>
                  </a:outerShdw>
                </a:effectLst>
                <a:ea typeface="+mn-ea"/>
                <a:cs typeface="Calibri" pitchFamily="34" charset="0"/>
              </a:rPr>
            </a:br>
            <a:r>
              <a:rPr lang="en-US" sz="3100" dirty="0" smtClean="0">
                <a:solidFill>
                  <a:schemeClr val="bg1"/>
                </a:solidFill>
                <a:effectLst>
                  <a:outerShdw blurRad="38100" dist="38100" dir="2700000" algn="tl">
                    <a:srgbClr val="000000">
                      <a:alpha val="43137"/>
                    </a:srgbClr>
                  </a:outerShdw>
                </a:effectLst>
                <a:ea typeface="+mn-ea"/>
                <a:cs typeface="Calibri" pitchFamily="34" charset="0"/>
              </a:rPr>
              <a:t>By Michael Knapp, CEO</a:t>
            </a:r>
            <a:br>
              <a:rPr lang="en-US" sz="3100" dirty="0" smtClean="0">
                <a:solidFill>
                  <a:schemeClr val="bg1"/>
                </a:solidFill>
                <a:effectLst>
                  <a:outerShdw blurRad="38100" dist="38100" dir="2700000" algn="tl">
                    <a:srgbClr val="000000">
                      <a:alpha val="43137"/>
                    </a:srgbClr>
                  </a:outerShdw>
                </a:effectLst>
                <a:ea typeface="+mn-ea"/>
                <a:cs typeface="Calibri" pitchFamily="34" charset="0"/>
              </a:rPr>
            </a:br>
            <a:r>
              <a:rPr lang="en-US" sz="3100" dirty="0" smtClean="0">
                <a:solidFill>
                  <a:schemeClr val="bg1"/>
                </a:solidFill>
                <a:effectLst>
                  <a:outerShdw blurRad="38100" dist="38100" dir="2700000" algn="tl">
                    <a:srgbClr val="000000">
                      <a:alpha val="43137"/>
                    </a:srgbClr>
                  </a:outerShdw>
                </a:effectLst>
                <a:ea typeface="+mn-ea"/>
                <a:cs typeface="Calibri" pitchFamily="34" charset="0"/>
              </a:rPr>
              <a:t>June 13, 2012</a:t>
            </a:r>
            <a:endParaRPr lang="en-US" sz="3100" dirty="0">
              <a:solidFill>
                <a:schemeClr val="bg1"/>
              </a:solidFill>
            </a:endParaRPr>
          </a:p>
        </p:txBody>
      </p:sp>
      <p:pic>
        <p:nvPicPr>
          <p:cNvPr id="4" name="Picture 3" descr="Description: C:\Users\CABrideau\AppData\Local\Microsoft\Windows\Temporary Internet Files\Content.Outlook\CJNFMPP8\Orion_Logo_CMYK (10).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9326" y="5867400"/>
            <a:ext cx="4717473" cy="723900"/>
          </a:xfrm>
          <a:prstGeom prst="rect">
            <a:avLst/>
          </a:prstGeom>
          <a:noFill/>
          <a:ln>
            <a:noFill/>
          </a:ln>
        </p:spPr>
      </p:pic>
    </p:spTree>
    <p:extLst>
      <p:ext uri="{BB962C8B-B14F-4D97-AF65-F5344CB8AC3E}">
        <p14:creationId xmlns:p14="http://schemas.microsoft.com/office/powerpoint/2010/main" xmlns="" val="25689401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675466"/>
            <a:ext cx="7408333" cy="3725333"/>
          </a:xfrm>
        </p:spPr>
        <p:txBody>
          <a:bodyPr>
            <a:normAutofit lnSpcReduction="10000"/>
          </a:bodyPr>
          <a:lstStyle/>
          <a:p>
            <a:r>
              <a:rPr lang="en-US" dirty="0" smtClean="0"/>
              <a:t>Region has billions of dollars annually  invested in federal research (nearly $10 billion in life sciences alone).</a:t>
            </a:r>
          </a:p>
          <a:p>
            <a:r>
              <a:rPr lang="en-US" dirty="0" smtClean="0"/>
              <a:t>Bloomberg reported yesterday that the top 200 federal contractors receive more than $500 billion in 2011 and VA is home to 30 of these firms – top in the nation.</a:t>
            </a:r>
          </a:p>
          <a:p>
            <a:r>
              <a:rPr lang="en-US" dirty="0" smtClean="0"/>
              <a:t>Most educated workforce of any region in the nation.</a:t>
            </a:r>
          </a:p>
          <a:p>
            <a:r>
              <a:rPr lang="en-US" dirty="0" smtClean="0"/>
              <a:t>Some of the world’s largest private equity and venture capital firms headquartered in region.</a:t>
            </a:r>
          </a:p>
          <a:p>
            <a:endParaRPr lang="en-US" dirty="0"/>
          </a:p>
        </p:txBody>
      </p:sp>
      <p:sp>
        <p:nvSpPr>
          <p:cNvPr id="3" name="Date Placeholder 2"/>
          <p:cNvSpPr>
            <a:spLocks noGrp="1"/>
          </p:cNvSpPr>
          <p:nvPr>
            <p:ph type="dt" sz="half" idx="10"/>
          </p:nvPr>
        </p:nvSpPr>
        <p:spPr/>
        <p:txBody>
          <a:bodyPr/>
          <a:lstStyle/>
          <a:p>
            <a:fld id="{6411D2DE-2661-4271-AF41-B252F91B1E31}" type="datetime4">
              <a:rPr lang="en-US" smtClean="0"/>
              <a:pPr/>
              <a:t>June 13, 2012</a:t>
            </a:fld>
            <a:endParaRPr lang="en-US" dirty="0"/>
          </a:p>
        </p:txBody>
      </p:sp>
      <p:sp>
        <p:nvSpPr>
          <p:cNvPr id="4" name="Slide Number Placeholder 3"/>
          <p:cNvSpPr>
            <a:spLocks noGrp="1"/>
          </p:cNvSpPr>
          <p:nvPr>
            <p:ph type="sldNum" sz="quarter" idx="12"/>
          </p:nvPr>
        </p:nvSpPr>
        <p:spPr/>
        <p:txBody>
          <a:bodyPr/>
          <a:lstStyle/>
          <a:p>
            <a:fld id="{913EC791-C358-4207-B74E-8ADC6D812C9A}" type="slidenum">
              <a:rPr lang="en-US" smtClean="0"/>
              <a:pPr/>
              <a:t>2</a:t>
            </a:fld>
            <a:endParaRPr lang="en-US" dirty="0"/>
          </a:p>
        </p:txBody>
      </p:sp>
      <p:sp>
        <p:nvSpPr>
          <p:cNvPr id="5" name="Title 4"/>
          <p:cNvSpPr>
            <a:spLocks noGrp="1"/>
          </p:cNvSpPr>
          <p:nvPr>
            <p:ph type="title"/>
          </p:nvPr>
        </p:nvSpPr>
        <p:spPr/>
        <p:txBody>
          <a:bodyPr>
            <a:normAutofit fontScale="90000"/>
          </a:bodyPr>
          <a:lstStyle/>
          <a:p>
            <a:r>
              <a:rPr lang="en-US" dirty="0" smtClean="0"/>
              <a:t>A region with significant </a:t>
            </a:r>
            <a:br>
              <a:rPr lang="en-US" dirty="0" smtClean="0"/>
            </a:br>
            <a:r>
              <a:rPr lang="en-US" dirty="0" smtClean="0"/>
              <a:t>economic assets</a:t>
            </a:r>
            <a:endParaRPr lang="en-US" dirty="0"/>
          </a:p>
        </p:txBody>
      </p:sp>
    </p:spTree>
    <p:extLst>
      <p:ext uri="{BB962C8B-B14F-4D97-AF65-F5344CB8AC3E}">
        <p14:creationId xmlns:p14="http://schemas.microsoft.com/office/powerpoint/2010/main" xmlns="" val="1040715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“…even </a:t>
            </a:r>
            <a:r>
              <a:rPr lang="en-US" dirty="0"/>
              <a:t>with this impressive ecosystem of firms, workers and advanced technology, the region hasn’t yet spawned a critical mass of companies providing technology products and services for consumers and private </a:t>
            </a:r>
            <a:r>
              <a:rPr lang="en-US" dirty="0" smtClean="0"/>
              <a:t>businesses.”  </a:t>
            </a:r>
          </a:p>
          <a:p>
            <a:pPr lvl="1"/>
            <a:r>
              <a:rPr lang="en-US" b="1" dirty="0" smtClean="0"/>
              <a:t>Steve Pearlstein, The Washington Post, January 6, 2012</a:t>
            </a:r>
          </a:p>
        </p:txBody>
      </p:sp>
      <p:sp>
        <p:nvSpPr>
          <p:cNvPr id="3" name="Date Placeholder 2"/>
          <p:cNvSpPr>
            <a:spLocks noGrp="1"/>
          </p:cNvSpPr>
          <p:nvPr>
            <p:ph type="dt" sz="half" idx="10"/>
          </p:nvPr>
        </p:nvSpPr>
        <p:spPr/>
        <p:txBody>
          <a:bodyPr/>
          <a:lstStyle/>
          <a:p>
            <a:fld id="{6411D2DE-2661-4271-AF41-B252F91B1E31}" type="datetime4">
              <a:rPr lang="en-US" smtClean="0"/>
              <a:pPr/>
              <a:t>June 13, 2012</a:t>
            </a:fld>
            <a:endParaRPr lang="en-US" dirty="0"/>
          </a:p>
        </p:txBody>
      </p:sp>
      <p:sp>
        <p:nvSpPr>
          <p:cNvPr id="4" name="Slide Number Placeholder 3"/>
          <p:cNvSpPr>
            <a:spLocks noGrp="1"/>
          </p:cNvSpPr>
          <p:nvPr>
            <p:ph type="sldNum" sz="quarter" idx="12"/>
          </p:nvPr>
        </p:nvSpPr>
        <p:spPr/>
        <p:txBody>
          <a:bodyPr/>
          <a:lstStyle/>
          <a:p>
            <a:fld id="{913EC791-C358-4207-B74E-8ADC6D812C9A}" type="slidenum">
              <a:rPr lang="en-US" smtClean="0"/>
              <a:pPr/>
              <a:t>3</a:t>
            </a:fld>
            <a:endParaRPr lang="en-US" dirty="0"/>
          </a:p>
        </p:txBody>
      </p:sp>
      <p:sp>
        <p:nvSpPr>
          <p:cNvPr id="5" name="Title 4"/>
          <p:cNvSpPr>
            <a:spLocks noGrp="1"/>
          </p:cNvSpPr>
          <p:nvPr>
            <p:ph type="title"/>
          </p:nvPr>
        </p:nvSpPr>
        <p:spPr/>
        <p:txBody>
          <a:bodyPr>
            <a:normAutofit fontScale="90000"/>
          </a:bodyPr>
          <a:lstStyle/>
          <a:p>
            <a:r>
              <a:rPr lang="en-US" dirty="0" smtClean="0"/>
              <a:t>Assets Don’t Necessarily Equate to Commercial Growth</a:t>
            </a:r>
            <a:endParaRPr lang="en-US" dirty="0"/>
          </a:p>
        </p:txBody>
      </p:sp>
    </p:spTree>
    <p:extLst>
      <p:ext uri="{BB962C8B-B14F-4D97-AF65-F5344CB8AC3E}">
        <p14:creationId xmlns:p14="http://schemas.microsoft.com/office/powerpoint/2010/main" xmlns="" val="3017907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416704"/>
            <a:ext cx="7408333" cy="3679296"/>
          </a:xfrm>
        </p:spPr>
        <p:txBody>
          <a:bodyPr>
            <a:normAutofit fontScale="92500" lnSpcReduction="10000"/>
          </a:bodyPr>
          <a:lstStyle/>
          <a:p>
            <a:r>
              <a:rPr lang="en-US" dirty="0" smtClean="0"/>
              <a:t>Chesapeake Crescent reported a number of years ago that on average a new company is formed with every $70M - $100M in federal investment – it takes nearly $200M in National Capital Region.</a:t>
            </a:r>
          </a:p>
          <a:p>
            <a:r>
              <a:rPr lang="en-US" dirty="0" smtClean="0"/>
              <a:t>Another illustrative example (not </a:t>
            </a:r>
            <a:r>
              <a:rPr lang="en-US" dirty="0"/>
              <a:t>a completely “apples to apples” </a:t>
            </a:r>
            <a:r>
              <a:rPr lang="en-US" dirty="0" smtClean="0"/>
              <a:t>comparison using FY </a:t>
            </a:r>
            <a:r>
              <a:rPr lang="en-US" dirty="0"/>
              <a:t>2011 </a:t>
            </a:r>
            <a:r>
              <a:rPr lang="en-US" dirty="0" smtClean="0"/>
              <a:t>Data)</a:t>
            </a:r>
            <a:endParaRPr lang="en-US" dirty="0"/>
          </a:p>
          <a:p>
            <a:pPr lvl="1"/>
            <a:r>
              <a:rPr lang="en-US" dirty="0"/>
              <a:t>NIH OTT - $3.3B research budget, 191 license agreements, 131 patents issued, $97M in licensing fees and royalties.</a:t>
            </a:r>
          </a:p>
          <a:p>
            <a:pPr lvl="1"/>
            <a:r>
              <a:rPr lang="en-US" dirty="0"/>
              <a:t>MIT OTL - ~$800M research budget, 79 licenses granted, 151 patents issued, $85.4M in licensing fees and royalties.</a:t>
            </a:r>
          </a:p>
          <a:p>
            <a:r>
              <a:rPr lang="en-US" dirty="0"/>
              <a:t>Nearly equivalent revenue on 25% of the </a:t>
            </a:r>
            <a:r>
              <a:rPr lang="en-US" dirty="0" smtClean="0"/>
              <a:t>funding.</a:t>
            </a:r>
            <a:endParaRPr lang="en-US" dirty="0"/>
          </a:p>
          <a:p>
            <a:endParaRPr lang="en-US" dirty="0" smtClean="0"/>
          </a:p>
          <a:p>
            <a:endParaRPr lang="en-US" dirty="0"/>
          </a:p>
        </p:txBody>
      </p:sp>
      <p:sp>
        <p:nvSpPr>
          <p:cNvPr id="3" name="Date Placeholder 2"/>
          <p:cNvSpPr>
            <a:spLocks noGrp="1"/>
          </p:cNvSpPr>
          <p:nvPr>
            <p:ph type="dt" sz="half" idx="10"/>
          </p:nvPr>
        </p:nvSpPr>
        <p:spPr/>
        <p:txBody>
          <a:bodyPr/>
          <a:lstStyle/>
          <a:p>
            <a:fld id="{6411D2DE-2661-4271-AF41-B252F91B1E31}" type="datetime4">
              <a:rPr lang="en-US" smtClean="0"/>
              <a:pPr/>
              <a:t>June 13, 2012</a:t>
            </a:fld>
            <a:endParaRPr lang="en-US" dirty="0"/>
          </a:p>
        </p:txBody>
      </p:sp>
      <p:sp>
        <p:nvSpPr>
          <p:cNvPr id="4" name="Slide Number Placeholder 3"/>
          <p:cNvSpPr>
            <a:spLocks noGrp="1"/>
          </p:cNvSpPr>
          <p:nvPr>
            <p:ph type="sldNum" sz="quarter" idx="12"/>
          </p:nvPr>
        </p:nvSpPr>
        <p:spPr/>
        <p:txBody>
          <a:bodyPr/>
          <a:lstStyle/>
          <a:p>
            <a:fld id="{913EC791-C358-4207-B74E-8ADC6D812C9A}" type="slidenum">
              <a:rPr lang="en-US" smtClean="0"/>
              <a:pPr/>
              <a:t>4</a:t>
            </a:fld>
            <a:endParaRPr lang="en-US" dirty="0"/>
          </a:p>
        </p:txBody>
      </p:sp>
      <p:sp>
        <p:nvSpPr>
          <p:cNvPr id="5" name="Title 4"/>
          <p:cNvSpPr>
            <a:spLocks noGrp="1"/>
          </p:cNvSpPr>
          <p:nvPr>
            <p:ph type="title"/>
          </p:nvPr>
        </p:nvSpPr>
        <p:spPr/>
        <p:txBody>
          <a:bodyPr>
            <a:normAutofit fontScale="90000"/>
          </a:bodyPr>
          <a:lstStyle/>
          <a:p>
            <a:r>
              <a:rPr lang="en-US" dirty="0" smtClean="0"/>
              <a:t>A competitive region with hurdles to overcome to be competitive</a:t>
            </a:r>
            <a:endParaRPr lang="en-US" dirty="0"/>
          </a:p>
        </p:txBody>
      </p:sp>
    </p:spTree>
    <p:extLst>
      <p:ext uri="{BB962C8B-B14F-4D97-AF65-F5344CB8AC3E}">
        <p14:creationId xmlns:p14="http://schemas.microsoft.com/office/powerpoint/2010/main" xmlns="" val="51486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Develop an environment that can leverage research assets by increasing entrepreneurism and early stage investment.</a:t>
            </a:r>
          </a:p>
          <a:p>
            <a:r>
              <a:rPr lang="en-US" dirty="0" smtClean="0"/>
              <a:t>“The </a:t>
            </a:r>
            <a:r>
              <a:rPr lang="en-US" dirty="0"/>
              <a:t>challenge for the region is to create the new institutions, spawn the new companies, and attract a new generation of highly skilled researchers and workers necessary to create a genuine and sustainable technology cluster</a:t>
            </a:r>
            <a:r>
              <a:rPr lang="en-US" dirty="0" smtClean="0"/>
              <a:t>.” </a:t>
            </a:r>
          </a:p>
          <a:p>
            <a:pPr lvl="1"/>
            <a:r>
              <a:rPr lang="en-US" b="1" dirty="0" smtClean="0"/>
              <a:t>Steve Pearlstein, The Washington Post, Jan. 21, 2012</a:t>
            </a:r>
            <a:endParaRPr lang="en-US" b="1" dirty="0"/>
          </a:p>
          <a:p>
            <a:endParaRPr lang="en-US" dirty="0"/>
          </a:p>
          <a:p>
            <a:endParaRPr lang="en-US" dirty="0"/>
          </a:p>
        </p:txBody>
      </p:sp>
      <p:sp>
        <p:nvSpPr>
          <p:cNvPr id="3" name="Date Placeholder 2"/>
          <p:cNvSpPr>
            <a:spLocks noGrp="1"/>
          </p:cNvSpPr>
          <p:nvPr>
            <p:ph type="dt" sz="half" idx="10"/>
          </p:nvPr>
        </p:nvSpPr>
        <p:spPr/>
        <p:txBody>
          <a:bodyPr/>
          <a:lstStyle/>
          <a:p>
            <a:fld id="{6411D2DE-2661-4271-AF41-B252F91B1E31}" type="datetime4">
              <a:rPr lang="en-US" smtClean="0"/>
              <a:pPr/>
              <a:t>June 13, 2012</a:t>
            </a:fld>
            <a:endParaRPr lang="en-US" dirty="0"/>
          </a:p>
        </p:txBody>
      </p:sp>
      <p:sp>
        <p:nvSpPr>
          <p:cNvPr id="4" name="Slide Number Placeholder 3"/>
          <p:cNvSpPr>
            <a:spLocks noGrp="1"/>
          </p:cNvSpPr>
          <p:nvPr>
            <p:ph type="sldNum" sz="quarter" idx="12"/>
          </p:nvPr>
        </p:nvSpPr>
        <p:spPr/>
        <p:txBody>
          <a:bodyPr/>
          <a:lstStyle/>
          <a:p>
            <a:fld id="{913EC791-C358-4207-B74E-8ADC6D812C9A}" type="slidenum">
              <a:rPr lang="en-US" smtClean="0"/>
              <a:pPr/>
              <a:t>5</a:t>
            </a:fld>
            <a:endParaRPr lang="en-US" dirty="0"/>
          </a:p>
        </p:txBody>
      </p:sp>
      <p:sp>
        <p:nvSpPr>
          <p:cNvPr id="5" name="Title 4"/>
          <p:cNvSpPr>
            <a:spLocks noGrp="1"/>
          </p:cNvSpPr>
          <p:nvPr>
            <p:ph type="title"/>
          </p:nvPr>
        </p:nvSpPr>
        <p:spPr/>
        <p:txBody>
          <a:bodyPr/>
          <a:lstStyle/>
          <a:p>
            <a:r>
              <a:rPr lang="en-US" dirty="0" smtClean="0"/>
              <a:t>How Do We Change?</a:t>
            </a:r>
            <a:endParaRPr lang="en-US" dirty="0"/>
          </a:p>
        </p:txBody>
      </p:sp>
    </p:spTree>
    <p:extLst>
      <p:ext uri="{BB962C8B-B14F-4D97-AF65-F5344CB8AC3E}">
        <p14:creationId xmlns:p14="http://schemas.microsoft.com/office/powerpoint/2010/main" xmlns="" val="3618428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Changed baseball by reframing the objectives</a:t>
            </a:r>
          </a:p>
          <a:p>
            <a:pPr lvl="1"/>
            <a:r>
              <a:rPr lang="en-US" dirty="0"/>
              <a:t>Scoring more runs wins games. In order to score more runs,  a team needs to get more players who get on base a higher percentage of the time to increase the probability of success.</a:t>
            </a:r>
          </a:p>
          <a:p>
            <a:r>
              <a:rPr lang="en-US" dirty="0"/>
              <a:t>It’s not about </a:t>
            </a:r>
            <a:r>
              <a:rPr lang="en-US" dirty="0" smtClean="0"/>
              <a:t>superstars and home runs, </a:t>
            </a:r>
            <a:r>
              <a:rPr lang="en-US" dirty="0"/>
              <a:t>it’s about getting runners on base </a:t>
            </a:r>
            <a:r>
              <a:rPr lang="en-US" dirty="0" smtClean="0"/>
              <a:t>more often – </a:t>
            </a:r>
            <a:r>
              <a:rPr lang="en-US" dirty="0"/>
              <a:t>how do </a:t>
            </a:r>
            <a:r>
              <a:rPr lang="en-US" dirty="0" smtClean="0"/>
              <a:t>we </a:t>
            </a:r>
            <a:r>
              <a:rPr lang="en-US" dirty="0"/>
              <a:t>get more runners </a:t>
            </a:r>
            <a:r>
              <a:rPr lang="en-US" dirty="0" smtClean="0"/>
              <a:t>(commercial opportunities) on </a:t>
            </a:r>
            <a:r>
              <a:rPr lang="en-US" dirty="0"/>
              <a:t>base?</a:t>
            </a:r>
          </a:p>
          <a:p>
            <a:endParaRPr lang="en-US" dirty="0"/>
          </a:p>
        </p:txBody>
      </p:sp>
      <p:sp>
        <p:nvSpPr>
          <p:cNvPr id="3" name="Date Placeholder 2"/>
          <p:cNvSpPr>
            <a:spLocks noGrp="1"/>
          </p:cNvSpPr>
          <p:nvPr>
            <p:ph type="dt" sz="half" idx="10"/>
          </p:nvPr>
        </p:nvSpPr>
        <p:spPr/>
        <p:txBody>
          <a:bodyPr/>
          <a:lstStyle/>
          <a:p>
            <a:fld id="{6411D2DE-2661-4271-AF41-B252F91B1E31}" type="datetime4">
              <a:rPr lang="en-US" smtClean="0"/>
              <a:pPr/>
              <a:t>June 13, 2012</a:t>
            </a:fld>
            <a:endParaRPr lang="en-US" dirty="0"/>
          </a:p>
        </p:txBody>
      </p:sp>
      <p:sp>
        <p:nvSpPr>
          <p:cNvPr id="4" name="Slide Number Placeholder 3"/>
          <p:cNvSpPr>
            <a:spLocks noGrp="1"/>
          </p:cNvSpPr>
          <p:nvPr>
            <p:ph type="sldNum" sz="quarter" idx="12"/>
          </p:nvPr>
        </p:nvSpPr>
        <p:spPr/>
        <p:txBody>
          <a:bodyPr/>
          <a:lstStyle/>
          <a:p>
            <a:fld id="{913EC791-C358-4207-B74E-8ADC6D812C9A}" type="slidenum">
              <a:rPr lang="en-US" smtClean="0"/>
              <a:pPr/>
              <a:t>6</a:t>
            </a:fld>
            <a:endParaRPr lang="en-US" dirty="0"/>
          </a:p>
        </p:txBody>
      </p:sp>
      <p:sp>
        <p:nvSpPr>
          <p:cNvPr id="5" name="Title 4"/>
          <p:cNvSpPr>
            <a:spLocks noGrp="1"/>
          </p:cNvSpPr>
          <p:nvPr>
            <p:ph type="title"/>
          </p:nvPr>
        </p:nvSpPr>
        <p:spPr/>
        <p:txBody>
          <a:bodyPr/>
          <a:lstStyle/>
          <a:p>
            <a:r>
              <a:rPr lang="en-US" dirty="0" smtClean="0"/>
              <a:t>“Moneyball”</a:t>
            </a:r>
            <a:endParaRPr lang="en-US" dirty="0"/>
          </a:p>
        </p:txBody>
      </p:sp>
    </p:spTree>
    <p:extLst>
      <p:ext uri="{BB962C8B-B14F-4D97-AF65-F5344CB8AC3E}">
        <p14:creationId xmlns:p14="http://schemas.microsoft.com/office/powerpoint/2010/main" xmlns="" val="1143583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133600"/>
            <a:ext cx="7408333" cy="3733800"/>
          </a:xfrm>
        </p:spPr>
        <p:txBody>
          <a:bodyPr>
            <a:normAutofit fontScale="92500"/>
          </a:bodyPr>
          <a:lstStyle/>
          <a:p>
            <a:r>
              <a:rPr lang="en-US" dirty="0" smtClean="0"/>
              <a:t>District of Columbia</a:t>
            </a:r>
          </a:p>
          <a:p>
            <a:pPr lvl="1"/>
            <a:r>
              <a:rPr lang="en-US" dirty="0" smtClean="0"/>
              <a:t>St. Elizabeth’s Redevelopment – Homeland Security</a:t>
            </a:r>
          </a:p>
          <a:p>
            <a:pPr lvl="1"/>
            <a:r>
              <a:rPr lang="en-US" dirty="0" smtClean="0"/>
              <a:t>Emerging, vibrant software development community</a:t>
            </a:r>
          </a:p>
          <a:p>
            <a:r>
              <a:rPr lang="en-US" dirty="0" smtClean="0"/>
              <a:t>Virginia</a:t>
            </a:r>
          </a:p>
          <a:p>
            <a:pPr lvl="1"/>
            <a:r>
              <a:rPr lang="en-US" dirty="0" smtClean="0"/>
              <a:t>Tyson’s Redevelopment</a:t>
            </a:r>
          </a:p>
          <a:p>
            <a:pPr lvl="1"/>
            <a:r>
              <a:rPr lang="en-US" dirty="0" smtClean="0"/>
              <a:t>Growing private sector and academic research activity in software and health sciences.</a:t>
            </a:r>
          </a:p>
          <a:p>
            <a:r>
              <a:rPr lang="en-US" dirty="0" smtClean="0"/>
              <a:t>Maryland</a:t>
            </a:r>
          </a:p>
          <a:p>
            <a:pPr lvl="1"/>
            <a:r>
              <a:rPr lang="en-US" dirty="0" smtClean="0"/>
              <a:t>Significant academic-based research development efforts.</a:t>
            </a:r>
          </a:p>
          <a:p>
            <a:pPr lvl="1"/>
            <a:r>
              <a:rPr lang="en-US" dirty="0" smtClean="0"/>
              <a:t>Cybersecurity and life science initiatives.</a:t>
            </a:r>
          </a:p>
          <a:p>
            <a:pPr lvl="1"/>
            <a:endParaRPr lang="en-US" dirty="0" smtClean="0"/>
          </a:p>
          <a:p>
            <a:pPr lvl="1"/>
            <a:endParaRPr lang="en-US" dirty="0"/>
          </a:p>
        </p:txBody>
      </p:sp>
      <p:sp>
        <p:nvSpPr>
          <p:cNvPr id="3" name="Date Placeholder 2"/>
          <p:cNvSpPr>
            <a:spLocks noGrp="1"/>
          </p:cNvSpPr>
          <p:nvPr>
            <p:ph type="dt" sz="half" idx="10"/>
          </p:nvPr>
        </p:nvSpPr>
        <p:spPr/>
        <p:txBody>
          <a:bodyPr/>
          <a:lstStyle/>
          <a:p>
            <a:fld id="{6411D2DE-2661-4271-AF41-B252F91B1E31}" type="datetime4">
              <a:rPr lang="en-US" smtClean="0"/>
              <a:pPr/>
              <a:t>June 13, 2012</a:t>
            </a:fld>
            <a:endParaRPr lang="en-US" dirty="0"/>
          </a:p>
        </p:txBody>
      </p:sp>
      <p:sp>
        <p:nvSpPr>
          <p:cNvPr id="4" name="Slide Number Placeholder 3"/>
          <p:cNvSpPr>
            <a:spLocks noGrp="1"/>
          </p:cNvSpPr>
          <p:nvPr>
            <p:ph type="sldNum" sz="quarter" idx="12"/>
          </p:nvPr>
        </p:nvSpPr>
        <p:spPr/>
        <p:txBody>
          <a:bodyPr/>
          <a:lstStyle/>
          <a:p>
            <a:fld id="{913EC791-C358-4207-B74E-8ADC6D812C9A}" type="slidenum">
              <a:rPr lang="en-US" smtClean="0"/>
              <a:pPr/>
              <a:t>7</a:t>
            </a:fld>
            <a:endParaRPr lang="en-US" dirty="0"/>
          </a:p>
        </p:txBody>
      </p:sp>
      <p:sp>
        <p:nvSpPr>
          <p:cNvPr id="5" name="Title 4"/>
          <p:cNvSpPr>
            <a:spLocks noGrp="1"/>
          </p:cNvSpPr>
          <p:nvPr>
            <p:ph type="title"/>
          </p:nvPr>
        </p:nvSpPr>
        <p:spPr/>
        <p:txBody>
          <a:bodyPr/>
          <a:lstStyle/>
          <a:p>
            <a:r>
              <a:rPr lang="en-US" dirty="0" smtClean="0"/>
              <a:t>Region is Uniquely Positioned</a:t>
            </a:r>
            <a:endParaRPr lang="en-US" dirty="0"/>
          </a:p>
        </p:txBody>
      </p:sp>
    </p:spTree>
    <p:extLst>
      <p:ext uri="{BB962C8B-B14F-4D97-AF65-F5344CB8AC3E}">
        <p14:creationId xmlns:p14="http://schemas.microsoft.com/office/powerpoint/2010/main" xmlns="" val="465060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438400"/>
            <a:ext cx="7408333" cy="3810000"/>
          </a:xfrm>
        </p:spPr>
        <p:txBody>
          <a:bodyPr>
            <a:normAutofit fontScale="92500" lnSpcReduction="10000"/>
          </a:bodyPr>
          <a:lstStyle/>
          <a:p>
            <a:r>
              <a:rPr lang="en-US" dirty="0" smtClean="0"/>
              <a:t>We tend to look to government for the answers – government can’t lead in this case, but it can facilitate and must be an accountable partner willing to commit resources.</a:t>
            </a:r>
          </a:p>
          <a:p>
            <a:r>
              <a:rPr lang="en-US" dirty="0"/>
              <a:t>“ …history shows that it is only the business community that naturally thinks in the long term… And only the business community can provide political cover for government officials who will need to raise taxes, divert scarce resources for investment and sacrifice parochial self-interest for the good of the region.”</a:t>
            </a:r>
          </a:p>
          <a:p>
            <a:pPr lvl="1"/>
            <a:r>
              <a:rPr lang="en-US" b="1" dirty="0"/>
              <a:t>Steve Pearlstein, The Washington Post, Jan. 21, 2012</a:t>
            </a:r>
          </a:p>
          <a:p>
            <a:endParaRPr lang="en-US" dirty="0" smtClean="0"/>
          </a:p>
          <a:p>
            <a:endParaRPr lang="en-US" dirty="0"/>
          </a:p>
        </p:txBody>
      </p:sp>
      <p:sp>
        <p:nvSpPr>
          <p:cNvPr id="3" name="Date Placeholder 2"/>
          <p:cNvSpPr>
            <a:spLocks noGrp="1"/>
          </p:cNvSpPr>
          <p:nvPr>
            <p:ph type="dt" sz="half" idx="10"/>
          </p:nvPr>
        </p:nvSpPr>
        <p:spPr>
          <a:xfrm>
            <a:off x="5163672" y="6248400"/>
            <a:ext cx="3786690" cy="365125"/>
          </a:xfrm>
        </p:spPr>
        <p:txBody>
          <a:bodyPr/>
          <a:lstStyle/>
          <a:p>
            <a:fld id="{6411D2DE-2661-4271-AF41-B252F91B1E31}" type="datetime4">
              <a:rPr lang="en-US" smtClean="0"/>
              <a:pPr/>
              <a:t>June 13, 2012</a:t>
            </a:fld>
            <a:endParaRPr lang="en-US" dirty="0"/>
          </a:p>
        </p:txBody>
      </p:sp>
      <p:sp>
        <p:nvSpPr>
          <p:cNvPr id="4" name="Slide Number Placeholder 3"/>
          <p:cNvSpPr>
            <a:spLocks noGrp="1"/>
          </p:cNvSpPr>
          <p:nvPr>
            <p:ph type="sldNum" sz="quarter" idx="12"/>
          </p:nvPr>
        </p:nvSpPr>
        <p:spPr/>
        <p:txBody>
          <a:bodyPr/>
          <a:lstStyle/>
          <a:p>
            <a:fld id="{913EC791-C358-4207-B74E-8ADC6D812C9A}" type="slidenum">
              <a:rPr lang="en-US" smtClean="0"/>
              <a:pPr/>
              <a:t>8</a:t>
            </a:fld>
            <a:endParaRPr lang="en-US" dirty="0"/>
          </a:p>
        </p:txBody>
      </p:sp>
      <p:sp>
        <p:nvSpPr>
          <p:cNvPr id="5" name="Title 4"/>
          <p:cNvSpPr>
            <a:spLocks noGrp="1"/>
          </p:cNvSpPr>
          <p:nvPr>
            <p:ph type="title"/>
          </p:nvPr>
        </p:nvSpPr>
        <p:spPr/>
        <p:txBody>
          <a:bodyPr>
            <a:normAutofit fontScale="90000"/>
          </a:bodyPr>
          <a:lstStyle/>
          <a:p>
            <a:r>
              <a:rPr lang="en-US" dirty="0" smtClean="0"/>
              <a:t>The Goal: A competitive region with strong economic growth</a:t>
            </a:r>
            <a:endParaRPr lang="en-US" dirty="0"/>
          </a:p>
        </p:txBody>
      </p:sp>
    </p:spTree>
    <p:extLst>
      <p:ext uri="{BB962C8B-B14F-4D97-AF65-F5344CB8AC3E}">
        <p14:creationId xmlns:p14="http://schemas.microsoft.com/office/powerpoint/2010/main" xmlns="" val="31871631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Coordinate with the private sector to develop three regional projects in the District, VA and MD that will combine land, academic and federal research, public and private investment to develop critical mass in areas of competitive advantage (i.e. cybersecurity, health IT, software development, personal medicine).</a:t>
            </a:r>
          </a:p>
          <a:p>
            <a:r>
              <a:rPr lang="en-US" dirty="0" smtClean="0"/>
              <a:t>Focus on developing regional strength in each area – not pockets of competition in each community.</a:t>
            </a:r>
            <a:endParaRPr lang="en-US" dirty="0"/>
          </a:p>
        </p:txBody>
      </p:sp>
      <p:sp>
        <p:nvSpPr>
          <p:cNvPr id="3" name="Date Placeholder 2"/>
          <p:cNvSpPr>
            <a:spLocks noGrp="1"/>
          </p:cNvSpPr>
          <p:nvPr>
            <p:ph type="dt" sz="half" idx="10"/>
          </p:nvPr>
        </p:nvSpPr>
        <p:spPr/>
        <p:txBody>
          <a:bodyPr/>
          <a:lstStyle/>
          <a:p>
            <a:fld id="{6411D2DE-2661-4271-AF41-B252F91B1E31}" type="datetime4">
              <a:rPr lang="en-US" smtClean="0"/>
              <a:pPr/>
              <a:t>June 13, 2012</a:t>
            </a:fld>
            <a:endParaRPr lang="en-US" dirty="0"/>
          </a:p>
        </p:txBody>
      </p:sp>
      <p:sp>
        <p:nvSpPr>
          <p:cNvPr id="4" name="Slide Number Placeholder 3"/>
          <p:cNvSpPr>
            <a:spLocks noGrp="1"/>
          </p:cNvSpPr>
          <p:nvPr>
            <p:ph type="sldNum" sz="quarter" idx="12"/>
          </p:nvPr>
        </p:nvSpPr>
        <p:spPr/>
        <p:txBody>
          <a:bodyPr/>
          <a:lstStyle/>
          <a:p>
            <a:fld id="{913EC791-C358-4207-B74E-8ADC6D812C9A}" type="slidenum">
              <a:rPr lang="en-US" smtClean="0"/>
              <a:pPr/>
              <a:t>9</a:t>
            </a:fld>
            <a:endParaRPr lang="en-US" dirty="0"/>
          </a:p>
        </p:txBody>
      </p:sp>
      <p:sp>
        <p:nvSpPr>
          <p:cNvPr id="5" name="Title 4"/>
          <p:cNvSpPr>
            <a:spLocks noGrp="1"/>
          </p:cNvSpPr>
          <p:nvPr>
            <p:ph type="title"/>
          </p:nvPr>
        </p:nvSpPr>
        <p:spPr/>
        <p:txBody>
          <a:bodyPr>
            <a:normAutofit fontScale="90000"/>
          </a:bodyPr>
          <a:lstStyle/>
          <a:p>
            <a:r>
              <a:rPr lang="en-US" dirty="0" smtClean="0"/>
              <a:t>A Modest Proposal </a:t>
            </a:r>
            <a:br>
              <a:rPr lang="en-US" dirty="0" smtClean="0"/>
            </a:br>
            <a:r>
              <a:rPr lang="en-US" dirty="0" smtClean="0"/>
              <a:t>(the easy part)</a:t>
            </a:r>
            <a:endParaRPr lang="en-US" dirty="0"/>
          </a:p>
        </p:txBody>
      </p:sp>
    </p:spTree>
    <p:extLst>
      <p:ext uri="{BB962C8B-B14F-4D97-AF65-F5344CB8AC3E}">
        <p14:creationId xmlns:p14="http://schemas.microsoft.com/office/powerpoint/2010/main" xmlns="" val="4230531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438400"/>
            <a:ext cx="7408333" cy="3886200"/>
          </a:xfrm>
        </p:spPr>
        <p:txBody>
          <a:bodyPr>
            <a:normAutofit lnSpcReduction="10000"/>
          </a:bodyPr>
          <a:lstStyle/>
          <a:p>
            <a:r>
              <a:rPr lang="en-US" dirty="0" smtClean="0"/>
              <a:t>Listen to the private sector to understand what is needed in the market place (B2B and B2C not just B2G).</a:t>
            </a:r>
          </a:p>
          <a:p>
            <a:r>
              <a:rPr lang="en-US" dirty="0" smtClean="0"/>
              <a:t>Design environments with easy accessibility and participation by the private sector (access, licensing, collaboration).</a:t>
            </a:r>
          </a:p>
          <a:p>
            <a:r>
              <a:rPr lang="en-US" dirty="0" smtClean="0"/>
              <a:t>Attract, cultivate and support entrepreneurs.</a:t>
            </a:r>
          </a:p>
          <a:p>
            <a:r>
              <a:rPr lang="en-US" dirty="0" smtClean="0"/>
              <a:t>Develop public/private investment models to help mitigate risk and encourage early stage investment.</a:t>
            </a:r>
          </a:p>
          <a:p>
            <a:r>
              <a:rPr lang="en-US" dirty="0" smtClean="0"/>
              <a:t>Recognize that success won’t happen overnight.</a:t>
            </a:r>
            <a:endParaRPr lang="en-US" dirty="0"/>
          </a:p>
        </p:txBody>
      </p:sp>
      <p:sp>
        <p:nvSpPr>
          <p:cNvPr id="3" name="Date Placeholder 2"/>
          <p:cNvSpPr>
            <a:spLocks noGrp="1"/>
          </p:cNvSpPr>
          <p:nvPr>
            <p:ph type="dt" sz="half" idx="10"/>
          </p:nvPr>
        </p:nvSpPr>
        <p:spPr/>
        <p:txBody>
          <a:bodyPr/>
          <a:lstStyle/>
          <a:p>
            <a:fld id="{6411D2DE-2661-4271-AF41-B252F91B1E31}" type="datetime4">
              <a:rPr lang="en-US" smtClean="0"/>
              <a:pPr/>
              <a:t>June 13, 2012</a:t>
            </a:fld>
            <a:endParaRPr lang="en-US" dirty="0"/>
          </a:p>
        </p:txBody>
      </p:sp>
      <p:sp>
        <p:nvSpPr>
          <p:cNvPr id="4" name="Slide Number Placeholder 3"/>
          <p:cNvSpPr>
            <a:spLocks noGrp="1"/>
          </p:cNvSpPr>
          <p:nvPr>
            <p:ph type="sldNum" sz="quarter" idx="12"/>
          </p:nvPr>
        </p:nvSpPr>
        <p:spPr/>
        <p:txBody>
          <a:bodyPr/>
          <a:lstStyle/>
          <a:p>
            <a:fld id="{913EC791-C358-4207-B74E-8ADC6D812C9A}" type="slidenum">
              <a:rPr lang="en-US" smtClean="0"/>
              <a:pPr/>
              <a:t>10</a:t>
            </a:fld>
            <a:endParaRPr lang="en-US" dirty="0"/>
          </a:p>
        </p:txBody>
      </p:sp>
      <p:sp>
        <p:nvSpPr>
          <p:cNvPr id="5" name="Title 4"/>
          <p:cNvSpPr>
            <a:spLocks noGrp="1"/>
          </p:cNvSpPr>
          <p:nvPr>
            <p:ph type="title"/>
          </p:nvPr>
        </p:nvSpPr>
        <p:spPr/>
        <p:txBody>
          <a:bodyPr>
            <a:normAutofit fontScale="90000"/>
          </a:bodyPr>
          <a:lstStyle/>
          <a:p>
            <a:r>
              <a:rPr lang="en-US" dirty="0" smtClean="0"/>
              <a:t>A Modest Proposal </a:t>
            </a:r>
            <a:br>
              <a:rPr lang="en-US" dirty="0" smtClean="0"/>
            </a:br>
            <a:r>
              <a:rPr lang="en-US" dirty="0" smtClean="0"/>
              <a:t>(the hard part)</a:t>
            </a:r>
            <a:endParaRPr lang="en-US" dirty="0"/>
          </a:p>
        </p:txBody>
      </p:sp>
    </p:spTree>
    <p:extLst>
      <p:ext uri="{BB962C8B-B14F-4D97-AF65-F5344CB8AC3E}">
        <p14:creationId xmlns:p14="http://schemas.microsoft.com/office/powerpoint/2010/main" xmlns="" val="2418809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Workforce development – 60% of jobs in the region will require middle skills.</a:t>
            </a:r>
          </a:p>
          <a:p>
            <a:r>
              <a:rPr lang="en-US" dirty="0" smtClean="0"/>
              <a:t>Infrastructure investment.</a:t>
            </a:r>
          </a:p>
          <a:p>
            <a:r>
              <a:rPr lang="en-US" dirty="0" smtClean="0"/>
              <a:t>Sustainable land use patterns.</a:t>
            </a:r>
          </a:p>
          <a:p>
            <a:endParaRPr lang="en-US" dirty="0" smtClean="0"/>
          </a:p>
          <a:p>
            <a:endParaRPr lang="en-US" dirty="0" smtClean="0"/>
          </a:p>
          <a:p>
            <a:endParaRPr lang="en-US" dirty="0" smtClean="0"/>
          </a:p>
          <a:p>
            <a:endParaRPr lang="en-US" dirty="0" smtClean="0"/>
          </a:p>
          <a:p>
            <a:endParaRPr lang="en-US" dirty="0"/>
          </a:p>
        </p:txBody>
      </p:sp>
      <p:sp>
        <p:nvSpPr>
          <p:cNvPr id="3" name="Date Placeholder 2"/>
          <p:cNvSpPr>
            <a:spLocks noGrp="1"/>
          </p:cNvSpPr>
          <p:nvPr>
            <p:ph type="dt" sz="half" idx="10"/>
          </p:nvPr>
        </p:nvSpPr>
        <p:spPr/>
        <p:txBody>
          <a:bodyPr/>
          <a:lstStyle/>
          <a:p>
            <a:fld id="{6411D2DE-2661-4271-AF41-B252F91B1E31}" type="datetime4">
              <a:rPr lang="en-US" smtClean="0"/>
              <a:pPr/>
              <a:t>June 13, 2012</a:t>
            </a:fld>
            <a:endParaRPr lang="en-US" dirty="0"/>
          </a:p>
        </p:txBody>
      </p:sp>
      <p:sp>
        <p:nvSpPr>
          <p:cNvPr id="4" name="Slide Number Placeholder 3"/>
          <p:cNvSpPr>
            <a:spLocks noGrp="1"/>
          </p:cNvSpPr>
          <p:nvPr>
            <p:ph type="sldNum" sz="quarter" idx="12"/>
          </p:nvPr>
        </p:nvSpPr>
        <p:spPr/>
        <p:txBody>
          <a:bodyPr/>
          <a:lstStyle/>
          <a:p>
            <a:fld id="{913EC791-C358-4207-B74E-8ADC6D812C9A}" type="slidenum">
              <a:rPr lang="en-US" smtClean="0"/>
              <a:pPr/>
              <a:t>11</a:t>
            </a:fld>
            <a:endParaRPr lang="en-US" dirty="0"/>
          </a:p>
        </p:txBody>
      </p:sp>
      <p:sp>
        <p:nvSpPr>
          <p:cNvPr id="5" name="Title 4"/>
          <p:cNvSpPr>
            <a:spLocks noGrp="1"/>
          </p:cNvSpPr>
          <p:nvPr>
            <p:ph type="title"/>
          </p:nvPr>
        </p:nvSpPr>
        <p:spPr>
          <a:xfrm>
            <a:off x="457200" y="457200"/>
            <a:ext cx="8229600" cy="1252728"/>
          </a:xfrm>
        </p:spPr>
        <p:txBody>
          <a:bodyPr>
            <a:normAutofit fontScale="90000"/>
          </a:bodyPr>
          <a:lstStyle/>
          <a:p>
            <a:r>
              <a:rPr lang="en-US" dirty="0" smtClean="0"/>
              <a:t>Other Factors Required for Success</a:t>
            </a:r>
            <a:br>
              <a:rPr lang="en-US" dirty="0" smtClean="0"/>
            </a:br>
            <a:r>
              <a:rPr lang="en-US" dirty="0" smtClean="0"/>
              <a:t>(COG issues)</a:t>
            </a:r>
            <a:endParaRPr lang="en-US" dirty="0"/>
          </a:p>
        </p:txBody>
      </p:sp>
    </p:spTree>
    <p:extLst>
      <p:ext uri="{BB962C8B-B14F-4D97-AF65-F5344CB8AC3E}">
        <p14:creationId xmlns:p14="http://schemas.microsoft.com/office/powerpoint/2010/main" xmlns="" val="3981559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438400"/>
            <a:ext cx="7408333" cy="3687763"/>
          </a:xfrm>
        </p:spPr>
        <p:txBody>
          <a:bodyPr>
            <a:normAutofit lnSpcReduction="10000"/>
          </a:bodyPr>
          <a:lstStyle/>
          <a:p>
            <a:r>
              <a:rPr lang="en-US" dirty="0" smtClean="0"/>
              <a:t>If business and government are committed to the outcome.</a:t>
            </a:r>
          </a:p>
          <a:p>
            <a:r>
              <a:rPr lang="en-US" dirty="0" smtClean="0"/>
              <a:t>If we don’t wait to have all of the pieces in place to get things moving (most of the hard stuff can start right now – the big vision will take some time).</a:t>
            </a:r>
          </a:p>
          <a:p>
            <a:r>
              <a:rPr lang="en-US" dirty="0" smtClean="0"/>
              <a:t>If we recognize that all participants need to be successful in what they do (i.e. businesses make money, local governments increase jobs and revenue, and federal govt. achieves its mission more cost effectively)</a:t>
            </a:r>
            <a:endParaRPr lang="en-US" dirty="0"/>
          </a:p>
        </p:txBody>
      </p:sp>
      <p:sp>
        <p:nvSpPr>
          <p:cNvPr id="3" name="Date Placeholder 2"/>
          <p:cNvSpPr>
            <a:spLocks noGrp="1"/>
          </p:cNvSpPr>
          <p:nvPr>
            <p:ph type="dt" sz="half" idx="10"/>
          </p:nvPr>
        </p:nvSpPr>
        <p:spPr/>
        <p:txBody>
          <a:bodyPr/>
          <a:lstStyle/>
          <a:p>
            <a:fld id="{6411D2DE-2661-4271-AF41-B252F91B1E31}" type="datetime4">
              <a:rPr lang="en-US" smtClean="0"/>
              <a:pPr/>
              <a:t>June 13, 2012</a:t>
            </a:fld>
            <a:endParaRPr lang="en-US" dirty="0"/>
          </a:p>
        </p:txBody>
      </p:sp>
      <p:sp>
        <p:nvSpPr>
          <p:cNvPr id="4" name="Slide Number Placeholder 3"/>
          <p:cNvSpPr>
            <a:spLocks noGrp="1"/>
          </p:cNvSpPr>
          <p:nvPr>
            <p:ph type="sldNum" sz="quarter" idx="12"/>
          </p:nvPr>
        </p:nvSpPr>
        <p:spPr/>
        <p:txBody>
          <a:bodyPr/>
          <a:lstStyle/>
          <a:p>
            <a:fld id="{913EC791-C358-4207-B74E-8ADC6D812C9A}" type="slidenum">
              <a:rPr lang="en-US" smtClean="0"/>
              <a:pPr/>
              <a:t>12</a:t>
            </a:fld>
            <a:endParaRPr lang="en-US" dirty="0"/>
          </a:p>
        </p:txBody>
      </p:sp>
      <p:sp>
        <p:nvSpPr>
          <p:cNvPr id="5" name="Title 4"/>
          <p:cNvSpPr>
            <a:spLocks noGrp="1"/>
          </p:cNvSpPr>
          <p:nvPr>
            <p:ph type="title"/>
          </p:nvPr>
        </p:nvSpPr>
        <p:spPr/>
        <p:txBody>
          <a:bodyPr/>
          <a:lstStyle/>
          <a:p>
            <a:r>
              <a:rPr lang="en-US" dirty="0" smtClean="0"/>
              <a:t>Can It Work?</a:t>
            </a:r>
            <a:endParaRPr lang="en-US" dirty="0"/>
          </a:p>
        </p:txBody>
      </p:sp>
    </p:spTree>
    <p:extLst>
      <p:ext uri="{BB962C8B-B14F-4D97-AF65-F5344CB8AC3E}">
        <p14:creationId xmlns:p14="http://schemas.microsoft.com/office/powerpoint/2010/main" xmlns="" val="18889803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on Presentation">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Orion Presentation</Template>
  <TotalTime>1275</TotalTime>
  <Words>852</Words>
  <Application>Microsoft Office PowerPoint</Application>
  <PresentationFormat>On-screen Show (4:3)</PresentationFormat>
  <Paragraphs>79</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Orion Presentation</vt:lpstr>
      <vt:lpstr>Translating Research Investment Into Commercial Growth Opportunities  A Presentation to the COG Board of Directors By Michael Knapp, CEO June 13, 2012</vt:lpstr>
      <vt:lpstr>A region with significant  economic assets</vt:lpstr>
      <vt:lpstr>Assets Don’t Necessarily Equate to Commercial Growth</vt:lpstr>
      <vt:lpstr>A competitive region with hurdles to overcome to be competitive</vt:lpstr>
      <vt:lpstr>How Do We Change?</vt:lpstr>
      <vt:lpstr>“Moneyball”</vt:lpstr>
      <vt:lpstr>Region is Uniquely Positioned</vt:lpstr>
      <vt:lpstr>The Goal: A competitive region with strong economic growth</vt:lpstr>
      <vt:lpstr>A Modest Proposal  (the easy part)</vt:lpstr>
      <vt:lpstr>A Modest Proposal  (the hard part)</vt:lpstr>
      <vt:lpstr>Other Factors Required for Success (COG issues)</vt:lpstr>
      <vt:lpstr>Can It Work?</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Concept to Success:  Start-up Lessons You Can Learn From</dc:title>
  <dc:creator>Joyce</dc:creator>
  <cp:lastModifiedBy>bchapman</cp:lastModifiedBy>
  <cp:revision>62</cp:revision>
  <cp:lastPrinted>2012-06-12T21:33:00Z</cp:lastPrinted>
  <dcterms:created xsi:type="dcterms:W3CDTF">2011-12-01T17:48:50Z</dcterms:created>
  <dcterms:modified xsi:type="dcterms:W3CDTF">2012-06-13T12:14:40Z</dcterms:modified>
</cp:coreProperties>
</file>