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xls" ContentType="application/vnd.ms-exce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Default Extension="xlsx" ContentType="application/vnd.openxmlformats-officedocument.spreadsheetml.sheet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charts/chart1.xml" ContentType="application/vnd.openxmlformats-officedocument.drawingml.char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theme/theme7.xml" ContentType="application/vnd.openxmlformats-officedocument.theme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9" r:id="rId1"/>
    <p:sldMasterId id="2147483699" r:id="rId2"/>
    <p:sldMasterId id="2147483652" r:id="rId3"/>
    <p:sldMasterId id="2147483653" r:id="rId4"/>
    <p:sldMasterId id="2147483654" r:id="rId5"/>
  </p:sldMasterIdLst>
  <p:notesMasterIdLst>
    <p:notesMasterId r:id="rId27"/>
  </p:notesMasterIdLst>
  <p:handoutMasterIdLst>
    <p:handoutMasterId r:id="rId28"/>
  </p:handoutMasterIdLst>
  <p:sldIdLst>
    <p:sldId id="838" r:id="rId6"/>
    <p:sldId id="839" r:id="rId7"/>
    <p:sldId id="893" r:id="rId8"/>
    <p:sldId id="832" r:id="rId9"/>
    <p:sldId id="881" r:id="rId10"/>
    <p:sldId id="862" r:id="rId11"/>
    <p:sldId id="890" r:id="rId12"/>
    <p:sldId id="891" r:id="rId13"/>
    <p:sldId id="892" r:id="rId14"/>
    <p:sldId id="889" r:id="rId15"/>
    <p:sldId id="887" r:id="rId16"/>
    <p:sldId id="882" r:id="rId17"/>
    <p:sldId id="853" r:id="rId18"/>
    <p:sldId id="842" r:id="rId19"/>
    <p:sldId id="843" r:id="rId20"/>
    <p:sldId id="850" r:id="rId21"/>
    <p:sldId id="883" r:id="rId22"/>
    <p:sldId id="884" r:id="rId23"/>
    <p:sldId id="851" r:id="rId24"/>
    <p:sldId id="888" r:id="rId25"/>
    <p:sldId id="852" r:id="rId26"/>
  </p:sldIdLst>
  <p:sldSz cx="9601200" cy="7315200"/>
  <p:notesSz cx="7023100" cy="93091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3400" kern="1200">
        <a:solidFill>
          <a:schemeClr val="tx1"/>
        </a:solidFill>
        <a:latin typeface="Gill Sans MT" pitchFamily="34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3400" kern="1200">
        <a:solidFill>
          <a:schemeClr val="tx1"/>
        </a:solidFill>
        <a:latin typeface="Gill Sans MT" pitchFamily="34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3400" kern="1200">
        <a:solidFill>
          <a:schemeClr val="tx1"/>
        </a:solidFill>
        <a:latin typeface="Gill Sans MT" pitchFamily="34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3400" kern="1200">
        <a:solidFill>
          <a:schemeClr val="tx1"/>
        </a:solidFill>
        <a:latin typeface="Gill Sans MT" pitchFamily="34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3400" kern="1200">
        <a:solidFill>
          <a:schemeClr val="tx1"/>
        </a:solidFill>
        <a:latin typeface="Gill Sans MT" pitchFamily="34" charset="0"/>
        <a:ea typeface="+mn-ea"/>
        <a:cs typeface="+mn-cs"/>
      </a:defRPr>
    </a:lvl5pPr>
    <a:lvl6pPr marL="2286000" algn="l" defTabSz="914400" rtl="0" eaLnBrk="1" latinLnBrk="0" hangingPunct="1">
      <a:defRPr sz="3400" kern="1200">
        <a:solidFill>
          <a:schemeClr val="tx1"/>
        </a:solidFill>
        <a:latin typeface="Gill Sans MT" pitchFamily="34" charset="0"/>
        <a:ea typeface="+mn-ea"/>
        <a:cs typeface="+mn-cs"/>
      </a:defRPr>
    </a:lvl6pPr>
    <a:lvl7pPr marL="2743200" algn="l" defTabSz="914400" rtl="0" eaLnBrk="1" latinLnBrk="0" hangingPunct="1">
      <a:defRPr sz="3400" kern="1200">
        <a:solidFill>
          <a:schemeClr val="tx1"/>
        </a:solidFill>
        <a:latin typeface="Gill Sans MT" pitchFamily="34" charset="0"/>
        <a:ea typeface="+mn-ea"/>
        <a:cs typeface="+mn-cs"/>
      </a:defRPr>
    </a:lvl7pPr>
    <a:lvl8pPr marL="3200400" algn="l" defTabSz="914400" rtl="0" eaLnBrk="1" latinLnBrk="0" hangingPunct="1">
      <a:defRPr sz="3400" kern="1200">
        <a:solidFill>
          <a:schemeClr val="tx1"/>
        </a:solidFill>
        <a:latin typeface="Gill Sans MT" pitchFamily="34" charset="0"/>
        <a:ea typeface="+mn-ea"/>
        <a:cs typeface="+mn-cs"/>
      </a:defRPr>
    </a:lvl8pPr>
    <a:lvl9pPr marL="3657600" algn="l" defTabSz="914400" rtl="0" eaLnBrk="1" latinLnBrk="0" hangingPunct="1">
      <a:defRPr sz="3400" kern="1200">
        <a:solidFill>
          <a:schemeClr val="tx1"/>
        </a:solidFill>
        <a:latin typeface="Gill Sans MT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  <p:clrMru>
    <a:srgbClr val="FF3D01"/>
    <a:srgbClr val="0066FF"/>
    <a:srgbClr val="FF0000"/>
    <a:srgbClr val="000099"/>
    <a:srgbClr val="990033"/>
    <a:srgbClr val="FF6600"/>
    <a:srgbClr val="FF3300"/>
    <a:srgbClr val="00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64" autoAdjust="0"/>
  </p:normalViewPr>
  <p:slideViewPr>
    <p:cSldViewPr>
      <p:cViewPr varScale="1">
        <p:scale>
          <a:sx n="54" d="100"/>
          <a:sy n="54" d="100"/>
        </p:scale>
        <p:origin x="-852" y="-78"/>
      </p:cViewPr>
      <p:guideLst>
        <p:guide orient="horz" pos="2304"/>
        <p:guide pos="3074"/>
      </p:guideLst>
    </p:cSldViewPr>
  </p:slideViewPr>
  <p:outlineViewPr>
    <p:cViewPr>
      <p:scale>
        <a:sx n="33" d="100"/>
        <a:sy n="33" d="100"/>
      </p:scale>
      <p:origin x="0" y="630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6" d="100"/>
        <a:sy n="46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-1926" y="-90"/>
      </p:cViewPr>
      <p:guideLst>
        <p:guide orient="horz" pos="2932"/>
        <p:guide pos="2211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/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Dulles</c:v>
                </c:pt>
              </c:strCache>
            </c:strRef>
          </c:tx>
          <c:spPr>
            <a:solidFill>
              <a:srgbClr val="92D050"/>
            </a:solidFill>
          </c:spPr>
          <c:cat>
            <c:strRef>
              <c:f>Sheet1!$A$2:$A$6</c:f>
              <c:strCache>
                <c:ptCount val="4"/>
                <c:pt idx="0">
                  <c:v>MSA</c:v>
                </c:pt>
                <c:pt idx="1">
                  <c:v>Virginia</c:v>
                </c:pt>
                <c:pt idx="2">
                  <c:v>DC</c:v>
                </c:pt>
                <c:pt idx="3">
                  <c:v>Maryland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175640</c:v>
                </c:pt>
                <c:pt idx="1">
                  <c:v>113808</c:v>
                </c:pt>
                <c:pt idx="2">
                  <c:v>40310</c:v>
                </c:pt>
                <c:pt idx="3">
                  <c:v>31395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Reagan</c:v>
                </c:pt>
              </c:strCache>
            </c:strRef>
          </c:tx>
          <c:spPr>
            <a:solidFill>
              <a:schemeClr val="accent1">
                <a:lumMod val="25000"/>
              </a:schemeClr>
            </a:solidFill>
          </c:spPr>
          <c:cat>
            <c:strRef>
              <c:f>Sheet1!$A$2:$A$6</c:f>
              <c:strCache>
                <c:ptCount val="4"/>
                <c:pt idx="0">
                  <c:v>MSA</c:v>
                </c:pt>
                <c:pt idx="1">
                  <c:v>Virginia</c:v>
                </c:pt>
                <c:pt idx="2">
                  <c:v>DC</c:v>
                </c:pt>
                <c:pt idx="3">
                  <c:v>Maryland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134820</c:v>
                </c:pt>
                <c:pt idx="1">
                  <c:v>82544</c:v>
                </c:pt>
                <c:pt idx="2">
                  <c:v>34495</c:v>
                </c:pt>
                <c:pt idx="3">
                  <c:v>15880</c:v>
                </c:pt>
              </c:numCache>
            </c:numRef>
          </c:val>
        </c:ser>
        <c:axId val="95929472"/>
        <c:axId val="95931008"/>
      </c:barChart>
      <c:catAx>
        <c:axId val="95929472"/>
        <c:scaling>
          <c:orientation val="minMax"/>
        </c:scaling>
        <c:axPos val="l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95931008"/>
        <c:crosses val="autoZero"/>
        <c:auto val="1"/>
        <c:lblAlgn val="ctr"/>
        <c:lblOffset val="100"/>
      </c:catAx>
      <c:valAx>
        <c:axId val="95931008"/>
        <c:scaling>
          <c:orientation val="minMax"/>
        </c:scaling>
        <c:axPos val="b"/>
        <c:majorGridlines/>
        <c:numFmt formatCode="#,##0" sourceLinked="0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95929472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1400"/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1400"/>
            </a:pPr>
            <a:endParaRPr lang="en-US"/>
          </a:p>
        </c:txPr>
      </c:legendEntry>
      <c:layout>
        <c:manualLayout>
          <c:xMode val="edge"/>
          <c:yMode val="edge"/>
          <c:x val="0.78583093365370682"/>
          <c:y val="0.44130157910589057"/>
          <c:w val="0.16693502986039796"/>
          <c:h val="0.13020376998329755"/>
        </c:manualLayout>
      </c:layout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/>
      <c:barChart>
        <c:barDir val="col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IAD Domestic</c:v>
                </c:pt>
              </c:strCache>
            </c:strRef>
          </c:tx>
          <c:spPr>
            <a:solidFill>
              <a:srgbClr val="00B050"/>
            </a:solidFill>
            <a:ln>
              <a:solidFill>
                <a:schemeClr val="bg2"/>
              </a:solidFill>
            </a:ln>
          </c:spPr>
          <c:dLbls>
            <c:dLbl>
              <c:idx val="12"/>
              <c:tx>
                <c:rich>
                  <a:bodyPr/>
                  <a:lstStyle/>
                  <a:p>
                    <a:r>
                      <a:rPr lang="en-US" dirty="0" smtClean="0"/>
                      <a:t>16.7</a:t>
                    </a:r>
                    <a:endParaRPr lang="en-US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100" b="1">
                    <a:latin typeface="Arial" pitchFamily="34" charset="0"/>
                    <a:cs typeface="Arial" pitchFamily="34" charset="0"/>
                  </a:defRPr>
                </a:pPr>
                <a:endParaRPr lang="en-US"/>
              </a:p>
            </c:txPr>
            <c:showVal val="1"/>
          </c:dLbls>
          <c:cat>
            <c:numRef>
              <c:f>Sheet1!$A$2:$A$14</c:f>
              <c:numCache>
                <c:formatCode>General</c:formatCode>
                <c:ptCount val="13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16.100000000000001</c:v>
                </c:pt>
                <c:pt idx="1">
                  <c:v>15.9</c:v>
                </c:pt>
                <c:pt idx="2">
                  <c:v>14</c:v>
                </c:pt>
                <c:pt idx="3">
                  <c:v>13.1</c:v>
                </c:pt>
                <c:pt idx="4">
                  <c:v>12.9</c:v>
                </c:pt>
                <c:pt idx="5">
                  <c:v>18.2</c:v>
                </c:pt>
                <c:pt idx="6">
                  <c:v>22.1</c:v>
                </c:pt>
                <c:pt idx="7">
                  <c:v>17.8</c:v>
                </c:pt>
                <c:pt idx="8">
                  <c:v>18.8</c:v>
                </c:pt>
                <c:pt idx="9">
                  <c:v>17.600000000000001</c:v>
                </c:pt>
                <c:pt idx="10">
                  <c:v>17</c:v>
                </c:pt>
                <c:pt idx="11">
                  <c:v>17.399999999999999</c:v>
                </c:pt>
                <c:pt idx="12">
                  <c:v>17.100000000000001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IAD International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bg2"/>
              </a:solidFill>
            </a:ln>
          </c:spPr>
          <c:dLbls>
            <c:txPr>
              <a:bodyPr/>
              <a:lstStyle/>
              <a:p>
                <a:pPr>
                  <a:defRPr sz="1100" b="1">
                    <a:latin typeface="Arial" pitchFamily="34" charset="0"/>
                    <a:cs typeface="Arial" pitchFamily="34" charset="0"/>
                  </a:defRPr>
                </a:pPr>
                <a:endParaRPr lang="en-US"/>
              </a:p>
            </c:txPr>
            <c:showVal val="1"/>
          </c:dLbls>
          <c:cat>
            <c:numRef>
              <c:f>Sheet1!$A$2:$A$14</c:f>
              <c:numCache>
                <c:formatCode>General</c:formatCode>
                <c:ptCount val="13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</c:numCache>
            </c:numRef>
          </c:cat>
          <c:val>
            <c:numRef>
              <c:f>Sheet1!$C$2:$C$14</c:f>
              <c:numCache>
                <c:formatCode>General</c:formatCode>
                <c:ptCount val="13"/>
                <c:pt idx="0">
                  <c:v>3.7</c:v>
                </c:pt>
                <c:pt idx="1">
                  <c:v>4.2</c:v>
                </c:pt>
                <c:pt idx="2">
                  <c:v>4</c:v>
                </c:pt>
                <c:pt idx="3">
                  <c:v>4.0999999999999996</c:v>
                </c:pt>
                <c:pt idx="4">
                  <c:v>4</c:v>
                </c:pt>
                <c:pt idx="5">
                  <c:v>4.7</c:v>
                </c:pt>
                <c:pt idx="6">
                  <c:v>4.9000000000000004</c:v>
                </c:pt>
                <c:pt idx="7">
                  <c:v>5.2</c:v>
                </c:pt>
                <c:pt idx="8">
                  <c:v>5.9</c:v>
                </c:pt>
                <c:pt idx="9">
                  <c:v>6.2</c:v>
                </c:pt>
                <c:pt idx="10">
                  <c:v>6.2</c:v>
                </c:pt>
                <c:pt idx="11">
                  <c:v>6.4</c:v>
                </c:pt>
                <c:pt idx="12">
                  <c:v>6.5</c:v>
                </c:pt>
              </c:numCache>
            </c:numRef>
          </c:val>
        </c:ser>
        <c:dLbls>
          <c:showVal val="1"/>
        </c:dLbls>
        <c:gapWidth val="75"/>
        <c:overlap val="100"/>
        <c:axId val="108425216"/>
        <c:axId val="108426752"/>
      </c:barChart>
      <c:catAx>
        <c:axId val="108425216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108426752"/>
        <c:crosses val="autoZero"/>
        <c:auto val="1"/>
        <c:lblAlgn val="ctr"/>
        <c:lblOffset val="100"/>
      </c:catAx>
      <c:valAx>
        <c:axId val="108426752"/>
        <c:scaling>
          <c:orientation val="minMax"/>
          <c:max val="30"/>
        </c:scaling>
        <c:axPos val="l"/>
        <c:numFmt formatCode="General" sourceLinked="1"/>
        <c:majorTickMark val="none"/>
        <c:tickLblPos val="nextTo"/>
        <c:txPr>
          <a:bodyPr/>
          <a:lstStyle/>
          <a:p>
            <a:pPr>
              <a:defRPr sz="1400" b="1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108425216"/>
        <c:crosses val="autoZero"/>
        <c:crossBetween val="between"/>
        <c:majorUnit val="5"/>
        <c:minorUnit val="0.4"/>
      </c:valAx>
    </c:plotArea>
    <c:legend>
      <c:legendPos val="b"/>
    </c:legend>
    <c:plotVisOnly val="1"/>
  </c:chart>
  <c:spPr>
    <a:noFill/>
  </c:spPr>
  <c:txPr>
    <a:bodyPr/>
    <a:lstStyle/>
    <a:p>
      <a:pPr>
        <a:defRPr sz="1800"/>
      </a:pPr>
      <a:endParaRPr lang="en-US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3043979" cy="462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23" tIns="45762" rIns="91523" bIns="45762" numCol="1" anchor="t" anchorCtr="0" compatLnSpc="1">
            <a:prstTxWarp prst="textNoShape">
              <a:avLst/>
            </a:prstTxWarp>
          </a:bodyPr>
          <a:lstStyle>
            <a:lvl1pPr algn="l" defTabSz="912592">
              <a:defRPr sz="1200" smtClean="0">
                <a:latin typeface="Times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9121" y="1"/>
            <a:ext cx="3043979" cy="462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23" tIns="45762" rIns="91523" bIns="45762" numCol="1" anchor="t" anchorCtr="0" compatLnSpc="1">
            <a:prstTxWarp prst="textNoShape">
              <a:avLst/>
            </a:prstTxWarp>
          </a:bodyPr>
          <a:lstStyle>
            <a:lvl1pPr algn="r" defTabSz="912592">
              <a:defRPr sz="1200" smtClean="0">
                <a:latin typeface="Times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867173"/>
            <a:ext cx="3043979" cy="462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23" tIns="45762" rIns="91523" bIns="45762" numCol="1" anchor="b" anchorCtr="0" compatLnSpc="1">
            <a:prstTxWarp prst="textNoShape">
              <a:avLst/>
            </a:prstTxWarp>
          </a:bodyPr>
          <a:lstStyle>
            <a:lvl1pPr algn="l" defTabSz="912592">
              <a:defRPr sz="1200" smtClean="0">
                <a:latin typeface="Times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9121" y="8867173"/>
            <a:ext cx="3043979" cy="462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23" tIns="45762" rIns="91523" bIns="45762" numCol="1" anchor="b" anchorCtr="0" compatLnSpc="1">
            <a:prstTxWarp prst="textNoShape">
              <a:avLst/>
            </a:prstTxWarp>
          </a:bodyPr>
          <a:lstStyle>
            <a:lvl1pPr algn="r" defTabSz="912592">
              <a:defRPr sz="1200" smtClean="0">
                <a:latin typeface="Times" pitchFamily="18" charset="0"/>
              </a:defRPr>
            </a:lvl1pPr>
          </a:lstStyle>
          <a:p>
            <a:pPr>
              <a:defRPr/>
            </a:pPr>
            <a:fld id="{3EEAD305-2F1F-4D9C-AEC9-B1003C0ED2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2390" cy="46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8" tIns="46516" rIns="93028" bIns="46516" numCol="1" anchor="t" anchorCtr="0" compatLnSpc="1">
            <a:prstTxWarp prst="textNoShape">
              <a:avLst/>
            </a:prstTxWarp>
          </a:bodyPr>
          <a:lstStyle>
            <a:lvl1pPr algn="l" defTabSz="931670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0712" y="0"/>
            <a:ext cx="3042389" cy="46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8" tIns="46516" rIns="93028" bIns="46516" numCol="1" anchor="t" anchorCtr="0" compatLnSpc="1">
            <a:prstTxWarp prst="textNoShape">
              <a:avLst/>
            </a:prstTxWarp>
          </a:bodyPr>
          <a:lstStyle>
            <a:lvl1pPr algn="r" defTabSz="931670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22375" y="696913"/>
            <a:ext cx="4581525" cy="34909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733" y="4422458"/>
            <a:ext cx="5149637" cy="4190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8" tIns="46516" rIns="93028" bIns="465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1738"/>
            <a:ext cx="3042390" cy="46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8" tIns="46516" rIns="93028" bIns="46516" numCol="1" anchor="b" anchorCtr="0" compatLnSpc="1">
            <a:prstTxWarp prst="textNoShape">
              <a:avLst/>
            </a:prstTxWarp>
          </a:bodyPr>
          <a:lstStyle>
            <a:lvl1pPr algn="l" defTabSz="931670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0712" y="8841738"/>
            <a:ext cx="3042389" cy="46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8" tIns="46516" rIns="93028" bIns="46516" numCol="1" anchor="b" anchorCtr="0" compatLnSpc="1">
            <a:prstTxWarp prst="textNoShape">
              <a:avLst/>
            </a:prstTxWarp>
          </a:bodyPr>
          <a:lstStyle>
            <a:lvl1pPr algn="r" defTabSz="931670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7D6BA475-5959-4916-9F5B-ECA24877E90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B4C6D2-9B18-48C6-8BCE-EB3DBCE0E0E7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68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20788" y="695325"/>
            <a:ext cx="4584700" cy="3492500"/>
          </a:xfrm>
          <a:ln/>
        </p:spPr>
      </p:sp>
      <p:sp>
        <p:nvSpPr>
          <p:cNvPr id="68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367EBC-5959-4AFA-BF1D-EC83EF158E3B}" type="slidenum">
              <a:rPr lang="en-US"/>
              <a:pPr/>
              <a:t>7</a:t>
            </a:fld>
            <a:endParaRPr lang="en-US"/>
          </a:p>
        </p:txBody>
      </p:sp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DE5FE8-4BE3-4886-879E-CC113DAF5AD9}" type="slidenum">
              <a:rPr lang="en-US"/>
              <a:pPr/>
              <a:t>14</a:t>
            </a:fld>
            <a:endParaRPr lang="en-US"/>
          </a:p>
        </p:txBody>
      </p:sp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725" y="2271713"/>
            <a:ext cx="8159750" cy="1568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9863" y="4144963"/>
            <a:ext cx="6721475" cy="18700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79425" y="6661150"/>
            <a:ext cx="2241550" cy="508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68801E45-67BD-4C28-AE1C-3DEBCF2E861F}" type="datetime1">
              <a:rPr lang="en-US" smtClean="0"/>
              <a:pPr/>
              <a:t>5/8/2012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953000" y="6807200"/>
            <a:ext cx="3041650" cy="508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79425" y="6661150"/>
            <a:ext cx="2241550" cy="508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15C046BD-A34D-4885-8075-C403B36B42FE}" type="datetime1">
              <a:rPr lang="en-US" smtClean="0"/>
              <a:pPr/>
              <a:t>5/8/2012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953000" y="6807200"/>
            <a:ext cx="3041650" cy="508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725" y="2271713"/>
            <a:ext cx="8159750" cy="1568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9863" y="4144963"/>
            <a:ext cx="6721475" cy="18700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" y="6780107"/>
            <a:ext cx="2240280" cy="389467"/>
          </a:xfrm>
          <a:prstGeom prst="rect">
            <a:avLst/>
          </a:prstGeom>
        </p:spPr>
        <p:txBody>
          <a:bodyPr lIns="96661" tIns="48331" rIns="96661" bIns="48331"/>
          <a:lstStyle/>
          <a:p>
            <a:fld id="{862E0DA5-B9B1-4169-8F23-3D48698E9FF4}" type="datetime1">
              <a:rPr lang="en-US" smtClean="0"/>
              <a:pPr/>
              <a:t>5/8/2012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80410" y="6780107"/>
            <a:ext cx="3040380" cy="389467"/>
          </a:xfrm>
          <a:prstGeom prst="rect">
            <a:avLst/>
          </a:prstGeom>
        </p:spPr>
        <p:txBody>
          <a:bodyPr lIns="96661" tIns="48331" rIns="96661" bIns="48331"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80860" y="6780107"/>
            <a:ext cx="2240280" cy="389467"/>
          </a:xfrm>
          <a:prstGeom prst="rect">
            <a:avLst/>
          </a:prstGeom>
        </p:spPr>
        <p:txBody>
          <a:bodyPr lIns="96661" tIns="48331" rIns="96661" bIns="48331"/>
          <a:lstStyle/>
          <a:p>
            <a:fld id="{F0A2F718-411E-4642-968E-A8BD05203D9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Box 7"/>
          <p:cNvSpPr txBox="1">
            <a:spLocks noChangeArrowheads="1"/>
          </p:cNvSpPr>
          <p:nvPr userDrawn="1"/>
        </p:nvSpPr>
        <p:spPr bwMode="auto">
          <a:xfrm>
            <a:off x="1279525" y="438150"/>
            <a:ext cx="7635875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6661" tIns="48331" rIns="96661" bIns="48331">
            <a:spAutoFit/>
          </a:bodyPr>
          <a:lstStyle/>
          <a:p>
            <a:pPr algn="l" defTabSz="966788">
              <a:spcBef>
                <a:spcPct val="50000"/>
              </a:spcBef>
              <a:defRPr/>
            </a:pPr>
            <a:r>
              <a:rPr lang="en-US" sz="1300" b="1" dirty="0">
                <a:solidFill>
                  <a:schemeClr val="bg1"/>
                </a:solidFill>
              </a:rPr>
              <a:t>M E T R O P O L I T A N   W A S H I N G T O N   A I R P O R T S   A U T H O R I T Y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79425" y="6661150"/>
            <a:ext cx="2241550" cy="508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5F0BEF1-6E20-4478-9B61-FB9961D69E4C}" type="datetime1">
              <a:rPr lang="en-US" smtClean="0"/>
              <a:pPr/>
              <a:t>5/8/2012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953000" y="6807200"/>
            <a:ext cx="3041650" cy="508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Text Box 7"/>
          <p:cNvSpPr txBox="1">
            <a:spLocks noChangeArrowheads="1"/>
          </p:cNvSpPr>
          <p:nvPr userDrawn="1"/>
        </p:nvSpPr>
        <p:spPr bwMode="auto">
          <a:xfrm>
            <a:off x="1279525" y="438150"/>
            <a:ext cx="7635875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6661" tIns="48331" rIns="96661" bIns="48331">
            <a:spAutoFit/>
          </a:bodyPr>
          <a:lstStyle/>
          <a:p>
            <a:pPr algn="l" defTabSz="966788">
              <a:spcBef>
                <a:spcPct val="50000"/>
              </a:spcBef>
              <a:defRPr/>
            </a:pPr>
            <a:r>
              <a:rPr lang="en-US" sz="1300" b="1" dirty="0">
                <a:solidFill>
                  <a:schemeClr val="bg1"/>
                </a:solidFill>
              </a:rPr>
              <a:t>M E T R O P O L I T A N   W A S H I N G T O N   A I R P O R T S   A U T H O R I T Y</a:t>
            </a: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425" y="6661150"/>
            <a:ext cx="2241550" cy="508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AF46A2B-79F7-4756-9904-05C06BCC4631}" type="datetime1">
              <a:rPr lang="en-US" smtClean="0"/>
              <a:pPr/>
              <a:t>5/8/2012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953000" y="6807200"/>
            <a:ext cx="3041650" cy="508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Text Box 7"/>
          <p:cNvSpPr txBox="1">
            <a:spLocks noChangeArrowheads="1"/>
          </p:cNvSpPr>
          <p:nvPr userDrawn="1"/>
        </p:nvSpPr>
        <p:spPr bwMode="auto">
          <a:xfrm>
            <a:off x="1279525" y="438150"/>
            <a:ext cx="7635875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6661" tIns="48331" rIns="96661" bIns="48331">
            <a:spAutoFit/>
          </a:bodyPr>
          <a:lstStyle/>
          <a:p>
            <a:pPr algn="l" defTabSz="966788">
              <a:spcBef>
                <a:spcPct val="50000"/>
              </a:spcBef>
              <a:defRPr/>
            </a:pPr>
            <a:r>
              <a:rPr lang="en-US" sz="1300" b="1" dirty="0">
                <a:solidFill>
                  <a:schemeClr val="bg1"/>
                </a:solidFill>
              </a:rPr>
              <a:t>M E T R O P O L I T A N   W A S H I N G T O N   A I R P O R T S   A U T H O R I T Y</a:t>
            </a:r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725" y="2271713"/>
            <a:ext cx="8159750" cy="1568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9863" y="4144963"/>
            <a:ext cx="6721475" cy="18700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825" y="4700588"/>
            <a:ext cx="8161338" cy="14525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825" y="3100388"/>
            <a:ext cx="8161338" cy="16002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9425" y="1381125"/>
            <a:ext cx="4244975" cy="5153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381125"/>
            <a:ext cx="4244975" cy="5153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425" y="293688"/>
            <a:ext cx="8642350" cy="1219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425" y="1636713"/>
            <a:ext cx="4243388" cy="6826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425" y="2319338"/>
            <a:ext cx="4243388" cy="42148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6800" y="1636713"/>
            <a:ext cx="4244975" cy="6826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6800" y="2319338"/>
            <a:ext cx="4244975" cy="42148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425" y="290513"/>
            <a:ext cx="3159125" cy="12398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54438" y="290513"/>
            <a:ext cx="5367337" cy="62436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9425" y="1530350"/>
            <a:ext cx="3159125" cy="50038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1188" y="5121275"/>
            <a:ext cx="5761037" cy="6032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81188" y="654050"/>
            <a:ext cx="5761037" cy="43894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81188" y="5724525"/>
            <a:ext cx="5761037" cy="85883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61175" y="80963"/>
            <a:ext cx="2260600" cy="64531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9375" y="80963"/>
            <a:ext cx="6629400" cy="64531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725" y="2271713"/>
            <a:ext cx="8159750" cy="1568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9863" y="4144963"/>
            <a:ext cx="6721475" cy="18700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>
    <p:wip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wip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825" y="4700588"/>
            <a:ext cx="8161338" cy="1452562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825" y="3100388"/>
            <a:ext cx="8161338" cy="16002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wip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9763" y="1625600"/>
            <a:ext cx="4043362" cy="5202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5525" y="1625600"/>
            <a:ext cx="4044950" cy="5202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wip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425" y="293688"/>
            <a:ext cx="8642350" cy="1219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425" y="1636713"/>
            <a:ext cx="4243388" cy="6826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425" y="2319338"/>
            <a:ext cx="4243388" cy="42148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6800" y="1636713"/>
            <a:ext cx="4244975" cy="6826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6800" y="2319338"/>
            <a:ext cx="4244975" cy="42148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wip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>
    <p:wip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425" y="290513"/>
            <a:ext cx="3159125" cy="12398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54438" y="290513"/>
            <a:ext cx="5367337" cy="62436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9425" y="1530350"/>
            <a:ext cx="3159125" cy="50038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wip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1188" y="5121275"/>
            <a:ext cx="5761037" cy="6032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81188" y="654050"/>
            <a:ext cx="5761037" cy="43894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81188" y="5724525"/>
            <a:ext cx="5761037" cy="85883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wip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wip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00900" y="406400"/>
            <a:ext cx="2400300" cy="64214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406400"/>
            <a:ext cx="7048500" cy="64214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wip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725" y="2271713"/>
            <a:ext cx="8159750" cy="1568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9863" y="4144963"/>
            <a:ext cx="6721475" cy="18700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>
    <p:wip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wip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825" y="4700588"/>
            <a:ext cx="8161338" cy="1452562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825" y="3100388"/>
            <a:ext cx="8161338" cy="16002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wip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9763" y="1625600"/>
            <a:ext cx="4043362" cy="5202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5525" y="1625600"/>
            <a:ext cx="4044950" cy="5202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wip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425" y="293688"/>
            <a:ext cx="8642350" cy="1219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425" y="1636713"/>
            <a:ext cx="4243388" cy="6826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425" y="2319338"/>
            <a:ext cx="4243388" cy="42148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6800" y="1636713"/>
            <a:ext cx="4244975" cy="6826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6800" y="2319338"/>
            <a:ext cx="4244975" cy="42148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wip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>
    <p:wip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425" y="290513"/>
            <a:ext cx="3159125" cy="12398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54438" y="290513"/>
            <a:ext cx="5367337" cy="62436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9425" y="1530350"/>
            <a:ext cx="3159125" cy="50038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wip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1188" y="5121275"/>
            <a:ext cx="5761037" cy="6032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81188" y="654050"/>
            <a:ext cx="5761037" cy="43894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81188" y="5724525"/>
            <a:ext cx="5761037" cy="85883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wip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wip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00900" y="406400"/>
            <a:ext cx="2400300" cy="64214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406400"/>
            <a:ext cx="7048500" cy="64214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wip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jpe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image" Target="../media/image5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371600"/>
            <a:ext cx="86423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79425" y="2362200"/>
            <a:ext cx="8642350" cy="4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27015" name="Text Box 7"/>
          <p:cNvSpPr txBox="1">
            <a:spLocks noChangeArrowheads="1"/>
          </p:cNvSpPr>
          <p:nvPr userDrawn="1"/>
        </p:nvSpPr>
        <p:spPr bwMode="auto">
          <a:xfrm>
            <a:off x="1279525" y="438150"/>
            <a:ext cx="7635875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6661" tIns="48331" rIns="96661" bIns="48331">
            <a:spAutoFit/>
          </a:bodyPr>
          <a:lstStyle/>
          <a:p>
            <a:pPr algn="l" defTabSz="966788">
              <a:spcBef>
                <a:spcPct val="50000"/>
              </a:spcBef>
              <a:defRPr/>
            </a:pPr>
            <a:r>
              <a:rPr lang="en-US" sz="1300" b="1" dirty="0">
                <a:solidFill>
                  <a:schemeClr val="bg1"/>
                </a:solidFill>
              </a:rPr>
              <a:t>M E T R O P O L I T A N   W A S H I N G T O N   A I R P O R T S   A U T H O R I T Y</a:t>
            </a:r>
          </a:p>
        </p:txBody>
      </p:sp>
      <p:sp>
        <p:nvSpPr>
          <p:cNvPr id="427032" name="Rectangle 24"/>
          <p:cNvSpPr>
            <a:spLocks noChangeArrowheads="1"/>
          </p:cNvSpPr>
          <p:nvPr userDrawn="1"/>
        </p:nvSpPr>
        <p:spPr bwMode="auto">
          <a:xfrm>
            <a:off x="7321550" y="7056438"/>
            <a:ext cx="2239963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6661" tIns="48331" rIns="96661" bIns="48331"/>
          <a:lstStyle/>
          <a:p>
            <a:pPr algn="r" defTabSz="966788" eaLnBrk="1" hangingPunct="1">
              <a:defRPr/>
            </a:pPr>
            <a:fld id="{91733446-BF7D-4188-BD2F-A1B87AF1002A}" type="slidenum">
              <a:rPr lang="en-US" sz="1000">
                <a:latin typeface="Arial Narrow" pitchFamily="34" charset="0"/>
                <a:cs typeface="Arial" charset="0"/>
              </a:rPr>
              <a:pPr algn="r" defTabSz="966788" eaLnBrk="1" hangingPunct="1">
                <a:defRPr/>
              </a:pPr>
              <a:t>‹#›</a:t>
            </a:fld>
            <a:endParaRPr lang="en-US" sz="1000" dirty="0">
              <a:latin typeface="Arial Narrow" pitchFamily="34" charset="0"/>
              <a:cs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4" r:id="rId2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defTabSz="966788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70C0"/>
          </a:solidFill>
          <a:latin typeface="+mj-lt"/>
          <a:ea typeface="+mj-ea"/>
          <a:cs typeface="+mj-cs"/>
        </a:defRPr>
      </a:lvl1pPr>
      <a:lvl2pPr algn="ctr" defTabSz="966788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</a:defRPr>
      </a:lvl2pPr>
      <a:lvl3pPr algn="ctr" defTabSz="966788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</a:defRPr>
      </a:lvl3pPr>
      <a:lvl4pPr algn="ctr" defTabSz="966788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</a:defRPr>
      </a:lvl4pPr>
      <a:lvl5pPr algn="ctr" defTabSz="966788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</a:defRPr>
      </a:lvl5pPr>
      <a:lvl6pPr marL="457200" algn="ctr" defTabSz="966788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</a:defRPr>
      </a:lvl6pPr>
      <a:lvl7pPr marL="914400" algn="ctr" defTabSz="966788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</a:defRPr>
      </a:lvl7pPr>
      <a:lvl8pPr marL="1371600" algn="ctr" defTabSz="966788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</a:defRPr>
      </a:lvl8pPr>
      <a:lvl9pPr marL="1828800" algn="ctr" defTabSz="966788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</a:defRPr>
      </a:lvl9pPr>
    </p:titleStyle>
    <p:bodyStyle>
      <a:lvl1pPr marL="361950" indent="-361950" algn="l" defTabSz="966788" rtl="0" eaLnBrk="0" fontAlgn="base" hangingPunct="0">
        <a:spcBef>
          <a:spcPct val="20000"/>
        </a:spcBef>
        <a:spcAft>
          <a:spcPct val="0"/>
        </a:spcAft>
        <a:buClr>
          <a:srgbClr val="0066FF"/>
        </a:buClr>
        <a:buFont typeface="Wingdings" pitchFamily="2" charset="2"/>
        <a:buChar char="Q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85813" indent="-303213" algn="l" defTabSz="966788" rtl="0" eaLnBrk="0" fontAlgn="base" hangingPunct="0">
        <a:spcBef>
          <a:spcPct val="20000"/>
        </a:spcBef>
        <a:spcAft>
          <a:spcPct val="0"/>
        </a:spcAft>
        <a:buChar char="–"/>
        <a:defRPr sz="3000">
          <a:solidFill>
            <a:schemeClr val="tx1"/>
          </a:solidFill>
          <a:latin typeface="+mn-lt"/>
        </a:defRPr>
      </a:lvl2pPr>
      <a:lvl3pPr marL="1208088" indent="-241300" algn="l" defTabSz="966788" rtl="0" eaLnBrk="0" fontAlgn="base" hangingPunct="0">
        <a:spcBef>
          <a:spcPct val="20000"/>
        </a:spcBef>
        <a:spcAft>
          <a:spcPct val="0"/>
        </a:spcAft>
        <a:buChar char="•"/>
        <a:defRPr sz="2500">
          <a:solidFill>
            <a:schemeClr val="tx1"/>
          </a:solidFill>
          <a:latin typeface="+mn-lt"/>
        </a:defRPr>
      </a:lvl3pPr>
      <a:lvl4pPr marL="1692275" indent="-242888" algn="l" defTabSz="966788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4pPr>
      <a:lvl5pPr marL="2174875" indent="-241300" algn="l" defTabSz="966788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5pPr>
      <a:lvl6pPr marL="2632075" indent="-241300" algn="l" defTabSz="966788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6pPr>
      <a:lvl7pPr marL="3089275" indent="-241300" algn="l" defTabSz="966788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7pPr>
      <a:lvl8pPr marL="3546475" indent="-241300" algn="l" defTabSz="966788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8pPr>
      <a:lvl9pPr marL="4003675" indent="-241300" algn="l" defTabSz="966788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6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133600"/>
            <a:ext cx="864235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79425" y="3657600"/>
            <a:ext cx="8642350" cy="287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27015" name="Text Box 7"/>
          <p:cNvSpPr txBox="1">
            <a:spLocks noChangeArrowheads="1"/>
          </p:cNvSpPr>
          <p:nvPr userDrawn="1"/>
        </p:nvSpPr>
        <p:spPr bwMode="auto">
          <a:xfrm>
            <a:off x="1279525" y="438150"/>
            <a:ext cx="7635875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6661" tIns="48331" rIns="96661" bIns="48331">
            <a:spAutoFit/>
          </a:bodyPr>
          <a:lstStyle/>
          <a:p>
            <a:pPr algn="l" defTabSz="966788">
              <a:spcBef>
                <a:spcPct val="50000"/>
              </a:spcBef>
              <a:defRPr/>
            </a:pPr>
            <a:r>
              <a:rPr lang="en-US" sz="1300" b="1" dirty="0">
                <a:solidFill>
                  <a:schemeClr val="bg1"/>
                </a:solidFill>
              </a:rPr>
              <a:t>M E T R O P O L I T A N   W A S H I N G T O N   A I R P O R T S   A U T H O R I T 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defTabSz="966788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FF"/>
          </a:solidFill>
          <a:latin typeface="+mj-lt"/>
          <a:ea typeface="+mj-ea"/>
          <a:cs typeface="+mj-cs"/>
        </a:defRPr>
      </a:lvl1pPr>
      <a:lvl2pPr algn="ctr" defTabSz="966788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</a:defRPr>
      </a:lvl2pPr>
      <a:lvl3pPr algn="ctr" defTabSz="966788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</a:defRPr>
      </a:lvl3pPr>
      <a:lvl4pPr algn="ctr" defTabSz="966788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</a:defRPr>
      </a:lvl4pPr>
      <a:lvl5pPr algn="ctr" defTabSz="966788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</a:defRPr>
      </a:lvl5pPr>
      <a:lvl6pPr marL="457200" algn="ctr" defTabSz="966788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</a:defRPr>
      </a:lvl6pPr>
      <a:lvl7pPr marL="914400" algn="ctr" defTabSz="966788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</a:defRPr>
      </a:lvl7pPr>
      <a:lvl8pPr marL="1371600" algn="ctr" defTabSz="966788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</a:defRPr>
      </a:lvl8pPr>
      <a:lvl9pPr marL="1828800" algn="ctr" defTabSz="966788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</a:defRPr>
      </a:lvl9pPr>
    </p:titleStyle>
    <p:bodyStyle>
      <a:lvl1pPr marL="361950" indent="-361950" algn="ctr" defTabSz="966788" rtl="0" eaLnBrk="0" fontAlgn="base" hangingPunct="0">
        <a:spcBef>
          <a:spcPct val="20000"/>
        </a:spcBef>
        <a:spcAft>
          <a:spcPct val="0"/>
        </a:spcAft>
        <a:buClr>
          <a:srgbClr val="0066FF"/>
        </a:buClr>
        <a:buFontTx/>
        <a:buNone/>
        <a:defRPr sz="2400">
          <a:solidFill>
            <a:srgbClr val="0066FF"/>
          </a:solidFill>
          <a:latin typeface="+mn-lt"/>
          <a:ea typeface="+mn-ea"/>
          <a:cs typeface="+mn-cs"/>
        </a:defRPr>
      </a:lvl1pPr>
      <a:lvl2pPr marL="785813" indent="-303213" algn="l" defTabSz="966788" rtl="0" eaLnBrk="0" fontAlgn="base" hangingPunct="0">
        <a:spcBef>
          <a:spcPct val="20000"/>
        </a:spcBef>
        <a:spcAft>
          <a:spcPct val="0"/>
        </a:spcAft>
        <a:buChar char="–"/>
        <a:defRPr sz="3000">
          <a:solidFill>
            <a:schemeClr val="tx1"/>
          </a:solidFill>
          <a:latin typeface="+mn-lt"/>
        </a:defRPr>
      </a:lvl2pPr>
      <a:lvl3pPr marL="1208088" indent="-241300" algn="l" defTabSz="966788" rtl="0" eaLnBrk="0" fontAlgn="base" hangingPunct="0">
        <a:spcBef>
          <a:spcPct val="20000"/>
        </a:spcBef>
        <a:spcAft>
          <a:spcPct val="0"/>
        </a:spcAft>
        <a:buChar char="•"/>
        <a:defRPr sz="2500">
          <a:solidFill>
            <a:schemeClr val="tx1"/>
          </a:solidFill>
          <a:latin typeface="+mn-lt"/>
        </a:defRPr>
      </a:lvl3pPr>
      <a:lvl4pPr marL="1692275" indent="-242888" algn="l" defTabSz="966788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4pPr>
      <a:lvl5pPr marL="2174875" indent="-241300" algn="l" defTabSz="966788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5pPr>
      <a:lvl6pPr marL="2632075" indent="-241300" algn="l" defTabSz="966788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6pPr>
      <a:lvl7pPr marL="3089275" indent="-241300" algn="l" defTabSz="966788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7pPr>
      <a:lvl8pPr marL="3546475" indent="-241300" algn="l" defTabSz="966788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8pPr>
      <a:lvl9pPr marL="4003675" indent="-241300" algn="l" defTabSz="966788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026" name="Rectangle 2"/>
          <p:cNvSpPr>
            <a:spLocks noChangeArrowheads="1"/>
          </p:cNvSpPr>
          <p:nvPr userDrawn="1"/>
        </p:nvSpPr>
        <p:spPr bwMode="auto">
          <a:xfrm>
            <a:off x="0" y="6643688"/>
            <a:ext cx="2320925" cy="671512"/>
          </a:xfrm>
          <a:prstGeom prst="rect">
            <a:avLst/>
          </a:prstGeom>
          <a:solidFill>
            <a:schemeClr val="tx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769027" name="Rectangle 3"/>
          <p:cNvSpPr>
            <a:spLocks noChangeArrowheads="1"/>
          </p:cNvSpPr>
          <p:nvPr userDrawn="1"/>
        </p:nvSpPr>
        <p:spPr bwMode="auto">
          <a:xfrm>
            <a:off x="6721475" y="0"/>
            <a:ext cx="2879725" cy="12192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769028" name="Rectangle 4"/>
          <p:cNvSpPr>
            <a:spLocks noChangeArrowheads="1"/>
          </p:cNvSpPr>
          <p:nvPr userDrawn="1"/>
        </p:nvSpPr>
        <p:spPr bwMode="auto">
          <a:xfrm>
            <a:off x="0" y="0"/>
            <a:ext cx="7521575" cy="12192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rgbClr val="000000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79375" y="80963"/>
            <a:ext cx="7200900" cy="97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79425" y="1381125"/>
            <a:ext cx="8642350" cy="515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69031" name="Rectangle 7"/>
          <p:cNvSpPr>
            <a:spLocks noChangeArrowheads="1"/>
          </p:cNvSpPr>
          <p:nvPr userDrawn="1"/>
        </p:nvSpPr>
        <p:spPr bwMode="auto">
          <a:xfrm>
            <a:off x="2079625" y="6645275"/>
            <a:ext cx="7521575" cy="671513"/>
          </a:xfrm>
          <a:prstGeom prst="rect">
            <a:avLst/>
          </a:prstGeom>
          <a:gradFill rotWithShape="1">
            <a:gsLst>
              <a:gs pos="0">
                <a:srgbClr val="000000"/>
              </a:gs>
              <a:gs pos="100000">
                <a:schemeClr val="bg2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2056" name="Picture 8" descr="DTR Logo BW"/>
          <p:cNvPicPr preferRelativeResize="0">
            <a:picLocks noChangeArrowheads="1"/>
          </p:cNvPicPr>
          <p:nvPr userDrawn="1"/>
        </p:nvPicPr>
        <p:blipFill>
          <a:blip r:embed="rId13" cstate="print"/>
          <a:srcRect l="6335" t="16951" r="5888" b="14844"/>
          <a:stretch>
            <a:fillRect/>
          </a:stretch>
        </p:blipFill>
        <p:spPr bwMode="auto">
          <a:xfrm>
            <a:off x="457200" y="6705600"/>
            <a:ext cx="1905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9036" name="Rectangle 12"/>
          <p:cNvSpPr>
            <a:spLocks noChangeArrowheads="1"/>
          </p:cNvSpPr>
          <p:nvPr userDrawn="1"/>
        </p:nvSpPr>
        <p:spPr bwMode="auto">
          <a:xfrm>
            <a:off x="7321550" y="7056438"/>
            <a:ext cx="2239963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6661" tIns="48331" rIns="96661" bIns="48331"/>
          <a:lstStyle/>
          <a:p>
            <a:pPr algn="r" defTabSz="966788" eaLnBrk="1" hangingPunct="1">
              <a:defRPr/>
            </a:pPr>
            <a:fld id="{1281BA93-1B69-4F5D-992D-82CE810EF270}" type="slidenum">
              <a:rPr lang="en-US" sz="1000">
                <a:latin typeface="Arial Narrow" pitchFamily="34" charset="0"/>
                <a:cs typeface="Arial" charset="0"/>
              </a:rPr>
              <a:pPr algn="r" defTabSz="966788" eaLnBrk="1" hangingPunct="1">
                <a:defRPr/>
              </a:pPr>
              <a:t>‹#›</a:t>
            </a:fld>
            <a:endParaRPr lang="en-US" sz="1000" dirty="0">
              <a:latin typeface="Arial Narrow" pitchFamily="34" charset="0"/>
              <a:cs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5" r:id="rId2"/>
    <p:sldLayoutId id="2147483674" r:id="rId3"/>
    <p:sldLayoutId id="2147483673" r:id="rId4"/>
    <p:sldLayoutId id="2147483672" r:id="rId5"/>
    <p:sldLayoutId id="2147483671" r:id="rId6"/>
    <p:sldLayoutId id="2147483670" r:id="rId7"/>
    <p:sldLayoutId id="2147483669" r:id="rId8"/>
    <p:sldLayoutId id="2147483668" r:id="rId9"/>
    <p:sldLayoutId id="2147483667" r:id="rId10"/>
    <p:sldLayoutId id="2147483666" r:id="rId11"/>
  </p:sldLayoutIdLst>
  <p:hf hdr="0" ftr="0" dt="0"/>
  <p:txStyles>
    <p:titleStyle>
      <a:lvl1pPr algn="ctr" defTabSz="966788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+mj-lt"/>
          <a:ea typeface="+mj-ea"/>
          <a:cs typeface="+mj-cs"/>
        </a:defRPr>
      </a:lvl1pPr>
      <a:lvl2pPr algn="ctr" defTabSz="966788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</a:defRPr>
      </a:lvl2pPr>
      <a:lvl3pPr algn="ctr" defTabSz="966788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</a:defRPr>
      </a:lvl3pPr>
      <a:lvl4pPr algn="ctr" defTabSz="966788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</a:defRPr>
      </a:lvl4pPr>
      <a:lvl5pPr algn="ctr" defTabSz="966788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</a:defRPr>
      </a:lvl5pPr>
      <a:lvl6pPr marL="457200" algn="ctr" defTabSz="966788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</a:defRPr>
      </a:lvl6pPr>
      <a:lvl7pPr marL="914400" algn="ctr" defTabSz="966788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</a:defRPr>
      </a:lvl7pPr>
      <a:lvl8pPr marL="1371600" algn="ctr" defTabSz="966788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</a:defRPr>
      </a:lvl8pPr>
      <a:lvl9pPr marL="1828800" algn="ctr" defTabSz="966788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</a:defRPr>
      </a:lvl9pPr>
    </p:titleStyle>
    <p:bodyStyle>
      <a:lvl1pPr marL="361950" indent="-361950" algn="l" defTabSz="966788" rtl="0" eaLnBrk="0" fontAlgn="base" hangingPunct="0">
        <a:spcBef>
          <a:spcPct val="20000"/>
        </a:spcBef>
        <a:spcAft>
          <a:spcPct val="0"/>
        </a:spcAft>
        <a:buClr>
          <a:srgbClr val="A50021"/>
        </a:buClr>
        <a:buChar char="•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785813" indent="-303213" algn="l" defTabSz="966788" rtl="0" eaLnBrk="0" fontAlgn="base" hangingPunct="0">
        <a:spcBef>
          <a:spcPct val="20000"/>
        </a:spcBef>
        <a:spcAft>
          <a:spcPct val="0"/>
        </a:spcAft>
        <a:buClr>
          <a:srgbClr val="A50021"/>
        </a:buClr>
        <a:buChar char="–"/>
        <a:defRPr sz="2500">
          <a:solidFill>
            <a:schemeClr val="tx1"/>
          </a:solidFill>
          <a:latin typeface="+mn-lt"/>
        </a:defRPr>
      </a:lvl2pPr>
      <a:lvl3pPr marL="1208088" indent="-241300" algn="l" defTabSz="966788" rtl="0" eaLnBrk="0" fontAlgn="base" hangingPunct="0">
        <a:spcBef>
          <a:spcPct val="20000"/>
        </a:spcBef>
        <a:spcAft>
          <a:spcPct val="0"/>
        </a:spcAft>
        <a:buClr>
          <a:srgbClr val="A50021"/>
        </a:buClr>
        <a:buChar char="•"/>
        <a:defRPr sz="2100">
          <a:solidFill>
            <a:schemeClr val="tx1"/>
          </a:solidFill>
          <a:latin typeface="+mn-lt"/>
        </a:defRPr>
      </a:lvl3pPr>
      <a:lvl4pPr marL="1692275" indent="-242888" algn="l" defTabSz="966788" rtl="0" eaLnBrk="0" fontAlgn="base" hangingPunct="0">
        <a:spcBef>
          <a:spcPct val="20000"/>
        </a:spcBef>
        <a:spcAft>
          <a:spcPct val="0"/>
        </a:spcAft>
        <a:buClr>
          <a:srgbClr val="A50021"/>
        </a:buClr>
        <a:buChar char="–"/>
        <a:defRPr sz="1900">
          <a:solidFill>
            <a:schemeClr val="tx1"/>
          </a:solidFill>
          <a:latin typeface="+mn-lt"/>
        </a:defRPr>
      </a:lvl4pPr>
      <a:lvl5pPr marL="2174875" indent="-241300" algn="l" defTabSz="966788" rtl="0" eaLnBrk="0" fontAlgn="base" hangingPunct="0">
        <a:spcBef>
          <a:spcPct val="20000"/>
        </a:spcBef>
        <a:spcAft>
          <a:spcPct val="0"/>
        </a:spcAft>
        <a:buClr>
          <a:srgbClr val="A50021"/>
        </a:buClr>
        <a:buChar char="»"/>
        <a:defRPr sz="1700">
          <a:solidFill>
            <a:schemeClr val="tx1"/>
          </a:solidFill>
          <a:latin typeface="+mn-lt"/>
        </a:defRPr>
      </a:lvl5pPr>
      <a:lvl6pPr marL="2632075" indent="-241300" algn="l" defTabSz="966788" rtl="0" fontAlgn="base">
        <a:spcBef>
          <a:spcPct val="20000"/>
        </a:spcBef>
        <a:spcAft>
          <a:spcPct val="0"/>
        </a:spcAft>
        <a:buClr>
          <a:srgbClr val="A50021"/>
        </a:buClr>
        <a:buChar char="»"/>
        <a:defRPr sz="1700">
          <a:solidFill>
            <a:schemeClr val="tx1"/>
          </a:solidFill>
          <a:latin typeface="+mn-lt"/>
        </a:defRPr>
      </a:lvl6pPr>
      <a:lvl7pPr marL="3089275" indent="-241300" algn="l" defTabSz="966788" rtl="0" fontAlgn="base">
        <a:spcBef>
          <a:spcPct val="20000"/>
        </a:spcBef>
        <a:spcAft>
          <a:spcPct val="0"/>
        </a:spcAft>
        <a:buClr>
          <a:srgbClr val="A50021"/>
        </a:buClr>
        <a:buChar char="»"/>
        <a:defRPr sz="1700">
          <a:solidFill>
            <a:schemeClr val="tx1"/>
          </a:solidFill>
          <a:latin typeface="+mn-lt"/>
        </a:defRPr>
      </a:lvl7pPr>
      <a:lvl8pPr marL="3546475" indent="-241300" algn="l" defTabSz="966788" rtl="0" fontAlgn="base">
        <a:spcBef>
          <a:spcPct val="20000"/>
        </a:spcBef>
        <a:spcAft>
          <a:spcPct val="0"/>
        </a:spcAft>
        <a:buClr>
          <a:srgbClr val="A50021"/>
        </a:buClr>
        <a:buChar char="»"/>
        <a:defRPr sz="1700">
          <a:solidFill>
            <a:schemeClr val="tx1"/>
          </a:solidFill>
          <a:latin typeface="+mn-lt"/>
        </a:defRPr>
      </a:lvl8pPr>
      <a:lvl9pPr marL="4003675" indent="-241300" algn="l" defTabSz="966788" rtl="0" fontAlgn="base">
        <a:spcBef>
          <a:spcPct val="20000"/>
        </a:spcBef>
        <a:spcAft>
          <a:spcPct val="0"/>
        </a:spcAft>
        <a:buClr>
          <a:srgbClr val="A50021"/>
        </a:buClr>
        <a:buChar char="»"/>
        <a:defRPr sz="17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406400"/>
            <a:ext cx="96012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39763" y="1625600"/>
            <a:ext cx="8240712" cy="520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Subtitle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3076" name="Picture 6" descr="MWAA_Logo_1line_PMS202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28600" y="6629400"/>
            <a:ext cx="43767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31495" name="Rectangle 7"/>
          <p:cNvSpPr>
            <a:spLocks noChangeArrowheads="1"/>
          </p:cNvSpPr>
          <p:nvPr userDrawn="1"/>
        </p:nvSpPr>
        <p:spPr bwMode="auto">
          <a:xfrm>
            <a:off x="7321550" y="7056438"/>
            <a:ext cx="2239963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6661" tIns="48331" rIns="96661" bIns="48331"/>
          <a:lstStyle/>
          <a:p>
            <a:pPr algn="r" defTabSz="966788" eaLnBrk="1" hangingPunct="1">
              <a:defRPr/>
            </a:pPr>
            <a:fld id="{D17816CD-59CF-4F94-B5E3-23DE5E2E2F06}" type="slidenum">
              <a:rPr lang="en-US" sz="1000">
                <a:latin typeface="Arial Narrow" pitchFamily="34" charset="0"/>
                <a:cs typeface="Arial" charset="0"/>
              </a:rPr>
              <a:pPr algn="r" defTabSz="966788" eaLnBrk="1" hangingPunct="1">
                <a:defRPr/>
              </a:pPr>
              <a:t>‹#›</a:t>
            </a:fld>
            <a:endParaRPr lang="en-US" sz="1000" dirty="0">
              <a:latin typeface="Arial Narrow" pitchFamily="34" charset="0"/>
              <a:cs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6" r:id="rId2"/>
    <p:sldLayoutId id="2147483685" r:id="rId3"/>
    <p:sldLayoutId id="2147483684" r:id="rId4"/>
    <p:sldLayoutId id="2147483683" r:id="rId5"/>
    <p:sldLayoutId id="2147483682" r:id="rId6"/>
    <p:sldLayoutId id="2147483681" r:id="rId7"/>
    <p:sldLayoutId id="2147483680" r:id="rId8"/>
    <p:sldLayoutId id="2147483679" r:id="rId9"/>
    <p:sldLayoutId id="2147483678" r:id="rId10"/>
    <p:sldLayoutId id="2147483677" r:id="rId11"/>
  </p:sldLayoutIdLst>
  <p:transition>
    <p:wipe/>
  </p:transition>
  <p:timing>
    <p:tnLst>
      <p:par>
        <p:cTn id="1" dur="indefinite" restart="never" nodeType="tmRoot"/>
      </p:par>
    </p:tnLst>
  </p:timing>
  <p:hf hdr="0" ftr="0" dt="0"/>
  <p:txStyles>
    <p:titleStyle>
      <a:lvl1pPr algn="ctr" defTabSz="966788" rtl="0" eaLnBrk="0" fontAlgn="base" hangingPunct="0">
        <a:spcBef>
          <a:spcPct val="0"/>
        </a:spcBef>
        <a:spcAft>
          <a:spcPct val="0"/>
        </a:spcAft>
        <a:defRPr sz="2500" b="1" i="1">
          <a:solidFill>
            <a:schemeClr val="tx1"/>
          </a:solidFill>
          <a:latin typeface="+mj-lt"/>
          <a:ea typeface="+mj-ea"/>
          <a:cs typeface="+mj-cs"/>
        </a:defRPr>
      </a:lvl1pPr>
      <a:lvl2pPr algn="ctr" defTabSz="966788" rtl="0" eaLnBrk="0" fontAlgn="base" hangingPunct="0">
        <a:spcBef>
          <a:spcPct val="0"/>
        </a:spcBef>
        <a:spcAft>
          <a:spcPct val="0"/>
        </a:spcAft>
        <a:defRPr sz="2500" b="1" i="1">
          <a:solidFill>
            <a:schemeClr val="tx1"/>
          </a:solidFill>
          <a:latin typeface="Arial" charset="0"/>
          <a:ea typeface="ヒラギノ角ゴ Pro W3" charset="-128"/>
        </a:defRPr>
      </a:lvl2pPr>
      <a:lvl3pPr algn="ctr" defTabSz="966788" rtl="0" eaLnBrk="0" fontAlgn="base" hangingPunct="0">
        <a:spcBef>
          <a:spcPct val="0"/>
        </a:spcBef>
        <a:spcAft>
          <a:spcPct val="0"/>
        </a:spcAft>
        <a:defRPr sz="2500" b="1" i="1">
          <a:solidFill>
            <a:schemeClr val="tx1"/>
          </a:solidFill>
          <a:latin typeface="Arial" charset="0"/>
          <a:ea typeface="ヒラギノ角ゴ Pro W3" charset="-128"/>
        </a:defRPr>
      </a:lvl3pPr>
      <a:lvl4pPr algn="ctr" defTabSz="966788" rtl="0" eaLnBrk="0" fontAlgn="base" hangingPunct="0">
        <a:spcBef>
          <a:spcPct val="0"/>
        </a:spcBef>
        <a:spcAft>
          <a:spcPct val="0"/>
        </a:spcAft>
        <a:defRPr sz="2500" b="1" i="1">
          <a:solidFill>
            <a:schemeClr val="tx1"/>
          </a:solidFill>
          <a:latin typeface="Arial" charset="0"/>
          <a:ea typeface="ヒラギノ角ゴ Pro W3" charset="-128"/>
        </a:defRPr>
      </a:lvl4pPr>
      <a:lvl5pPr algn="ctr" defTabSz="966788" rtl="0" eaLnBrk="0" fontAlgn="base" hangingPunct="0">
        <a:spcBef>
          <a:spcPct val="0"/>
        </a:spcBef>
        <a:spcAft>
          <a:spcPct val="0"/>
        </a:spcAft>
        <a:defRPr sz="2500" b="1" i="1">
          <a:solidFill>
            <a:schemeClr val="tx1"/>
          </a:solidFill>
          <a:latin typeface="Arial" charset="0"/>
          <a:ea typeface="ヒラギノ角ゴ Pro W3" charset="-128"/>
        </a:defRPr>
      </a:lvl5pPr>
      <a:lvl6pPr marL="457200" algn="ctr" defTabSz="966788" rtl="0" eaLnBrk="0" fontAlgn="base" hangingPunct="0">
        <a:spcBef>
          <a:spcPct val="0"/>
        </a:spcBef>
        <a:spcAft>
          <a:spcPct val="0"/>
        </a:spcAft>
        <a:defRPr sz="2500" b="1" i="1">
          <a:solidFill>
            <a:schemeClr val="tx1"/>
          </a:solidFill>
          <a:latin typeface="Arial" charset="0"/>
          <a:ea typeface="ヒラギノ角ゴ Pro W3" charset="-128"/>
        </a:defRPr>
      </a:lvl6pPr>
      <a:lvl7pPr marL="914400" algn="ctr" defTabSz="966788" rtl="0" eaLnBrk="0" fontAlgn="base" hangingPunct="0">
        <a:spcBef>
          <a:spcPct val="0"/>
        </a:spcBef>
        <a:spcAft>
          <a:spcPct val="0"/>
        </a:spcAft>
        <a:defRPr sz="2500" b="1" i="1">
          <a:solidFill>
            <a:schemeClr val="tx1"/>
          </a:solidFill>
          <a:latin typeface="Arial" charset="0"/>
          <a:ea typeface="ヒラギノ角ゴ Pro W3" charset="-128"/>
        </a:defRPr>
      </a:lvl7pPr>
      <a:lvl8pPr marL="1371600" algn="ctr" defTabSz="966788" rtl="0" eaLnBrk="0" fontAlgn="base" hangingPunct="0">
        <a:spcBef>
          <a:spcPct val="0"/>
        </a:spcBef>
        <a:spcAft>
          <a:spcPct val="0"/>
        </a:spcAft>
        <a:defRPr sz="2500" b="1" i="1">
          <a:solidFill>
            <a:schemeClr val="tx1"/>
          </a:solidFill>
          <a:latin typeface="Arial" charset="0"/>
          <a:ea typeface="ヒラギノ角ゴ Pro W3" charset="-128"/>
        </a:defRPr>
      </a:lvl8pPr>
      <a:lvl9pPr marL="1828800" algn="ctr" defTabSz="966788" rtl="0" eaLnBrk="0" fontAlgn="base" hangingPunct="0">
        <a:spcBef>
          <a:spcPct val="0"/>
        </a:spcBef>
        <a:spcAft>
          <a:spcPct val="0"/>
        </a:spcAft>
        <a:defRPr sz="2500" b="1" i="1">
          <a:solidFill>
            <a:schemeClr val="tx1"/>
          </a:solidFill>
          <a:latin typeface="Arial" charset="0"/>
          <a:ea typeface="ヒラギノ角ゴ Pro W3" charset="-128"/>
        </a:defRPr>
      </a:lvl9pPr>
    </p:titleStyle>
    <p:bodyStyle>
      <a:lvl1pPr marL="361950" indent="-361950" algn="l" defTabSz="966788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Font typeface="Times" pitchFamily="18" charset="0"/>
        <a:buChar char="•"/>
        <a:defRPr sz="2500">
          <a:solidFill>
            <a:schemeClr val="tx1"/>
          </a:solidFill>
          <a:latin typeface="+mn-lt"/>
          <a:ea typeface="+mn-ea"/>
          <a:cs typeface="+mn-cs"/>
        </a:defRPr>
      </a:lvl1pPr>
      <a:lvl2pPr marL="785813" indent="-303213" algn="l" defTabSz="966788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Font typeface="Times" pitchFamily="18" charset="0"/>
        <a:buChar char="•"/>
        <a:defRPr sz="2100">
          <a:solidFill>
            <a:schemeClr val="tx1"/>
          </a:solidFill>
          <a:latin typeface="+mn-lt"/>
          <a:ea typeface="+mn-ea"/>
        </a:defRPr>
      </a:lvl2pPr>
      <a:lvl3pPr marL="1208088" indent="-241300" algn="l" defTabSz="966788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Font typeface="Times" pitchFamily="18" charset="0"/>
        <a:buChar char="•"/>
        <a:defRPr sz="2500">
          <a:solidFill>
            <a:schemeClr val="tx1"/>
          </a:solidFill>
          <a:latin typeface="+mn-lt"/>
          <a:ea typeface="+mn-ea"/>
        </a:defRPr>
      </a:lvl3pPr>
      <a:lvl4pPr marL="1692275" indent="-242888" algn="l" defTabSz="966788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Font typeface="Times" pitchFamily="18" charset="0"/>
        <a:buChar char="•"/>
        <a:defRPr sz="2100">
          <a:solidFill>
            <a:schemeClr val="tx1"/>
          </a:solidFill>
          <a:latin typeface="+mn-lt"/>
          <a:ea typeface="+mn-ea"/>
        </a:defRPr>
      </a:lvl4pPr>
      <a:lvl5pPr marL="2174875" indent="-241300" algn="l" defTabSz="966788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Font typeface="Times" pitchFamily="18" charset="0"/>
        <a:buChar char="•"/>
        <a:defRPr sz="2100">
          <a:solidFill>
            <a:schemeClr val="tx1"/>
          </a:solidFill>
          <a:latin typeface="+mn-lt"/>
          <a:ea typeface="+mn-ea"/>
        </a:defRPr>
      </a:lvl5pPr>
      <a:lvl6pPr marL="2632075" indent="-241300" algn="l" defTabSz="966788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Font typeface="Times" pitchFamily="18" charset="0"/>
        <a:buChar char="•"/>
        <a:defRPr sz="2100">
          <a:solidFill>
            <a:schemeClr val="tx1"/>
          </a:solidFill>
          <a:latin typeface="+mn-lt"/>
          <a:ea typeface="+mn-ea"/>
        </a:defRPr>
      </a:lvl6pPr>
      <a:lvl7pPr marL="3089275" indent="-241300" algn="l" defTabSz="966788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Font typeface="Times" pitchFamily="18" charset="0"/>
        <a:buChar char="•"/>
        <a:defRPr sz="2100">
          <a:solidFill>
            <a:schemeClr val="tx1"/>
          </a:solidFill>
          <a:latin typeface="+mn-lt"/>
          <a:ea typeface="+mn-ea"/>
        </a:defRPr>
      </a:lvl7pPr>
      <a:lvl8pPr marL="3546475" indent="-241300" algn="l" defTabSz="966788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Font typeface="Times" pitchFamily="18" charset="0"/>
        <a:buChar char="•"/>
        <a:defRPr sz="2100">
          <a:solidFill>
            <a:schemeClr val="tx1"/>
          </a:solidFill>
          <a:latin typeface="+mn-lt"/>
          <a:ea typeface="+mn-ea"/>
        </a:defRPr>
      </a:lvl8pPr>
      <a:lvl9pPr marL="4003675" indent="-241300" algn="l" defTabSz="966788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Font typeface="Times" pitchFamily="18" charset="0"/>
        <a:buChar char="•"/>
        <a:defRPr sz="21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406400"/>
            <a:ext cx="96012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6" rIns="96653" bIns="483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39763" y="1625600"/>
            <a:ext cx="8240712" cy="520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6" rIns="96653" bIns="483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Subtitle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68356" name="Rectangle 4"/>
          <p:cNvSpPr>
            <a:spLocks noChangeArrowheads="1"/>
          </p:cNvSpPr>
          <p:nvPr userDrawn="1"/>
        </p:nvSpPr>
        <p:spPr bwMode="auto">
          <a:xfrm>
            <a:off x="7321550" y="7056438"/>
            <a:ext cx="2239963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6661" tIns="48331" rIns="96661" bIns="48331"/>
          <a:lstStyle/>
          <a:p>
            <a:pPr algn="r" defTabSz="966788" eaLnBrk="1" hangingPunct="1">
              <a:defRPr/>
            </a:pPr>
            <a:fld id="{2B944AF5-D6D3-450A-95EF-17A73D116DB1}" type="slidenum">
              <a:rPr lang="en-US" sz="1000">
                <a:latin typeface="Arial Narrow" pitchFamily="34" charset="0"/>
                <a:cs typeface="Arial" charset="0"/>
              </a:rPr>
              <a:pPr algn="r" defTabSz="966788" eaLnBrk="1" hangingPunct="1">
                <a:defRPr/>
              </a:pPr>
              <a:t>‹#›</a:t>
            </a:fld>
            <a:endParaRPr lang="en-US" sz="1000" dirty="0">
              <a:latin typeface="Arial Narrow" pitchFamily="34" charset="0"/>
              <a:cs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7" r:id="rId2"/>
    <p:sldLayoutId id="2147483696" r:id="rId3"/>
    <p:sldLayoutId id="2147483695" r:id="rId4"/>
    <p:sldLayoutId id="2147483694" r:id="rId5"/>
    <p:sldLayoutId id="2147483693" r:id="rId6"/>
    <p:sldLayoutId id="2147483692" r:id="rId7"/>
    <p:sldLayoutId id="2147483691" r:id="rId8"/>
    <p:sldLayoutId id="2147483690" r:id="rId9"/>
    <p:sldLayoutId id="2147483689" r:id="rId10"/>
    <p:sldLayoutId id="2147483688" r:id="rId11"/>
  </p:sldLayoutIdLst>
  <p:transition>
    <p:wipe/>
  </p:transition>
  <p:timing>
    <p:tnLst>
      <p:par>
        <p:cTn id="1" dur="indefinite" restart="never" nodeType="tmRoot"/>
      </p:par>
    </p:tnLst>
  </p:timing>
  <p:hf hdr="0" ftr="0" dt="0"/>
  <p:txStyles>
    <p:titleStyle>
      <a:lvl1pPr algn="ctr" defTabSz="966788" rtl="0" eaLnBrk="0" fontAlgn="base" hangingPunct="0">
        <a:spcBef>
          <a:spcPct val="0"/>
        </a:spcBef>
        <a:spcAft>
          <a:spcPct val="0"/>
        </a:spcAft>
        <a:defRPr sz="2500" b="1" i="1">
          <a:solidFill>
            <a:schemeClr val="tx1"/>
          </a:solidFill>
          <a:latin typeface="+mj-lt"/>
          <a:ea typeface="+mj-ea"/>
          <a:cs typeface="+mj-cs"/>
        </a:defRPr>
      </a:lvl1pPr>
      <a:lvl2pPr algn="ctr" defTabSz="966788" rtl="0" eaLnBrk="0" fontAlgn="base" hangingPunct="0">
        <a:spcBef>
          <a:spcPct val="0"/>
        </a:spcBef>
        <a:spcAft>
          <a:spcPct val="0"/>
        </a:spcAft>
        <a:defRPr sz="2500" b="1" i="1">
          <a:solidFill>
            <a:schemeClr val="tx1"/>
          </a:solidFill>
          <a:latin typeface="Arial" charset="0"/>
          <a:ea typeface="ヒラギノ角ゴ Pro W3" charset="-128"/>
        </a:defRPr>
      </a:lvl2pPr>
      <a:lvl3pPr algn="ctr" defTabSz="966788" rtl="0" eaLnBrk="0" fontAlgn="base" hangingPunct="0">
        <a:spcBef>
          <a:spcPct val="0"/>
        </a:spcBef>
        <a:spcAft>
          <a:spcPct val="0"/>
        </a:spcAft>
        <a:defRPr sz="2500" b="1" i="1">
          <a:solidFill>
            <a:schemeClr val="tx1"/>
          </a:solidFill>
          <a:latin typeface="Arial" charset="0"/>
          <a:ea typeface="ヒラギノ角ゴ Pro W3" charset="-128"/>
        </a:defRPr>
      </a:lvl3pPr>
      <a:lvl4pPr algn="ctr" defTabSz="966788" rtl="0" eaLnBrk="0" fontAlgn="base" hangingPunct="0">
        <a:spcBef>
          <a:spcPct val="0"/>
        </a:spcBef>
        <a:spcAft>
          <a:spcPct val="0"/>
        </a:spcAft>
        <a:defRPr sz="2500" b="1" i="1">
          <a:solidFill>
            <a:schemeClr val="tx1"/>
          </a:solidFill>
          <a:latin typeface="Arial" charset="0"/>
          <a:ea typeface="ヒラギノ角ゴ Pro W3" charset="-128"/>
        </a:defRPr>
      </a:lvl4pPr>
      <a:lvl5pPr algn="ctr" defTabSz="966788" rtl="0" eaLnBrk="0" fontAlgn="base" hangingPunct="0">
        <a:spcBef>
          <a:spcPct val="0"/>
        </a:spcBef>
        <a:spcAft>
          <a:spcPct val="0"/>
        </a:spcAft>
        <a:defRPr sz="2500" b="1" i="1">
          <a:solidFill>
            <a:schemeClr val="tx1"/>
          </a:solidFill>
          <a:latin typeface="Arial" charset="0"/>
          <a:ea typeface="ヒラギノ角ゴ Pro W3" charset="-128"/>
        </a:defRPr>
      </a:lvl5pPr>
      <a:lvl6pPr marL="457200" algn="ctr" defTabSz="966788" rtl="0" eaLnBrk="0" fontAlgn="base" hangingPunct="0">
        <a:spcBef>
          <a:spcPct val="0"/>
        </a:spcBef>
        <a:spcAft>
          <a:spcPct val="0"/>
        </a:spcAft>
        <a:defRPr sz="2500" b="1" i="1">
          <a:solidFill>
            <a:schemeClr val="tx1"/>
          </a:solidFill>
          <a:latin typeface="Arial" charset="0"/>
          <a:ea typeface="ヒラギノ角ゴ Pro W3" charset="-128"/>
        </a:defRPr>
      </a:lvl6pPr>
      <a:lvl7pPr marL="914400" algn="ctr" defTabSz="966788" rtl="0" eaLnBrk="0" fontAlgn="base" hangingPunct="0">
        <a:spcBef>
          <a:spcPct val="0"/>
        </a:spcBef>
        <a:spcAft>
          <a:spcPct val="0"/>
        </a:spcAft>
        <a:defRPr sz="2500" b="1" i="1">
          <a:solidFill>
            <a:schemeClr val="tx1"/>
          </a:solidFill>
          <a:latin typeface="Arial" charset="0"/>
          <a:ea typeface="ヒラギノ角ゴ Pro W3" charset="-128"/>
        </a:defRPr>
      </a:lvl7pPr>
      <a:lvl8pPr marL="1371600" algn="ctr" defTabSz="966788" rtl="0" eaLnBrk="0" fontAlgn="base" hangingPunct="0">
        <a:spcBef>
          <a:spcPct val="0"/>
        </a:spcBef>
        <a:spcAft>
          <a:spcPct val="0"/>
        </a:spcAft>
        <a:defRPr sz="2500" b="1" i="1">
          <a:solidFill>
            <a:schemeClr val="tx1"/>
          </a:solidFill>
          <a:latin typeface="Arial" charset="0"/>
          <a:ea typeface="ヒラギノ角ゴ Pro W3" charset="-128"/>
        </a:defRPr>
      </a:lvl8pPr>
      <a:lvl9pPr marL="1828800" algn="ctr" defTabSz="966788" rtl="0" eaLnBrk="0" fontAlgn="base" hangingPunct="0">
        <a:spcBef>
          <a:spcPct val="0"/>
        </a:spcBef>
        <a:spcAft>
          <a:spcPct val="0"/>
        </a:spcAft>
        <a:defRPr sz="2500" b="1" i="1">
          <a:solidFill>
            <a:schemeClr val="tx1"/>
          </a:solidFill>
          <a:latin typeface="Arial" charset="0"/>
          <a:ea typeface="ヒラギノ角ゴ Pro W3" charset="-128"/>
        </a:defRPr>
      </a:lvl9pPr>
    </p:titleStyle>
    <p:bodyStyle>
      <a:lvl1pPr marL="361950" indent="-361950" algn="l" defTabSz="966788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Font typeface="Times" pitchFamily="18" charset="0"/>
        <a:buChar char="•"/>
        <a:defRPr sz="2500">
          <a:solidFill>
            <a:schemeClr val="tx1"/>
          </a:solidFill>
          <a:latin typeface="+mn-lt"/>
          <a:ea typeface="+mn-ea"/>
          <a:cs typeface="+mn-cs"/>
        </a:defRPr>
      </a:lvl1pPr>
      <a:lvl2pPr marL="785813" indent="-303213" algn="l" defTabSz="966788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Font typeface="Times" pitchFamily="18" charset="0"/>
        <a:buChar char="•"/>
        <a:defRPr sz="2100">
          <a:solidFill>
            <a:schemeClr val="tx1"/>
          </a:solidFill>
          <a:latin typeface="+mn-lt"/>
          <a:ea typeface="+mn-ea"/>
        </a:defRPr>
      </a:lvl2pPr>
      <a:lvl3pPr marL="1208088" indent="-241300" algn="l" defTabSz="966788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Font typeface="Times" pitchFamily="18" charset="0"/>
        <a:buChar char="•"/>
        <a:defRPr sz="2500">
          <a:solidFill>
            <a:schemeClr val="tx1"/>
          </a:solidFill>
          <a:latin typeface="+mn-lt"/>
          <a:ea typeface="+mn-ea"/>
        </a:defRPr>
      </a:lvl3pPr>
      <a:lvl4pPr marL="1692275" indent="-242888" algn="l" defTabSz="966788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Font typeface="Times" pitchFamily="18" charset="0"/>
        <a:buChar char="•"/>
        <a:defRPr sz="2100">
          <a:solidFill>
            <a:schemeClr val="tx1"/>
          </a:solidFill>
          <a:latin typeface="+mn-lt"/>
          <a:ea typeface="+mn-ea"/>
        </a:defRPr>
      </a:lvl4pPr>
      <a:lvl5pPr marL="2174875" indent="-241300" algn="l" defTabSz="966788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Font typeface="Times" pitchFamily="18" charset="0"/>
        <a:buChar char="•"/>
        <a:defRPr sz="2100">
          <a:solidFill>
            <a:schemeClr val="tx1"/>
          </a:solidFill>
          <a:latin typeface="+mn-lt"/>
          <a:ea typeface="+mn-ea"/>
        </a:defRPr>
      </a:lvl5pPr>
      <a:lvl6pPr marL="2632075" indent="-241300" algn="l" defTabSz="966788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Font typeface="Times" pitchFamily="18" charset="0"/>
        <a:buChar char="•"/>
        <a:defRPr sz="2100">
          <a:solidFill>
            <a:schemeClr val="tx1"/>
          </a:solidFill>
          <a:latin typeface="+mn-lt"/>
          <a:ea typeface="+mn-ea"/>
        </a:defRPr>
      </a:lvl6pPr>
      <a:lvl7pPr marL="3089275" indent="-241300" algn="l" defTabSz="966788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Font typeface="Times" pitchFamily="18" charset="0"/>
        <a:buChar char="•"/>
        <a:defRPr sz="2100">
          <a:solidFill>
            <a:schemeClr val="tx1"/>
          </a:solidFill>
          <a:latin typeface="+mn-lt"/>
          <a:ea typeface="+mn-ea"/>
        </a:defRPr>
      </a:lvl7pPr>
      <a:lvl8pPr marL="3546475" indent="-241300" algn="l" defTabSz="966788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Font typeface="Times" pitchFamily="18" charset="0"/>
        <a:buChar char="•"/>
        <a:defRPr sz="2100">
          <a:solidFill>
            <a:schemeClr val="tx1"/>
          </a:solidFill>
          <a:latin typeface="+mn-lt"/>
          <a:ea typeface="+mn-ea"/>
        </a:defRPr>
      </a:lvl8pPr>
      <a:lvl9pPr marL="4003675" indent="-241300" algn="l" defTabSz="966788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Font typeface="Times" pitchFamily="18" charset="0"/>
        <a:buChar char="•"/>
        <a:defRPr sz="21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whcc.org/index.php?cid=769091&amp;forward=410&amp;curlid=73470" TargetMode="External"/><Relationship Id="rId7" Type="http://schemas.openxmlformats.org/officeDocument/2006/relationships/image" Target="../media/image20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google.com/imgres?q=maryland+tourism&amp;hl=en&amp;safe=active&amp;biw=1280&amp;bih=748&amp;tbm=isch&amp;tbnid=UCu7NPoAQ-FT_M:&amp;imgrefurl=http://www.ccgov.org/tourism/&amp;docid=wxsPJUMEXBrSIM&amp;imgurl=http://www.ccgov.org/images/tourism/Maryland.png&amp;w=448&amp;h=278&amp;ei=vSqkT_GHH7TH0AGL__CaCQ&amp;zoom=1" TargetMode="Externa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1.xls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6756" name="Picture 4" descr="PPP_BKG_cover copy"/>
          <p:cNvPicPr>
            <a:picLocks noChangeAspect="1" noChangeArrowheads="1"/>
          </p:cNvPicPr>
          <p:nvPr/>
        </p:nvPicPr>
        <p:blipFill>
          <a:blip r:embed="rId3" cstate="print"/>
          <a:srcRect t="1027"/>
          <a:stretch>
            <a:fillRect/>
          </a:stretch>
        </p:blipFill>
        <p:spPr bwMode="auto">
          <a:xfrm>
            <a:off x="0" y="0"/>
            <a:ext cx="9601200" cy="7342188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290" name="Rectangle 34"/>
          <p:cNvSpPr>
            <a:spLocks noChangeArrowheads="1"/>
          </p:cNvSpPr>
          <p:nvPr/>
        </p:nvSpPr>
        <p:spPr bwMode="auto">
          <a:xfrm>
            <a:off x="457200" y="2209800"/>
            <a:ext cx="8686800" cy="5105400"/>
          </a:xfrm>
          <a:prstGeom prst="rect">
            <a:avLst/>
          </a:prstGeom>
          <a:solidFill>
            <a:srgbClr val="0099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608291" name="Picture 35" descr="Train"/>
          <p:cNvPicPr>
            <a:picLocks noChangeAspect="1" noChangeArrowheads="1"/>
          </p:cNvPicPr>
          <p:nvPr/>
        </p:nvPicPr>
        <p:blipFill>
          <a:blip r:embed="rId2" cstate="print"/>
          <a:srcRect l="17809" t="19833" r="4109" b="5011"/>
          <a:stretch>
            <a:fillRect/>
          </a:stretch>
        </p:blipFill>
        <p:spPr bwMode="auto">
          <a:xfrm>
            <a:off x="4953000" y="2286000"/>
            <a:ext cx="4119563" cy="216852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608293" name="Text Box 37" descr="PICT4543"/>
          <p:cNvSpPr txBox="1">
            <a:spLocks noChangeArrowheads="1"/>
          </p:cNvSpPr>
          <p:nvPr/>
        </p:nvSpPr>
        <p:spPr bwMode="auto">
          <a:xfrm>
            <a:off x="533400" y="4495800"/>
            <a:ext cx="4117975" cy="276999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966788">
              <a:spcBef>
                <a:spcPct val="50000"/>
              </a:spcBef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Ronald Reagan Washington National Airport</a:t>
            </a:r>
          </a:p>
        </p:txBody>
      </p:sp>
      <p:sp>
        <p:nvSpPr>
          <p:cNvPr id="608294" name="Text Box 38" descr="PICT4543"/>
          <p:cNvSpPr txBox="1">
            <a:spLocks noChangeArrowheads="1"/>
          </p:cNvSpPr>
          <p:nvPr/>
        </p:nvSpPr>
        <p:spPr bwMode="auto">
          <a:xfrm>
            <a:off x="533400" y="7010400"/>
            <a:ext cx="4044950" cy="276999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966788">
              <a:spcBef>
                <a:spcPct val="50000"/>
              </a:spcBef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Dulles Toll Road</a:t>
            </a:r>
          </a:p>
        </p:txBody>
      </p:sp>
      <p:sp>
        <p:nvSpPr>
          <p:cNvPr id="608295" name="Text Box 39" descr="PICT4543"/>
          <p:cNvSpPr txBox="1">
            <a:spLocks noChangeArrowheads="1"/>
          </p:cNvSpPr>
          <p:nvPr/>
        </p:nvSpPr>
        <p:spPr bwMode="auto">
          <a:xfrm>
            <a:off x="5029200" y="4495800"/>
            <a:ext cx="4044950" cy="276999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966788">
              <a:spcBef>
                <a:spcPct val="50000"/>
              </a:spcBef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Dulles Corridor Metrorail Project</a:t>
            </a:r>
          </a:p>
        </p:txBody>
      </p:sp>
      <p:sp>
        <p:nvSpPr>
          <p:cNvPr id="608296" name="Text Box 40" descr="PICT4543"/>
          <p:cNvSpPr txBox="1">
            <a:spLocks noChangeArrowheads="1"/>
          </p:cNvSpPr>
          <p:nvPr/>
        </p:nvSpPr>
        <p:spPr bwMode="auto">
          <a:xfrm>
            <a:off x="5029200" y="7010400"/>
            <a:ext cx="4044950" cy="276999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966788">
              <a:spcBef>
                <a:spcPct val="50000"/>
              </a:spcBef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Washington Dulles International Airport</a:t>
            </a:r>
          </a:p>
        </p:txBody>
      </p:sp>
      <p:pic>
        <p:nvPicPr>
          <p:cNvPr id="608298" name="Picture 42" descr="DCA"/>
          <p:cNvPicPr>
            <a:picLocks noChangeAspect="1" noChangeArrowheads="1"/>
          </p:cNvPicPr>
          <p:nvPr/>
        </p:nvPicPr>
        <p:blipFill>
          <a:blip r:embed="rId3" cstate="print"/>
          <a:srcRect t="2924" b="9378"/>
          <a:stretch>
            <a:fillRect/>
          </a:stretch>
        </p:blipFill>
        <p:spPr bwMode="auto">
          <a:xfrm>
            <a:off x="533400" y="2286000"/>
            <a:ext cx="4119563" cy="216852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608299" name="Picture 43" descr="IAD"/>
          <p:cNvPicPr>
            <a:picLocks noChangeAspect="1" noChangeArrowheads="1"/>
          </p:cNvPicPr>
          <p:nvPr/>
        </p:nvPicPr>
        <p:blipFill>
          <a:blip r:embed="rId4" cstate="print"/>
          <a:srcRect t="6398" b="5850"/>
          <a:stretch>
            <a:fillRect/>
          </a:stretch>
        </p:blipFill>
        <p:spPr bwMode="auto">
          <a:xfrm>
            <a:off x="4953000" y="4800600"/>
            <a:ext cx="4119563" cy="216852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608300" name="Rectangle 44"/>
          <p:cNvSpPr>
            <a:spLocks noChangeArrowheads="1"/>
          </p:cNvSpPr>
          <p:nvPr/>
        </p:nvSpPr>
        <p:spPr bwMode="auto">
          <a:xfrm>
            <a:off x="0" y="1143000"/>
            <a:ext cx="9601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6661" tIns="48331" rIns="96661" bIns="48331"/>
          <a:lstStyle/>
          <a:p>
            <a:pPr marL="361950" indent="-361950" defTabSz="966788"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Arial" charset="0"/>
              </a:rPr>
              <a:t>Metropolitan Washington</a:t>
            </a:r>
          </a:p>
          <a:p>
            <a:pPr marL="361950" indent="-361950" defTabSz="966788"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Arial" charset="0"/>
              </a:rPr>
              <a:t>Council of Governments – Board of Directors Briefing</a:t>
            </a:r>
          </a:p>
          <a:p>
            <a:pPr marL="361950" indent="-361950" defTabSz="966788"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US" sz="1600" b="1" dirty="0" smtClean="0">
                <a:solidFill>
                  <a:schemeClr val="accent2"/>
                </a:solidFill>
                <a:latin typeface="Arial" charset="0"/>
              </a:rPr>
              <a:t>Mark Treadaway, Vice President, Air Service Planning &amp; Development</a:t>
            </a:r>
            <a:r>
              <a:rPr lang="en-US" sz="1600" b="1" dirty="0">
                <a:solidFill>
                  <a:schemeClr val="accent2"/>
                </a:solidFill>
                <a:latin typeface="Arial" charset="0"/>
              </a:rPr>
              <a:t/>
            </a:r>
            <a:br>
              <a:rPr lang="en-US" sz="1600" b="1" dirty="0">
                <a:solidFill>
                  <a:schemeClr val="accent2"/>
                </a:solidFill>
                <a:latin typeface="Arial" charset="0"/>
              </a:rPr>
            </a:br>
            <a:r>
              <a:rPr lang="en-US" sz="1600" b="1" dirty="0" smtClean="0">
                <a:solidFill>
                  <a:schemeClr val="accent2"/>
                </a:solidFill>
                <a:latin typeface="Arial" charset="0"/>
              </a:rPr>
              <a:t>May 9, 2012</a:t>
            </a:r>
            <a:endParaRPr lang="en-US" sz="1600" b="1" dirty="0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608302" name="Rectangle 46"/>
          <p:cNvSpPr>
            <a:spLocks noChangeArrowheads="1"/>
          </p:cNvSpPr>
          <p:nvPr/>
        </p:nvSpPr>
        <p:spPr bwMode="auto">
          <a:xfrm>
            <a:off x="0" y="914400"/>
            <a:ext cx="9601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6661" tIns="48331" rIns="96661" bIns="48331"/>
          <a:lstStyle/>
          <a:p>
            <a:pPr marL="361950" indent="-361950" defTabSz="966788" eaLnBrk="1" hangingPunct="1">
              <a:lnSpc>
                <a:spcPct val="80000"/>
              </a:lnSpc>
              <a:spcBef>
                <a:spcPct val="20000"/>
              </a:spcBef>
            </a:pPr>
            <a:endParaRPr lang="en-US" sz="3200" b="1" dirty="0">
              <a:solidFill>
                <a:srgbClr val="FF3D01"/>
              </a:solidFill>
              <a:latin typeface="Arial" charset="0"/>
            </a:endParaRPr>
          </a:p>
        </p:txBody>
      </p:sp>
      <p:pic>
        <p:nvPicPr>
          <p:cNvPr id="608303" name="Picture 47" descr="DSC_0238_best_one"/>
          <p:cNvPicPr>
            <a:picLocks noChangeAspect="1" noChangeArrowheads="1"/>
          </p:cNvPicPr>
          <p:nvPr/>
        </p:nvPicPr>
        <p:blipFill>
          <a:blip r:embed="rId5" cstate="print"/>
          <a:srcRect t="19211" b="2786"/>
          <a:stretch>
            <a:fillRect/>
          </a:stretch>
        </p:blipFill>
        <p:spPr bwMode="auto">
          <a:xfrm>
            <a:off x="533400" y="4800600"/>
            <a:ext cx="4114800" cy="22098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1279525" y="438150"/>
            <a:ext cx="7635875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6661" tIns="48331" rIns="96661" bIns="48331">
            <a:spAutoFit/>
          </a:bodyPr>
          <a:lstStyle/>
          <a:p>
            <a:pPr algn="l" defTabSz="966788">
              <a:spcBef>
                <a:spcPct val="50000"/>
              </a:spcBef>
              <a:defRPr/>
            </a:pPr>
            <a:r>
              <a:rPr lang="en-US" sz="1300" b="1" dirty="0">
                <a:solidFill>
                  <a:schemeClr val="bg1"/>
                </a:solidFill>
              </a:rPr>
              <a:t>M E T R O P O L I T A N   W A S H I N G T O N   A I R P O R T S   A U T H O R I T Y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95400"/>
            <a:ext cx="8229600" cy="838200"/>
          </a:xfrm>
        </p:spPr>
        <p:txBody>
          <a:bodyPr/>
          <a:lstStyle/>
          <a:p>
            <a:r>
              <a:rPr lang="en-US" sz="2400" dirty="0" smtClean="0">
                <a:solidFill>
                  <a:srgbClr val="FF0000"/>
                </a:solidFill>
              </a:rPr>
              <a:t>Total Impact of Aviation Activities</a:t>
            </a:r>
            <a:endParaRPr lang="en-US" sz="2400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343400" y="2438400"/>
          <a:ext cx="5257800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" y="2362200"/>
            <a:ext cx="39624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9725" indent="-339725" algn="l">
              <a:spcBef>
                <a:spcPts val="1000"/>
              </a:spcBef>
              <a:spcAft>
                <a:spcPts val="1000"/>
              </a:spcAft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en-US" sz="2000" dirty="0" smtClean="0">
                <a:latin typeface="+mn-lt"/>
              </a:rPr>
              <a:t>MSA – 311,000 jobs and $13.9 billion in labor income.</a:t>
            </a:r>
          </a:p>
          <a:p>
            <a:pPr marL="339725" indent="-339725" algn="l">
              <a:spcBef>
                <a:spcPts val="1000"/>
              </a:spcBef>
              <a:spcAft>
                <a:spcPts val="1000"/>
              </a:spcAft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en-US" sz="2000" dirty="0" smtClean="0">
                <a:latin typeface="+mn-lt"/>
              </a:rPr>
              <a:t>VA – 196,810 jobs, $8.4 billion in labor income.</a:t>
            </a:r>
          </a:p>
          <a:p>
            <a:pPr marL="339725" indent="-339725" algn="l">
              <a:spcBef>
                <a:spcPts val="1000"/>
              </a:spcBef>
              <a:spcAft>
                <a:spcPts val="1000"/>
              </a:spcAft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en-US" sz="2000" dirty="0" smtClean="0">
                <a:latin typeface="+mn-lt"/>
              </a:rPr>
              <a:t>DC – 74,830 jobs, $3.6 billion in labor income</a:t>
            </a:r>
          </a:p>
          <a:p>
            <a:pPr marL="339725" indent="-339725" algn="l">
              <a:spcBef>
                <a:spcPts val="1000"/>
              </a:spcBef>
              <a:spcAft>
                <a:spcPts val="1000"/>
              </a:spcAft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en-US" sz="2000" dirty="0" smtClean="0">
                <a:latin typeface="+mn-lt"/>
              </a:rPr>
              <a:t>MD – 47,330 jobs, $2.2 billion in labor income </a:t>
            </a:r>
            <a:endParaRPr lang="en-US" sz="2000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6477000"/>
            <a:ext cx="3733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" dirty="0" smtClean="0">
                <a:latin typeface="+mn-lt"/>
              </a:rPr>
              <a:t>Benchmark: Total Employment</a:t>
            </a:r>
          </a:p>
          <a:p>
            <a:pPr algn="l"/>
            <a:r>
              <a:rPr lang="en-US" sz="1000" dirty="0" smtClean="0">
                <a:latin typeface="+mn-lt"/>
              </a:rPr>
              <a:t>MSA: 3.2M; VA: 3.9M; DC: 0.8M; MD: 2.5M</a:t>
            </a:r>
            <a:endParaRPr lang="en-US" sz="1000" dirty="0"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96200" y="2209800"/>
            <a:ext cx="16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+mn-lt"/>
              </a:rPr>
              <a:t>Total Job Impact</a:t>
            </a:r>
            <a:endParaRPr lang="en-US" sz="1400" b="1" dirty="0">
              <a:latin typeface="+mn-lt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4191000" y="2209800"/>
            <a:ext cx="5257800" cy="4724400"/>
          </a:xfrm>
          <a:prstGeom prst="rect">
            <a:avLst/>
          </a:prstGeom>
          <a:noFill/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667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ill Sans MT" pitchFamily="34" charset="0"/>
            </a:endParaRPr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220200" y="6932507"/>
            <a:ext cx="381000" cy="382693"/>
          </a:xfrm>
        </p:spPr>
        <p:txBody>
          <a:bodyPr/>
          <a:lstStyle/>
          <a:p>
            <a:fld id="{F0A2F718-411E-4642-968E-A8BD05203D91}" type="slidenum">
              <a:rPr lang="en-US" sz="1000" smtClean="0">
                <a:latin typeface="+mn-lt"/>
              </a:rPr>
              <a:pPr/>
              <a:t>3</a:t>
            </a:fld>
            <a:endParaRPr lang="en-US" sz="1000" dirty="0">
              <a:latin typeface="+mn-lt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CFSRV040\FieldsD$\Main Files 2010\IAD Pictures\IADRooflin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2438400"/>
            <a:ext cx="7848600" cy="46200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/>
          <p:cNvSpPr txBox="1"/>
          <p:nvPr/>
        </p:nvSpPr>
        <p:spPr>
          <a:xfrm>
            <a:off x="0" y="1524000"/>
            <a:ext cx="960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+mj-lt"/>
              </a:rPr>
              <a:t>Washington Dulles International Airport</a:t>
            </a:r>
          </a:p>
          <a:p>
            <a:r>
              <a:rPr lang="en-US" sz="1600" b="1" dirty="0" smtClean="0">
                <a:solidFill>
                  <a:schemeClr val="accent2"/>
                </a:solidFill>
                <a:latin typeface="+mj-lt"/>
              </a:rPr>
              <a:t>The Capital Region’s World Gateway</a:t>
            </a:r>
            <a:endParaRPr lang="en-US" sz="1600" b="1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1279525" y="438150"/>
            <a:ext cx="7635875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6661" tIns="48331" rIns="96661" bIns="48331">
            <a:spAutoFit/>
          </a:bodyPr>
          <a:lstStyle/>
          <a:p>
            <a:pPr algn="l" defTabSz="966788">
              <a:spcBef>
                <a:spcPct val="50000"/>
              </a:spcBef>
              <a:defRPr/>
            </a:pPr>
            <a:r>
              <a:rPr lang="en-US" sz="1300" b="1" dirty="0">
                <a:solidFill>
                  <a:schemeClr val="bg1"/>
                </a:solidFill>
              </a:rPr>
              <a:t>M E T R O P O L I T A N   W A S H I N G T O N   A I R P O R T S   A U T H O R I T Y</a:t>
            </a:r>
          </a:p>
        </p:txBody>
      </p:sp>
      <p:sp>
        <p:nvSpPr>
          <p:cNvPr id="6" name="Slide Number Placeholder 8"/>
          <p:cNvSpPr txBox="1">
            <a:spLocks/>
          </p:cNvSpPr>
          <p:nvPr/>
        </p:nvSpPr>
        <p:spPr>
          <a:xfrm>
            <a:off x="9220200" y="6932507"/>
            <a:ext cx="381000" cy="382693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0A2F718-411E-4642-968E-A8BD05203D91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28600"/>
            <a:ext cx="8642350" cy="1905000"/>
          </a:xfrm>
        </p:spPr>
        <p:txBody>
          <a:bodyPr/>
          <a:lstStyle/>
          <a:p>
            <a:r>
              <a:rPr lang="en-US" sz="2400" dirty="0" smtClean="0"/>
              <a:t>Dulles International is the Only East Coast Gateway </a:t>
            </a:r>
            <a:br>
              <a:rPr lang="en-US" sz="2400" dirty="0" smtClean="0"/>
            </a:br>
            <a:r>
              <a:rPr lang="en-US" sz="2400" dirty="0" smtClean="0"/>
              <a:t>with Significant Room for Expansion</a:t>
            </a:r>
            <a:endParaRPr lang="en-US" sz="2400" dirty="0"/>
          </a:p>
        </p:txBody>
      </p:sp>
      <p:sp>
        <p:nvSpPr>
          <p:cNvPr id="3" name="Slide Number Placeholder 8"/>
          <p:cNvSpPr txBox="1">
            <a:spLocks/>
          </p:cNvSpPr>
          <p:nvPr/>
        </p:nvSpPr>
        <p:spPr>
          <a:xfrm>
            <a:off x="9220200" y="6932507"/>
            <a:ext cx="381000" cy="382693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0A2F718-411E-4642-968E-A8BD05203D91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idx="4294967295"/>
          </p:nvPr>
        </p:nvSpPr>
        <p:spPr>
          <a:xfrm>
            <a:off x="0" y="1219200"/>
            <a:ext cx="9601200" cy="7620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b="1" dirty="0" smtClean="0">
                <a:solidFill>
                  <a:srgbClr val="FF0000"/>
                </a:solidFill>
              </a:rPr>
              <a:t>Dulles International Infrastructure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/>
          </a:blip>
          <a:srcRect t="31197"/>
          <a:stretch/>
        </p:blipFill>
        <p:spPr>
          <a:xfrm>
            <a:off x="5029200" y="1981200"/>
            <a:ext cx="4073794" cy="3200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TextBox 7"/>
          <p:cNvSpPr txBox="1"/>
          <p:nvPr/>
        </p:nvSpPr>
        <p:spPr>
          <a:xfrm>
            <a:off x="304800" y="2057400"/>
            <a:ext cx="4648200" cy="5152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1688" indent="-344488" algn="l" eaLnBrk="1" hangingPunct="1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Q"/>
              <a:defRPr/>
            </a:pPr>
            <a:r>
              <a:rPr lang="en-US" sz="1700" dirty="0" smtClean="0">
                <a:latin typeface="Arial" charset="0"/>
              </a:rPr>
              <a:t>11,830 acres</a:t>
            </a:r>
          </a:p>
          <a:p>
            <a:pPr marL="801688" indent="-344488" algn="l" eaLnBrk="1" hangingPunct="1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Q"/>
              <a:defRPr/>
            </a:pPr>
            <a:r>
              <a:rPr lang="en-US" sz="1700" dirty="0" smtClean="0">
                <a:latin typeface="Arial" charset="0"/>
              </a:rPr>
              <a:t>Four Runways</a:t>
            </a:r>
          </a:p>
          <a:p>
            <a:pPr marL="1143000" lvl="2" indent="-228600" algn="l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−"/>
              <a:defRPr/>
            </a:pPr>
            <a:r>
              <a:rPr lang="en-US" sz="1500" dirty="0" smtClean="0">
                <a:latin typeface="Arial" charset="0"/>
              </a:rPr>
              <a:t>Two 11,500 feet</a:t>
            </a:r>
          </a:p>
          <a:p>
            <a:pPr marL="1143000" lvl="2" indent="-228600" algn="l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−"/>
              <a:defRPr/>
            </a:pPr>
            <a:r>
              <a:rPr lang="en-US" sz="1500" dirty="0" smtClean="0">
                <a:latin typeface="Arial" charset="0"/>
              </a:rPr>
              <a:t>One 10,500 feet</a:t>
            </a:r>
          </a:p>
          <a:p>
            <a:pPr marL="1143000" lvl="2" indent="-228600" algn="l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−"/>
              <a:defRPr/>
            </a:pPr>
            <a:r>
              <a:rPr lang="en-US" sz="1500" dirty="0" smtClean="0">
                <a:latin typeface="Arial" charset="0"/>
              </a:rPr>
              <a:t>One 9,400 feet</a:t>
            </a:r>
          </a:p>
          <a:p>
            <a:pPr marL="801688" indent="-344488" algn="l" eaLnBrk="1" hangingPunct="1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Q"/>
              <a:defRPr/>
            </a:pPr>
            <a:r>
              <a:rPr lang="en-US" sz="1700" dirty="0" smtClean="0">
                <a:latin typeface="Arial" charset="0"/>
              </a:rPr>
              <a:t>CAT III Certified</a:t>
            </a:r>
          </a:p>
          <a:p>
            <a:pPr marL="801688" indent="-344488" algn="l" eaLnBrk="1" hangingPunct="1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Q"/>
              <a:defRPr/>
            </a:pPr>
            <a:r>
              <a:rPr lang="en-US" sz="1700" dirty="0" smtClean="0">
                <a:latin typeface="Arial" charset="0"/>
              </a:rPr>
              <a:t>24-Hour Operations</a:t>
            </a:r>
          </a:p>
          <a:p>
            <a:pPr marL="801688" indent="-344488" algn="l" eaLnBrk="1" hangingPunct="1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Q"/>
              <a:defRPr/>
            </a:pPr>
            <a:r>
              <a:rPr lang="en-US" sz="1700" dirty="0" smtClean="0">
                <a:latin typeface="Arial" charset="0"/>
              </a:rPr>
              <a:t>U.S. Customs and Border Protection</a:t>
            </a:r>
          </a:p>
          <a:p>
            <a:pPr marL="801688" indent="-344488" algn="l" eaLnBrk="1" hangingPunct="1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Q"/>
              <a:defRPr/>
            </a:pPr>
            <a:r>
              <a:rPr lang="en-US" sz="1700" dirty="0" smtClean="0">
                <a:latin typeface="Arial" charset="0"/>
              </a:rPr>
              <a:t>140 Airline Gates</a:t>
            </a:r>
          </a:p>
          <a:p>
            <a:pPr marL="801688" indent="-344488" algn="l" eaLnBrk="1" hangingPunct="1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Q"/>
              <a:defRPr/>
            </a:pPr>
            <a:r>
              <a:rPr lang="en-US" sz="1700" dirty="0" smtClean="0">
                <a:latin typeface="Arial" charset="0"/>
              </a:rPr>
              <a:t>Cargo Ramp</a:t>
            </a:r>
          </a:p>
          <a:p>
            <a:pPr marL="1143000" lvl="2" indent="-228600" algn="l" eaLnBrk="1" hangingPunct="1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−"/>
              <a:defRPr/>
            </a:pPr>
            <a:r>
              <a:rPr lang="en-US" sz="1500" dirty="0" smtClean="0">
                <a:latin typeface="Arial" charset="0"/>
              </a:rPr>
              <a:t>1 million sq. feet</a:t>
            </a:r>
          </a:p>
          <a:p>
            <a:pPr marL="801688" indent="-344488" algn="l" eaLnBrk="1" hangingPunct="1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Q"/>
              <a:defRPr/>
            </a:pPr>
            <a:r>
              <a:rPr lang="en-US" sz="1700" dirty="0" smtClean="0">
                <a:latin typeface="Arial" charset="0"/>
              </a:rPr>
              <a:t>Warehouse Space</a:t>
            </a:r>
          </a:p>
          <a:p>
            <a:pPr marL="1143000" lvl="2" indent="-228600" algn="l" eaLnBrk="1" hangingPunct="1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−"/>
              <a:defRPr/>
            </a:pPr>
            <a:r>
              <a:rPr lang="en-US" sz="1500" dirty="0" smtClean="0">
                <a:latin typeface="Arial" charset="0"/>
              </a:rPr>
              <a:t>500,000 sq. feet in 7 cargo buildings</a:t>
            </a:r>
          </a:p>
          <a:p>
            <a:pPr marL="801688" indent="-344488" algn="l" eaLnBrk="1" hangingPunct="1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Q"/>
              <a:defRPr/>
            </a:pPr>
            <a:r>
              <a:rPr lang="en-US" sz="1700" dirty="0" smtClean="0">
                <a:latin typeface="Arial" charset="0"/>
              </a:rPr>
              <a:t>Leading Global Freight Forwarders </a:t>
            </a:r>
            <a:br>
              <a:rPr lang="en-US" sz="1700" dirty="0" smtClean="0">
                <a:latin typeface="Arial" charset="0"/>
              </a:rPr>
            </a:br>
            <a:r>
              <a:rPr lang="en-US" sz="1700" dirty="0" smtClean="0">
                <a:latin typeface="Arial" charset="0"/>
              </a:rPr>
              <a:t>and Ground Handling Companies</a:t>
            </a:r>
            <a:endParaRPr lang="en-US" sz="1700" dirty="0">
              <a:latin typeface="Arial" charset="0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1279525" y="438150"/>
            <a:ext cx="7635875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6661" tIns="48331" rIns="96661" bIns="48331">
            <a:spAutoFit/>
          </a:bodyPr>
          <a:lstStyle/>
          <a:p>
            <a:pPr algn="l" defTabSz="966788">
              <a:spcBef>
                <a:spcPct val="50000"/>
              </a:spcBef>
              <a:defRPr/>
            </a:pPr>
            <a:r>
              <a:rPr lang="en-US" sz="1300" b="1" dirty="0">
                <a:solidFill>
                  <a:schemeClr val="bg1"/>
                </a:solidFill>
              </a:rPr>
              <a:t>M E T R O P O L I T A N   W A S H I N G T O N   A I R P O R T S   A U T H O R I T Y</a:t>
            </a:r>
          </a:p>
        </p:txBody>
      </p:sp>
      <p:sp>
        <p:nvSpPr>
          <p:cNvPr id="7" name="Slide Number Placeholder 8"/>
          <p:cNvSpPr txBox="1">
            <a:spLocks/>
          </p:cNvSpPr>
          <p:nvPr/>
        </p:nvSpPr>
        <p:spPr>
          <a:xfrm>
            <a:off x="9220200" y="6932507"/>
            <a:ext cx="381000" cy="382693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0A2F718-411E-4642-968E-A8BD05203D91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1137921"/>
            <a:ext cx="9601200" cy="1757679"/>
          </a:xfrm>
        </p:spPr>
        <p:txBody>
          <a:bodyPr/>
          <a:lstStyle/>
          <a:p>
            <a:pPr eaLnBrk="1" hangingPunct="1">
              <a:defRPr/>
            </a:pPr>
            <a:r>
              <a:rPr lang="en-US" sz="2000" dirty="0">
                <a:solidFill>
                  <a:srgbClr val="FF0000"/>
                </a:solidFill>
              </a:rPr>
              <a:t>Domestic and International Passenger </a:t>
            </a:r>
            <a:r>
              <a:rPr lang="en-US" sz="2000" dirty="0" smtClean="0">
                <a:solidFill>
                  <a:srgbClr val="FF0000"/>
                </a:solidFill>
              </a:rPr>
              <a:t>Traffic Grew </a:t>
            </a:r>
            <a:br>
              <a:rPr lang="en-US" sz="2000" dirty="0" smtClean="0">
                <a:solidFill>
                  <a:srgbClr val="FF0000"/>
                </a:solidFill>
              </a:rPr>
            </a:br>
            <a:r>
              <a:rPr lang="en-US" sz="2000" dirty="0" smtClean="0">
                <a:solidFill>
                  <a:srgbClr val="FF0000"/>
                </a:solidFill>
              </a:rPr>
              <a:t>Unevenly </a:t>
            </a:r>
            <a:r>
              <a:rPr lang="en-US" sz="2000" dirty="0">
                <a:solidFill>
                  <a:srgbClr val="FF0000"/>
                </a:solidFill>
              </a:rPr>
              <a:t>at </a:t>
            </a:r>
            <a:r>
              <a:rPr lang="en-US" sz="2000" dirty="0" smtClean="0">
                <a:solidFill>
                  <a:srgbClr val="FF0000"/>
                </a:solidFill>
              </a:rPr>
              <a:t>Dulles </a:t>
            </a:r>
            <a:r>
              <a:rPr lang="en-US" sz="2000" dirty="0">
                <a:solidFill>
                  <a:srgbClr val="FF0000"/>
                </a:solidFill>
              </a:rPr>
              <a:t>International in 2011 </a:t>
            </a:r>
            <a:br>
              <a:rPr lang="en-US" sz="2000" dirty="0">
                <a:solidFill>
                  <a:srgbClr val="FF0000"/>
                </a:solidFill>
              </a:rPr>
            </a:br>
            <a:r>
              <a:rPr lang="en-US" sz="2000" dirty="0">
                <a:solidFill>
                  <a:srgbClr val="FF0000"/>
                </a:solidFill>
              </a:rPr>
              <a:t>International Traffic Hit a New Record While </a:t>
            </a:r>
            <a:r>
              <a:rPr lang="en-US" sz="2000" dirty="0" smtClean="0">
                <a:solidFill>
                  <a:srgbClr val="FF0000"/>
                </a:solidFill>
              </a:rPr>
              <a:t>Domestic </a:t>
            </a:r>
            <a:r>
              <a:rPr lang="en-US" sz="2000" dirty="0">
                <a:solidFill>
                  <a:srgbClr val="FF0000"/>
                </a:solidFill>
              </a:rPr>
              <a:t>Traffic Declined</a:t>
            </a:r>
          </a:p>
        </p:txBody>
      </p:sp>
      <p:sp>
        <p:nvSpPr>
          <p:cNvPr id="65538" name="Text Box 5"/>
          <p:cNvSpPr txBox="1">
            <a:spLocks noChangeArrowheads="1"/>
          </p:cNvSpPr>
          <p:nvPr/>
        </p:nvSpPr>
        <p:spPr bwMode="auto">
          <a:xfrm>
            <a:off x="228600" y="6865894"/>
            <a:ext cx="2702290" cy="220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6653" tIns="48326" rIns="96653" bIns="48326">
            <a:spAutoFit/>
          </a:bodyPr>
          <a:lstStyle/>
          <a:p>
            <a:r>
              <a:rPr lang="en-US" sz="800" dirty="0"/>
              <a:t>Source:  Metropolitan Washington Airports Authority, 2011</a:t>
            </a:r>
          </a:p>
        </p:txBody>
      </p:sp>
      <p:sp>
        <p:nvSpPr>
          <p:cNvPr id="14340" name="Rectangle 13"/>
          <p:cNvSpPr>
            <a:spLocks noChangeArrowheads="1"/>
          </p:cNvSpPr>
          <p:nvPr/>
        </p:nvSpPr>
        <p:spPr bwMode="auto">
          <a:xfrm>
            <a:off x="1885531" y="2783840"/>
            <a:ext cx="3490379" cy="200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300" dirty="0">
                <a:solidFill>
                  <a:schemeClr val="bg2">
                    <a:lumMod val="75000"/>
                  </a:schemeClr>
                </a:solidFill>
              </a:rPr>
              <a:t>Total Passengers at Dulles International (in millions)</a:t>
            </a:r>
          </a:p>
        </p:txBody>
      </p:sp>
      <p:graphicFrame>
        <p:nvGraphicFramePr>
          <p:cNvPr id="6" name="Chart 5"/>
          <p:cNvGraphicFramePr/>
          <p:nvPr/>
        </p:nvGraphicFramePr>
        <p:xfrm>
          <a:off x="914400" y="2743200"/>
          <a:ext cx="8001000" cy="4024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413510" y="3698240"/>
            <a:ext cx="533400" cy="261610"/>
          </a:xfrm>
          <a:prstGeom prst="rect">
            <a:avLst/>
          </a:prstGeom>
          <a:noFill/>
        </p:spPr>
        <p:txBody>
          <a:bodyPr wrap="square" lIns="91432" tIns="45716" rIns="91432" bIns="45716" rtlCol="0">
            <a:spAutoFit/>
          </a:bodyPr>
          <a:lstStyle/>
          <a:p>
            <a:r>
              <a:rPr lang="en-US" sz="1100" b="1" dirty="0">
                <a:latin typeface="Arial" pitchFamily="34" charset="0"/>
                <a:cs typeface="Arial" pitchFamily="34" charset="0"/>
              </a:rPr>
              <a:t>19.8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46910" y="3622041"/>
            <a:ext cx="533400" cy="261610"/>
          </a:xfrm>
          <a:prstGeom prst="rect">
            <a:avLst/>
          </a:prstGeom>
          <a:noFill/>
        </p:spPr>
        <p:txBody>
          <a:bodyPr wrap="square" lIns="91432" tIns="45716" rIns="91432" bIns="45716" rtlCol="0">
            <a:spAutoFit/>
          </a:bodyPr>
          <a:lstStyle/>
          <a:p>
            <a:r>
              <a:rPr lang="en-US" sz="1100" b="1" dirty="0">
                <a:latin typeface="Arial" pitchFamily="34" charset="0"/>
                <a:cs typeface="Arial" pitchFamily="34" charset="0"/>
              </a:rPr>
              <a:t>20.1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56510" y="3850640"/>
            <a:ext cx="533400" cy="261610"/>
          </a:xfrm>
          <a:prstGeom prst="rect">
            <a:avLst/>
          </a:prstGeom>
          <a:noFill/>
        </p:spPr>
        <p:txBody>
          <a:bodyPr wrap="square" lIns="91432" tIns="45716" rIns="91432" bIns="45716" rtlCol="0">
            <a:spAutoFit/>
          </a:bodyPr>
          <a:lstStyle/>
          <a:p>
            <a:r>
              <a:rPr lang="en-US" sz="1100" b="1" dirty="0">
                <a:latin typeface="Arial" pitchFamily="34" charset="0"/>
                <a:cs typeface="Arial" pitchFamily="34" charset="0"/>
              </a:rPr>
              <a:t>18.0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89910" y="3926841"/>
            <a:ext cx="533400" cy="261610"/>
          </a:xfrm>
          <a:prstGeom prst="rect">
            <a:avLst/>
          </a:prstGeom>
          <a:noFill/>
        </p:spPr>
        <p:txBody>
          <a:bodyPr wrap="square" lIns="91432" tIns="45716" rIns="91432" bIns="45716" rtlCol="0">
            <a:spAutoFit/>
          </a:bodyPr>
          <a:lstStyle/>
          <a:p>
            <a:r>
              <a:rPr lang="en-US" sz="1100" b="1" dirty="0">
                <a:latin typeface="Arial" pitchFamily="34" charset="0"/>
                <a:cs typeface="Arial" pitchFamily="34" charset="0"/>
              </a:rPr>
              <a:t>17.2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99510" y="3970030"/>
            <a:ext cx="533400" cy="261610"/>
          </a:xfrm>
          <a:prstGeom prst="rect">
            <a:avLst/>
          </a:prstGeom>
          <a:noFill/>
        </p:spPr>
        <p:txBody>
          <a:bodyPr wrap="square" lIns="91432" tIns="45716" rIns="91432" bIns="45716" rtlCol="0">
            <a:spAutoFit/>
          </a:bodyPr>
          <a:lstStyle/>
          <a:p>
            <a:r>
              <a:rPr lang="en-US" sz="1100" b="1" dirty="0">
                <a:latin typeface="Arial" pitchFamily="34" charset="0"/>
                <a:cs typeface="Arial" pitchFamily="34" charset="0"/>
              </a:rPr>
              <a:t>17.0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32910" y="3360430"/>
            <a:ext cx="533400" cy="261610"/>
          </a:xfrm>
          <a:prstGeom prst="rect">
            <a:avLst/>
          </a:prstGeom>
          <a:noFill/>
        </p:spPr>
        <p:txBody>
          <a:bodyPr wrap="square" lIns="91432" tIns="45716" rIns="91432" bIns="45716" rtlCol="0">
            <a:spAutoFit/>
          </a:bodyPr>
          <a:lstStyle/>
          <a:p>
            <a:r>
              <a:rPr lang="en-US" sz="1100" b="1" dirty="0">
                <a:latin typeface="Arial" pitchFamily="34" charset="0"/>
                <a:cs typeface="Arial" pitchFamily="34" charset="0"/>
              </a:rPr>
              <a:t>22.9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42510" y="3012441"/>
            <a:ext cx="533400" cy="261610"/>
          </a:xfrm>
          <a:prstGeom prst="rect">
            <a:avLst/>
          </a:prstGeom>
          <a:noFill/>
        </p:spPr>
        <p:txBody>
          <a:bodyPr wrap="square" lIns="91432" tIns="45716" rIns="91432" bIns="45716" rtlCol="0">
            <a:spAutoFit/>
          </a:bodyPr>
          <a:lstStyle/>
          <a:p>
            <a:r>
              <a:rPr lang="en-US" sz="1100" b="1" dirty="0">
                <a:latin typeface="Arial" pitchFamily="34" charset="0"/>
                <a:cs typeface="Arial" pitchFamily="34" charset="0"/>
              </a:rPr>
              <a:t>27.1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75910" y="3393440"/>
            <a:ext cx="533400" cy="261610"/>
          </a:xfrm>
          <a:prstGeom prst="rect">
            <a:avLst/>
          </a:prstGeom>
          <a:noFill/>
        </p:spPr>
        <p:txBody>
          <a:bodyPr wrap="square" lIns="91432" tIns="45716" rIns="91432" bIns="45716" rtlCol="0">
            <a:spAutoFit/>
          </a:bodyPr>
          <a:lstStyle/>
          <a:p>
            <a:r>
              <a:rPr lang="en-US" sz="1100" b="1" dirty="0">
                <a:latin typeface="Arial" pitchFamily="34" charset="0"/>
                <a:cs typeface="Arial" pitchFamily="34" charset="0"/>
              </a:rPr>
              <a:t>23.0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85510" y="3208030"/>
            <a:ext cx="533400" cy="261610"/>
          </a:xfrm>
          <a:prstGeom prst="rect">
            <a:avLst/>
          </a:prstGeom>
          <a:noFill/>
        </p:spPr>
        <p:txBody>
          <a:bodyPr wrap="square" lIns="91432" tIns="45716" rIns="91432" bIns="45716" rtlCol="0">
            <a:spAutoFit/>
          </a:bodyPr>
          <a:lstStyle/>
          <a:p>
            <a:r>
              <a:rPr lang="en-US" sz="1100" b="1" dirty="0">
                <a:latin typeface="Arial" pitchFamily="34" charset="0"/>
                <a:cs typeface="Arial" pitchFamily="34" charset="0"/>
              </a:rPr>
              <a:t>24.7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18910" y="3284231"/>
            <a:ext cx="533400" cy="261610"/>
          </a:xfrm>
          <a:prstGeom prst="rect">
            <a:avLst/>
          </a:prstGeom>
          <a:noFill/>
        </p:spPr>
        <p:txBody>
          <a:bodyPr wrap="square" lIns="91432" tIns="45716" rIns="91432" bIns="45716" rtlCol="0">
            <a:spAutoFit/>
          </a:bodyPr>
          <a:lstStyle/>
          <a:p>
            <a:r>
              <a:rPr lang="en-US" sz="1100" b="1" dirty="0">
                <a:latin typeface="Arial" pitchFamily="34" charset="0"/>
                <a:cs typeface="Arial" pitchFamily="34" charset="0"/>
              </a:rPr>
              <a:t>23.8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28510" y="3360430"/>
            <a:ext cx="533400" cy="261610"/>
          </a:xfrm>
          <a:prstGeom prst="rect">
            <a:avLst/>
          </a:prstGeom>
          <a:noFill/>
        </p:spPr>
        <p:txBody>
          <a:bodyPr wrap="square" lIns="91432" tIns="45716" rIns="91432" bIns="45716" rtlCol="0">
            <a:spAutoFit/>
          </a:bodyPr>
          <a:lstStyle/>
          <a:p>
            <a:r>
              <a:rPr lang="en-US" sz="1100" b="1" dirty="0">
                <a:latin typeface="Arial" pitchFamily="34" charset="0"/>
                <a:cs typeface="Arial" pitchFamily="34" charset="0"/>
              </a:rPr>
              <a:t>23.2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61910" y="3284231"/>
            <a:ext cx="533400" cy="261610"/>
          </a:xfrm>
          <a:prstGeom prst="rect">
            <a:avLst/>
          </a:prstGeom>
          <a:noFill/>
        </p:spPr>
        <p:txBody>
          <a:bodyPr wrap="square" lIns="91432" tIns="45716" rIns="91432" bIns="45716" rtlCol="0">
            <a:spAutoFit/>
          </a:bodyPr>
          <a:lstStyle/>
          <a:p>
            <a:r>
              <a:rPr lang="en-US" sz="1100" b="1" dirty="0">
                <a:latin typeface="Arial" pitchFamily="34" charset="0"/>
                <a:cs typeface="Arial" pitchFamily="34" charset="0"/>
              </a:rPr>
              <a:t>23.8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95311" y="3317241"/>
            <a:ext cx="685800" cy="261610"/>
          </a:xfrm>
          <a:prstGeom prst="rect">
            <a:avLst/>
          </a:prstGeom>
          <a:noFill/>
        </p:spPr>
        <p:txBody>
          <a:bodyPr wrap="square" lIns="91432" tIns="45716" rIns="91432" bIns="45716" rtlCol="0">
            <a:spAutoFit/>
          </a:bodyPr>
          <a:lstStyle/>
          <a:p>
            <a:r>
              <a:rPr lang="en-US" sz="1100" b="1" dirty="0" smtClean="0">
                <a:latin typeface="Arial" pitchFamily="34" charset="0"/>
                <a:cs typeface="Arial" pitchFamily="34" charset="0"/>
              </a:rPr>
              <a:t>23.2</a:t>
            </a:r>
            <a:endParaRPr lang="en-US" sz="11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13"/>
          <p:cNvSpPr>
            <a:spLocks noChangeArrowheads="1"/>
          </p:cNvSpPr>
          <p:nvPr/>
        </p:nvSpPr>
        <p:spPr bwMode="auto">
          <a:xfrm rot="16200000">
            <a:off x="-99772" y="4297122"/>
            <a:ext cx="1397819" cy="200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300" dirty="0">
                <a:solidFill>
                  <a:schemeClr val="bg2">
                    <a:lumMod val="75000"/>
                  </a:schemeClr>
                </a:solidFill>
              </a:rPr>
              <a:t>Passengers (millions)</a:t>
            </a:r>
          </a:p>
        </p:txBody>
      </p:sp>
      <p:sp>
        <p:nvSpPr>
          <p:cNvPr id="21" name="Slide Number Placeholder 8"/>
          <p:cNvSpPr txBox="1">
            <a:spLocks/>
          </p:cNvSpPr>
          <p:nvPr/>
        </p:nvSpPr>
        <p:spPr>
          <a:xfrm>
            <a:off x="9220200" y="6932507"/>
            <a:ext cx="381000" cy="382693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0A2F718-411E-4642-968E-A8BD05203D91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4"/>
          <p:cNvSpPr>
            <a:spLocks noChangeArrowheads="1"/>
          </p:cNvSpPr>
          <p:nvPr/>
        </p:nvSpPr>
        <p:spPr bwMode="auto">
          <a:xfrm>
            <a:off x="152400" y="5715000"/>
            <a:ext cx="1752600" cy="1162678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 dirty="0">
              <a:latin typeface="Franklin Gothic Medium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1600"/>
            <a:ext cx="9601200" cy="990600"/>
          </a:xfrm>
        </p:spPr>
        <p:txBody>
          <a:bodyPr/>
          <a:lstStyle/>
          <a:p>
            <a:r>
              <a:rPr lang="en-US" sz="2400" dirty="0" smtClean="0">
                <a:solidFill>
                  <a:srgbClr val="FF0000"/>
                </a:solidFill>
              </a:rPr>
              <a:t>Domestic Nonstop Service at Washington Dulles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lum bright="-5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511"/>
          <a:stretch/>
        </p:blipFill>
        <p:spPr>
          <a:xfrm>
            <a:off x="1216087" y="1993509"/>
            <a:ext cx="7213476" cy="5093089"/>
          </a:xfrm>
          <a:prstGeom prst="rect">
            <a:avLst/>
          </a:prstGeom>
        </p:spPr>
      </p:pic>
      <p:sp>
        <p:nvSpPr>
          <p:cNvPr id="6" name="Text Box 12"/>
          <p:cNvSpPr txBox="1">
            <a:spLocks noChangeArrowheads="1"/>
          </p:cNvSpPr>
          <p:nvPr/>
        </p:nvSpPr>
        <p:spPr bwMode="auto">
          <a:xfrm>
            <a:off x="196709" y="6966255"/>
            <a:ext cx="6689535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endParaRPr lang="en-US" sz="750" dirty="0">
              <a:latin typeface="+mj-lt"/>
            </a:endParaRPr>
          </a:p>
          <a:p>
            <a:pPr algn="l"/>
            <a:r>
              <a:rPr lang="en-US" sz="750" dirty="0" smtClean="0">
                <a:latin typeface="+mj-lt"/>
              </a:rPr>
              <a:t>Source</a:t>
            </a:r>
            <a:r>
              <a:rPr lang="en-US" sz="750" dirty="0">
                <a:latin typeface="+mj-lt"/>
              </a:rPr>
              <a:t>: OAG, </a:t>
            </a:r>
            <a:r>
              <a:rPr lang="en-US" sz="750" dirty="0" smtClean="0">
                <a:latin typeface="+mj-lt"/>
              </a:rPr>
              <a:t>June 15-21</a:t>
            </a:r>
            <a:r>
              <a:rPr lang="en-US" sz="750" dirty="0">
                <a:latin typeface="+mj-lt"/>
              </a:rPr>
              <a:t>, 2012</a:t>
            </a:r>
            <a:endParaRPr lang="en-US" sz="750" dirty="0">
              <a:latin typeface="+mj-lt"/>
              <a:cs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5715000"/>
            <a:ext cx="18972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fontAlgn="b" hangingPunct="1">
              <a:lnSpc>
                <a:spcPct val="150000"/>
              </a:lnSpc>
              <a:tabLst>
                <a:tab pos="460375" algn="l"/>
              </a:tabLst>
            </a:pPr>
            <a:r>
              <a:rPr lang="en-US" sz="1200" b="1" dirty="0" smtClean="0">
                <a:solidFill>
                  <a:schemeClr val="accent2"/>
                </a:solidFill>
                <a:latin typeface="+mn-lt"/>
              </a:rPr>
              <a:t>Domestic U.S.</a:t>
            </a:r>
            <a:endParaRPr lang="en-US" sz="1200" dirty="0" smtClean="0">
              <a:solidFill>
                <a:schemeClr val="accent2"/>
              </a:solidFill>
              <a:latin typeface="+mn-lt"/>
            </a:endParaRPr>
          </a:p>
          <a:p>
            <a:pPr algn="l" eaLnBrk="1" fontAlgn="b" hangingPunct="1">
              <a:lnSpc>
                <a:spcPct val="150000"/>
              </a:lnSpc>
              <a:tabLst>
                <a:tab pos="460375" algn="l"/>
              </a:tabLst>
            </a:pPr>
            <a:r>
              <a:rPr lang="en-US" sz="1200" dirty="0" smtClean="0">
                <a:latin typeface="+mn-lt"/>
              </a:rPr>
              <a:t>83	Destinations</a:t>
            </a:r>
            <a:endParaRPr lang="en-US" sz="1200" dirty="0">
              <a:latin typeface="+mn-lt"/>
            </a:endParaRPr>
          </a:p>
          <a:p>
            <a:pPr algn="l" eaLnBrk="1" fontAlgn="b" hangingPunct="1">
              <a:lnSpc>
                <a:spcPct val="150000"/>
              </a:lnSpc>
              <a:tabLst>
                <a:tab pos="460375" algn="l"/>
              </a:tabLst>
            </a:pPr>
            <a:r>
              <a:rPr lang="en-US" sz="1200" dirty="0" smtClean="0">
                <a:latin typeface="+mn-lt"/>
              </a:rPr>
              <a:t>7 	Carriers</a:t>
            </a:r>
            <a:endParaRPr lang="en-US" sz="1200" dirty="0">
              <a:latin typeface="+mn-lt"/>
            </a:endParaRPr>
          </a:p>
          <a:p>
            <a:pPr algn="l" eaLnBrk="1" fontAlgn="b" hangingPunct="1">
              <a:lnSpc>
                <a:spcPct val="150000"/>
              </a:lnSpc>
              <a:tabLst>
                <a:tab pos="460375" algn="l"/>
              </a:tabLst>
            </a:pPr>
            <a:r>
              <a:rPr lang="en-US" sz="1200" dirty="0" smtClean="0">
                <a:latin typeface="+mn-lt"/>
              </a:rPr>
              <a:t>319	Daily </a:t>
            </a:r>
            <a:r>
              <a:rPr lang="en-US" sz="1200" dirty="0">
                <a:latin typeface="+mn-lt"/>
              </a:rPr>
              <a:t>Departures</a:t>
            </a:r>
          </a:p>
          <a:p>
            <a:pPr algn="l">
              <a:lnSpc>
                <a:spcPct val="150000"/>
              </a:lnSpc>
            </a:pPr>
            <a:endParaRPr lang="en-US" sz="1200" dirty="0">
              <a:latin typeface="+mj-lt"/>
            </a:endParaRPr>
          </a:p>
        </p:txBody>
      </p:sp>
      <p:sp>
        <p:nvSpPr>
          <p:cNvPr id="8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220200" y="6932507"/>
            <a:ext cx="381000" cy="382693"/>
          </a:xfrm>
        </p:spPr>
        <p:txBody>
          <a:bodyPr/>
          <a:lstStyle/>
          <a:p>
            <a:fld id="{F0A2F718-411E-4642-968E-A8BD05203D91}" type="slidenum">
              <a:rPr lang="en-US" sz="1000" smtClean="0">
                <a:latin typeface="+mn-lt"/>
              </a:rPr>
              <a:pPr/>
              <a:t>8</a:t>
            </a:fld>
            <a:endParaRPr lang="en-US" sz="1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931298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MWAA-June-2012-OAG-intl-map-darken.jpg"/>
          <p:cNvPicPr>
            <a:picLocks noChangeAspect="1"/>
          </p:cNvPicPr>
          <p:nvPr/>
        </p:nvPicPr>
        <p:blipFill>
          <a:blip r:embed="rId2" cstate="print"/>
          <a:srcRect l="3219" t="35937" r="5852" b="-7314"/>
          <a:stretch>
            <a:fillRect/>
          </a:stretch>
        </p:blipFill>
        <p:spPr>
          <a:xfrm>
            <a:off x="990600" y="2133600"/>
            <a:ext cx="7162800" cy="4343400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0255" y="1400175"/>
            <a:ext cx="8642350" cy="990600"/>
          </a:xfrm>
        </p:spPr>
        <p:txBody>
          <a:bodyPr/>
          <a:lstStyle/>
          <a:p>
            <a:r>
              <a:rPr lang="en-US" sz="2400" dirty="0" smtClean="0">
                <a:solidFill>
                  <a:srgbClr val="FF0000"/>
                </a:solidFill>
              </a:rPr>
              <a:t>International Air Service at Washington Dulles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8458200" y="2025701"/>
            <a:ext cx="1116013" cy="5365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6486" tIns="43243" rIns="86486" bIns="43243">
            <a:spAutoFit/>
          </a:bodyPr>
          <a:lstStyle/>
          <a:p>
            <a:pPr algn="l" defTabSz="865188"/>
            <a:r>
              <a:rPr lang="en-US" sz="700" dirty="0" smtClean="0">
                <a:solidFill>
                  <a:schemeClr val="accent4"/>
                </a:solidFill>
                <a:latin typeface="+mn-lt"/>
              </a:rPr>
              <a:t>Abu Dhabi</a:t>
            </a:r>
          </a:p>
          <a:p>
            <a:pPr algn="l" defTabSz="865188"/>
            <a:r>
              <a:rPr lang="en-US" sz="700" dirty="0" smtClean="0">
                <a:latin typeface="+mn-lt"/>
              </a:rPr>
              <a:t>Accra</a:t>
            </a:r>
            <a:endParaRPr lang="en-US" sz="700" dirty="0">
              <a:latin typeface="+mn-lt"/>
            </a:endParaRPr>
          </a:p>
          <a:p>
            <a:pPr algn="l" defTabSz="865188"/>
            <a:r>
              <a:rPr lang="en-US" sz="700" dirty="0">
                <a:latin typeface="+mn-lt"/>
              </a:rPr>
              <a:t>Addis Ababa</a:t>
            </a:r>
          </a:p>
          <a:p>
            <a:pPr algn="l" defTabSz="865188"/>
            <a:r>
              <a:rPr lang="en-US" sz="700" dirty="0">
                <a:latin typeface="+mn-lt"/>
              </a:rPr>
              <a:t>Amsterdam</a:t>
            </a:r>
          </a:p>
          <a:p>
            <a:pPr algn="l" defTabSz="865188"/>
            <a:r>
              <a:rPr lang="en-US" sz="700" dirty="0">
                <a:latin typeface="+mn-lt"/>
              </a:rPr>
              <a:t>Aruba</a:t>
            </a:r>
          </a:p>
          <a:p>
            <a:pPr algn="l" defTabSz="865188"/>
            <a:r>
              <a:rPr lang="en-US" sz="700" dirty="0">
                <a:latin typeface="+mn-lt"/>
              </a:rPr>
              <a:t>Bahrain</a:t>
            </a:r>
          </a:p>
          <a:p>
            <a:pPr algn="l" defTabSz="865188"/>
            <a:r>
              <a:rPr lang="en-US" sz="700" dirty="0">
                <a:latin typeface="+mn-lt"/>
              </a:rPr>
              <a:t>Beijing</a:t>
            </a:r>
          </a:p>
          <a:p>
            <a:pPr algn="l" defTabSz="865188"/>
            <a:r>
              <a:rPr lang="en-US" sz="700" dirty="0">
                <a:latin typeface="+mn-lt"/>
              </a:rPr>
              <a:t>Bogota</a:t>
            </a:r>
          </a:p>
          <a:p>
            <a:pPr algn="l" defTabSz="865188"/>
            <a:r>
              <a:rPr lang="en-US" sz="700" dirty="0">
                <a:latin typeface="+mn-lt"/>
              </a:rPr>
              <a:t>Brussels</a:t>
            </a:r>
          </a:p>
          <a:p>
            <a:pPr algn="l" defTabSz="865188"/>
            <a:r>
              <a:rPr lang="en-US" sz="700" dirty="0" smtClean="0">
                <a:latin typeface="+mn-lt"/>
              </a:rPr>
              <a:t>Cancun</a:t>
            </a:r>
            <a:endParaRPr lang="en-US" sz="700" dirty="0">
              <a:latin typeface="+mn-lt"/>
            </a:endParaRPr>
          </a:p>
          <a:p>
            <a:pPr algn="l" defTabSz="865188"/>
            <a:r>
              <a:rPr lang="en-US" sz="700" dirty="0">
                <a:latin typeface="+mn-lt"/>
              </a:rPr>
              <a:t>Copenhagen</a:t>
            </a:r>
          </a:p>
          <a:p>
            <a:pPr algn="l" defTabSz="865188"/>
            <a:r>
              <a:rPr lang="en-US" sz="700" dirty="0">
                <a:latin typeface="+mn-lt"/>
              </a:rPr>
              <a:t>Dakar</a:t>
            </a:r>
          </a:p>
          <a:p>
            <a:pPr algn="l" defTabSz="865188"/>
            <a:r>
              <a:rPr lang="en-US" sz="700" dirty="0">
                <a:solidFill>
                  <a:schemeClr val="accent4"/>
                </a:solidFill>
                <a:latin typeface="+mn-lt"/>
              </a:rPr>
              <a:t>Doha</a:t>
            </a:r>
          </a:p>
          <a:p>
            <a:pPr algn="l" defTabSz="865188"/>
            <a:r>
              <a:rPr lang="en-US" sz="700" dirty="0">
                <a:solidFill>
                  <a:schemeClr val="accent4"/>
                </a:solidFill>
                <a:latin typeface="+mn-lt"/>
              </a:rPr>
              <a:t>Dubai</a:t>
            </a:r>
          </a:p>
          <a:p>
            <a:pPr algn="l" defTabSz="865188"/>
            <a:r>
              <a:rPr lang="en-US" sz="700" dirty="0" smtClean="0">
                <a:solidFill>
                  <a:schemeClr val="accent4"/>
                </a:solidFill>
                <a:latin typeface="+mn-lt"/>
              </a:rPr>
              <a:t>Dublin</a:t>
            </a:r>
          </a:p>
          <a:p>
            <a:pPr algn="l" defTabSz="865188"/>
            <a:r>
              <a:rPr lang="en-US" sz="700" dirty="0" smtClean="0">
                <a:latin typeface="+mn-lt"/>
              </a:rPr>
              <a:t>Frankfurt</a:t>
            </a:r>
            <a:endParaRPr lang="en-US" sz="700" dirty="0">
              <a:latin typeface="+mn-lt"/>
            </a:endParaRPr>
          </a:p>
          <a:p>
            <a:pPr algn="l" defTabSz="865188"/>
            <a:r>
              <a:rPr lang="en-US" sz="700" dirty="0">
                <a:latin typeface="+mn-lt"/>
              </a:rPr>
              <a:t>Geneva</a:t>
            </a:r>
          </a:p>
          <a:p>
            <a:pPr algn="l" defTabSz="865188"/>
            <a:r>
              <a:rPr lang="en-US" sz="700" dirty="0">
                <a:latin typeface="+mn-lt"/>
              </a:rPr>
              <a:t>Grand Cayman</a:t>
            </a:r>
          </a:p>
          <a:p>
            <a:pPr algn="l" defTabSz="865188"/>
            <a:r>
              <a:rPr lang="en-US" sz="700" dirty="0">
                <a:latin typeface="+mn-lt"/>
              </a:rPr>
              <a:t>Halifax</a:t>
            </a:r>
          </a:p>
          <a:p>
            <a:pPr algn="l" defTabSz="865188"/>
            <a:r>
              <a:rPr lang="en-US" sz="700" dirty="0">
                <a:latin typeface="+mn-lt"/>
              </a:rPr>
              <a:t>Istanbul</a:t>
            </a:r>
          </a:p>
          <a:p>
            <a:pPr algn="l" defTabSz="865188"/>
            <a:r>
              <a:rPr lang="en-US" sz="700" dirty="0">
                <a:latin typeface="+mn-lt"/>
              </a:rPr>
              <a:t>Jeddah</a:t>
            </a:r>
          </a:p>
          <a:p>
            <a:pPr algn="l" defTabSz="865188"/>
            <a:r>
              <a:rPr lang="en-US" sz="700" dirty="0">
                <a:latin typeface="+mn-lt"/>
              </a:rPr>
              <a:t>Johannesburg</a:t>
            </a:r>
          </a:p>
          <a:p>
            <a:pPr algn="l" defTabSz="865188"/>
            <a:r>
              <a:rPr lang="en-US" sz="700" dirty="0">
                <a:latin typeface="+mn-lt"/>
              </a:rPr>
              <a:t>Kuwait City</a:t>
            </a:r>
          </a:p>
          <a:p>
            <a:pPr algn="l" defTabSz="865188"/>
            <a:r>
              <a:rPr lang="en-US" sz="700" dirty="0" smtClean="0">
                <a:latin typeface="+mn-lt"/>
              </a:rPr>
              <a:t>London</a:t>
            </a:r>
            <a:endParaRPr lang="en-US" sz="700" dirty="0">
              <a:latin typeface="+mn-lt"/>
            </a:endParaRPr>
          </a:p>
          <a:p>
            <a:pPr algn="l" defTabSz="865188"/>
            <a:r>
              <a:rPr lang="en-US" sz="700" dirty="0" smtClean="0">
                <a:latin typeface="+mn-lt"/>
              </a:rPr>
              <a:t>Madrid</a:t>
            </a:r>
          </a:p>
          <a:p>
            <a:pPr algn="l" defTabSz="865188"/>
            <a:r>
              <a:rPr lang="en-US" sz="700" dirty="0" smtClean="0">
                <a:solidFill>
                  <a:schemeClr val="accent4"/>
                </a:solidFill>
                <a:latin typeface="+mn-lt"/>
              </a:rPr>
              <a:t>Manchester</a:t>
            </a:r>
            <a:endParaRPr lang="en-US" sz="700" dirty="0">
              <a:solidFill>
                <a:schemeClr val="accent4"/>
              </a:solidFill>
              <a:latin typeface="+mn-lt"/>
            </a:endParaRPr>
          </a:p>
          <a:p>
            <a:pPr algn="l" defTabSz="865188"/>
            <a:r>
              <a:rPr lang="en-US" sz="700" dirty="0">
                <a:solidFill>
                  <a:schemeClr val="accent4"/>
                </a:solidFill>
                <a:latin typeface="+mn-lt"/>
              </a:rPr>
              <a:t>Mexico City</a:t>
            </a:r>
          </a:p>
          <a:p>
            <a:pPr algn="l" defTabSz="865188"/>
            <a:r>
              <a:rPr lang="en-US" sz="700" dirty="0">
                <a:latin typeface="+mn-lt"/>
              </a:rPr>
              <a:t>Montego Bay</a:t>
            </a:r>
          </a:p>
          <a:p>
            <a:pPr algn="l" defTabSz="865188"/>
            <a:r>
              <a:rPr lang="en-US" sz="700" dirty="0">
                <a:latin typeface="+mn-lt"/>
              </a:rPr>
              <a:t>Montréal</a:t>
            </a:r>
          </a:p>
          <a:p>
            <a:pPr algn="l" defTabSz="865188"/>
            <a:r>
              <a:rPr lang="en-US" sz="700" dirty="0">
                <a:latin typeface="+mn-lt"/>
              </a:rPr>
              <a:t>Moscow-DME</a:t>
            </a:r>
          </a:p>
          <a:p>
            <a:pPr algn="l" defTabSz="865188"/>
            <a:r>
              <a:rPr lang="en-US" sz="700" dirty="0">
                <a:latin typeface="+mn-lt"/>
              </a:rPr>
              <a:t>Moscow-SVO</a:t>
            </a:r>
          </a:p>
          <a:p>
            <a:pPr algn="l" defTabSz="865188"/>
            <a:r>
              <a:rPr lang="en-US" sz="700" dirty="0">
                <a:latin typeface="+mn-lt"/>
              </a:rPr>
              <a:t>Munich</a:t>
            </a:r>
          </a:p>
          <a:p>
            <a:pPr algn="l" defTabSz="865188"/>
            <a:r>
              <a:rPr lang="en-US" sz="700" dirty="0">
                <a:latin typeface="+mn-lt"/>
              </a:rPr>
              <a:t>Ottawa</a:t>
            </a:r>
          </a:p>
          <a:p>
            <a:pPr algn="l" defTabSz="865188"/>
            <a:r>
              <a:rPr lang="en-US" sz="700" dirty="0">
                <a:latin typeface="+mn-lt"/>
              </a:rPr>
              <a:t>Panama City</a:t>
            </a:r>
          </a:p>
          <a:p>
            <a:pPr algn="l" defTabSz="865188"/>
            <a:r>
              <a:rPr lang="en-US" sz="700" dirty="0">
                <a:latin typeface="+mn-lt"/>
              </a:rPr>
              <a:t>Paris </a:t>
            </a:r>
            <a:endParaRPr lang="en-US" sz="700" dirty="0" smtClean="0">
              <a:latin typeface="+mn-lt"/>
            </a:endParaRPr>
          </a:p>
          <a:p>
            <a:pPr algn="l" defTabSz="865188"/>
            <a:r>
              <a:rPr lang="en-US" sz="700" dirty="0" smtClean="0">
                <a:latin typeface="+mn-lt"/>
              </a:rPr>
              <a:t>Punta Cana</a:t>
            </a:r>
          </a:p>
          <a:p>
            <a:pPr algn="l" defTabSz="865188"/>
            <a:r>
              <a:rPr lang="en-US" sz="700" dirty="0" smtClean="0">
                <a:latin typeface="+mn-lt"/>
              </a:rPr>
              <a:t>Reykjavik </a:t>
            </a:r>
            <a:endParaRPr lang="en-US" sz="700" dirty="0">
              <a:latin typeface="+mn-lt"/>
            </a:endParaRPr>
          </a:p>
          <a:p>
            <a:pPr algn="l" defTabSz="865188"/>
            <a:r>
              <a:rPr lang="en-US" sz="700" dirty="0">
                <a:latin typeface="+mn-lt"/>
              </a:rPr>
              <a:t>Rio de Janeiro</a:t>
            </a:r>
          </a:p>
          <a:p>
            <a:pPr algn="l" defTabSz="865188"/>
            <a:r>
              <a:rPr lang="en-US" sz="700" dirty="0">
                <a:latin typeface="+mn-lt"/>
              </a:rPr>
              <a:t>Riyadh</a:t>
            </a:r>
          </a:p>
          <a:p>
            <a:pPr algn="l" defTabSz="865188"/>
            <a:r>
              <a:rPr lang="en-US" sz="700" dirty="0">
                <a:latin typeface="+mn-lt"/>
              </a:rPr>
              <a:t>Rome</a:t>
            </a:r>
          </a:p>
          <a:p>
            <a:pPr algn="l" defTabSz="865188"/>
            <a:r>
              <a:rPr lang="en-US" sz="700" dirty="0">
                <a:latin typeface="+mn-lt"/>
              </a:rPr>
              <a:t>San Salvador</a:t>
            </a:r>
          </a:p>
          <a:p>
            <a:pPr algn="l" defTabSz="865188"/>
            <a:r>
              <a:rPr lang="en-US" sz="700" dirty="0">
                <a:latin typeface="+mn-lt"/>
              </a:rPr>
              <a:t>São Paulo</a:t>
            </a:r>
          </a:p>
          <a:p>
            <a:pPr algn="l" defTabSz="865188"/>
            <a:r>
              <a:rPr lang="en-US" sz="700" dirty="0">
                <a:latin typeface="+mn-lt"/>
              </a:rPr>
              <a:t>Seoul</a:t>
            </a:r>
          </a:p>
          <a:p>
            <a:pPr algn="l" defTabSz="865188"/>
            <a:r>
              <a:rPr lang="en-US" sz="700" dirty="0">
                <a:latin typeface="+mn-lt"/>
              </a:rPr>
              <a:t>St. Maarten</a:t>
            </a:r>
          </a:p>
          <a:p>
            <a:pPr algn="l" defTabSz="865188"/>
            <a:r>
              <a:rPr lang="en-US" sz="700" dirty="0">
                <a:latin typeface="+mn-lt"/>
              </a:rPr>
              <a:t>Tokyo</a:t>
            </a:r>
          </a:p>
          <a:p>
            <a:pPr algn="l" defTabSz="865188"/>
            <a:r>
              <a:rPr lang="en-US" sz="700" dirty="0" smtClean="0">
                <a:solidFill>
                  <a:schemeClr val="accent4"/>
                </a:solidFill>
                <a:latin typeface="+mn-lt"/>
              </a:rPr>
              <a:t>Toronto-YTZ</a:t>
            </a:r>
          </a:p>
          <a:p>
            <a:pPr algn="l" defTabSz="865188"/>
            <a:r>
              <a:rPr lang="en-US" sz="700" dirty="0" smtClean="0">
                <a:latin typeface="+mn-lt"/>
              </a:rPr>
              <a:t>Toronto-YYZ</a:t>
            </a:r>
            <a:endParaRPr lang="en-US" sz="700" dirty="0">
              <a:latin typeface="+mn-lt"/>
            </a:endParaRPr>
          </a:p>
          <a:p>
            <a:pPr algn="l" defTabSz="865188"/>
            <a:r>
              <a:rPr lang="en-US" sz="700" dirty="0">
                <a:latin typeface="+mn-lt"/>
              </a:rPr>
              <a:t>Vienna</a:t>
            </a:r>
          </a:p>
          <a:p>
            <a:pPr algn="l" defTabSz="865188"/>
            <a:r>
              <a:rPr lang="en-US" sz="700" dirty="0">
                <a:latin typeface="+mn-lt"/>
              </a:rPr>
              <a:t>Zürich</a:t>
            </a:r>
          </a:p>
        </p:txBody>
      </p:sp>
      <p:sp>
        <p:nvSpPr>
          <p:cNvPr id="6" name="Text Box 12"/>
          <p:cNvSpPr txBox="1">
            <a:spLocks noChangeArrowheads="1"/>
          </p:cNvSpPr>
          <p:nvPr/>
        </p:nvSpPr>
        <p:spPr bwMode="auto">
          <a:xfrm>
            <a:off x="16065" y="6629400"/>
            <a:ext cx="6689535" cy="669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750" dirty="0">
                <a:latin typeface="+mj-lt"/>
              </a:rPr>
              <a:t>Notes:</a:t>
            </a:r>
          </a:p>
          <a:p>
            <a:pPr algn="l"/>
            <a:r>
              <a:rPr lang="en-US" sz="750" dirty="0">
                <a:latin typeface="+mj-lt"/>
              </a:rPr>
              <a:t>1. United service to Doha via Dubai starts April 30, 2012.</a:t>
            </a:r>
          </a:p>
          <a:p>
            <a:pPr algn="l"/>
            <a:r>
              <a:rPr lang="en-US" sz="750" dirty="0">
                <a:latin typeface="+mj-lt"/>
              </a:rPr>
              <a:t>2. Emirates begins new daily service to Dubai on Sep 12, 2012. </a:t>
            </a:r>
          </a:p>
          <a:p>
            <a:pPr algn="l"/>
            <a:r>
              <a:rPr lang="en-US" sz="750" dirty="0">
                <a:latin typeface="+mj-lt"/>
              </a:rPr>
              <a:t>3. Etihad has announce to launch daily nonstop service to Abu Dhabi on March 31, 2013, </a:t>
            </a:r>
            <a:r>
              <a:rPr lang="en-US" sz="750" dirty="0" smtClean="0">
                <a:latin typeface="+mj-lt"/>
              </a:rPr>
              <a:t> subject </a:t>
            </a:r>
            <a:r>
              <a:rPr lang="en-US" sz="750" dirty="0">
                <a:latin typeface="+mj-lt"/>
              </a:rPr>
              <a:t>to regulatory approvals.</a:t>
            </a:r>
          </a:p>
          <a:p>
            <a:pPr algn="l"/>
            <a:r>
              <a:rPr lang="en-US" sz="750" dirty="0" smtClean="0">
                <a:latin typeface="+mj-lt"/>
              </a:rPr>
              <a:t>Source</a:t>
            </a:r>
            <a:r>
              <a:rPr lang="en-US" sz="750" dirty="0">
                <a:latin typeface="+mj-lt"/>
              </a:rPr>
              <a:t>: OAG, </a:t>
            </a:r>
            <a:r>
              <a:rPr lang="en-US" sz="750" dirty="0" smtClean="0">
                <a:latin typeface="+mj-lt"/>
              </a:rPr>
              <a:t>June 15-21</a:t>
            </a:r>
            <a:r>
              <a:rPr lang="en-US" sz="750" dirty="0">
                <a:latin typeface="+mj-lt"/>
              </a:rPr>
              <a:t>, 2012</a:t>
            </a:r>
            <a:endParaRPr lang="en-US" sz="750" dirty="0">
              <a:latin typeface="+mj-lt"/>
              <a:cs typeface="Calibri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930080" y="6474768"/>
            <a:ext cx="647220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900" dirty="0" smtClean="0">
                <a:solidFill>
                  <a:schemeClr val="accent4"/>
                </a:solidFill>
              </a:rPr>
              <a:t>Red denotes new </a:t>
            </a:r>
            <a:r>
              <a:rPr lang="en-US" sz="900" dirty="0">
                <a:solidFill>
                  <a:schemeClr val="accent4"/>
                </a:solidFill>
              </a:rPr>
              <a:t>airlines, new destinations, or airlines with new </a:t>
            </a:r>
            <a:r>
              <a:rPr lang="en-US" sz="900" dirty="0" smtClean="0">
                <a:solidFill>
                  <a:schemeClr val="accent4"/>
                </a:solidFill>
              </a:rPr>
              <a:t>service.</a:t>
            </a:r>
            <a:endParaRPr lang="en-US" sz="900" dirty="0">
              <a:solidFill>
                <a:schemeClr val="accent4"/>
              </a:solidFill>
            </a:endParaRPr>
          </a:p>
        </p:txBody>
      </p:sp>
      <p:grpSp>
        <p:nvGrpSpPr>
          <p:cNvPr id="3" name="Group 15"/>
          <p:cNvGrpSpPr/>
          <p:nvPr/>
        </p:nvGrpSpPr>
        <p:grpSpPr>
          <a:xfrm>
            <a:off x="1072300" y="4343400"/>
            <a:ext cx="1897248" cy="1382936"/>
            <a:chOff x="1221720" y="4348704"/>
            <a:chExt cx="1897248" cy="1382936"/>
          </a:xfrm>
        </p:grpSpPr>
        <p:sp>
          <p:nvSpPr>
            <p:cNvPr id="20" name="TextBox 19"/>
            <p:cNvSpPr txBox="1"/>
            <p:nvPr/>
          </p:nvSpPr>
          <p:spPr>
            <a:xfrm>
              <a:off x="1221720" y="4623644"/>
              <a:ext cx="1897248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fontAlgn="b" hangingPunct="1">
                <a:lnSpc>
                  <a:spcPct val="150000"/>
                </a:lnSpc>
                <a:tabLst>
                  <a:tab pos="290513" algn="l"/>
                </a:tabLst>
              </a:pPr>
              <a:r>
                <a:rPr lang="en-US" sz="1200" dirty="0" smtClean="0">
                  <a:latin typeface="+mj-lt"/>
                </a:rPr>
                <a:t>49	Destinations</a:t>
              </a:r>
              <a:endParaRPr lang="en-US" sz="1200" dirty="0">
                <a:latin typeface="+mj-lt"/>
              </a:endParaRPr>
            </a:p>
            <a:p>
              <a:pPr algn="l" eaLnBrk="1" fontAlgn="b" hangingPunct="1">
                <a:lnSpc>
                  <a:spcPct val="150000"/>
                </a:lnSpc>
                <a:tabLst>
                  <a:tab pos="290513" algn="l"/>
                </a:tabLst>
              </a:pPr>
              <a:r>
                <a:rPr lang="en-US" sz="1200" dirty="0" smtClean="0">
                  <a:latin typeface="+mj-lt"/>
                </a:rPr>
                <a:t>24 	Carriers</a:t>
              </a:r>
              <a:endParaRPr lang="en-US" sz="1200" dirty="0">
                <a:latin typeface="+mj-lt"/>
              </a:endParaRPr>
            </a:p>
            <a:p>
              <a:pPr algn="l" eaLnBrk="1" fontAlgn="b" hangingPunct="1">
                <a:lnSpc>
                  <a:spcPct val="150000"/>
                </a:lnSpc>
                <a:tabLst>
                  <a:tab pos="290513" algn="l"/>
                </a:tabLst>
              </a:pPr>
              <a:r>
                <a:rPr lang="en-US" sz="1200" dirty="0" smtClean="0">
                  <a:latin typeface="+mj-lt"/>
                </a:rPr>
                <a:t>495	Weekly Departures</a:t>
              </a:r>
              <a:endParaRPr lang="en-US" sz="1200" dirty="0">
                <a:latin typeface="+mj-lt"/>
              </a:endParaRPr>
            </a:p>
            <a:p>
              <a:pPr algn="l"/>
              <a:endParaRPr lang="en-US" sz="1200" dirty="0">
                <a:latin typeface="+mj-lt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255927" y="4348704"/>
              <a:ext cx="12570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solidFill>
                    <a:schemeClr val="accent1">
                      <a:lumMod val="50000"/>
                    </a:schemeClr>
                  </a:solidFill>
                  <a:latin typeface="+mj-lt"/>
                </a:rPr>
                <a:t>International</a:t>
              </a:r>
              <a:endParaRPr lang="en-US" sz="1400" b="1" dirty="0">
                <a:solidFill>
                  <a:schemeClr val="accent1">
                    <a:lumMod val="50000"/>
                  </a:schemeClr>
                </a:solidFill>
                <a:latin typeface="+mj-lt"/>
              </a:endParaRPr>
            </a:p>
          </p:txBody>
        </p:sp>
      </p:grpSp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990600" y="5619122"/>
            <a:ext cx="7162800" cy="85787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 dirty="0">
              <a:latin typeface="Franklin Gothic Medium" pitchFamily="34" charset="0"/>
            </a:endParaRPr>
          </a:p>
        </p:txBody>
      </p:sp>
      <p:sp>
        <p:nvSpPr>
          <p:cNvPr id="9" name="Text Box 31"/>
          <p:cNvSpPr txBox="1">
            <a:spLocks noChangeArrowheads="1"/>
          </p:cNvSpPr>
          <p:nvPr/>
        </p:nvSpPr>
        <p:spPr bwMode="auto">
          <a:xfrm>
            <a:off x="1031875" y="5603247"/>
            <a:ext cx="595035" cy="24622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000" b="1" dirty="0" smtClean="0">
                <a:solidFill>
                  <a:schemeClr val="bg1"/>
                </a:solidFill>
                <a:latin typeface="Franklin Gothic Medium" pitchFamily="34" charset="0"/>
                <a:cs typeface="Arial" pitchFamily="34" charset="0"/>
              </a:rPr>
              <a:t>Airlines</a:t>
            </a:r>
            <a:endParaRPr lang="en-US" sz="1000" b="1" dirty="0">
              <a:solidFill>
                <a:schemeClr val="bg1"/>
              </a:solidFill>
              <a:latin typeface="Franklin Gothic Medium" pitchFamily="34" charset="0"/>
              <a:cs typeface="Arial" pitchFamily="34" charset="0"/>
            </a:endParaRPr>
          </a:p>
        </p:txBody>
      </p:sp>
      <p:sp>
        <p:nvSpPr>
          <p:cNvPr id="10" name="Line 32"/>
          <p:cNvSpPr>
            <a:spLocks noChangeShapeType="1"/>
          </p:cNvSpPr>
          <p:nvPr/>
        </p:nvSpPr>
        <p:spPr bwMode="auto">
          <a:xfrm>
            <a:off x="990600" y="5811210"/>
            <a:ext cx="7168634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>
              <a:latin typeface="Franklin Gothic Medium" pitchFamily="34" charset="0"/>
            </a:endParaRPr>
          </a:p>
        </p:txBody>
      </p:sp>
      <p:grpSp>
        <p:nvGrpSpPr>
          <p:cNvPr id="4" name="Group 2"/>
          <p:cNvGrpSpPr/>
          <p:nvPr/>
        </p:nvGrpSpPr>
        <p:grpSpPr>
          <a:xfrm>
            <a:off x="1030288" y="5793024"/>
            <a:ext cx="6943532" cy="648642"/>
            <a:chOff x="1036833" y="5767528"/>
            <a:chExt cx="6943532" cy="648642"/>
          </a:xfrm>
        </p:grpSpPr>
        <p:sp>
          <p:nvSpPr>
            <p:cNvPr id="11" name="Text Box 158"/>
            <p:cNvSpPr txBox="1">
              <a:spLocks noChangeArrowheads="1"/>
            </p:cNvSpPr>
            <p:nvPr/>
          </p:nvSpPr>
          <p:spPr bwMode="auto">
            <a:xfrm>
              <a:off x="1036833" y="5769839"/>
              <a:ext cx="763351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l" eaLnBrk="1" hangingPunct="1"/>
              <a:r>
                <a:rPr lang="en-US" sz="900" dirty="0" smtClean="0">
                  <a:solidFill>
                    <a:schemeClr val="bg1"/>
                  </a:solidFill>
                  <a:latin typeface="Franklin Gothic Medium" pitchFamily="34" charset="0"/>
                  <a:cs typeface="Arial" pitchFamily="34" charset="0"/>
                </a:rPr>
                <a:t>Aeroflot</a:t>
              </a:r>
            </a:p>
            <a:p>
              <a:pPr algn="l" eaLnBrk="1" hangingPunct="1"/>
              <a:r>
                <a:rPr lang="en-US" sz="900" dirty="0" smtClean="0">
                  <a:solidFill>
                    <a:schemeClr val="accent4"/>
                  </a:solidFill>
                  <a:latin typeface="Franklin Gothic Medium" pitchFamily="34" charset="0"/>
                  <a:cs typeface="Arial" pitchFamily="34" charset="0"/>
                </a:rPr>
                <a:t>AeroMexico</a:t>
              </a:r>
              <a:endParaRPr lang="en-US" sz="900" dirty="0">
                <a:solidFill>
                  <a:schemeClr val="accent4"/>
                </a:solidFill>
                <a:latin typeface="Franklin Gothic Medium" pitchFamily="34" charset="0"/>
                <a:cs typeface="Arial" pitchFamily="34" charset="0"/>
              </a:endParaRPr>
            </a:p>
            <a:p>
              <a:pPr algn="l" eaLnBrk="1" hangingPunct="1"/>
              <a:r>
                <a:rPr lang="en-US" sz="900" dirty="0" smtClean="0">
                  <a:solidFill>
                    <a:schemeClr val="bg1"/>
                  </a:solidFill>
                  <a:latin typeface="Franklin Gothic Medium" pitchFamily="34" charset="0"/>
                  <a:cs typeface="Arial" pitchFamily="34" charset="0"/>
                </a:rPr>
                <a:t>Air France</a:t>
              </a:r>
            </a:p>
            <a:p>
              <a:pPr algn="l" eaLnBrk="1" hangingPunct="1"/>
              <a:r>
                <a:rPr lang="en-US" sz="900" dirty="0" smtClean="0">
                  <a:solidFill>
                    <a:schemeClr val="bg1"/>
                  </a:solidFill>
                  <a:latin typeface="Franklin Gothic Medium" pitchFamily="34" charset="0"/>
                  <a:cs typeface="Arial" pitchFamily="34" charset="0"/>
                </a:rPr>
                <a:t>ANA</a:t>
              </a:r>
            </a:p>
          </p:txBody>
        </p:sp>
        <p:sp>
          <p:nvSpPr>
            <p:cNvPr id="12" name="Text Box 159"/>
            <p:cNvSpPr txBox="1">
              <a:spLocks noChangeArrowheads="1"/>
            </p:cNvSpPr>
            <p:nvPr/>
          </p:nvSpPr>
          <p:spPr bwMode="auto">
            <a:xfrm>
              <a:off x="3625605" y="5769839"/>
              <a:ext cx="652743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l" eaLnBrk="1" hangingPunct="1"/>
              <a:r>
                <a:rPr lang="en-US" sz="900" dirty="0" smtClean="0">
                  <a:solidFill>
                    <a:schemeClr val="bg1"/>
                  </a:solidFill>
                  <a:latin typeface="Franklin Gothic Medium" pitchFamily="34" charset="0"/>
                </a:rPr>
                <a:t>COPA</a:t>
              </a:r>
            </a:p>
            <a:p>
              <a:pPr algn="l" eaLnBrk="1" hangingPunct="1"/>
              <a:r>
                <a:rPr lang="en-US" sz="900" dirty="0" smtClean="0">
                  <a:solidFill>
                    <a:schemeClr val="accent4"/>
                  </a:solidFill>
                  <a:latin typeface="Franklin Gothic Medium" pitchFamily="34" charset="0"/>
                </a:rPr>
                <a:t>Emirates</a:t>
              </a:r>
              <a:endParaRPr lang="en-US" sz="900" dirty="0">
                <a:solidFill>
                  <a:schemeClr val="accent4"/>
                </a:solidFill>
                <a:latin typeface="Franklin Gothic Medium" pitchFamily="34" charset="0"/>
              </a:endParaRPr>
            </a:p>
            <a:p>
              <a:pPr algn="l" eaLnBrk="1" hangingPunct="1"/>
              <a:r>
                <a:rPr lang="en-US" sz="900" dirty="0" smtClean="0">
                  <a:solidFill>
                    <a:schemeClr val="bg1"/>
                  </a:solidFill>
                  <a:latin typeface="Franklin Gothic Medium" pitchFamily="34" charset="0"/>
                </a:rPr>
                <a:t>Ethiopian</a:t>
              </a:r>
            </a:p>
            <a:p>
              <a:pPr algn="l" eaLnBrk="1" hangingPunct="1"/>
              <a:r>
                <a:rPr lang="en-US" sz="900" dirty="0" smtClean="0">
                  <a:solidFill>
                    <a:schemeClr val="accent4"/>
                  </a:solidFill>
                  <a:latin typeface="Franklin Gothic Medium" pitchFamily="34" charset="0"/>
                </a:rPr>
                <a:t>Etihad</a:t>
              </a:r>
            </a:p>
          </p:txBody>
        </p:sp>
        <p:sp>
          <p:nvSpPr>
            <p:cNvPr id="13" name="Text Box 160"/>
            <p:cNvSpPr txBox="1">
              <a:spLocks noChangeArrowheads="1"/>
            </p:cNvSpPr>
            <p:nvPr/>
          </p:nvSpPr>
          <p:spPr bwMode="auto">
            <a:xfrm>
              <a:off x="2210994" y="5769839"/>
              <a:ext cx="1003801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l" eaLnBrk="1" hangingPunct="1"/>
              <a:r>
                <a:rPr lang="en-US" sz="900" dirty="0" smtClean="0">
                  <a:solidFill>
                    <a:schemeClr val="bg1"/>
                  </a:solidFill>
                  <a:latin typeface="Franklin Gothic Medium" pitchFamily="34" charset="0"/>
                  <a:cs typeface="Arial" pitchFamily="34" charset="0"/>
                </a:rPr>
                <a:t>Austrian</a:t>
              </a:r>
            </a:p>
            <a:p>
              <a:pPr algn="l" eaLnBrk="1" hangingPunct="1"/>
              <a:r>
                <a:rPr lang="en-US" sz="900" dirty="0" smtClean="0">
                  <a:solidFill>
                    <a:schemeClr val="bg1"/>
                  </a:solidFill>
                  <a:latin typeface="Franklin Gothic Medium" pitchFamily="34" charset="0"/>
                  <a:cs typeface="Arial" pitchFamily="34" charset="0"/>
                </a:rPr>
                <a:t>Avianca/TACA</a:t>
              </a:r>
              <a:endParaRPr lang="en-US" sz="900" dirty="0">
                <a:solidFill>
                  <a:schemeClr val="bg1"/>
                </a:solidFill>
                <a:latin typeface="Franklin Gothic Medium" pitchFamily="34" charset="0"/>
                <a:cs typeface="Arial" pitchFamily="34" charset="0"/>
              </a:endParaRPr>
            </a:p>
            <a:p>
              <a:pPr algn="l" eaLnBrk="1" hangingPunct="1"/>
              <a:r>
                <a:rPr lang="en-US" sz="900" dirty="0">
                  <a:solidFill>
                    <a:schemeClr val="bg1"/>
                  </a:solidFill>
                  <a:latin typeface="Franklin Gothic Medium" pitchFamily="34" charset="0"/>
                  <a:cs typeface="Arial" pitchFamily="34" charset="0"/>
                </a:rPr>
                <a:t>British </a:t>
              </a:r>
              <a:r>
                <a:rPr lang="en-US" sz="900" dirty="0" smtClean="0">
                  <a:solidFill>
                    <a:schemeClr val="bg1"/>
                  </a:solidFill>
                  <a:latin typeface="Franklin Gothic Medium" pitchFamily="34" charset="0"/>
                  <a:cs typeface="Arial" pitchFamily="34" charset="0"/>
                </a:rPr>
                <a:t>Airways</a:t>
              </a:r>
            </a:p>
            <a:p>
              <a:pPr algn="l" eaLnBrk="1" hangingPunct="1"/>
              <a:r>
                <a:rPr lang="en-US" sz="900" dirty="0" smtClean="0">
                  <a:solidFill>
                    <a:schemeClr val="bg1"/>
                  </a:solidFill>
                  <a:latin typeface="Franklin Gothic Medium" pitchFamily="34" charset="0"/>
                  <a:cs typeface="Arial" pitchFamily="34" charset="0"/>
                </a:rPr>
                <a:t>Cayman Airways</a:t>
              </a:r>
            </a:p>
          </p:txBody>
        </p:sp>
        <p:sp>
          <p:nvSpPr>
            <p:cNvPr id="14" name="Text Box 161"/>
            <p:cNvSpPr txBox="1">
              <a:spLocks noChangeArrowheads="1"/>
            </p:cNvSpPr>
            <p:nvPr/>
          </p:nvSpPr>
          <p:spPr bwMode="auto">
            <a:xfrm>
              <a:off x="4689158" y="5769839"/>
              <a:ext cx="705642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l" eaLnBrk="1" hangingPunct="1"/>
              <a:r>
                <a:rPr lang="en-US" sz="900" dirty="0">
                  <a:solidFill>
                    <a:schemeClr val="bg1"/>
                  </a:solidFill>
                  <a:latin typeface="Franklin Gothic Medium" pitchFamily="34" charset="0"/>
                </a:rPr>
                <a:t>Icelandair</a:t>
              </a:r>
            </a:p>
            <a:p>
              <a:pPr algn="l" eaLnBrk="1" hangingPunct="1"/>
              <a:r>
                <a:rPr lang="en-US" sz="900" dirty="0" smtClean="0">
                  <a:solidFill>
                    <a:schemeClr val="bg1"/>
                  </a:solidFill>
                  <a:latin typeface="Franklin Gothic Medium" pitchFamily="34" charset="0"/>
                </a:rPr>
                <a:t>KLM</a:t>
              </a:r>
            </a:p>
            <a:p>
              <a:pPr algn="l" eaLnBrk="1" hangingPunct="1"/>
              <a:r>
                <a:rPr lang="en-US" sz="900" dirty="0" smtClean="0">
                  <a:solidFill>
                    <a:schemeClr val="bg1"/>
                  </a:solidFill>
                  <a:latin typeface="Franklin Gothic Medium" pitchFamily="34" charset="0"/>
                </a:rPr>
                <a:t>Korean Air</a:t>
              </a:r>
            </a:p>
            <a:p>
              <a:pPr algn="l" eaLnBrk="1" hangingPunct="1"/>
              <a:r>
                <a:rPr lang="en-US" sz="900" dirty="0" smtClean="0">
                  <a:solidFill>
                    <a:schemeClr val="bg1"/>
                  </a:solidFill>
                  <a:latin typeface="Franklin Gothic Medium" pitchFamily="34" charset="0"/>
                </a:rPr>
                <a:t>Lufthansa</a:t>
              </a:r>
            </a:p>
          </p:txBody>
        </p:sp>
        <p:sp>
          <p:nvSpPr>
            <p:cNvPr id="15" name="Text Box 162"/>
            <p:cNvSpPr txBox="1">
              <a:spLocks noChangeArrowheads="1"/>
            </p:cNvSpPr>
            <p:nvPr/>
          </p:nvSpPr>
          <p:spPr bwMode="auto">
            <a:xfrm>
              <a:off x="5805610" y="5767528"/>
              <a:ext cx="881973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l" eaLnBrk="1" hangingPunct="1"/>
              <a:r>
                <a:rPr lang="en-US" sz="900" dirty="0">
                  <a:solidFill>
                    <a:schemeClr val="accent4"/>
                  </a:solidFill>
                  <a:latin typeface="Franklin Gothic Medium" pitchFamily="34" charset="0"/>
                </a:rPr>
                <a:t>Porter</a:t>
              </a:r>
            </a:p>
            <a:p>
              <a:pPr algn="l" eaLnBrk="1" hangingPunct="1"/>
              <a:r>
                <a:rPr lang="en-US" sz="900" dirty="0">
                  <a:solidFill>
                    <a:schemeClr val="bg1"/>
                  </a:solidFill>
                  <a:latin typeface="Franklin Gothic Medium" pitchFamily="34" charset="0"/>
                </a:rPr>
                <a:t>Qatar Airways</a:t>
              </a:r>
            </a:p>
            <a:p>
              <a:pPr algn="l" eaLnBrk="1" hangingPunct="1"/>
              <a:r>
                <a:rPr lang="en-US" sz="900" dirty="0" smtClean="0">
                  <a:solidFill>
                    <a:schemeClr val="bg1"/>
                  </a:solidFill>
                  <a:latin typeface="Franklin Gothic Medium" pitchFamily="34" charset="0"/>
                </a:rPr>
                <a:t>SAS</a:t>
              </a:r>
            </a:p>
            <a:p>
              <a:pPr algn="l" eaLnBrk="1" hangingPunct="1"/>
              <a:r>
                <a:rPr lang="en-US" sz="900" dirty="0" smtClean="0">
                  <a:solidFill>
                    <a:schemeClr val="bg1"/>
                  </a:solidFill>
                  <a:latin typeface="Franklin Gothic Medium" pitchFamily="34" charset="0"/>
                </a:rPr>
                <a:t>Saudi Arabian</a:t>
              </a:r>
            </a:p>
          </p:txBody>
        </p:sp>
        <p:sp>
          <p:nvSpPr>
            <p:cNvPr id="18" name="Text Box 162"/>
            <p:cNvSpPr txBox="1">
              <a:spLocks noChangeArrowheads="1"/>
            </p:cNvSpPr>
            <p:nvPr/>
          </p:nvSpPr>
          <p:spPr bwMode="auto">
            <a:xfrm>
              <a:off x="7098392" y="5767528"/>
              <a:ext cx="881973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l" eaLnBrk="1" hangingPunct="1"/>
              <a:r>
                <a:rPr lang="en-US" sz="900" dirty="0" smtClean="0">
                  <a:solidFill>
                    <a:schemeClr val="bg1"/>
                  </a:solidFill>
                  <a:latin typeface="Franklin Gothic Medium" pitchFamily="34" charset="0"/>
                </a:rPr>
                <a:t>South African</a:t>
              </a:r>
              <a:endParaRPr lang="en-US" sz="900" dirty="0">
                <a:solidFill>
                  <a:schemeClr val="bg1"/>
                </a:solidFill>
                <a:latin typeface="Franklin Gothic Medium" pitchFamily="34" charset="0"/>
              </a:endParaRPr>
            </a:p>
            <a:p>
              <a:pPr algn="l" eaLnBrk="1" hangingPunct="1"/>
              <a:r>
                <a:rPr lang="en-US" sz="900" dirty="0" smtClean="0">
                  <a:solidFill>
                    <a:schemeClr val="bg1"/>
                  </a:solidFill>
                  <a:latin typeface="Franklin Gothic Medium" pitchFamily="34" charset="0"/>
                </a:rPr>
                <a:t>Turkish</a:t>
              </a:r>
              <a:endParaRPr lang="en-US" sz="900" dirty="0">
                <a:solidFill>
                  <a:schemeClr val="bg1"/>
                </a:solidFill>
                <a:latin typeface="Franklin Gothic Medium" pitchFamily="34" charset="0"/>
              </a:endParaRPr>
            </a:p>
            <a:p>
              <a:pPr algn="l" eaLnBrk="1" hangingPunct="1"/>
              <a:r>
                <a:rPr lang="en-US" sz="900" dirty="0" smtClean="0">
                  <a:solidFill>
                    <a:schemeClr val="bg1"/>
                  </a:solidFill>
                  <a:latin typeface="Franklin Gothic Medium" pitchFamily="34" charset="0"/>
                </a:rPr>
                <a:t>United </a:t>
              </a:r>
            </a:p>
            <a:p>
              <a:pPr algn="l" eaLnBrk="1" hangingPunct="1"/>
              <a:r>
                <a:rPr lang="en-US" sz="900" dirty="0" smtClean="0">
                  <a:solidFill>
                    <a:schemeClr val="bg1"/>
                  </a:solidFill>
                  <a:latin typeface="Franklin Gothic Medium" pitchFamily="34" charset="0"/>
                </a:rPr>
                <a:t>Virgin Atlantic</a:t>
              </a:r>
            </a:p>
          </p:txBody>
        </p:sp>
      </p:grpSp>
      <p:sp>
        <p:nvSpPr>
          <p:cNvPr id="23" name="Rectangle 14"/>
          <p:cNvSpPr>
            <a:spLocks noChangeArrowheads="1"/>
          </p:cNvSpPr>
          <p:nvPr/>
        </p:nvSpPr>
        <p:spPr bwMode="auto">
          <a:xfrm>
            <a:off x="1066800" y="4343400"/>
            <a:ext cx="1752600" cy="1162678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 dirty="0">
              <a:latin typeface="Franklin Gothic Medium" pitchFamily="34" charset="0"/>
            </a:endParaRPr>
          </a:p>
        </p:txBody>
      </p:sp>
      <p:sp>
        <p:nvSpPr>
          <p:cNvPr id="25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220200" y="6932507"/>
            <a:ext cx="381000" cy="382693"/>
          </a:xfrm>
        </p:spPr>
        <p:txBody>
          <a:bodyPr/>
          <a:lstStyle/>
          <a:p>
            <a:fld id="{F0A2F718-411E-4642-968E-A8BD05203D91}" type="slidenum">
              <a:rPr lang="en-US" sz="1000" smtClean="0">
                <a:latin typeface="+mn-lt"/>
              </a:rPr>
              <a:pPr/>
              <a:t>9</a:t>
            </a:fld>
            <a:endParaRPr lang="en-US" sz="1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447319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43000" y="1676400"/>
            <a:ext cx="67473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+mj-lt"/>
              </a:rPr>
              <a:t>Reagan National</a:t>
            </a:r>
            <a:endParaRPr lang="en-US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49717" y="2590800"/>
            <a:ext cx="5389283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9725" indent="-339725" algn="l">
              <a:spcBef>
                <a:spcPts val="1000"/>
              </a:spcBef>
              <a:spcAft>
                <a:spcPts val="1000"/>
              </a:spcAft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en-US" sz="2000" dirty="0" smtClean="0">
                <a:latin typeface="+mn-lt"/>
              </a:rPr>
              <a:t>Growth only through slot exemptions from US Federal Government</a:t>
            </a:r>
          </a:p>
          <a:p>
            <a:pPr marL="339725" indent="-339725" algn="l">
              <a:spcBef>
                <a:spcPts val="1000"/>
              </a:spcBef>
              <a:spcAft>
                <a:spcPts val="1000"/>
              </a:spcAft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en-US" sz="2000" dirty="0" smtClean="0">
                <a:latin typeface="+mn-lt"/>
              </a:rPr>
              <a:t>Facility constrained growth</a:t>
            </a:r>
          </a:p>
          <a:p>
            <a:pPr marL="339725" indent="-339725" algn="l">
              <a:spcBef>
                <a:spcPts val="1000"/>
              </a:spcBef>
              <a:spcAft>
                <a:spcPts val="1000"/>
              </a:spcAft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en-US" sz="2000" dirty="0" smtClean="0">
                <a:latin typeface="+mn-lt"/>
              </a:rPr>
              <a:t>Limited new outside perimeter flights as a result of recent congressional action</a:t>
            </a:r>
          </a:p>
          <a:p>
            <a:pPr algn="l">
              <a:spcBef>
                <a:spcPts val="1000"/>
              </a:spcBef>
              <a:spcAft>
                <a:spcPts val="1000"/>
              </a:spcAft>
              <a:buClr>
                <a:srgbClr val="0070C0"/>
              </a:buClr>
              <a:buFont typeface="Wingdings" pitchFamily="2" charset="2"/>
              <a:buChar char="Q"/>
            </a:pPr>
            <a:endParaRPr lang="en-US" sz="2000" dirty="0" smtClean="0">
              <a:latin typeface="+mn-lt"/>
            </a:endParaRPr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220200" y="6932507"/>
            <a:ext cx="381000" cy="382693"/>
          </a:xfrm>
        </p:spPr>
        <p:txBody>
          <a:bodyPr/>
          <a:lstStyle/>
          <a:p>
            <a:fld id="{F0A2F718-411E-4642-968E-A8BD05203D91}" type="slidenum">
              <a:rPr lang="en-US" sz="1000" smtClean="0">
                <a:latin typeface="+mn-lt"/>
              </a:rPr>
              <a:pPr/>
              <a:t>10</a:t>
            </a:fld>
            <a:endParaRPr lang="en-US" sz="1000" dirty="0">
              <a:latin typeface="+mn-lt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71600"/>
            <a:ext cx="960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+mj-lt"/>
              </a:rPr>
              <a:t>Air Service Outreach</a:t>
            </a:r>
            <a:endParaRPr lang="en-US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7800" y="2068830"/>
            <a:ext cx="4572000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9725" indent="-339725" algn="l">
              <a:spcBef>
                <a:spcPts val="1000"/>
              </a:spcBef>
              <a:spcAft>
                <a:spcPts val="1000"/>
              </a:spcAft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en-US" sz="1800" dirty="0" smtClean="0">
                <a:latin typeface="+mn-lt"/>
              </a:rPr>
              <a:t>Cooperative Promotional Programs</a:t>
            </a:r>
          </a:p>
          <a:p>
            <a:pPr marL="339725" indent="-339725" algn="l">
              <a:spcBef>
                <a:spcPts val="1000"/>
              </a:spcBef>
              <a:spcAft>
                <a:spcPts val="1000"/>
              </a:spcAft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en-US" sz="1800" dirty="0" smtClean="0">
                <a:latin typeface="+mn-lt"/>
                <a:sym typeface="Wingdings" pitchFamily="2" charset="2"/>
              </a:rPr>
              <a:t>Cooperative work environment</a:t>
            </a:r>
          </a:p>
          <a:p>
            <a:pPr marL="339725" indent="-339725" algn="l">
              <a:spcBef>
                <a:spcPts val="1000"/>
              </a:spcBef>
              <a:spcAft>
                <a:spcPts val="1000"/>
              </a:spcAft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en-US" sz="1800" dirty="0" smtClean="0">
                <a:latin typeface="+mn-lt"/>
                <a:sym typeface="Wingdings" pitchFamily="2" charset="2"/>
              </a:rPr>
              <a:t>Economic Development Agencies</a:t>
            </a:r>
          </a:p>
          <a:p>
            <a:pPr marL="339725" indent="-339725" algn="l">
              <a:spcBef>
                <a:spcPts val="1000"/>
              </a:spcBef>
              <a:spcAft>
                <a:spcPts val="1000"/>
              </a:spcAft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en-US" sz="1800" dirty="0" smtClean="0">
                <a:latin typeface="+mn-lt"/>
                <a:sym typeface="Wingdings" pitchFamily="2" charset="2"/>
              </a:rPr>
              <a:t>Tourism Development</a:t>
            </a:r>
          </a:p>
        </p:txBody>
      </p:sp>
      <p:sp>
        <p:nvSpPr>
          <p:cNvPr id="134146" name="AutoShape 2" descr="data:image/jpeg;base64,/9j/4AAQSkZJRgABAQAAAQABAAD/2wBDAAkGBwgHBgkIBwgKCgkLDRYPDQwMDRsUFRAWIB0iIiAdHx8kKDQsJCYxJx8fLT0tMTU3Ojo6Iys/RD84QzQ5Ojf/2wBDAQoKCg0MDRoPDxo3JR8lNzc3Nzc3Nzc3Nzc3Nzc3Nzc3Nzc3Nzc3Nzc3Nzc3Nzc3Nzc3Nzc3Nzc3Nzc3Nzc3Nzf/wAARCAByAOQDASIAAhEBAxEB/8QAGwAAAQUBAQAAAAAAAAAAAAAAAAEEBQYHAgP/xABFEAABAwMDAQUFBAYGCgMAAAABAgMEAAURBhIhMQcTFEFRIlNhcZMVMkKBI1KRobHBFzNyc4LRJCUmNDVDYpKi8YOy8P/EABkBAQADAQEAAAAAAAAAAAAAAAABAwQFAv/EAC8RAAEEAQMDAgUDBQEAAAAAAAEAAgMRIQQSMQUTYUFRIjJxgZEUofAVJEKx0VP/2gAMAwEAAhEDEQA/ANxooooiKKTNGaJaWikzRmiJaKTNGaIlopM0ZoiWikzRREtFJmjNES0UmaM0RLRSA0ZoiWikzQDmiJaKTNGaIlopM0ZoiWikzQDmiJaKKKIiiiiiIpDS0hoizyRqa72rtKbtNwkJXa5ZAYBQElO4ezyBn74KfzFRcrtAno7QRFRJAs6JQjqb2JO7jaVbsZ+8c/lTztmt60xLfe45KXIj2xSh+EEgpV+SgP8AuqsDS63+zaRfHATMXJ8XuxyWhlJ59OVKpa72nj0z4myPAyNv391cJGprtN7SW7Ja5ATAaA8SA2k/dTuVyenVKaYdpWs7tbrw3bLDILKmWe8kKS0lzk+XIOMAZPzpt2W7Ilvveq7kokZVlxQ5Vj2lkfMkD5ioTTdv1Jfn7le7fGiPiYpxl0y1EjCsFSUj5YH5YpalmnhZMSQNrABnglazYL61ddMtXce1lkrcSnqFJ+8P2g1m9u1VrHUkl5+13S3xAg5TBUWwpQ68bkkq9M5H5U47MblIslxuum7gytTze55DSPaJWkDckeuRgj5VWLvJ0vKjyO/tE6zXQAlMdpQLWfLhWMDpnAHwqLUQaVjJnt22DVHBwfFrSNQXvUNr0Ci4yyzFu29AWEJCkpBVjBByM46/upVapf8A6Ok3IXCP9q+ESvOUbt+f1f5YqqSxcU9kLhuhez4tHc9+TuCN4x15xnOPhXkvRNrHZ4NQBT/jDFD33/Z3H4Y6UXhun04bUnO+sDnjH0U4rVl7T2ZovIlJ8eZPd96Wk427yOmMdKNR6svULRFiuceUlEuWR3zndJO72SemMDkVBuEf0KNHPHjTz/8AKa51koDsw0xzjkYP+BVLVjIIu4PhHzkfauFY2tevz9CTJrDqGLxDSgOjAIOVAbgD5H9xzTiLrd+D2dxL5cz4mdIccabSEhIWoLWBnHQAJ5+VVHW+lHbXCj3u1hSIcmMhMptvjuyUjJ/skgfIgevDwWOVeuyO1KgJU69Ffdd7tIyVp3uAgfHnP5VKGDSGNrh8pd9xjj8pyxP7SZkNN4YeZSw4O8biFttJWn4AjOD/AGs1ab0dZSLbbV2dyE1JKFGaAQUhXs7QnIP/AFVnF81RbL1ZYsO5RJzV5htFlpLSgEbjgZI6+Q4x5+daR2XxpMTR0duYy604pbigl0EKwVHBwagKrVMMTBIWtBBqq5/fKpdi1Dr2+yJkW3TYynovDgW0hIByRwcc8g1Par1jd49xjacsTaXLstCQ86QDtWRnCR0zjJJPAFR/ZCQdR6jx5KGf+9deOso83S+vm9Uoirkwl+0sjoklGxQJ8uOQTRWObE7Ulm0YFjyaBoruRqfWWj5jKtTpRNhPHlSEpBHqElIHtY5wRz61IdpOrrrZZNrVZZTaWJDKnSFNhQXgpx15HBqA1RqV/tBVEtNhtr+1LveKW7jg4IycZASBk5z+VO+0mK3Eu+koasLS2lLR3fiAWgGl0FLYYzLGZWAOzY8AYwpLUmvX3NGwrvYn0sSlywzIbUkLLZ2LJTg/IEH0q9aekuzbHAlSFhTr0ZtxahjklIJ6Vi3aJpV3TctxyMVfZMpe5sA8NrAPsn5ZOD6Ej53h3WCtNW3TMLwHiPGRGhuD23Z90dNpz1/dUhU6jSxugZ+nzZP1r2P0U52iXabZtMPzba4G5CVoSFlIVgFQB4NUdrUmvYtnavzqY8u3KSFqw2MpT0yQMEfPnHWrT2tn/YiT5Zda5/xiqPG1sHdGN6ZttukvzFRywpYAUnB4JAGSeD8KJo4t2nBDAfio37Upq6dpcufGgRNNRCblMT7YV7XdLzjaB0J4zk8AYNPbJJ7QYN8jRru0i4RX+XHAEJS0kdTuSkc8jgg58vM1SxYbzouTar9Ihl1tHtuoT/yTgjaojOPZ8/XI+d3tXaV9tXuJDtNmlPMrOH1lSdzf/VxkYHnkj4fErZ4WNZ/bsDm0bJ5v63+FoQrqkFLRcFFFFFERSGlpDRFX77fkW6YmM5FDyCkKJKumT6Yr0ut7i2+EwttCXg+Mttg4BT5n5dKhtTtJkamiMKJCXA2gkfFRFR71mlMRZj0rfsiFKG89FZUOR8OSfz+ddNmngLWFxq/3XNfqJg54Hp+yutmkN3C2ofDCW0rJGwHI4NPg2hCcISAPQConSAxYWPmr/wCxqSmyG4sR190+w2kqP5VhlbUha33W6N5MYc4+igbvqFm23HuExUulIBW5uwQT5dOeKng0w+lLmxC9wBCiM1m6XPEJlvSGHnXnuULbTlKFZyf5D5VbdGTvEW7wy1Zcjnb8dp6fzH5Vr1OlEcQc0ZHKyafVOfIQ488KeW2hScKAI9DVVXqpfeOMN2suhCinCVk+fptq2eVZ5Akzo064PW5CFlO4ubhnCQongZFV6SNr924XXmlZqpXs27TVq02S8RLtuZ7nunEclsjIx8KlltoKMBCTj7oI4qq6MZD8uVcHHkqeJIU2ARjcck/5Vbqq1LGxylrVZp5HvjDnKBtd9ROluwZUYR3G0n2VKyDjqOgpbRexcZrrEaJtjt5Jd3cY8uMedReuIbbLrM5s7FuEtrxxng4P8qntPQW4VsaCOVOJC1q/WJFWyMiEXcA54Hn1VLHymXtk8Z/4n3h2SrcWkb/1tozUXAvXiby9bu42hoq/SbuuDjpipqqTbpTETVk12S6lpG5wblHHOargjDw/F0FbPKWFmcWrolptBJSgAnrgULQlQIUAR6GvCHcIk3f4SQh3ZjdsOcZr3UoJSVE4AGeaoIINFXhwIsFQV7vDFkW0yxFQtxwFRSn2MD14HzqUgvM3CIzKShJC05GecfCqI/MRcLtIlvx3X2SChAaTkgYwk/xPzqX0RNKe+t7pwpP6RCT/AOQ/gfzNb5dIGw2PmHP88LDFqnOmIJweFbFIQoYUkEeh5FUbURg3DU0Vq5mQIsB1KktoWA2peAQpQ25wM9M4q99RVEnwvtDVU2MF7FK5Sc+YQnGap0sbHudv4AWieeWGjEaKsN1vKYc+LDMcOpf2+0VdMnHpUwlltJylCQfUCs4bXIFyhR5QIXGdQ2AryG7OP38flWl1OqhEQaB6rxpp3SF1qC1DeRanGWzFD4dSTyrHTHHQ+tMoWp4iH+6kQjDKj1A4HxPANeGuFBM+AonAAOT/AIk15auuMGc2w1DWl51K8lSB0GCMZ+Jx+yrooGOYy283n2VEk8jXup3Hp7q6JO4ZHIPQ11TS2NuM2+O2799LaQr54p3XPIo0ug02AUUUUVClFFFFEULKTaX7y0Hx/prahszuHI5Hwr2vL1vTH8PcVfo3vwjPOCPT44qN1VHU06xPZ4UlQCj8RyK8Er+2r60pPLDQBPHpz/GuRL1Kdkhh/wAgRt+h9fsvNDOOVZLfGYiREMxUFDQ5AJJ68+dJcIjE2KpmUkqaJBUAojODnypynpXLv9Wr5GuuXuHxXn3TaKqsKPszkFUbubacMtnGMHz5867h2mHCkrkRmtjjgwrCjg856ZxUVoz+okfNH8KslZtDqpJ4BI45dz+U2NxjhM5txjQtniVlG/O3gnp8qjba7ZGZTi4iwl17glZUN2Tnzpvq/wDrInGRhef/ABqNmLjz3GWLdCLDxOD0Gf2ftzXM1HVJoZnxsqhWM2fwhAJyrRCtEOFIVIjNlC153YWcHPwzin5pGklLaUnkgAE0OZCFFI5AyPnXbc8uG5yNaGigoi+O2pwIZuKt207ghJOR+ynltmw5LYRDcBDacbTkEAcedVqxMtSfFvvtB99CdyW1fiPOf8qfWOUhFzXFEFMZagSvCskY8q5EHUZpHMLyAxxNDN/8QAXdKx4qDuVpszSnJc1kjev2lBauSfkanBUPqv8A4Uf7xNdHUaiTTwukjOQEcxrhRFpxaIECK0XbegpQ8AclROR5dfnT19lD7K2nAShYwoA44+dNbGP9UxP7pNPqsjldIxsjjkgFGtDRQGFD242uA+uBEIbcUskpOTk49TXLzVqj3hDqwUTXCFJIKsHPs/KoO4sOyL5LTHz3iSVjHXgDp8a5E1U66QXXPvpUhCiPMhR5/fXEd1qYOcCM7qv3F0fuo2NqqV48qj12+FHmOXJSCHgCpa9x6YwePkKkaa3PH2dK/uV/wNdx8jo2Oc32XogHlMW4tru76ZyEBbjSgAsbk8jkZ9amKgNH/wC4PZ97/IVP1RpNQ+fTskf6qGgDICj7na4U5SHJre8tpODuIwPPoaYWaPZFvk29pJdQN2VAkj4jNe2p5gjQC2k+297PyHnVehPt22dGebdC0lADuPw56j8uDWXVdWfBO2EH4fXPv/MryY2broWryBilrlJz06V1XSCsRRRRUoikpaQ0KJtPjJmRXY6+N6cBWOh8jTWzWoW0Okud6tzGVYxgDy61RtcSe0RvUbydMNPKtndo2FLbJG7Htcq5qBMvtg9xI+lGq9vSWSvbOXN3eTlVl9Hgras0ixuQpPqMViviu2D3Mj6Mal8V2we4kfRjVoPTiRXcb+VHc8FaxZbWbYh1Jd7zeQfu4xipKsV8V2we4kfRjUniu2D3Mj6Maq4ukiJgYx7aHlO54K1i8Wk3JTJ77u+6z+HOc4/yrzuFl8VKaksPFh5HVQTnJHQ1lniu2D3Ej6MajxfbB7iR9GNVT+hxSElzm5r/AC9uE7ngraEBQSAo5PmRSnmsV8V2we5kfRjUeK7YPcyPoxq0/wBOP/o38p3PBWny9PJckF+JIXHWrkgcj+INe1rsqYL/AIhx9bzxGMngVlfi+2D3Ej6MajxXbB7iR9GNWRvQIWydwObfPzev0TueCtqpldYJuEUsd53ftA5xnpWQ+K7YPcyPoxqXxfbB7iR9KNWmTpfcYWOe2j5TueCtjgx/CRGmN27u0hO7GM171ivi+2D3Ej6Uak8V2we5kfSjVLem7Whoe2h5TueCtXZtJau65/fZ3Z9jb0z8fyryesLariiW053YCwpTe3gkfwrLvFdsHuJH0Y1Hi+2D3Ej6MaszugwubtLm83z6p3PBW1Z+FeUprxEZ1nO3vEFOfTIxWNeK7YPcSPoxqPFdsHuJH0Y1andOLhRkb+U7ngrWrPbvs2OtrvO83K3ZxjyH+VSBrFfF9sHuJH0o1J4rtg9zI+jGrxF0oRMDGPaAPKdzwVq1ws/jpzb7z2WkADutvB9ec+dczrBEfZ2sNojrznehP7qyzxXbB7iR9GNR4vtg9xI+jGql3QoXbtxYd3OU7ngrY4LK48VtlxzvFIGN+MZpxVZ0A5qByxbtVpUm498vhSUD2ONv3OKswqoxiI7AeMKwZCKKKKhSikNLSGiKsai1nCslwatrcWXcbi6jeIsRAUpKf1lZ4Ap5pnUTOoYzzrcOZDcYc7t1qU0UKSr09D+VUmZPRontFvF4vjDv2Zdmmu5mttlwNqQkAoVgcZx+4fGp46+t7mlbrf4zEpEWGNrLj7RQJCiBtKPUFRArY/T/AAN2Nu6z5PovAdnKdQtb2qZq+Rplor8WyFfpCRsWpIBUgc5yBny/CfSutWawj6ZmQIjlvmzX52/ukRUpUfZxngkfrfuNZY5ZNV2WxwtRO22DuhSDdHHkOq8QvvMb0rBGAMYz6AedWfXUl27aq0LKsclpt2Sh9yM84jekZQg8jz4zV50sQkbRttG8+oBPp7qNxoq1WPWsC7xbgpMaXGlW9srkRJLexxIwSD6HOPWvI63bXp233uJZ7lLamlW1phtKlt4JGVc4A49aaRdLyrXG1DebvcEzrnNhqQpbbXdobQlBwEjr/wChXt2VjHZvavL9Cvr/AG1VQ5kIBe0WLH7g2pF8Fd6V16zqeS0iHZ7m0w4FESnW091lPUZBPNOGda2t3WTml0954tCSS4cbCoJ3FA5znHPTyPpVY7MrszY+yH7TfyW4okObR+IhRwB8zgfnVTXZNWRLDH1G7AghceQbwt8OqEg7gCpJB6J2gZHwq8aaF0jxwBgZ9f5/tedxAC1+9ajj2i72i2vMurdujqm2lIxhBSBkq5+PlU2KyjX2oreLloPULjikwStx8qCCSElKPL1GcYq76W1lZtVKkJszrrnhwkuFbKkAZzjr8jWWXTObE2QA+frZC9h2aSau1UxpgQg9ClS1zHe6aRGCSoqxnoSKb6c1tCvdzcta4U633BLXeiPNa2KWjONwIyPP+PpUJ2rJkO3LSrcJ5LElVxw06tG4JVt4JHnTPSCJQ7TJ6NVzFO3yPF2QghAQy7HJ5UnH4s54PqeuOLmwRHT7jzRPOefZedx3UpdHaOl92QiHpu9SksPrZU4w0hSSpJwcHdUtfdZW6w2qFMuDchD80Dw8FKMvuLIB2hPqMgHyyQPMVj1vutphybq1P1ferS79oPnw8FKigjefa4HWrvrJ9TN40nrNqPImWeKytT6koyttC0ey4Unnocn02+VWyaSNsjW1jPvnGBn3UBxpWjT2rU3m4uQHbPdLe+hvvMS2MJUn+0Mjz6V72HVEO9P3hppt1gWqSqO+t7ABKSQSMHpx51RtPaimXvtBiLsV4uVxsiy85MS5G7tqPlKihAOAeCU/HgdeaTSkB26xu0m3x1BLsm4yGkEnzJWBVT9MwA7sYH2sr0HEqcV2n20oclxrVdX7W2opXcW4/wCiGOp5OcD1xUvqDWdssunY99w7LhSFoQ2pgAk7gSDyR6VS7Jru22XSjOn7lb5qLzHjmMbf4ZSi8oAjgjgg/wD7NRt9ssyx9kFlt9zQBIFybW40TnZvUshP7Dz8c1Z+lj3gOBGa55Hv/MKNxpaTc9X2+BDs8tsOSo92lNx47jOMAr6E5PT1qwLOxClYztBNYpqqyTdN6isluZO+wP3tiTDz1YdKwFN/I5JHy+dbW6Nzak+qSKzaiGONrS03dqWknlQVl1RGu+nH74yw8hhrvctrxv8A0ec9Djy45ppI1xbo+moF7UxKULgQiLFQkKdcUc4T1xng+dUK1aoi6Y0tddKXKPKTed8hEeOGVHxHeE7SkgdDn/3Upd7dAgdmtgh6pjXJosBClSIKMuQlgFW9R5AA6Hr1+GauOlY13xDBOPIUbiQrrprUgvrkppVruNvfjFO9uY1tyD0IIJB6H9lNpmtbXD1hG0y6HfFPoCg7xsSo5ISec5OPTzFVPs+1G+JN3V9rSbtpqDGDguExspWlY5KMkZPGSc9OPWqz9iatvthmX5uDBBnSBc2n1OkSGtn3AgdMADjPXNem6RnccH4GKz6njn/SjeaW9AjypahtJ3prUWnoN1YwUyG8qH6qgcKH5EEVMiucQWkgq1FFFFQiKQ0tFEXJSCMEZo2jHSuqKIuSAfKgJA6CuqKIkxmkwOmK6ooi52jGMUbR1xXVFEXO0elGB6V1RREm0HqK52j0Fd0URc7RnpRgeldUURchIHQAUYHpXVFEXO1Oc459aNo6YrqiiLkpB8hS4paKIudo44GRRgY6V1RRFztHoKMD0rqiiJAAOlLRRREUUUURFFFFERRRRREUUUURFFFFERRRRREUUUURFFFFERRRRREUUUURFFFFERRRRREUUUURFFFFERRRRREUUUURf//Z"/>
          <p:cNvSpPr>
            <a:spLocks noChangeAspect="1" noChangeArrowheads="1"/>
          </p:cNvSpPr>
          <p:nvPr/>
        </p:nvSpPr>
        <p:spPr bwMode="auto">
          <a:xfrm>
            <a:off x="63500" y="-346075"/>
            <a:ext cx="1409700" cy="7048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148" name="AutoShape 4" descr="data:image/jpeg;base64,/9j/4AAQSkZJRgABAQAAAQABAAD/2wBDAAkGBwgHBgkIBwgKCgkLDRYPDQwMDRsUFRAWIB0iIiAdHx8kKDQsJCYxJx8fLT0tMTU3Ojo6Iys/RD84QzQ5Ojf/2wBDAQoKCg0MDRoPDxo3JR8lNzc3Nzc3Nzc3Nzc3Nzc3Nzc3Nzc3Nzc3Nzc3Nzc3Nzc3Nzc3Nzc3Nzc3Nzc3Nzc3Nzf/wAARCAByAOQDASIAAhEBAxEB/8QAGwAAAQUBAQAAAAAAAAAAAAAAAAEEBQYHAgP/xABFEAABAwMDAQUFBAYGCgMAAAABAgMEAAURBhIhMQcTFEFRIlNhcZMVMkKBI1KRobHBFzNyc4LRJCUmNDVDYpKi8YOy8P/EABkBAQADAQEAAAAAAAAAAAAAAAABAwQFAv/EAC8RAAEEAQMDAgUDBQEAAAAAAAEAAgMRIQQSMQUTYUFRIjJxgZEUofAVJEKx0VP/2gAMAwEAAhEDEQA/ANxooooiKKTNGaJaWikzRmiJaKTNGaIlopM0ZoiWikzRREtFJmjNES0UmaM0RLRSA0ZoiWikzQDmiJaKTNGaIlopM0ZoiWikzQDmiJaKKKIiiiiiIpDS0hoizyRqa72rtKbtNwkJXa5ZAYBQElO4ezyBn74KfzFRcrtAno7QRFRJAs6JQjqb2JO7jaVbsZ+8c/lTztmt60xLfe45KXIj2xSh+EEgpV+SgP8AuqsDS63+zaRfHATMXJ8XuxyWhlJ59OVKpa72nj0z4myPAyNv391cJGprtN7SW7Ja5ATAaA8SA2k/dTuVyenVKaYdpWs7tbrw3bLDILKmWe8kKS0lzk+XIOMAZPzpt2W7Ilvveq7kokZVlxQ5Vj2lkfMkD5ioTTdv1Jfn7le7fGiPiYpxl0y1EjCsFSUj5YH5YpalmnhZMSQNrABnglazYL61ddMtXce1lkrcSnqFJ+8P2g1m9u1VrHUkl5+13S3xAg5TBUWwpQ68bkkq9M5H5U47MblIslxuum7gytTze55DSPaJWkDckeuRgj5VWLvJ0vKjyO/tE6zXQAlMdpQLWfLhWMDpnAHwqLUQaVjJnt22DVHBwfFrSNQXvUNr0Ci4yyzFu29AWEJCkpBVjBByM46/upVapf8A6Ok3IXCP9q+ESvOUbt+f1f5YqqSxcU9kLhuhez4tHc9+TuCN4x15xnOPhXkvRNrHZ4NQBT/jDFD33/Z3H4Y6UXhun04bUnO+sDnjH0U4rVl7T2ZovIlJ8eZPd96Wk427yOmMdKNR6svULRFiuceUlEuWR3zndJO72SemMDkVBuEf0KNHPHjTz/8AKa51koDsw0xzjkYP+BVLVjIIu4PhHzkfauFY2tevz9CTJrDqGLxDSgOjAIOVAbgD5H9xzTiLrd+D2dxL5cz4mdIccabSEhIWoLWBnHQAJ5+VVHW+lHbXCj3u1hSIcmMhMptvjuyUjJ/skgfIgevDwWOVeuyO1KgJU69Ffdd7tIyVp3uAgfHnP5VKGDSGNrh8pd9xjj8pyxP7SZkNN4YeZSw4O8biFttJWn4AjOD/AGs1ab0dZSLbbV2dyE1JKFGaAQUhXs7QnIP/AFVnF81RbL1ZYsO5RJzV5htFlpLSgEbjgZI6+Q4x5+daR2XxpMTR0duYy604pbigl0EKwVHBwagKrVMMTBIWtBBqq5/fKpdi1Dr2+yJkW3TYynovDgW0hIByRwcc8g1Par1jd49xjacsTaXLstCQ86QDtWRnCR0zjJJPAFR/ZCQdR6jx5KGf+9deOso83S+vm9Uoirkwl+0sjoklGxQJ8uOQTRWObE7Ulm0YFjyaBoruRqfWWj5jKtTpRNhPHlSEpBHqElIHtY5wRz61IdpOrrrZZNrVZZTaWJDKnSFNhQXgpx15HBqA1RqV/tBVEtNhtr+1LveKW7jg4IycZASBk5z+VO+0mK3Eu+koasLS2lLR3fiAWgGl0FLYYzLGZWAOzY8AYwpLUmvX3NGwrvYn0sSlywzIbUkLLZ2LJTg/IEH0q9aekuzbHAlSFhTr0ZtxahjklIJ6Vi3aJpV3TctxyMVfZMpe5sA8NrAPsn5ZOD6Ej53h3WCtNW3TMLwHiPGRGhuD23Z90dNpz1/dUhU6jSxugZ+nzZP1r2P0U52iXabZtMPzba4G5CVoSFlIVgFQB4NUdrUmvYtnavzqY8u3KSFqw2MpT0yQMEfPnHWrT2tn/YiT5Zda5/xiqPG1sHdGN6ZttukvzFRywpYAUnB4JAGSeD8KJo4t2nBDAfio37Upq6dpcufGgRNNRCblMT7YV7XdLzjaB0J4zk8AYNPbJJ7QYN8jRru0i4RX+XHAEJS0kdTuSkc8jgg58vM1SxYbzouTar9Ihl1tHtuoT/yTgjaojOPZ8/XI+d3tXaV9tXuJDtNmlPMrOH1lSdzf/VxkYHnkj4fErZ4WNZ/bsDm0bJ5v63+FoQrqkFLRcFFFFFERSGlpDRFX77fkW6YmM5FDyCkKJKumT6Yr0ut7i2+EwttCXg+Mttg4BT5n5dKhtTtJkamiMKJCXA2gkfFRFR71mlMRZj0rfsiFKG89FZUOR8OSfz+ddNmngLWFxq/3XNfqJg54Hp+yutmkN3C2ofDCW0rJGwHI4NPg2hCcISAPQConSAxYWPmr/wCxqSmyG4sR190+w2kqP5VhlbUha33W6N5MYc4+igbvqFm23HuExUulIBW5uwQT5dOeKng0w+lLmxC9wBCiM1m6XPEJlvSGHnXnuULbTlKFZyf5D5VbdGTvEW7wy1Zcjnb8dp6fzH5Vr1OlEcQc0ZHKyafVOfIQ488KeW2hScKAI9DVVXqpfeOMN2suhCinCVk+fptq2eVZ5Akzo064PW5CFlO4ubhnCQongZFV6SNr924XXmlZqpXs27TVq02S8RLtuZ7nunEclsjIx8KlltoKMBCTj7oI4qq6MZD8uVcHHkqeJIU2ARjcck/5Vbqq1LGxylrVZp5HvjDnKBtd9ROluwZUYR3G0n2VKyDjqOgpbRexcZrrEaJtjt5Jd3cY8uMedReuIbbLrM5s7FuEtrxxng4P8qntPQW4VsaCOVOJC1q/WJFWyMiEXcA54Hn1VLHymXtk8Z/4n3h2SrcWkb/1tozUXAvXiby9bu42hoq/SbuuDjpipqqTbpTETVk12S6lpG5wblHHOargjDw/F0FbPKWFmcWrolptBJSgAnrgULQlQIUAR6GvCHcIk3f4SQh3ZjdsOcZr3UoJSVE4AGeaoIINFXhwIsFQV7vDFkW0yxFQtxwFRSn2MD14HzqUgvM3CIzKShJC05GecfCqI/MRcLtIlvx3X2SChAaTkgYwk/xPzqX0RNKe+t7pwpP6RCT/AOQ/gfzNb5dIGw2PmHP88LDFqnOmIJweFbFIQoYUkEeh5FUbURg3DU0Vq5mQIsB1KktoWA2peAQpQ25wM9M4q99RVEnwvtDVU2MF7FK5Sc+YQnGap0sbHudv4AWieeWGjEaKsN1vKYc+LDMcOpf2+0VdMnHpUwlltJylCQfUCs4bXIFyhR5QIXGdQ2AryG7OP38flWl1OqhEQaB6rxpp3SF1qC1DeRanGWzFD4dSTyrHTHHQ+tMoWp4iH+6kQjDKj1A4HxPANeGuFBM+AonAAOT/AIk15auuMGc2w1DWl51K8lSB0GCMZ+Jx+yrooGOYy283n2VEk8jXup3Hp7q6JO4ZHIPQ11TS2NuM2+O2799LaQr54p3XPIo0ug02AUUUUVClFFFFEULKTaX7y0Hx/prahszuHI5Hwr2vL1vTH8PcVfo3vwjPOCPT44qN1VHU06xPZ4UlQCj8RyK8Er+2r60pPLDQBPHpz/GuRL1Kdkhh/wAgRt+h9fsvNDOOVZLfGYiREMxUFDQ5AJJ68+dJcIjE2KpmUkqaJBUAojODnypynpXLv9Wr5GuuXuHxXn3TaKqsKPszkFUbubacMtnGMHz5867h2mHCkrkRmtjjgwrCjg856ZxUVoz+okfNH8KslZtDqpJ4BI45dz+U2NxjhM5txjQtniVlG/O3gnp8qjba7ZGZTi4iwl17glZUN2Tnzpvq/wDrInGRhef/ABqNmLjz3GWLdCLDxOD0Gf2ftzXM1HVJoZnxsqhWM2fwhAJyrRCtEOFIVIjNlC153YWcHPwzin5pGklLaUnkgAE0OZCFFI5AyPnXbc8uG5yNaGigoi+O2pwIZuKt207ghJOR+ynltmw5LYRDcBDacbTkEAcedVqxMtSfFvvtB99CdyW1fiPOf8qfWOUhFzXFEFMZagSvCskY8q5EHUZpHMLyAxxNDN/8QAXdKx4qDuVpszSnJc1kjev2lBauSfkanBUPqv8A4Uf7xNdHUaiTTwukjOQEcxrhRFpxaIECK0XbegpQ8AclROR5dfnT19lD7K2nAShYwoA44+dNbGP9UxP7pNPqsjldIxsjjkgFGtDRQGFD242uA+uBEIbcUskpOTk49TXLzVqj3hDqwUTXCFJIKsHPs/KoO4sOyL5LTHz3iSVjHXgDp8a5E1U66QXXPvpUhCiPMhR5/fXEd1qYOcCM7qv3F0fuo2NqqV48qj12+FHmOXJSCHgCpa9x6YwePkKkaa3PH2dK/uV/wNdx8jo2Oc32XogHlMW4tru76ZyEBbjSgAsbk8jkZ9amKgNH/wC4PZ97/IVP1RpNQ+fTskf6qGgDICj7na4U5SHJre8tpODuIwPPoaYWaPZFvk29pJdQN2VAkj4jNe2p5gjQC2k+297PyHnVehPt22dGebdC0lADuPw56j8uDWXVdWfBO2EH4fXPv/MryY2broWryBilrlJz06V1XSCsRRRRUoikpaQ0KJtPjJmRXY6+N6cBWOh8jTWzWoW0Okud6tzGVYxgDy61RtcSe0RvUbydMNPKtndo2FLbJG7Htcq5qBMvtg9xI+lGq9vSWSvbOXN3eTlVl9Hgras0ixuQpPqMViviu2D3Mj6Mal8V2we4kfRjVoPTiRXcb+VHc8FaxZbWbYh1Jd7zeQfu4xipKsV8V2we4kfRjUniu2D3Mj6Maq4ukiJgYx7aHlO54K1i8Wk3JTJ77u+6z+HOc4/yrzuFl8VKaksPFh5HVQTnJHQ1lniu2D3Ej6MajxfbB7iR9GNVT+hxSElzm5r/AC9uE7ngraEBQSAo5PmRSnmsV8V2we5kfRjUeK7YPcyPoxq0/wBOP/o38p3PBWny9PJckF+JIXHWrkgcj+INe1rsqYL/AIhx9bzxGMngVlfi+2D3Ej6MajxXbB7iR9GNWRvQIWydwObfPzev0TueCtqpldYJuEUsd53ftA5xnpWQ+K7YPcyPoxqXxfbB7iR9KNWmTpfcYWOe2j5TueCtjgx/CRGmN27u0hO7GM171ivi+2D3Ej6Uak8V2we5kfSjVLem7Whoe2h5TueCtXZtJau65/fZ3Z9jb0z8fyryesLariiW053YCwpTe3gkfwrLvFdsHuJH0Y1Hi+2D3Ej6MaszugwubtLm83z6p3PBW1Z+FeUprxEZ1nO3vEFOfTIxWNeK7YPcSPoxqPFdsHuJH0Y1andOLhRkb+U7ngrWrPbvs2OtrvO83K3ZxjyH+VSBrFfF9sHuJH0o1J4rtg9zI+jGrxF0oRMDGPaAPKdzwVq1ws/jpzb7z2WkADutvB9ec+dczrBEfZ2sNojrznehP7qyzxXbB7iR9GNR4vtg9xI+jGql3QoXbtxYd3OU7ngrY4LK48VtlxzvFIGN+MZpxVZ0A5qByxbtVpUm498vhSUD2ONv3OKswqoxiI7AeMKwZCKKKKhSikNLSGiKsai1nCslwatrcWXcbi6jeIsRAUpKf1lZ4Ap5pnUTOoYzzrcOZDcYc7t1qU0UKSr09D+VUmZPRontFvF4vjDv2Zdmmu5mttlwNqQkAoVgcZx+4fGp46+t7mlbrf4zEpEWGNrLj7RQJCiBtKPUFRArY/T/AAN2Nu6z5PovAdnKdQtb2qZq+Rplor8WyFfpCRsWpIBUgc5yBny/CfSutWawj6ZmQIjlvmzX52/ukRUpUfZxngkfrfuNZY5ZNV2WxwtRO22DuhSDdHHkOq8QvvMb0rBGAMYz6AedWfXUl27aq0LKsclpt2Sh9yM84jekZQg8jz4zV50sQkbRttG8+oBPp7qNxoq1WPWsC7xbgpMaXGlW9srkRJLexxIwSD6HOPWvI63bXp233uJZ7lLamlW1phtKlt4JGVc4A49aaRdLyrXG1DebvcEzrnNhqQpbbXdobQlBwEjr/wChXt2VjHZvavL9Cvr/AG1VQ5kIBe0WLH7g2pF8Fd6V16zqeS0iHZ7m0w4FESnW091lPUZBPNOGda2t3WTml0954tCSS4cbCoJ3FA5znHPTyPpVY7MrszY+yH7TfyW4okObR+IhRwB8zgfnVTXZNWRLDH1G7AghceQbwt8OqEg7gCpJB6J2gZHwq8aaF0jxwBgZ9f5/tedxAC1+9ajj2i72i2vMurdujqm2lIxhBSBkq5+PlU2KyjX2oreLloPULjikwStx8qCCSElKPL1GcYq76W1lZtVKkJszrrnhwkuFbKkAZzjr8jWWXTObE2QA+frZC9h2aSau1UxpgQg9ClS1zHe6aRGCSoqxnoSKb6c1tCvdzcta4U633BLXeiPNa2KWjONwIyPP+PpUJ2rJkO3LSrcJ5LElVxw06tG4JVt4JHnTPSCJQ7TJ6NVzFO3yPF2QghAQy7HJ5UnH4s54PqeuOLmwRHT7jzRPOefZedx3UpdHaOl92QiHpu9SksPrZU4w0hSSpJwcHdUtfdZW6w2qFMuDchD80Dw8FKMvuLIB2hPqMgHyyQPMVj1vutphybq1P1ferS79oPnw8FKigjefa4HWrvrJ9TN40nrNqPImWeKytT6koyttC0ey4Unnocn02+VWyaSNsjW1jPvnGBn3UBxpWjT2rU3m4uQHbPdLe+hvvMS2MJUn+0Mjz6V72HVEO9P3hppt1gWqSqO+t7ABKSQSMHpx51RtPaimXvtBiLsV4uVxsiy85MS5G7tqPlKihAOAeCU/HgdeaTSkB26xu0m3x1BLsm4yGkEnzJWBVT9MwA7sYH2sr0HEqcV2n20oclxrVdX7W2opXcW4/wCiGOp5OcD1xUvqDWdssunY99w7LhSFoQ2pgAk7gSDyR6VS7Jru22XSjOn7lb5qLzHjmMbf4ZSi8oAjgjgg/wD7NRt9ssyx9kFlt9zQBIFybW40TnZvUshP7Dz8c1Z+lj3gOBGa55Hv/MKNxpaTc9X2+BDs8tsOSo92lNx47jOMAr6E5PT1qwLOxClYztBNYpqqyTdN6isluZO+wP3tiTDz1YdKwFN/I5JHy+dbW6Nzak+qSKzaiGONrS03dqWknlQVl1RGu+nH74yw8hhrvctrxv8A0ec9Djy45ppI1xbo+moF7UxKULgQiLFQkKdcUc4T1xng+dUK1aoi6Y0tddKXKPKTed8hEeOGVHxHeE7SkgdDn/3Upd7dAgdmtgh6pjXJosBClSIKMuQlgFW9R5AA6Hr1+GauOlY13xDBOPIUbiQrrprUgvrkppVruNvfjFO9uY1tyD0IIJB6H9lNpmtbXD1hG0y6HfFPoCg7xsSo5ISec5OPTzFVPs+1G+JN3V9rSbtpqDGDguExspWlY5KMkZPGSc9OPWqz9iatvthmX5uDBBnSBc2n1OkSGtn3AgdMADjPXNem6RnccH4GKz6njn/SjeaW9AjypahtJ3prUWnoN1YwUyG8qH6qgcKH5EEVMiucQWkgq1FFFFQiKQ0tFEXJSCMEZo2jHSuqKIuSAfKgJA6CuqKIkxmkwOmK6ooi52jGMUbR1xXVFEXO0elGB6V1RREm0HqK52j0Fd0URc7RnpRgeldUURchIHQAUYHpXVFEXO1Oc459aNo6YrqiiLkpB8hS4paKIudo44GRRgY6V1RRFztHoKMD0rqiiJAAOlLRRREUUUURFFFFERRRRREUUUURFFFFERRRRREUUUURFFFFERRRRREUUUURFFFFERRRRREUUUURFFFFERRRRREUUUURf//Z"/>
          <p:cNvSpPr>
            <a:spLocks noChangeAspect="1" noChangeArrowheads="1"/>
          </p:cNvSpPr>
          <p:nvPr/>
        </p:nvSpPr>
        <p:spPr bwMode="auto">
          <a:xfrm>
            <a:off x="63500" y="-346075"/>
            <a:ext cx="1409700" cy="7048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4157" name="Picture 13" descr="phot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4038600"/>
            <a:ext cx="5486400" cy="2743200"/>
          </a:xfrm>
          <a:prstGeom prst="rect">
            <a:avLst/>
          </a:prstGeom>
          <a:noFill/>
        </p:spPr>
      </p:pic>
      <p:sp>
        <p:nvSpPr>
          <p:cNvPr id="134159" name="AutoShape 15" descr="data:image/jpeg;base64,/9j/4AAQSkZJRgABAQAAAQABAAD/2wCEAAkGBhQRDxUUEhQSFRQUFhUUFRcXFBgVFBQUFRUVFRQYHBccHCYeHBwkHRweHy8gJScrLSwtHSAxNTAqNSYrLCkBCQoKDgwOGg8PGiwhHiIuLS81KTU1LSoxKTAqKjQtLDA1LDIsLC8sLS41LCkvNCwpLCopLC4sKSkvLCkvLCksLP/AABEIAGQAgQMBIgACEQEDEQH/xAAcAAACAgMBAQAAAAAAAAAAAAAABgUHAwQIAgH/xAA/EAACAQMABgYFCAoDAAAAAAABAgMABBEFBhIhMVEHEyJBYXFSc4GhsRQjMjVCkZLBFzRicoKy0dLw8TNDU//EABsBAAEFAQEAAAAAAAAAAAAAAAABAgMEBQYH/8QANhEAAQMCBAIHBwIHAAAAAAAAAQACEQMEEiExQQVRExQiYXGBoQYyNJGxwdFC4RUWI1JTovD/2gAMAwEAAhEDEQA/AFeiimvQ2gLU6PN1ctOAJeqxFs8hjcRWWBK9NrVm0QC6czGXMpUoppvdStp7drWQyw3TbKMy7LIwyWDgcgCfYRipJNS7R5Wto5Lrr1DASNHi3Z1GSOGce2lwFV3X9FomT8jlBgzySJRTfozVOFbX5RdfKGBkePZgQN1ZQlWLnBxvHwrFonRFhLdGEy3L7bokLKiqDkb9rI7juyPuowlO67T7UAnDuBllr8kvaP0dJPII4lLu2cAeAyfdWCWIqxVhhlJBB4gg4Ip8s9A2q6Tjt7aW7SVXkWR8quAsbHssF37+YrTtdVrdre4uJ5ZlEVy0RxhmZQR4b3JPHh4UuEqLr7JkzBAgQZzJA+iTaKa9OasW6R208Mzi3uGKkyLlo8cWwuM8DkeFbdvqnZ3Mcq2slyZYkLhpEAik2eOMAf5zpMB0Tzf0g0OzjwOUGM0k1txaJleF5lRjFGQrvuwCcY8e8U1aE1e0fPbSS7d2DBGrzDCYyQSdns7+BrGujI20ddyW8tz1SSxKkbEAPnqxl1A45J4chRhTXXzZwtBEEAyOZH5SdRTlcatWVpsR3ss/XuoZhEBsRBuGcjJ/3urNZ9Hi/K5opZTsJB18ci4wyk4BbOeHfilwFKeIUQJMxrMHPw5pHoptudW7SSwluLSWYtblRIJAAGyQMgAbuY30pU0iFZo121QcM5GCDkiiiikU6KcdDXtrJos2s8/UsZ+tz1bPuGMbhz86TqY9X9Q572HrYmiC7RTtMQcrjPAeNObM5KnedHgBqOwgEGe/bYqTl1xhtjaRWu3JFbOZGZhsmVmDK2B3DDH24qUudZ4S7SjSdyI2yVgSMCRSfs7RGMA/7qL/AESXfpQfjb+2j9El56UH42/tqTt8llO/h5g9JnucjMmdwd+ULHqzpaNYy3y+a2mMjO4dOsikBPHZG7aPeax32n7d9MR3CdmJHjLvs7O0V+k+yN+/8qzP0T3g4GE/xn81qKv9Q72EZaBmA70If3Lv91IQ4CIU7OpvqOcKgkgjUDXyk90zCktH6ehTTjXLPiEvKwfB4MjAbsZ414udOQnRtzCH+ckuzKi4O9CV38MUpMpBwcgjj3EV8pmI/wDd6udSplzXScsP+un1TxZ6xWq2uj0l7fUSu0ybJOyD1myd4wcEg48Kmodb4ElmMl88ySI4jQRFYogfojmW7vYaq2vSIWIABJJwABkk+VKKhChqcMpPkknfluZ5ZeSYtWNLRQ2V7HI2y80QWMYJ2mAblu7696K01HHoq5hLYleSN0XBOQrRnOeHdWXRPRneTgFlWFT/AOh7X4Rk/fip6LoaOO1c7/CLd73pwY8jIKvXubJrnYqmZcDlnm2I0B5KN0ndWGkGSeadreQIqzR9WX2tn0SOefHyrbj13ge4uGJMcXyQ20GQSWxnGccM19uuh2QD5u4jbwZGT3gmlPTWqVzab5ozs+mp2k+8cPbSuxtzITKLbOv2GVJ2A0jwyBOm8rc0FpaKPRl5C7Ykl6vq1we1s4zvpbooqIlbTKQY5zh+oz6AfZFFFFIpUVcnRJ9XH10nwWqbq5OiT6uPrpPgtTUPfWHx34XzCdaKKR9ddfZLG4WJIkcNGHyxIOSzDG7yq65waJK463t6lw/BTElPGa+Gqtg6Y3z27dCO/ZkIPvBpz1b11t73dGSsgGTG2A3mO5h5U1tVrsgVYr8OuaDcT25c9fovesWp9veqesTD43SLuce3vHgaprWXVmWxm2JN6nJRwOy4/I8xXQINQ+tWry3ts8ZxtY2o271ccD5dx8DTKlIOEjVWeG8TfbPDHmWH07wqI0do555ViiXadzgD4k8gOJNXVqlqRFZIDgPMR2pCOHMLyHvNRXRdq11MJnkXEshKjPFUU4x7SPcKeqbRpgDEVY4vxF1R5o0z2Rr3n8IFGaiNZNZ4rKLblJJO5EH0nPh4czVcXfS7clvm44UXuBDOfacj4VK+q1uqz7Xh1xcjFTGXM5K3814lQMCCAQQQQd4IPEYqt9BdLuXC3UYUHd1kecDzQ5OPEH2U/XOl4kh65pFEWA23nskHhjnmlbUa4ZKO4sq9u4Ne3M6byq11/wCj8Qg3FsvzfGSMfY/aX9nmO7jwqvactcekN7rMUO1HBvB7nkHjyH7P30m1QqYcXZXb8ObcNoAXGvrHf3oooopi0UVcnRJ9XH10nwWqbq5OiT6uPrpPgtTUPfWHx34XzCdap/pe/Xk9Qv8APJVwVT/S9+vJ6hf55KsV/cWDwP4oeBSNWazvHikWSMlXQhlPiP8AMVhoqiu5IBEFdGaF0gLi2ilH/Yit5EjePvrbLYqD1EhK6MtwePV59jEke41DdJFvJFbtPFczR71QxhspJtHZwB3HHsOPbWjjIZiXnIt2vuTRBgSQPnkmbQmlUuYFlj+i20McirFT8K3zVSdHejpXnaCSa4hWMCXqQTGX2sb+YHDzzVtAUUnFwkpb+2bb1ixrp38jpnv5KhtdtMm5vpWJ7KMY0HJUOPecn21BVs6SiKTyKeKyOD5hjWtWeTJlegUGNZTa1ugCKzyXsjRrGzsUQkqueypPEgVgopFKQDqiiiihKiiiihCKuTok+rj66T4LVN1cnRJ9XH10nwWpqHvrD478L5hOtU/0vfryeoX+eSrgqO0hq9bzvtTQxuwGyCwycbzj31bqsLmwFy3D7ptrW6RwkQVzvTLqjqVLeyKSrLADl3IwGHeq8yefdVvQaqWiHK28APPqwfjUoq4qBtv/AHLYuOPlzcNFsHmfwvkMQVQoGAoAA5ADAFa95axthpAD1ZLrtcFIB7XmBmtomq66TNc1VGtYWy7bpiPsL3r+8e/kKsPcGtkrCtLepcVQxmp35Dcpw0RdQ3aR3SKCcMFb7SgkhlzyyOFSpqoejLW0W8ht5TiOU5Qngkh3b/BuHmBVvA0lN+ISpeIWrrasWHTbwVTdJ2qTJM11GpMb4MuPsPwLH9k8c9x86QK6XZc1AXeoFlIxZoEBPHZLID7AcVC+hJlq1rHjYpUxTrAmNCFRUMDOwVAWZjgADJJ8BT3+iaY2gcOBcbyYz9HZ7l2vS8eFWRorVq3tv+GJEPMDLH+I76kcUrLcfqTbrjtRzh0AgDnv+y5turR4nKSKyOpwVYYIP+d9YqujpItLT5KXuB84BiIrgSF+5RzHPO7FUvVaozAYXQ2F51uljwx9PJFFFFMWgirg6KLhV0eQWUHrX4kD0ap+insfgMqjfWnW6XRzGc810l8tT00/EP60fLU9NPxD+tc20VN1k8li/wAuj/J6fuuj30nEvGSMebqPzqI0hr7ZwjtTox5R/OE/h3VQ9FIbg7BPZ7PUwe28n0/KfNZOlSWYFLZTCp3FzvkI8O5feaRGOTvr5RULnFxkrct7Wlbtw0xH3RT5qh0mtbgRXIMkY3K43yIO4H0h7/OkOihri0yEXFtTuWYKgn7LojRen4LkZhlR/AHtDzU7x91SGa5oViDkbjz763o9P3KjC3E4HhK/9asC45hc9U9ns/6b8u8Lod5ABk7gOJO4ClbWDpHtrYEIwmk7lQ5APi/AezNUzcX8kn/JJI/7zs3xNYKR1wToFLQ9n2NM1XT3DJT95fSaSkkkmlClF2lXZYqFLquyuOG9hx41p6a0E1sV2njfaLjsHIGw2N/ieOOI4HBqNViOBI8jivrOTxJPE7zneeNViZW6ykWEBhho2juXmiiihWEUUUUIRRRRQhFFFFCEUUUUIRRRRQhFFFFCEUUUUIRRRRQhFFFFCF//2Q=="/>
          <p:cNvSpPr>
            <a:spLocks noChangeAspect="1" noChangeArrowheads="1"/>
          </p:cNvSpPr>
          <p:nvPr/>
        </p:nvSpPr>
        <p:spPr bwMode="auto">
          <a:xfrm>
            <a:off x="63500" y="-457200"/>
            <a:ext cx="1228725" cy="9525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161" name="AutoShape 17" descr="data:image/jpeg;base64,/9j/4AAQSkZJRgABAQAAAQABAAD/2wCEAAkGBhQRDxUUEhQSFRQUFhUUFRcXFBgVFBQUFRUVFRQYHBccHCYeHBwkHRweHy8gJScrLSwtHSAxNTAqNSYrLCkBCQoKDgwOGg8PGiwhHiIuLS81KTU1LSoxKTAqKjQtLDA1LDIsLC8sLS41LCkvNCwpLCopLC4sKSkvLCkvLCksLP/AABEIAGQAgQMBIgACEQEDEQH/xAAcAAACAgMBAQAAAAAAAAAAAAAABgUHAwQIAgH/xAA/EAACAQMABgYFCAoDAAAAAAABAgMABBEFBhIhMVEHEyJBYXFSc4GhsRQjMjVCkZLBFzRicoKy0dLw8TNDU//EABsBAAEFAQEAAAAAAAAAAAAAAAABAgMEBQYH/8QANhEAAQMCBAIHBwIHAAAAAAAAAQACEQMEEiExQQVRExQiYXGBoQYyNJGxwdFC4RUWI1JTovD/2gAMAwEAAhEDEQA/AFeiimvQ2gLU6PN1ctOAJeqxFs8hjcRWWBK9NrVm0QC6czGXMpUoppvdStp7drWQyw3TbKMy7LIwyWDgcgCfYRipJNS7R5Wto5Lrr1DASNHi3Z1GSOGce2lwFV3X9FomT8jlBgzySJRTfozVOFbX5RdfKGBkePZgQN1ZQlWLnBxvHwrFonRFhLdGEy3L7bokLKiqDkb9rI7juyPuowlO67T7UAnDuBllr8kvaP0dJPII4lLu2cAeAyfdWCWIqxVhhlJBB4gg4Ip8s9A2q6Tjt7aW7SVXkWR8quAsbHssF37+YrTtdVrdre4uJ5ZlEVy0RxhmZQR4b3JPHh4UuEqLr7JkzBAgQZzJA+iTaKa9OasW6R208Mzi3uGKkyLlo8cWwuM8DkeFbdvqnZ3Mcq2slyZYkLhpEAik2eOMAf5zpMB0Tzf0g0OzjwOUGM0k1txaJleF5lRjFGQrvuwCcY8e8U1aE1e0fPbSS7d2DBGrzDCYyQSdns7+BrGujI20ddyW8tz1SSxKkbEAPnqxl1A45J4chRhTXXzZwtBEEAyOZH5SdRTlcatWVpsR3ss/XuoZhEBsRBuGcjJ/3urNZ9Hi/K5opZTsJB18ci4wyk4BbOeHfilwFKeIUQJMxrMHPw5pHoptudW7SSwluLSWYtblRIJAAGyQMgAbuY30pU0iFZo121QcM5GCDkiiiikU6KcdDXtrJos2s8/UsZ+tz1bPuGMbhz86TqY9X9Q572HrYmiC7RTtMQcrjPAeNObM5KnedHgBqOwgEGe/bYqTl1xhtjaRWu3JFbOZGZhsmVmDK2B3DDH24qUudZ4S7SjSdyI2yVgSMCRSfs7RGMA/7qL/AESXfpQfjb+2j9El56UH42/tqTt8llO/h5g9JnucjMmdwd+ULHqzpaNYy3y+a2mMjO4dOsikBPHZG7aPeax32n7d9MR3CdmJHjLvs7O0V+k+yN+/8qzP0T3g4GE/xn81qKv9Q72EZaBmA70If3Lv91IQ4CIU7OpvqOcKgkgjUDXyk90zCktH6ehTTjXLPiEvKwfB4MjAbsZ414udOQnRtzCH+ckuzKi4O9CV38MUpMpBwcgjj3EV8pmI/wDd6udSplzXScsP+un1TxZ6xWq2uj0l7fUSu0ybJOyD1myd4wcEg48Kmodb4ElmMl88ySI4jQRFYogfojmW7vYaq2vSIWIABJJwABkk+VKKhChqcMpPkknfluZ5ZeSYtWNLRQ2V7HI2y80QWMYJ2mAblu7696K01HHoq5hLYleSN0XBOQrRnOeHdWXRPRneTgFlWFT/AOh7X4Rk/fip6LoaOO1c7/CLd73pwY8jIKvXubJrnYqmZcDlnm2I0B5KN0ndWGkGSeadreQIqzR9WX2tn0SOefHyrbj13ge4uGJMcXyQ20GQSWxnGccM19uuh2QD5u4jbwZGT3gmlPTWqVzab5ozs+mp2k+8cPbSuxtzITKLbOv2GVJ2A0jwyBOm8rc0FpaKPRl5C7Ykl6vq1we1s4zvpbooqIlbTKQY5zh+oz6AfZFFFFIpUVcnRJ9XH10nwWqbq5OiT6uPrpPgtTUPfWHx34XzCdaKKR9ddfZLG4WJIkcNGHyxIOSzDG7yq65waJK463t6lw/BTElPGa+Gqtg6Y3z27dCO/ZkIPvBpz1b11t73dGSsgGTG2A3mO5h5U1tVrsgVYr8OuaDcT25c9fovesWp9veqesTD43SLuce3vHgaprWXVmWxm2JN6nJRwOy4/I8xXQINQ+tWry3ts8ZxtY2o271ccD5dx8DTKlIOEjVWeG8TfbPDHmWH07wqI0do555ViiXadzgD4k8gOJNXVqlqRFZIDgPMR2pCOHMLyHvNRXRdq11MJnkXEshKjPFUU4x7SPcKeqbRpgDEVY4vxF1R5o0z2Rr3n8IFGaiNZNZ4rKLblJJO5EH0nPh4czVcXfS7clvm44UXuBDOfacj4VK+q1uqz7Xh1xcjFTGXM5K3814lQMCCAQQQQd4IPEYqt9BdLuXC3UYUHd1kecDzQ5OPEH2U/XOl4kh65pFEWA23nskHhjnmlbUa4ZKO4sq9u4Ne3M6byq11/wCj8Qg3FsvzfGSMfY/aX9nmO7jwqvactcekN7rMUO1HBvB7nkHjyH7P30m1QqYcXZXb8ObcNoAXGvrHf3oooopi0UVcnRJ9XH10nwWqbq5OiT6uPrpPgtTUPfWHx34XzCdap/pe/Xk9Qv8APJVwVT/S9+vJ6hf55KsV/cWDwP4oeBSNWazvHikWSMlXQhlPiP8AMVhoqiu5IBEFdGaF0gLi2ilH/Yit5EjePvrbLYqD1EhK6MtwePV59jEke41DdJFvJFbtPFczR71QxhspJtHZwB3HHsOPbWjjIZiXnIt2vuTRBgSQPnkmbQmlUuYFlj+i20McirFT8K3zVSdHejpXnaCSa4hWMCXqQTGX2sb+YHDzzVtAUUnFwkpb+2bb1ixrp38jpnv5KhtdtMm5vpWJ7KMY0HJUOPecn21BVs6SiKTyKeKyOD5hjWtWeTJlegUGNZTa1ugCKzyXsjRrGzsUQkqueypPEgVgopFKQDqiiiihKiiiihCKuTok+rj66T4LVN1cnRJ9XH10nwWpqHvrD478L5hOtU/0vfryeoX+eSrgqO0hq9bzvtTQxuwGyCwycbzj31bqsLmwFy3D7ptrW6RwkQVzvTLqjqVLeyKSrLADl3IwGHeq8yefdVvQaqWiHK28APPqwfjUoq4qBtv/AHLYuOPlzcNFsHmfwvkMQVQoGAoAA5ADAFa95axthpAD1ZLrtcFIB7XmBmtomq66TNc1VGtYWy7bpiPsL3r+8e/kKsPcGtkrCtLepcVQxmp35Dcpw0RdQ3aR3SKCcMFb7SgkhlzyyOFSpqoejLW0W8ht5TiOU5Qngkh3b/BuHmBVvA0lN+ISpeIWrrasWHTbwVTdJ2qTJM11GpMb4MuPsPwLH9k8c9x86QK6XZc1AXeoFlIxZoEBPHZLID7AcVC+hJlq1rHjYpUxTrAmNCFRUMDOwVAWZjgADJJ8BT3+iaY2gcOBcbyYz9HZ7l2vS8eFWRorVq3tv+GJEPMDLH+I76kcUrLcfqTbrjtRzh0AgDnv+y5turR4nKSKyOpwVYYIP+d9YqujpItLT5KXuB84BiIrgSF+5RzHPO7FUvVaozAYXQ2F51uljwx9PJFFFFMWgirg6KLhV0eQWUHrX4kD0ap+insfgMqjfWnW6XRzGc810l8tT00/EP60fLU9NPxD+tc20VN1k8li/wAuj/J6fuuj30nEvGSMebqPzqI0hr7ZwjtTox5R/OE/h3VQ9FIbg7BPZ7PUwe28n0/KfNZOlSWYFLZTCp3FzvkI8O5feaRGOTvr5RULnFxkrct7Wlbtw0xH3RT5qh0mtbgRXIMkY3K43yIO4H0h7/OkOihri0yEXFtTuWYKgn7LojRen4LkZhlR/AHtDzU7x91SGa5oViDkbjz763o9P3KjC3E4HhK/9asC45hc9U9ns/6b8u8Lod5ABk7gOJO4ClbWDpHtrYEIwmk7lQ5APi/AezNUzcX8kn/JJI/7zs3xNYKR1wToFLQ9n2NM1XT3DJT95fSaSkkkmlClF2lXZYqFLquyuOG9hx41p6a0E1sV2njfaLjsHIGw2N/ieOOI4HBqNViOBI8jivrOTxJPE7zneeNViZW6ykWEBhho2juXmiiihWEUUUUIRRRRQhFFFFCEUUUUIRRRRQhFFFFCEUUUUIRRRRQhFFFFCF//2Q=="/>
          <p:cNvSpPr>
            <a:spLocks noChangeAspect="1" noChangeArrowheads="1"/>
          </p:cNvSpPr>
          <p:nvPr/>
        </p:nvSpPr>
        <p:spPr bwMode="auto">
          <a:xfrm>
            <a:off x="63500" y="-457200"/>
            <a:ext cx="1228725" cy="9525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4173" name="Picture 29" descr="http://www.gwhcc.org/clientuploads/Destination%20DC%20Logo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00800" y="2133600"/>
            <a:ext cx="1775012" cy="1371600"/>
          </a:xfrm>
          <a:prstGeom prst="rect">
            <a:avLst/>
          </a:prstGeom>
          <a:noFill/>
        </p:spPr>
      </p:pic>
      <p:pic>
        <p:nvPicPr>
          <p:cNvPr id="134175" name="Picture 31" descr="If you are a Virginia resident, you’ve probably seen a billboard with the slogan, “Virginia is for lovers” somewhere in the state. On May 5th, Kings Dominion is teaming up..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48400" y="5410200"/>
            <a:ext cx="2367776" cy="1066800"/>
          </a:xfrm>
          <a:prstGeom prst="rect">
            <a:avLst/>
          </a:prstGeom>
          <a:noFill/>
        </p:spPr>
      </p:pic>
      <p:pic>
        <p:nvPicPr>
          <p:cNvPr id="134177" name="Picture 33" descr="http://t3.gstatic.com/images?q=tbn:ANd9GcS_q-rl2RYr_x7DfqD-OKSLb4n-jcktAs9NgU-RIPUOAzDoQG9u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00800" y="3733800"/>
            <a:ext cx="1840423" cy="1143000"/>
          </a:xfrm>
          <a:prstGeom prst="rect">
            <a:avLst/>
          </a:prstGeom>
          <a:noFill/>
        </p:spPr>
      </p:pic>
      <p:sp>
        <p:nvSpPr>
          <p:cNvPr id="20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220200" y="6932507"/>
            <a:ext cx="381000" cy="382693"/>
          </a:xfrm>
        </p:spPr>
        <p:txBody>
          <a:bodyPr/>
          <a:lstStyle/>
          <a:p>
            <a:fld id="{F0A2F718-411E-4642-968E-A8BD05203D91}" type="slidenum">
              <a:rPr lang="en-US" sz="1000" smtClean="0">
                <a:latin typeface="+mn-lt"/>
              </a:rPr>
              <a:pPr/>
              <a:t>11</a:t>
            </a:fld>
            <a:endParaRPr lang="en-US" sz="1000" dirty="0">
              <a:latin typeface="+mn-lt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718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2590800"/>
            <a:ext cx="72009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220200" y="6932507"/>
            <a:ext cx="381000" cy="382693"/>
          </a:xfrm>
        </p:spPr>
        <p:txBody>
          <a:bodyPr/>
          <a:lstStyle/>
          <a:p>
            <a:fld id="{F0A2F718-411E-4642-968E-A8BD05203D91}" type="slidenum">
              <a:rPr lang="en-US" sz="1000" smtClean="0">
                <a:latin typeface="+mn-lt"/>
              </a:rPr>
              <a:pPr/>
              <a:t>12</a:t>
            </a:fld>
            <a:endParaRPr lang="en-US" sz="1000" dirty="0">
              <a:latin typeface="+mn-lt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4"/>
          <p:cNvGraphicFramePr>
            <a:graphicFrameLocks noChangeAspect="1"/>
          </p:cNvGraphicFramePr>
          <p:nvPr>
            <p:ph idx="1"/>
          </p:nvPr>
        </p:nvGraphicFramePr>
        <p:xfrm>
          <a:off x="1336675" y="2324100"/>
          <a:ext cx="7405688" cy="4321175"/>
        </p:xfrm>
        <a:graphic>
          <a:graphicData uri="http://schemas.openxmlformats.org/presentationml/2006/ole">
            <p:oleObj spid="_x0000_s72706" name="Worksheet" r:id="rId3" imgW="9763097" imgH="5695859" progId="Excel.Sheet.8">
              <p:embed/>
            </p:oleObj>
          </a:graphicData>
        </a:graphic>
      </p:graphicFrame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371600"/>
            <a:ext cx="8642350" cy="381000"/>
          </a:xfrm>
        </p:spPr>
        <p:txBody>
          <a:bodyPr/>
          <a:lstStyle/>
          <a:p>
            <a:r>
              <a:rPr lang="en-US" sz="2400" dirty="0" smtClean="0">
                <a:solidFill>
                  <a:srgbClr val="FF0000"/>
                </a:solidFill>
              </a:rPr>
              <a:t>Air Cargo is Forecasted to Grow</a:t>
            </a:r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838200" y="1798320"/>
            <a:ext cx="8077200" cy="431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/>
          <a:lstStyle/>
          <a:p>
            <a:pPr marL="362480" indent="-362480">
              <a:spcBef>
                <a:spcPct val="20000"/>
              </a:spcBef>
              <a:buClr>
                <a:srgbClr val="990033"/>
              </a:buClr>
            </a:pPr>
            <a:r>
              <a:rPr lang="en-US" sz="1600" b="1" dirty="0">
                <a:solidFill>
                  <a:schemeClr val="accent2"/>
                </a:solidFill>
                <a:latin typeface="+mn-lt"/>
                <a:cs typeface="Arial" charset="0"/>
              </a:rPr>
              <a:t>Based on World Average Annual Growth Rate Projected By Boeing 2009 - 2029</a:t>
            </a: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926149" y="6781800"/>
            <a:ext cx="3645851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US" sz="1400" dirty="0">
                <a:latin typeface="Arial Narrow" pitchFamily="34" charset="0"/>
              </a:rPr>
              <a:t>Source: Boeing World Air Cargo Forecast  2010 – 2011</a:t>
            </a:r>
          </a:p>
        </p:txBody>
      </p:sp>
      <p:sp>
        <p:nvSpPr>
          <p:cNvPr id="11" name="Rectangle 10"/>
          <p:cNvSpPr/>
          <p:nvPr/>
        </p:nvSpPr>
        <p:spPr>
          <a:xfrm rot="16200000">
            <a:off x="-184235" y="4222835"/>
            <a:ext cx="262666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sz="1200" b="1" i="0" u="none" strike="noStrike" kern="1200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dirty="0" smtClean="0"/>
              <a:t>Total Cargo Tonnage</a:t>
            </a:r>
            <a:endParaRPr lang="en-US" dirty="0"/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1279525" y="438150"/>
            <a:ext cx="7635875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6661" tIns="48331" rIns="96661" bIns="48331">
            <a:spAutoFit/>
          </a:bodyPr>
          <a:lstStyle/>
          <a:p>
            <a:pPr algn="l" defTabSz="966788">
              <a:spcBef>
                <a:spcPct val="50000"/>
              </a:spcBef>
              <a:defRPr/>
            </a:pPr>
            <a:r>
              <a:rPr lang="en-US" sz="1300" b="1" dirty="0">
                <a:solidFill>
                  <a:schemeClr val="bg1"/>
                </a:solidFill>
              </a:rPr>
              <a:t>M E T R O P O L I T A N   W A S H I N G T O N   A I R P O R T S   A U T H O R I T 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220200" y="6932507"/>
            <a:ext cx="381000" cy="382693"/>
          </a:xfrm>
        </p:spPr>
        <p:txBody>
          <a:bodyPr/>
          <a:lstStyle/>
          <a:p>
            <a:fld id="{F0A2F718-411E-4642-968E-A8BD05203D91}" type="slidenum">
              <a:rPr lang="en-US" sz="1000" smtClean="0">
                <a:latin typeface="+mn-lt"/>
              </a:rPr>
              <a:pPr/>
              <a:t>13</a:t>
            </a:fld>
            <a:endParaRPr lang="en-US" sz="1000" dirty="0">
              <a:latin typeface="+mn-lt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1447800"/>
            <a:ext cx="9601200" cy="13716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b="1" dirty="0" smtClean="0">
                <a:solidFill>
                  <a:srgbClr val="FF0000"/>
                </a:solidFill>
              </a:rPr>
              <a:t>Air Cargo at Dulles International</a:t>
            </a:r>
            <a:r>
              <a:rPr lang="en-US" sz="1900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en-US" sz="1900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600" dirty="0" smtClean="0">
                <a:solidFill>
                  <a:schemeClr val="accent2"/>
                </a:solidFill>
              </a:rPr>
              <a:t>Coming Off a Strong 2010 Which Boosted Traffic Above Pre-Recession Levels, </a:t>
            </a:r>
            <a:br>
              <a:rPr lang="en-US" sz="1600" dirty="0" smtClean="0">
                <a:solidFill>
                  <a:schemeClr val="accent2"/>
                </a:solidFill>
              </a:rPr>
            </a:br>
            <a:r>
              <a:rPr lang="en-US" sz="1600" dirty="0" smtClean="0">
                <a:solidFill>
                  <a:schemeClr val="accent2"/>
                </a:solidFill>
              </a:rPr>
              <a:t>Air Cargo Tonnage Receded in 2011, Although International Cargo Remained Relatively Steady</a:t>
            </a:r>
          </a:p>
        </p:txBody>
      </p:sp>
      <p:sp>
        <p:nvSpPr>
          <p:cNvPr id="2" name="Rectangle 1"/>
          <p:cNvSpPr/>
          <p:nvPr/>
        </p:nvSpPr>
        <p:spPr>
          <a:xfrm>
            <a:off x="762000" y="2902739"/>
            <a:ext cx="4800600" cy="297661"/>
          </a:xfrm>
          <a:prstGeom prst="rect">
            <a:avLst/>
          </a:prstGeom>
        </p:spPr>
        <p:txBody>
          <a:bodyPr lIns="96661" tIns="48331" rIns="96661" bIns="48331">
            <a:spAutoFit/>
          </a:bodyPr>
          <a:lstStyle/>
          <a:p>
            <a:pPr>
              <a:defRPr/>
            </a:pPr>
            <a:r>
              <a:rPr lang="en-US" sz="1300" dirty="0">
                <a:solidFill>
                  <a:schemeClr val="bg2">
                    <a:lumMod val="75000"/>
                  </a:schemeClr>
                </a:solidFill>
              </a:rPr>
              <a:t>Dulles International Freight Excluding Mail</a:t>
            </a:r>
          </a:p>
        </p:txBody>
      </p:sp>
      <p:pic>
        <p:nvPicPr>
          <p:cNvPr id="104451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3188546"/>
            <a:ext cx="7884319" cy="3669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452" name="Text Box 5"/>
          <p:cNvSpPr txBox="1">
            <a:spLocks noChangeArrowheads="1"/>
          </p:cNvSpPr>
          <p:nvPr/>
        </p:nvSpPr>
        <p:spPr bwMode="auto">
          <a:xfrm>
            <a:off x="228600" y="6934200"/>
            <a:ext cx="2445826" cy="220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6661" tIns="48331" rIns="96661" bIns="48331">
            <a:spAutoFit/>
          </a:bodyPr>
          <a:lstStyle/>
          <a:p>
            <a:r>
              <a:rPr lang="en-US" sz="800" dirty="0"/>
              <a:t>Source:  Metropolitan Washington Airports Authority</a:t>
            </a: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1279525" y="438150"/>
            <a:ext cx="7635875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6661" tIns="48331" rIns="96661" bIns="48331">
            <a:spAutoFit/>
          </a:bodyPr>
          <a:lstStyle/>
          <a:p>
            <a:pPr algn="l" defTabSz="966788">
              <a:spcBef>
                <a:spcPct val="50000"/>
              </a:spcBef>
              <a:defRPr/>
            </a:pPr>
            <a:r>
              <a:rPr lang="en-US" sz="1300" b="1" dirty="0">
                <a:solidFill>
                  <a:schemeClr val="bg1"/>
                </a:solidFill>
              </a:rPr>
              <a:t>M E T R O P O L I T A N   W A S H I N G T O N   A I R P O R T S   A U T H O R I T Y</a:t>
            </a:r>
          </a:p>
        </p:txBody>
      </p:sp>
      <p:sp>
        <p:nvSpPr>
          <p:cNvPr id="7" name="Slide Number Placeholder 8"/>
          <p:cNvSpPr txBox="1">
            <a:spLocks/>
          </p:cNvSpPr>
          <p:nvPr/>
        </p:nvSpPr>
        <p:spPr>
          <a:xfrm>
            <a:off x="9220200" y="6932507"/>
            <a:ext cx="381000" cy="382693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0A2F718-411E-4642-968E-A8BD05203D91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2"/>
          <p:cNvSpPr>
            <a:spLocks noGrp="1" noChangeArrowheads="1"/>
          </p:cNvSpPr>
          <p:nvPr>
            <p:ph type="title"/>
          </p:nvPr>
        </p:nvSpPr>
        <p:spPr>
          <a:xfrm>
            <a:off x="502920" y="1676400"/>
            <a:ext cx="8641080" cy="855134"/>
          </a:xfrm>
        </p:spPr>
        <p:txBody>
          <a:bodyPr/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Marketing Dulles International’s Cargo Advantages </a:t>
            </a:r>
          </a:p>
        </p:txBody>
      </p:sp>
      <p:sp>
        <p:nvSpPr>
          <p:cNvPr id="111618" name="Rectangle 3"/>
          <p:cNvSpPr>
            <a:spLocks noGrp="1" noChangeArrowheads="1"/>
          </p:cNvSpPr>
          <p:nvPr>
            <p:ph idx="1"/>
          </p:nvPr>
        </p:nvSpPr>
        <p:spPr>
          <a:xfrm>
            <a:off x="1447800" y="2590800"/>
            <a:ext cx="7010400" cy="4016586"/>
          </a:xfrm>
        </p:spPr>
        <p:txBody>
          <a:bodyPr/>
          <a:lstStyle/>
          <a:p>
            <a:pPr algn="l">
              <a:spcBef>
                <a:spcPts val="1000"/>
              </a:spcBef>
              <a:spcAft>
                <a:spcPts val="1000"/>
              </a:spcAft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en-US" sz="2000" dirty="0" smtClean="0">
                <a:solidFill>
                  <a:schemeClr val="tx1"/>
                </a:solidFill>
                <a:sym typeface="Wingdings" pitchFamily="2" charset="2"/>
              </a:rPr>
              <a:t>Cost advantages</a:t>
            </a:r>
          </a:p>
          <a:p>
            <a:pPr algn="l">
              <a:spcBef>
                <a:spcPts val="1000"/>
              </a:spcBef>
              <a:spcAft>
                <a:spcPts val="1000"/>
              </a:spcAft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en-US" sz="2000" dirty="0" smtClean="0">
                <a:solidFill>
                  <a:schemeClr val="tx1"/>
                </a:solidFill>
                <a:sym typeface="Wingdings" pitchFamily="2" charset="2"/>
              </a:rPr>
              <a:t>World-class facilities</a:t>
            </a:r>
          </a:p>
          <a:p>
            <a:pPr algn="l">
              <a:spcBef>
                <a:spcPts val="1000"/>
              </a:spcBef>
              <a:spcAft>
                <a:spcPts val="1000"/>
              </a:spcAft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en-US" sz="2000" dirty="0" smtClean="0">
                <a:solidFill>
                  <a:schemeClr val="tx1"/>
                </a:solidFill>
                <a:sym typeface="Wingdings" pitchFamily="2" charset="2"/>
              </a:rPr>
              <a:t>Cooperative work environment (Economic Development Agencies)</a:t>
            </a:r>
          </a:p>
          <a:p>
            <a:pPr algn="l">
              <a:spcBef>
                <a:spcPts val="1000"/>
              </a:spcBef>
              <a:spcAft>
                <a:spcPts val="1000"/>
              </a:spcAft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en-US" sz="2000" dirty="0" smtClean="0">
                <a:solidFill>
                  <a:schemeClr val="tx1"/>
                </a:solidFill>
                <a:sym typeface="Wingdings" pitchFamily="2" charset="2"/>
              </a:rPr>
              <a:t>Cooperative Promotional Program for airlines</a:t>
            </a:r>
          </a:p>
          <a:p>
            <a:pPr algn="l">
              <a:spcBef>
                <a:spcPts val="1000"/>
              </a:spcBef>
              <a:spcAft>
                <a:spcPts val="1000"/>
              </a:spcAft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en-US" sz="2000" dirty="0" smtClean="0">
                <a:solidFill>
                  <a:schemeClr val="tx1"/>
                </a:solidFill>
                <a:sym typeface="Wingdings" pitchFamily="2" charset="2"/>
              </a:rPr>
              <a:t>Catchment area which covers entire east coast within one-day drive, combined with extensive nonstop international network</a:t>
            </a:r>
          </a:p>
          <a:p>
            <a:pPr algn="l">
              <a:spcBef>
                <a:spcPts val="1000"/>
              </a:spcBef>
              <a:spcAft>
                <a:spcPts val="1000"/>
              </a:spcAft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en-US" sz="2000" dirty="0" smtClean="0">
                <a:solidFill>
                  <a:schemeClr val="tx1"/>
                </a:solidFill>
                <a:sym typeface="Wingdings" pitchFamily="2" charset="2"/>
              </a:rPr>
              <a:t>Freighter Incentive Program</a:t>
            </a:r>
            <a:endParaRPr lang="en-US" sz="2000" dirty="0" smtClean="0">
              <a:solidFill>
                <a:schemeClr val="tx1"/>
              </a:solidFill>
            </a:endParaRP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1279525" y="438150"/>
            <a:ext cx="7635875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6661" tIns="48331" rIns="96661" bIns="48331">
            <a:spAutoFit/>
          </a:bodyPr>
          <a:lstStyle/>
          <a:p>
            <a:pPr algn="l" defTabSz="966788">
              <a:spcBef>
                <a:spcPct val="50000"/>
              </a:spcBef>
              <a:defRPr/>
            </a:pPr>
            <a:r>
              <a:rPr lang="en-US" sz="1300" b="1" dirty="0">
                <a:solidFill>
                  <a:schemeClr val="bg1"/>
                </a:solidFill>
              </a:rPr>
              <a:t>M E T R O P O L I T A N   W A S H I N G T O N   A I R P O R T S   A U T H O R I T Y</a:t>
            </a:r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220200" y="6932507"/>
            <a:ext cx="381000" cy="382693"/>
          </a:xfrm>
        </p:spPr>
        <p:txBody>
          <a:bodyPr/>
          <a:lstStyle/>
          <a:p>
            <a:fld id="{F0A2F718-411E-4642-968E-A8BD05203D91}" type="slidenum">
              <a:rPr lang="en-US" sz="1000" smtClean="0">
                <a:latin typeface="+mn-lt"/>
              </a:rPr>
              <a:pPr/>
              <a:t>15</a:t>
            </a:fld>
            <a:endParaRPr lang="en-US" sz="1000" dirty="0">
              <a:latin typeface="+mn-lt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Title 1"/>
          <p:cNvSpPr>
            <a:spLocks noGrp="1"/>
          </p:cNvSpPr>
          <p:nvPr>
            <p:ph type="title"/>
          </p:nvPr>
        </p:nvSpPr>
        <p:spPr>
          <a:xfrm>
            <a:off x="457200" y="1583266"/>
            <a:ext cx="8641080" cy="855134"/>
          </a:xfrm>
        </p:spPr>
        <p:txBody>
          <a:bodyPr/>
          <a:lstStyle/>
          <a:p>
            <a:pPr eaLnBrk="1" hangingPunct="1"/>
            <a:r>
              <a:rPr lang="en-US" sz="2400" b="1" dirty="0" smtClean="0">
                <a:solidFill>
                  <a:srgbClr val="FF0000"/>
                </a:solidFill>
              </a:rPr>
              <a:t>The Dulles Air Cargo Catchment Area Covers </a:t>
            </a:r>
            <a:br>
              <a:rPr lang="en-US" sz="2400" b="1" dirty="0" smtClean="0">
                <a:solidFill>
                  <a:srgbClr val="FF0000"/>
                </a:solidFill>
              </a:rPr>
            </a:br>
            <a:r>
              <a:rPr lang="en-US" sz="2400" b="1" dirty="0" smtClean="0">
                <a:solidFill>
                  <a:srgbClr val="FF0000"/>
                </a:solidFill>
              </a:rPr>
              <a:t>25 States and Canada with Next Day Service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228600" y="2743200"/>
            <a:ext cx="5105400" cy="3048000"/>
          </a:xfrm>
        </p:spPr>
        <p:txBody>
          <a:bodyPr/>
          <a:lstStyle/>
          <a:p>
            <a:pPr algn="l">
              <a:spcBef>
                <a:spcPts val="1000"/>
              </a:spcBef>
              <a:spcAft>
                <a:spcPts val="1000"/>
              </a:spcAft>
              <a:buClr>
                <a:schemeClr val="accent2">
                  <a:lumMod val="60000"/>
                  <a:lumOff val="40000"/>
                </a:schemeClr>
              </a:buClr>
              <a:buSzPts val="1400"/>
              <a:buFont typeface="Wingdings" pitchFamily="2" charset="2"/>
              <a:buChar char="Q"/>
              <a:defRPr/>
            </a:pPr>
            <a:r>
              <a:rPr lang="en-US" sz="1500" dirty="0" smtClean="0">
                <a:solidFill>
                  <a:schemeClr val="tx1"/>
                </a:solidFill>
              </a:rPr>
              <a:t>Dulles International is </a:t>
            </a:r>
            <a:r>
              <a:rPr lang="en-US" sz="1500" dirty="0">
                <a:solidFill>
                  <a:schemeClr val="tx1"/>
                </a:solidFill>
              </a:rPr>
              <a:t>strategically located at the heart of the East Coast air cargo </a:t>
            </a:r>
            <a:r>
              <a:rPr lang="en-US" sz="1500" dirty="0" smtClean="0">
                <a:solidFill>
                  <a:schemeClr val="tx1"/>
                </a:solidFill>
              </a:rPr>
              <a:t>market</a:t>
            </a:r>
            <a:endParaRPr lang="en-US" sz="1500" dirty="0">
              <a:solidFill>
                <a:schemeClr val="tx1"/>
              </a:solidFill>
            </a:endParaRPr>
          </a:p>
          <a:p>
            <a:pPr algn="l">
              <a:spcBef>
                <a:spcPts val="1000"/>
              </a:spcBef>
              <a:spcAft>
                <a:spcPts val="1000"/>
              </a:spcAft>
              <a:buClr>
                <a:schemeClr val="accent2">
                  <a:lumMod val="60000"/>
                  <a:lumOff val="40000"/>
                </a:schemeClr>
              </a:buClr>
              <a:buSzPts val="1400"/>
              <a:buFont typeface="Wingdings" pitchFamily="2" charset="2"/>
              <a:buChar char="Q"/>
              <a:defRPr/>
            </a:pPr>
            <a:r>
              <a:rPr lang="en-US" sz="1500" dirty="0">
                <a:solidFill>
                  <a:schemeClr val="tx1"/>
                </a:solidFill>
              </a:rPr>
              <a:t>Based on RFS Schedules, </a:t>
            </a:r>
            <a:r>
              <a:rPr lang="en-US" sz="1500" dirty="0" smtClean="0">
                <a:solidFill>
                  <a:schemeClr val="tx1"/>
                </a:solidFill>
              </a:rPr>
              <a:t>Dulles serves</a:t>
            </a:r>
          </a:p>
          <a:p>
            <a:pPr algn="l">
              <a:spcBef>
                <a:spcPts val="1000"/>
              </a:spcBef>
              <a:spcAft>
                <a:spcPts val="1000"/>
              </a:spcAft>
              <a:buClr>
                <a:schemeClr val="accent2">
                  <a:lumMod val="60000"/>
                  <a:lumOff val="40000"/>
                </a:schemeClr>
              </a:buClr>
              <a:buSzPts val="1400"/>
              <a:buFont typeface="Wingdings" pitchFamily="2" charset="2"/>
              <a:buChar char="Q"/>
              <a:defRPr/>
            </a:pPr>
            <a:r>
              <a:rPr lang="en-US" sz="1500" dirty="0" smtClean="0">
                <a:solidFill>
                  <a:schemeClr val="tx1"/>
                </a:solidFill>
              </a:rPr>
              <a:t>25 </a:t>
            </a:r>
            <a:r>
              <a:rPr lang="en-US" sz="1500" dirty="0">
                <a:solidFill>
                  <a:schemeClr val="tx1"/>
                </a:solidFill>
              </a:rPr>
              <a:t>East Coast states and Canada in one </a:t>
            </a:r>
            <a:r>
              <a:rPr lang="en-US" sz="1500" dirty="0" smtClean="0">
                <a:solidFill>
                  <a:schemeClr val="tx1"/>
                </a:solidFill>
              </a:rPr>
              <a:t>day</a:t>
            </a:r>
            <a:endParaRPr lang="en-US" sz="1500" dirty="0">
              <a:solidFill>
                <a:schemeClr val="tx1"/>
              </a:solidFill>
            </a:endParaRPr>
          </a:p>
          <a:p>
            <a:pPr algn="l">
              <a:spcBef>
                <a:spcPts val="1000"/>
              </a:spcBef>
              <a:spcAft>
                <a:spcPts val="1000"/>
              </a:spcAft>
              <a:buClr>
                <a:schemeClr val="accent2">
                  <a:lumMod val="60000"/>
                  <a:lumOff val="40000"/>
                </a:schemeClr>
              </a:buClr>
              <a:buSzPts val="1400"/>
              <a:buFont typeface="Wingdings" pitchFamily="2" charset="2"/>
              <a:buChar char="Q"/>
              <a:defRPr/>
            </a:pPr>
            <a:r>
              <a:rPr lang="en-US" sz="1500" dirty="0">
                <a:solidFill>
                  <a:schemeClr val="tx1"/>
                </a:solidFill>
              </a:rPr>
              <a:t>From </a:t>
            </a:r>
            <a:r>
              <a:rPr lang="en-US" sz="1500" dirty="0" smtClean="0">
                <a:solidFill>
                  <a:schemeClr val="tx1"/>
                </a:solidFill>
              </a:rPr>
              <a:t>Dulles International, </a:t>
            </a:r>
            <a:r>
              <a:rPr lang="en-US" sz="1500" dirty="0">
                <a:solidFill>
                  <a:schemeClr val="tx1"/>
                </a:solidFill>
              </a:rPr>
              <a:t>airlines will reach all major Eastern, Midwestern and Canadian markets </a:t>
            </a:r>
            <a:r>
              <a:rPr lang="en-US" sz="1500" dirty="0" smtClean="0">
                <a:solidFill>
                  <a:schemeClr val="tx1"/>
                </a:solidFill>
              </a:rPr>
              <a:t>overnight</a:t>
            </a:r>
            <a:endParaRPr lang="en-US" sz="1500" dirty="0">
              <a:solidFill>
                <a:schemeClr val="tx1"/>
              </a:solidFill>
            </a:endParaRPr>
          </a:p>
          <a:p>
            <a:pPr algn="l">
              <a:spcBef>
                <a:spcPts val="1000"/>
              </a:spcBef>
              <a:spcAft>
                <a:spcPts val="1000"/>
              </a:spcAft>
              <a:buClr>
                <a:schemeClr val="accent2">
                  <a:lumMod val="60000"/>
                  <a:lumOff val="40000"/>
                </a:schemeClr>
              </a:buClr>
              <a:buSzPts val="1400"/>
              <a:buFont typeface="Wingdings" pitchFamily="2" charset="2"/>
              <a:buChar char="Q"/>
              <a:defRPr/>
            </a:pPr>
            <a:r>
              <a:rPr lang="en-US" sz="1500" dirty="0">
                <a:solidFill>
                  <a:schemeClr val="tx1"/>
                </a:solidFill>
              </a:rPr>
              <a:t>Approximately 56% of the U.S. population resides in areas with overnight delivery from </a:t>
            </a:r>
            <a:r>
              <a:rPr lang="en-US" sz="1500" dirty="0" smtClean="0">
                <a:solidFill>
                  <a:schemeClr val="tx1"/>
                </a:solidFill>
              </a:rPr>
              <a:t>Dulles International</a:t>
            </a:r>
            <a:endParaRPr lang="en-US" sz="1500" dirty="0">
              <a:solidFill>
                <a:schemeClr val="tx1"/>
              </a:solidFill>
            </a:endParaRPr>
          </a:p>
          <a:p>
            <a:pPr marL="0" indent="0">
              <a:spcBef>
                <a:spcPts val="1000"/>
              </a:spcBef>
              <a:spcAft>
                <a:spcPts val="1000"/>
              </a:spcAft>
              <a:buClr>
                <a:srgbClr val="0070C0"/>
              </a:buClr>
              <a:buFont typeface="Wingdings" pitchFamily="2" charset="2"/>
              <a:buChar char="Q"/>
              <a:defRPr/>
            </a:pPr>
            <a:endParaRPr lang="en-US" sz="15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17763" name="Rectangle 5"/>
          <p:cNvSpPr>
            <a:spLocks noChangeArrowheads="1"/>
          </p:cNvSpPr>
          <p:nvPr/>
        </p:nvSpPr>
        <p:spPr bwMode="auto">
          <a:xfrm>
            <a:off x="685800" y="5867400"/>
            <a:ext cx="3048000" cy="43349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none" lIns="96661" tIns="48331" rIns="96661" bIns="48331" anchor="ctr"/>
          <a:lstStyle/>
          <a:p>
            <a:pPr algn="ctr"/>
            <a:endParaRPr lang="en-US" b="0"/>
          </a:p>
        </p:txBody>
      </p:sp>
      <p:sp>
        <p:nvSpPr>
          <p:cNvPr id="117764" name="Rectangle 6"/>
          <p:cNvSpPr>
            <a:spLocks noChangeArrowheads="1"/>
          </p:cNvSpPr>
          <p:nvPr/>
        </p:nvSpPr>
        <p:spPr bwMode="auto">
          <a:xfrm>
            <a:off x="685800" y="5867401"/>
            <a:ext cx="3047999" cy="118194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6661" tIns="48331" rIns="96661" bIns="48331" anchor="ctr"/>
          <a:lstStyle/>
          <a:p>
            <a:pPr algn="ctr"/>
            <a:endParaRPr lang="en-US" b="0"/>
          </a:p>
        </p:txBody>
      </p:sp>
      <p:sp>
        <p:nvSpPr>
          <p:cNvPr id="117765" name="Rectangle 7"/>
          <p:cNvSpPr>
            <a:spLocks noChangeArrowheads="1"/>
          </p:cNvSpPr>
          <p:nvPr/>
        </p:nvSpPr>
        <p:spPr bwMode="auto">
          <a:xfrm>
            <a:off x="685800" y="5882044"/>
            <a:ext cx="3124200" cy="1159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6661" tIns="48331" rIns="96661" bIns="48331" anchor="ctr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Transit Distance/Time</a:t>
            </a:r>
          </a:p>
          <a:p>
            <a:r>
              <a:rPr lang="en-US" sz="1100" dirty="0">
                <a:solidFill>
                  <a:schemeClr val="bg1"/>
                </a:solidFill>
              </a:rPr>
              <a:t>from Dulles International</a:t>
            </a:r>
            <a:r>
              <a:rPr lang="en-US" sz="1100" dirty="0"/>
              <a:t/>
            </a:r>
            <a:br>
              <a:rPr lang="en-US" sz="1100" dirty="0"/>
            </a:br>
            <a:endParaRPr lang="en-US" sz="600" dirty="0"/>
          </a:p>
          <a:p>
            <a:r>
              <a:rPr lang="en-US" sz="1000" dirty="0"/>
              <a:t>Boston: 	747 km	8:00 hours</a:t>
            </a:r>
          </a:p>
          <a:p>
            <a:r>
              <a:rPr lang="en-US" sz="1000" dirty="0"/>
              <a:t>New York:	401 km	5:00 hours</a:t>
            </a:r>
            <a:br>
              <a:rPr lang="en-US" sz="1000" dirty="0"/>
            </a:br>
            <a:r>
              <a:rPr lang="en-US" sz="1000" dirty="0"/>
              <a:t>Atlanta:	1049 km  	11:00 hours</a:t>
            </a:r>
          </a:p>
          <a:p>
            <a:r>
              <a:rPr lang="en-US" sz="1000" dirty="0"/>
              <a:t>Miami:	1731 km	16:25 hours</a:t>
            </a:r>
            <a:r>
              <a:rPr lang="en-US" sz="1100" dirty="0"/>
              <a:t> </a:t>
            </a:r>
            <a:endParaRPr lang="en-US" b="0" dirty="0"/>
          </a:p>
        </p:txBody>
      </p:sp>
      <p:pic>
        <p:nvPicPr>
          <p:cNvPr id="16391" name="Picture 7" descr="cargo catchment area drive map layers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/>
            </a:extLst>
          </a:blip>
          <a:srcRect l="51797" t="46252" r="7173" b="808"/>
          <a:stretch/>
        </p:blipFill>
        <p:spPr bwMode="auto">
          <a:xfrm>
            <a:off x="5499233" y="2734537"/>
            <a:ext cx="3934356" cy="39629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bg2"/>
            </a:solidFill>
          </a:ln>
          <a:effectLst/>
          <a:extLst/>
        </p:spPr>
      </p:pic>
      <p:sp>
        <p:nvSpPr>
          <p:cNvPr id="117767" name="Text Box 8"/>
          <p:cNvSpPr txBox="1">
            <a:spLocks noChangeArrowheads="1"/>
          </p:cNvSpPr>
          <p:nvPr/>
        </p:nvSpPr>
        <p:spPr bwMode="auto">
          <a:xfrm>
            <a:off x="7829736" y="6471918"/>
            <a:ext cx="1434331" cy="251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6661" tIns="48331" rIns="96661" bIns="48331">
            <a:spAutoFit/>
          </a:bodyPr>
          <a:lstStyle/>
          <a:p>
            <a:r>
              <a:rPr lang="en-US" sz="1000" dirty="0"/>
              <a:t>12-hour drive time map</a:t>
            </a:r>
            <a:endParaRPr lang="en-US" sz="2100" dirty="0"/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1279525" y="438150"/>
            <a:ext cx="7635875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6661" tIns="48331" rIns="96661" bIns="48331">
            <a:spAutoFit/>
          </a:bodyPr>
          <a:lstStyle/>
          <a:p>
            <a:pPr algn="l" defTabSz="966788">
              <a:spcBef>
                <a:spcPct val="50000"/>
              </a:spcBef>
              <a:defRPr/>
            </a:pPr>
            <a:r>
              <a:rPr lang="en-US" sz="1300" b="1" dirty="0">
                <a:solidFill>
                  <a:schemeClr val="bg1"/>
                </a:solidFill>
              </a:rPr>
              <a:t>M E T R O P O L I T A N   W A S H I N G T O N   A I R P O R T S   A U T H O R I T Y</a:t>
            </a:r>
          </a:p>
        </p:txBody>
      </p:sp>
      <p:sp>
        <p:nvSpPr>
          <p:cNvPr id="12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220200" y="6932507"/>
            <a:ext cx="381000" cy="382693"/>
          </a:xfrm>
        </p:spPr>
        <p:txBody>
          <a:bodyPr/>
          <a:lstStyle/>
          <a:p>
            <a:fld id="{F0A2F718-411E-4642-968E-A8BD05203D91}" type="slidenum">
              <a:rPr lang="en-US" sz="1000" smtClean="0">
                <a:latin typeface="+mn-lt"/>
              </a:rPr>
              <a:pPr/>
              <a:t>16</a:t>
            </a:fld>
            <a:endParaRPr lang="en-US" sz="1000" dirty="0">
              <a:latin typeface="+mn-lt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1295400"/>
            <a:ext cx="9601200" cy="5334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b="1" dirty="0" smtClean="0">
                <a:solidFill>
                  <a:srgbClr val="FF0000"/>
                </a:solidFill>
              </a:rPr>
              <a:t>Cargo Success</a:t>
            </a:r>
          </a:p>
        </p:txBody>
      </p:sp>
      <p:pic>
        <p:nvPicPr>
          <p:cNvPr id="11386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2286000"/>
            <a:ext cx="4584192" cy="304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Rectangle 5"/>
          <p:cNvSpPr/>
          <p:nvPr/>
        </p:nvSpPr>
        <p:spPr>
          <a:xfrm>
            <a:off x="2400300" y="5842337"/>
            <a:ext cx="47625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buClr>
                <a:srgbClr val="0066FF"/>
              </a:buClr>
            </a:pPr>
            <a:r>
              <a:rPr lang="en-US" sz="2000" dirty="0" smtClean="0">
                <a:latin typeface="Arial" charset="0"/>
              </a:rPr>
              <a:t>Ethiopian Airlines unloads the first of many weekly flower shipments.</a:t>
            </a:r>
          </a:p>
          <a:p>
            <a:pPr eaLnBrk="1" hangingPunct="1">
              <a:buClr>
                <a:srgbClr val="0066FF"/>
              </a:buClr>
            </a:pPr>
            <a:r>
              <a:rPr lang="en-US" sz="2000" dirty="0" smtClean="0">
                <a:latin typeface="Arial" charset="0"/>
              </a:rPr>
              <a:t> January 25, 2012</a:t>
            </a:r>
            <a:endParaRPr lang="en-US" sz="1600" dirty="0" smtClean="0">
              <a:latin typeface="Arial" charset="0"/>
            </a:endParaRPr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220200" y="6932507"/>
            <a:ext cx="381000" cy="382693"/>
          </a:xfrm>
        </p:spPr>
        <p:txBody>
          <a:bodyPr/>
          <a:lstStyle/>
          <a:p>
            <a:fld id="{F0A2F718-411E-4642-968E-A8BD05203D91}" type="slidenum">
              <a:rPr lang="en-US" sz="1000" smtClean="0">
                <a:latin typeface="+mn-lt"/>
              </a:rPr>
              <a:pPr/>
              <a:t>17</a:t>
            </a:fld>
            <a:endParaRPr lang="en-US" sz="1000" dirty="0">
              <a:latin typeface="+mn-lt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9714" name="Picture 2" descr="http://swtravel.az/UserFiles/Image/news_photos/thumbs/boeing%20altdan%20taxta.JPG"/>
          <p:cNvPicPr>
            <a:picLocks noChangeAspect="1" noChangeArrowheads="1"/>
          </p:cNvPicPr>
          <p:nvPr/>
        </p:nvPicPr>
        <p:blipFill>
          <a:blip r:embed="rId2" cstate="print"/>
          <a:srcRect b="22500"/>
          <a:stretch>
            <a:fillRect/>
          </a:stretch>
        </p:blipFill>
        <p:spPr bwMode="auto">
          <a:xfrm>
            <a:off x="1981200" y="2057400"/>
            <a:ext cx="5637151" cy="3276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1295400"/>
            <a:ext cx="9601200" cy="5334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b="1" dirty="0" smtClean="0">
                <a:solidFill>
                  <a:srgbClr val="FF0000"/>
                </a:solidFill>
              </a:rPr>
              <a:t>Cargo Success</a:t>
            </a:r>
          </a:p>
        </p:txBody>
      </p:sp>
      <p:sp>
        <p:nvSpPr>
          <p:cNvPr id="6" name="Rectangle 5"/>
          <p:cNvSpPr/>
          <p:nvPr/>
        </p:nvSpPr>
        <p:spPr>
          <a:xfrm>
            <a:off x="1981200" y="5845314"/>
            <a:ext cx="5638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buClr>
                <a:srgbClr val="0066FF"/>
              </a:buClr>
            </a:pPr>
            <a:r>
              <a:rPr lang="en-US" sz="2000" dirty="0" smtClean="0">
                <a:latin typeface="Arial" charset="0"/>
              </a:rPr>
              <a:t>Silk Way Airlines to operate B747F two times per week in early 2013</a:t>
            </a:r>
            <a:endParaRPr lang="en-US" sz="1600" dirty="0" smtClean="0">
              <a:latin typeface="Arial" charset="0"/>
            </a:endParaRPr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220200" y="6932507"/>
            <a:ext cx="381000" cy="382693"/>
          </a:xfrm>
        </p:spPr>
        <p:txBody>
          <a:bodyPr/>
          <a:lstStyle/>
          <a:p>
            <a:fld id="{F0A2F718-411E-4642-968E-A8BD05203D91}" type="slidenum">
              <a:rPr lang="en-US" sz="1000" smtClean="0">
                <a:latin typeface="+mn-lt"/>
              </a:rPr>
              <a:pPr/>
              <a:t>18</a:t>
            </a:fld>
            <a:endParaRPr lang="en-US" sz="1000" dirty="0">
              <a:latin typeface="+mn-lt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371600"/>
            <a:ext cx="8642350" cy="1219200"/>
          </a:xfrm>
        </p:spPr>
        <p:txBody>
          <a:bodyPr/>
          <a:lstStyle/>
          <a:p>
            <a:r>
              <a:rPr lang="en-US" sz="2400" dirty="0" smtClean="0">
                <a:solidFill>
                  <a:srgbClr val="FF0000"/>
                </a:solidFill>
              </a:rPr>
              <a:t>Dulles International is not an island.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>
                <a:solidFill>
                  <a:schemeClr val="accent2"/>
                </a:solidFill>
              </a:rPr>
              <a:t>Multi-Modal Transportation insures being</a:t>
            </a:r>
            <a:br>
              <a:rPr lang="en-US" sz="1600" dirty="0" smtClean="0">
                <a:solidFill>
                  <a:schemeClr val="accent2"/>
                </a:solidFill>
              </a:rPr>
            </a:br>
            <a:r>
              <a:rPr lang="en-US" sz="1600" dirty="0" smtClean="0">
                <a:solidFill>
                  <a:schemeClr val="accent2"/>
                </a:solidFill>
              </a:rPr>
              <a:t>intrinsically linked to the global marketplace.</a:t>
            </a:r>
            <a:endParaRPr lang="en-US" sz="1600" dirty="0">
              <a:solidFill>
                <a:schemeClr val="accent2"/>
              </a:solidFill>
            </a:endParaRPr>
          </a:p>
        </p:txBody>
      </p:sp>
      <p:pic>
        <p:nvPicPr>
          <p:cNvPr id="7" name="Picture 6" descr="transpor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52600" y="2743200"/>
            <a:ext cx="6096000" cy="44143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1279525" y="438150"/>
            <a:ext cx="7635875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6661" tIns="48331" rIns="96661" bIns="48331">
            <a:spAutoFit/>
          </a:bodyPr>
          <a:lstStyle/>
          <a:p>
            <a:pPr algn="l" defTabSz="966788">
              <a:spcBef>
                <a:spcPct val="50000"/>
              </a:spcBef>
              <a:defRPr/>
            </a:pPr>
            <a:r>
              <a:rPr lang="en-US" sz="1300" b="1" dirty="0">
                <a:solidFill>
                  <a:schemeClr val="bg1"/>
                </a:solidFill>
              </a:rPr>
              <a:t>M E T R O P O L I T A N   W A S H I N G T O N   A I R P O R T S   A U T H O R I T Y</a:t>
            </a:r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220200" y="6932507"/>
            <a:ext cx="381000" cy="382693"/>
          </a:xfrm>
        </p:spPr>
        <p:txBody>
          <a:bodyPr/>
          <a:lstStyle/>
          <a:p>
            <a:fld id="{F0A2F718-411E-4642-968E-A8BD05203D91}" type="slidenum">
              <a:rPr lang="en-US" sz="1000" smtClean="0">
                <a:latin typeface="+mn-lt"/>
              </a:rPr>
              <a:pPr/>
              <a:t>19</a:t>
            </a:fld>
            <a:endParaRPr lang="en-US" sz="1000" dirty="0">
              <a:latin typeface="+mn-lt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43000" y="1676400"/>
            <a:ext cx="67473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+mj-lt"/>
              </a:rPr>
              <a:t>What Can COG and the Region Do?</a:t>
            </a:r>
            <a:endParaRPr lang="en-US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3000" y="2590800"/>
            <a:ext cx="8067721" cy="3221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9725" indent="-339725" algn="l">
              <a:spcBef>
                <a:spcPts val="1000"/>
              </a:spcBef>
              <a:spcAft>
                <a:spcPts val="1000"/>
              </a:spcAft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en-US" sz="2000" dirty="0" smtClean="0">
                <a:latin typeface="+mn-lt"/>
              </a:rPr>
              <a:t>Support tourism initiatives through the US Travel Association</a:t>
            </a:r>
          </a:p>
          <a:p>
            <a:pPr marL="687388" lvl="1" indent="-230188" algn="l">
              <a:spcBef>
                <a:spcPts val="1000"/>
              </a:spcBef>
              <a:spcAft>
                <a:spcPts val="1000"/>
              </a:spcAft>
              <a:buFont typeface="Arial" pitchFamily="34" charset="0"/>
              <a:buChar char="-"/>
            </a:pPr>
            <a:r>
              <a:rPr lang="en-US" sz="2000" dirty="0" smtClean="0">
                <a:latin typeface="+mn-lt"/>
              </a:rPr>
              <a:t>Visa Waiver expansion</a:t>
            </a:r>
          </a:p>
          <a:p>
            <a:pPr marL="687388" lvl="1" indent="-230188" algn="l">
              <a:spcBef>
                <a:spcPts val="1000"/>
              </a:spcBef>
              <a:spcAft>
                <a:spcPts val="1000"/>
              </a:spcAft>
              <a:buFont typeface="Arial" pitchFamily="34" charset="0"/>
              <a:buChar char="-"/>
            </a:pPr>
            <a:r>
              <a:rPr lang="en-US" sz="2000" dirty="0" smtClean="0">
                <a:latin typeface="+mn-lt"/>
              </a:rPr>
              <a:t>Improved Customs experience</a:t>
            </a:r>
          </a:p>
          <a:p>
            <a:pPr marL="339725" indent="-339725" algn="l">
              <a:spcBef>
                <a:spcPts val="1000"/>
              </a:spcBef>
              <a:spcAft>
                <a:spcPts val="1000"/>
              </a:spcAft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en-US" sz="2000" dirty="0" smtClean="0">
                <a:latin typeface="+mn-lt"/>
              </a:rPr>
              <a:t>Support improved airport access and </a:t>
            </a:r>
            <a:r>
              <a:rPr lang="en-US" sz="2000" dirty="0" err="1" smtClean="0">
                <a:latin typeface="+mn-lt"/>
              </a:rPr>
              <a:t>intermodality</a:t>
            </a:r>
            <a:endParaRPr lang="en-US" sz="2000" dirty="0" smtClean="0">
              <a:latin typeface="+mn-lt"/>
            </a:endParaRPr>
          </a:p>
          <a:p>
            <a:pPr marL="687388" lvl="1" indent="-230188" algn="l">
              <a:spcBef>
                <a:spcPts val="1000"/>
              </a:spcBef>
              <a:spcAft>
                <a:spcPts val="1000"/>
              </a:spcAft>
              <a:buFont typeface="Arial" pitchFamily="34" charset="0"/>
              <a:buChar char="-"/>
            </a:pPr>
            <a:r>
              <a:rPr lang="en-US" sz="2000" dirty="0" smtClean="0">
                <a:latin typeface="+mn-lt"/>
              </a:rPr>
              <a:t>Road Access</a:t>
            </a:r>
          </a:p>
          <a:p>
            <a:pPr marL="687388" lvl="1" indent="-230188" algn="l">
              <a:spcBef>
                <a:spcPts val="1000"/>
              </a:spcBef>
              <a:spcAft>
                <a:spcPts val="1000"/>
              </a:spcAft>
              <a:buFont typeface="Arial" pitchFamily="34" charset="0"/>
              <a:buChar char="-"/>
            </a:pPr>
            <a:r>
              <a:rPr lang="en-US" sz="2000" dirty="0" smtClean="0">
                <a:latin typeface="+mn-lt"/>
              </a:rPr>
              <a:t>Rail to Dulles and Loudoun County</a:t>
            </a:r>
            <a:endParaRPr lang="en-US" sz="2000" dirty="0">
              <a:latin typeface="+mn-lt"/>
            </a:endParaRPr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220200" y="6932507"/>
            <a:ext cx="381000" cy="382693"/>
          </a:xfrm>
        </p:spPr>
        <p:txBody>
          <a:bodyPr/>
          <a:lstStyle/>
          <a:p>
            <a:fld id="{F0A2F718-411E-4642-968E-A8BD05203D91}" type="slidenum">
              <a:rPr lang="en-US" sz="1000" smtClean="0">
                <a:latin typeface="+mn-lt"/>
              </a:rPr>
              <a:pPr/>
              <a:t>20</a:t>
            </a:fld>
            <a:endParaRPr lang="en-US" sz="1000" dirty="0">
              <a:latin typeface="+mn-lt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2530" name="Picture 2" descr="lastp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7463" y="0"/>
            <a:ext cx="9618663" cy="7315200"/>
          </a:xfrm>
          <a:prstGeom prst="rect">
            <a:avLst/>
          </a:prstGeom>
          <a:noFill/>
        </p:spPr>
      </p:pic>
      <p:pic>
        <p:nvPicPr>
          <p:cNvPr id="662531" name="Picture 3" descr="lastpage"/>
          <p:cNvPicPr>
            <a:picLocks noChangeAspect="1" noChangeArrowheads="1"/>
          </p:cNvPicPr>
          <p:nvPr/>
        </p:nvPicPr>
        <p:blipFill>
          <a:blip r:embed="rId2" cstate="print"/>
          <a:srcRect t="46875" b="3125"/>
          <a:stretch>
            <a:fillRect/>
          </a:stretch>
        </p:blipFill>
        <p:spPr bwMode="auto">
          <a:xfrm>
            <a:off x="0" y="3657600"/>
            <a:ext cx="9617075" cy="3657600"/>
          </a:xfrm>
          <a:prstGeom prst="rect">
            <a:avLst/>
          </a:prstGeom>
          <a:noFill/>
        </p:spPr>
      </p:pic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1828800" y="981075"/>
            <a:ext cx="5943600" cy="4352925"/>
            <a:chOff x="1152" y="480"/>
            <a:chExt cx="3744" cy="2742"/>
          </a:xfrm>
        </p:grpSpPr>
        <p:sp>
          <p:nvSpPr>
            <p:cNvPr id="662544" name="Rectangle 16"/>
            <p:cNvSpPr>
              <a:spLocks noChangeArrowheads="1"/>
            </p:cNvSpPr>
            <p:nvPr/>
          </p:nvSpPr>
          <p:spPr bwMode="auto">
            <a:xfrm>
              <a:off x="1152" y="480"/>
              <a:ext cx="3744" cy="2736"/>
            </a:xfrm>
            <a:prstGeom prst="rect">
              <a:avLst/>
            </a:prstGeom>
            <a:solidFill>
              <a:srgbClr val="000099"/>
            </a:solidFill>
            <a:ln w="76200" algn="ctr">
              <a:solidFill>
                <a:srgbClr val="000099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pic>
          <p:nvPicPr>
            <p:cNvPr id="662540" name="Picture 12" descr="DCA Beauty-1997_ORG"/>
            <p:cNvPicPr>
              <a:picLocks noChangeAspect="1" noChangeArrowheads="1"/>
            </p:cNvPicPr>
            <p:nvPr/>
          </p:nvPicPr>
          <p:blipFill>
            <a:blip r:embed="rId3" cstate="print"/>
            <a:srcRect l="27853" t="6325" r="-272" b="14624"/>
            <a:stretch>
              <a:fillRect/>
            </a:stretch>
          </p:blipFill>
          <p:spPr bwMode="auto">
            <a:xfrm>
              <a:off x="1152" y="480"/>
              <a:ext cx="1872" cy="1200"/>
            </a:xfrm>
            <a:prstGeom prst="rect">
              <a:avLst/>
            </a:prstGeom>
            <a:solidFill>
              <a:srgbClr val="000099"/>
            </a:solidFill>
            <a:ln w="12700">
              <a:solidFill>
                <a:srgbClr val="000099"/>
              </a:solidFill>
              <a:miter lim="800000"/>
              <a:headEnd/>
              <a:tailEnd/>
            </a:ln>
          </p:spPr>
        </p:pic>
        <p:pic>
          <p:nvPicPr>
            <p:cNvPr id="662541" name="Picture 13" descr="DSC_0238_best_one"/>
            <p:cNvPicPr>
              <a:picLocks noChangeAspect="1" noChangeArrowheads="1"/>
            </p:cNvPicPr>
            <p:nvPr/>
          </p:nvPicPr>
          <p:blipFill>
            <a:blip r:embed="rId4" cstate="print"/>
            <a:srcRect l="7143" t="7164"/>
            <a:stretch>
              <a:fillRect/>
            </a:stretch>
          </p:blipFill>
          <p:spPr bwMode="auto">
            <a:xfrm>
              <a:off x="1152" y="1824"/>
              <a:ext cx="1872" cy="1244"/>
            </a:xfrm>
            <a:prstGeom prst="rect">
              <a:avLst/>
            </a:prstGeom>
            <a:solidFill>
              <a:srgbClr val="000099"/>
            </a:solidFill>
            <a:ln w="12700">
              <a:solidFill>
                <a:srgbClr val="000099"/>
              </a:solidFill>
              <a:miter lim="800000"/>
              <a:headEnd/>
              <a:tailEnd/>
            </a:ln>
          </p:spPr>
        </p:pic>
        <p:pic>
          <p:nvPicPr>
            <p:cNvPr id="662542" name="Picture 14" descr="Train"/>
            <p:cNvPicPr>
              <a:picLocks noChangeAspect="1" noChangeArrowheads="1"/>
            </p:cNvPicPr>
            <p:nvPr/>
          </p:nvPicPr>
          <p:blipFill>
            <a:blip r:embed="rId5" cstate="print"/>
            <a:srcRect l="12070" t="22047" r="20689" b="-787"/>
            <a:stretch>
              <a:fillRect/>
            </a:stretch>
          </p:blipFill>
          <p:spPr bwMode="auto">
            <a:xfrm>
              <a:off x="3024" y="480"/>
              <a:ext cx="1872" cy="1200"/>
            </a:xfrm>
            <a:prstGeom prst="rect">
              <a:avLst/>
            </a:prstGeom>
            <a:solidFill>
              <a:srgbClr val="000099"/>
            </a:solidFill>
            <a:ln w="12700">
              <a:solidFill>
                <a:srgbClr val="000099"/>
              </a:solidFill>
              <a:miter lim="800000"/>
              <a:headEnd/>
              <a:tailEnd/>
            </a:ln>
          </p:spPr>
        </p:pic>
        <p:sp>
          <p:nvSpPr>
            <p:cNvPr id="662536" name="Text Box 8"/>
            <p:cNvSpPr txBox="1">
              <a:spLocks noChangeArrowheads="1"/>
            </p:cNvSpPr>
            <p:nvPr/>
          </p:nvSpPr>
          <p:spPr bwMode="auto">
            <a:xfrm>
              <a:off x="1152" y="1652"/>
              <a:ext cx="1865" cy="172"/>
            </a:xfrm>
            <a:prstGeom prst="rect">
              <a:avLst/>
            </a:prstGeom>
            <a:solidFill>
              <a:srgbClr val="000099"/>
            </a:solidFill>
            <a:ln w="9525">
              <a:solidFill>
                <a:srgbClr val="000099"/>
              </a:solidFill>
              <a:miter lim="800000"/>
              <a:headEnd/>
              <a:tailEnd/>
            </a:ln>
            <a:effectLst/>
          </p:spPr>
          <p:txBody>
            <a:bodyPr lIns="96661" tIns="48331" rIns="96661" bIns="48331">
              <a:spAutoFit/>
            </a:bodyPr>
            <a:lstStyle/>
            <a:p>
              <a:pPr algn="l" defTabSz="966788" eaLnBrk="1" hangingPunct="1">
                <a:spcBef>
                  <a:spcPct val="50000"/>
                </a:spcBef>
              </a:pPr>
              <a:r>
                <a:rPr lang="en-US" sz="1100" dirty="0">
                  <a:solidFill>
                    <a:schemeClr val="bg1"/>
                  </a:solidFill>
                  <a:latin typeface="Arial" charset="0"/>
                </a:rPr>
                <a:t>Ronald Reagan Washington National Airport</a:t>
              </a:r>
            </a:p>
          </p:txBody>
        </p:sp>
        <p:pic>
          <p:nvPicPr>
            <p:cNvPr id="662543" name="Picture 15" descr="071029_MWAASS_OB0Q4404d"/>
            <p:cNvPicPr>
              <a:picLocks noChangeAspect="1" noChangeArrowheads="1"/>
            </p:cNvPicPr>
            <p:nvPr/>
          </p:nvPicPr>
          <p:blipFill>
            <a:blip r:embed="rId6" cstate="print"/>
            <a:srcRect l="28358" t="22388" r="13432" b="19403"/>
            <a:stretch>
              <a:fillRect/>
            </a:stretch>
          </p:blipFill>
          <p:spPr bwMode="auto">
            <a:xfrm>
              <a:off x="3024" y="1824"/>
              <a:ext cx="1872" cy="1248"/>
            </a:xfrm>
            <a:prstGeom prst="rect">
              <a:avLst/>
            </a:prstGeom>
            <a:solidFill>
              <a:srgbClr val="000099"/>
            </a:solidFill>
            <a:ln w="12700">
              <a:solidFill>
                <a:srgbClr val="000099"/>
              </a:solidFill>
              <a:miter lim="800000"/>
              <a:headEnd/>
              <a:tailEnd/>
            </a:ln>
          </p:spPr>
        </p:pic>
        <p:sp>
          <p:nvSpPr>
            <p:cNvPr id="662539" name="Text Box 11"/>
            <p:cNvSpPr txBox="1">
              <a:spLocks noChangeArrowheads="1"/>
            </p:cNvSpPr>
            <p:nvPr/>
          </p:nvSpPr>
          <p:spPr bwMode="auto">
            <a:xfrm>
              <a:off x="3024" y="1652"/>
              <a:ext cx="1865" cy="172"/>
            </a:xfrm>
            <a:prstGeom prst="rect">
              <a:avLst/>
            </a:prstGeom>
            <a:solidFill>
              <a:srgbClr val="000099"/>
            </a:solidFill>
            <a:ln w="9525">
              <a:solidFill>
                <a:srgbClr val="000099"/>
              </a:solidFill>
              <a:miter lim="800000"/>
              <a:headEnd/>
              <a:tailEnd/>
            </a:ln>
            <a:effectLst/>
          </p:spPr>
          <p:txBody>
            <a:bodyPr lIns="96661" tIns="48331" rIns="96661" bIns="48331">
              <a:spAutoFit/>
            </a:bodyPr>
            <a:lstStyle/>
            <a:p>
              <a:pPr defTabSz="966788" eaLnBrk="1" hangingPunct="1">
                <a:spcBef>
                  <a:spcPct val="50000"/>
                </a:spcBef>
              </a:pPr>
              <a:r>
                <a:rPr lang="en-US" sz="1100" dirty="0">
                  <a:solidFill>
                    <a:schemeClr val="bg1"/>
                  </a:solidFill>
                  <a:latin typeface="Arial" charset="0"/>
                </a:rPr>
                <a:t>Dulles Corridor Metrorail Project</a:t>
              </a:r>
            </a:p>
          </p:txBody>
        </p:sp>
        <p:sp>
          <p:nvSpPr>
            <p:cNvPr id="662537" name="Text Box 9"/>
            <p:cNvSpPr txBox="1">
              <a:spLocks noChangeArrowheads="1"/>
            </p:cNvSpPr>
            <p:nvPr/>
          </p:nvSpPr>
          <p:spPr bwMode="auto">
            <a:xfrm>
              <a:off x="3024" y="3044"/>
              <a:ext cx="1865" cy="172"/>
            </a:xfrm>
            <a:prstGeom prst="rect">
              <a:avLst/>
            </a:prstGeom>
            <a:solidFill>
              <a:srgbClr val="000099"/>
            </a:solidFill>
            <a:ln w="9525">
              <a:solidFill>
                <a:srgbClr val="000099"/>
              </a:solidFill>
              <a:miter lim="800000"/>
              <a:headEnd/>
              <a:tailEnd/>
            </a:ln>
            <a:effectLst/>
          </p:spPr>
          <p:txBody>
            <a:bodyPr lIns="96661" tIns="48331" rIns="96661" bIns="48331">
              <a:spAutoFit/>
            </a:bodyPr>
            <a:lstStyle/>
            <a:p>
              <a:pPr defTabSz="966788" eaLnBrk="1" hangingPunct="1">
                <a:spcBef>
                  <a:spcPct val="50000"/>
                </a:spcBef>
              </a:pPr>
              <a:r>
                <a:rPr lang="en-US" sz="1100" dirty="0">
                  <a:solidFill>
                    <a:schemeClr val="bg1"/>
                  </a:solidFill>
                  <a:latin typeface="Arial" charset="0"/>
                </a:rPr>
                <a:t>Washington Dulles International  Airport</a:t>
              </a:r>
            </a:p>
          </p:txBody>
        </p:sp>
        <p:sp>
          <p:nvSpPr>
            <p:cNvPr id="662538" name="Text Box 10"/>
            <p:cNvSpPr txBox="1">
              <a:spLocks noChangeArrowheads="1"/>
            </p:cNvSpPr>
            <p:nvPr/>
          </p:nvSpPr>
          <p:spPr bwMode="auto">
            <a:xfrm>
              <a:off x="1152" y="3050"/>
              <a:ext cx="1865" cy="172"/>
            </a:xfrm>
            <a:prstGeom prst="rect">
              <a:avLst/>
            </a:prstGeom>
            <a:solidFill>
              <a:srgbClr val="000099"/>
            </a:solidFill>
            <a:ln w="9525">
              <a:solidFill>
                <a:srgbClr val="000099"/>
              </a:solidFill>
              <a:miter lim="800000"/>
              <a:headEnd/>
              <a:tailEnd/>
            </a:ln>
            <a:effectLst/>
          </p:spPr>
          <p:txBody>
            <a:bodyPr lIns="96661" tIns="48331" rIns="96661" bIns="48331">
              <a:spAutoFit/>
            </a:bodyPr>
            <a:lstStyle/>
            <a:p>
              <a:pPr defTabSz="966788" eaLnBrk="1" hangingPunct="1">
                <a:spcBef>
                  <a:spcPct val="50000"/>
                </a:spcBef>
              </a:pPr>
              <a:r>
                <a:rPr lang="en-US" sz="1100" dirty="0">
                  <a:solidFill>
                    <a:schemeClr val="bg1"/>
                  </a:solidFill>
                  <a:latin typeface="Arial" charset="0"/>
                </a:rPr>
                <a:t>Dulles Toll Road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1">
          <a:blip xmlns:r="http://schemas.openxmlformats.org/officeDocument/2006/relationships" r:embed="rId1"/>
          <a:srcRect/>
          <a:stretch>
            <a:fillRect r="-33333"/>
          </a:stretch>
        </a:blipFill>
        <a:ln w="762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66788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ill Sans MT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1">
          <a:blip xmlns:r="http://schemas.openxmlformats.org/officeDocument/2006/relationships" r:embed="rId1"/>
          <a:srcRect/>
          <a:stretch>
            <a:fillRect r="-33333"/>
          </a:stretch>
        </a:blipFill>
        <a:ln w="762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66788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ill Sans MT" pitchFamily="34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1">
          <a:blip xmlns:r="http://schemas.openxmlformats.org/officeDocument/2006/relationships" r:embed="rId1"/>
          <a:srcRect/>
          <a:stretch>
            <a:fillRect r="-33333"/>
          </a:stretch>
        </a:blipFill>
        <a:ln w="762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66788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ill Sans MT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1">
          <a:blip xmlns:r="http://schemas.openxmlformats.org/officeDocument/2006/relationships" r:embed="rId1"/>
          <a:srcRect/>
          <a:stretch>
            <a:fillRect r="-33333"/>
          </a:stretch>
        </a:blipFill>
        <a:ln w="762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66788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ill Sans MT" pitchFamily="34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1">
          <a:blip xmlns:r="http://schemas.openxmlformats.org/officeDocument/2006/relationships" r:embed="rId1"/>
          <a:srcRect/>
          <a:stretch>
            <a:fillRect r="-33333"/>
          </a:stretch>
        </a:blipFill>
        <a:ln w="762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66788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ill Sans MT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1">
          <a:blip xmlns:r="http://schemas.openxmlformats.org/officeDocument/2006/relationships" r:embed="rId1"/>
          <a:srcRect/>
          <a:stretch>
            <a:fillRect r="-33333"/>
          </a:stretch>
        </a:blipFill>
        <a:ln w="762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66788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ill Sans MT" pitchFamily="34" charset="0"/>
          </a:defRPr>
        </a:defPPr>
      </a:lstStyle>
    </a:lnDef>
  </a:objectDefaults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Dulles PPT Template 3">
  <a:themeElements>
    <a:clrScheme name="1_Dulles PPT Template 3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ulles PPT Template 3">
      <a:majorFont>
        <a:latin typeface="Arial"/>
        <a:ea typeface="ヒラギノ角ゴ Pro W3"/>
        <a:cs typeface=""/>
      </a:majorFont>
      <a:minorFont>
        <a:latin typeface="Lucida Grande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1">
          <a:blip xmlns:r="http://schemas.openxmlformats.org/officeDocument/2006/relationships" r:embed="rId1"/>
          <a:srcRect/>
          <a:stretch>
            <a:fillRect r="-33333"/>
          </a:stretch>
        </a:blipFill>
        <a:ln w="762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66788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ill Sans MT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1">
          <a:blip xmlns:r="http://schemas.openxmlformats.org/officeDocument/2006/relationships" r:embed="rId1"/>
          <a:srcRect/>
          <a:stretch>
            <a:fillRect r="-33333"/>
          </a:stretch>
        </a:blipFill>
        <a:ln w="762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66788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ill Sans MT" pitchFamily="34" charset="0"/>
          </a:defRPr>
        </a:defPPr>
      </a:lstStyle>
    </a:lnDef>
  </a:objectDefaults>
  <a:extraClrSchemeLst>
    <a:extraClrScheme>
      <a:clrScheme name="1_Dulles PPT Template 3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ulles PPT Template 3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ulles PPT Template 3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ulles PPT Template 3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ulles PPT Template 3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ulles PPT Template 3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ulles PPT Template 3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ulles PPT Template 3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ulles PPT Template 3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ulles PPT Template 3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ulles PPT Template 3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ulles PPT Template 3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Dulles PPT Template 3">
  <a:themeElements>
    <a:clrScheme name="2_Dulles PPT Template 3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ulles PPT Template 3">
      <a:majorFont>
        <a:latin typeface="Arial"/>
        <a:ea typeface="ヒラギノ角ゴ Pro W3"/>
        <a:cs typeface=""/>
      </a:majorFont>
      <a:minorFont>
        <a:latin typeface="Lucida Grande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1">
          <a:blip xmlns:r="http://schemas.openxmlformats.org/officeDocument/2006/relationships" r:embed="rId1"/>
          <a:srcRect/>
          <a:stretch>
            <a:fillRect r="-33333"/>
          </a:stretch>
        </a:blipFill>
        <a:ln w="762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66788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ill Sans MT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1">
          <a:blip xmlns:r="http://schemas.openxmlformats.org/officeDocument/2006/relationships" r:embed="rId1"/>
          <a:srcRect/>
          <a:stretch>
            <a:fillRect r="-33333"/>
          </a:stretch>
        </a:blipFill>
        <a:ln w="762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66788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ill Sans MT" pitchFamily="34" charset="0"/>
          </a:defRPr>
        </a:defPPr>
      </a:lstStyle>
    </a:lnDef>
  </a:objectDefaults>
  <a:extraClrSchemeLst>
    <a:extraClrScheme>
      <a:clrScheme name="2_Dulles PPT Template 3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ulles PPT Template 3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ulles PPT Template 3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ulles PPT Template 3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ulles PPT Template 3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ulles PPT Template 3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ulles PPT Template 3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ulles PPT Template 3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ulles PPT Template 3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ulles PPT Template 3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ulles PPT Template 3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ulles PPT Template 3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22515</TotalTime>
  <Words>1053</Words>
  <Application>Microsoft Office PowerPoint</Application>
  <PresentationFormat>Custom</PresentationFormat>
  <Paragraphs>224</Paragraphs>
  <Slides>21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Custom Design</vt:lpstr>
      <vt:lpstr>1_Custom Design</vt:lpstr>
      <vt:lpstr>2_Default Design</vt:lpstr>
      <vt:lpstr>1_Dulles PPT Template 3</vt:lpstr>
      <vt:lpstr>2_Dulles PPT Template 3</vt:lpstr>
      <vt:lpstr>Worksheet</vt:lpstr>
      <vt:lpstr>Slide 1</vt:lpstr>
      <vt:lpstr>Slide 2</vt:lpstr>
      <vt:lpstr>Total Impact of Aviation Activities</vt:lpstr>
      <vt:lpstr>Slide 4</vt:lpstr>
      <vt:lpstr>Dulles International is the Only East Coast Gateway  with Significant Room for Expansion</vt:lpstr>
      <vt:lpstr>Dulles International Infrastructure</vt:lpstr>
      <vt:lpstr>Domestic and International Passenger Traffic Grew  Unevenly at Dulles International in 2011  International Traffic Hit a New Record While Domestic Traffic Declined</vt:lpstr>
      <vt:lpstr>Domestic Nonstop Service at Washington Dulles</vt:lpstr>
      <vt:lpstr>International Air Service at Washington Dulles</vt:lpstr>
      <vt:lpstr>Slide 10</vt:lpstr>
      <vt:lpstr>Slide 11</vt:lpstr>
      <vt:lpstr>Slide 12</vt:lpstr>
      <vt:lpstr>Air Cargo is Forecasted to Grow</vt:lpstr>
      <vt:lpstr>Air Cargo at Dulles International Coming Off a Strong 2010 Which Boosted Traffic Above Pre-Recession Levels,  Air Cargo Tonnage Receded in 2011, Although International Cargo Remained Relatively Steady</vt:lpstr>
      <vt:lpstr>Marketing Dulles International’s Cargo Advantages </vt:lpstr>
      <vt:lpstr>The Dulles Air Cargo Catchment Area Covers  25 States and Canada with Next Day Service</vt:lpstr>
      <vt:lpstr>Cargo Success</vt:lpstr>
      <vt:lpstr>Cargo Success</vt:lpstr>
      <vt:lpstr>Dulles International is not an island. Multi-Modal Transportation insures being intrinsically linked to the global marketplace.</vt:lpstr>
      <vt:lpstr>Slide 20</vt:lpstr>
      <vt:lpstr>Slide 21</vt:lpstr>
    </vt:vector>
  </TitlesOfParts>
  <Company>MA-410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javinsa</dc:creator>
  <cp:lastModifiedBy>bchapman</cp:lastModifiedBy>
  <cp:revision>698</cp:revision>
  <cp:lastPrinted>2002-01-15T13:51:04Z</cp:lastPrinted>
  <dcterms:created xsi:type="dcterms:W3CDTF">2002-01-03T16:24:27Z</dcterms:created>
  <dcterms:modified xsi:type="dcterms:W3CDTF">2012-05-08T14:18:36Z</dcterms:modified>
</cp:coreProperties>
</file>