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56" r:id="rId2"/>
    <p:sldId id="258" r:id="rId3"/>
    <p:sldId id="315" r:id="rId4"/>
    <p:sldId id="272" r:id="rId5"/>
    <p:sldId id="363" r:id="rId6"/>
    <p:sldId id="360" r:id="rId7"/>
    <p:sldId id="345" r:id="rId8"/>
    <p:sldId id="370" r:id="rId9"/>
    <p:sldId id="331" r:id="rId10"/>
    <p:sldId id="351" r:id="rId11"/>
    <p:sldId id="340" r:id="rId12"/>
    <p:sldId id="273" r:id="rId13"/>
    <p:sldId id="274" r:id="rId14"/>
    <p:sldId id="276" r:id="rId15"/>
    <p:sldId id="279" r:id="rId16"/>
    <p:sldId id="275" r:id="rId17"/>
    <p:sldId id="280" r:id="rId18"/>
    <p:sldId id="281" r:id="rId19"/>
    <p:sldId id="282" r:id="rId20"/>
    <p:sldId id="317" r:id="rId21"/>
    <p:sldId id="365" r:id="rId22"/>
    <p:sldId id="359" r:id="rId23"/>
    <p:sldId id="368" r:id="rId24"/>
    <p:sldId id="369" r:id="rId25"/>
    <p:sldId id="367" r:id="rId26"/>
    <p:sldId id="354" r:id="rId27"/>
    <p:sldId id="355" r:id="rId28"/>
    <p:sldId id="353" r:id="rId29"/>
    <p:sldId id="366" r:id="rId30"/>
  </p:sldIdLst>
  <p:sldSz cx="9144000" cy="6858000" type="screen4x3"/>
  <p:notesSz cx="9601200" cy="7315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D6D6D"/>
    <a:srgbClr val="A25100"/>
    <a:srgbClr val="D85622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8368" autoAdjust="0"/>
  </p:normalViewPr>
  <p:slideViewPr>
    <p:cSldViewPr>
      <p:cViewPr>
        <p:scale>
          <a:sx n="50" d="100"/>
          <a:sy n="50" d="100"/>
        </p:scale>
        <p:origin x="-1013" y="-29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160520" cy="365760"/>
          </a:xfrm>
          <a:prstGeom prst="rect">
            <a:avLst/>
          </a:prstGeom>
        </p:spPr>
        <p:txBody>
          <a:bodyPr vert="horz" lIns="96634" tIns="48318" rIns="96634" bIns="4831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438458" y="0"/>
            <a:ext cx="4160520" cy="365760"/>
          </a:xfrm>
          <a:prstGeom prst="rect">
            <a:avLst/>
          </a:prstGeom>
        </p:spPr>
        <p:txBody>
          <a:bodyPr vert="horz" lIns="96634" tIns="48318" rIns="96634" bIns="48318" rtlCol="0"/>
          <a:lstStyle>
            <a:lvl1pPr algn="r">
              <a:defRPr sz="1200"/>
            </a:lvl1pPr>
          </a:lstStyle>
          <a:p>
            <a:fld id="{1C53A79D-687F-47B2-A8F1-C0B43B8C7D4A}" type="datetimeFigureOut">
              <a:rPr lang="en-US" smtClean="0"/>
              <a:pPr/>
              <a:t>5/16/2012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948171"/>
            <a:ext cx="4160520" cy="365760"/>
          </a:xfrm>
          <a:prstGeom prst="rect">
            <a:avLst/>
          </a:prstGeom>
        </p:spPr>
        <p:txBody>
          <a:bodyPr vert="horz" lIns="96634" tIns="48318" rIns="96634" bIns="4831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438458" y="6948171"/>
            <a:ext cx="4160520" cy="365760"/>
          </a:xfrm>
          <a:prstGeom prst="rect">
            <a:avLst/>
          </a:prstGeom>
        </p:spPr>
        <p:txBody>
          <a:bodyPr vert="horz" lIns="96634" tIns="48318" rIns="96634" bIns="48318" rtlCol="0" anchor="b"/>
          <a:lstStyle>
            <a:lvl1pPr algn="r">
              <a:defRPr sz="1200"/>
            </a:lvl1pPr>
          </a:lstStyle>
          <a:p>
            <a:fld id="{D75A14F6-DD74-4C28-875A-537AE6EC874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160520" cy="365760"/>
          </a:xfrm>
          <a:prstGeom prst="rect">
            <a:avLst/>
          </a:prstGeom>
        </p:spPr>
        <p:txBody>
          <a:bodyPr vert="horz" lIns="96629" tIns="48314" rIns="96629" bIns="483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438458" y="0"/>
            <a:ext cx="4160520" cy="365760"/>
          </a:xfrm>
          <a:prstGeom prst="rect">
            <a:avLst/>
          </a:prstGeom>
        </p:spPr>
        <p:txBody>
          <a:bodyPr vert="horz" lIns="96629" tIns="48314" rIns="96629" bIns="48314" rtlCol="0"/>
          <a:lstStyle>
            <a:lvl1pPr algn="r">
              <a:defRPr sz="1200"/>
            </a:lvl1pPr>
          </a:lstStyle>
          <a:p>
            <a:fld id="{661FB677-60EA-4F0B-8A03-3872A0B2BC92}" type="datetimeFigureOut">
              <a:rPr lang="en-US" smtClean="0"/>
              <a:pPr/>
              <a:t>5/16/2012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73388" y="547688"/>
            <a:ext cx="3657600" cy="2743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29" tIns="48314" rIns="96629" bIns="483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60120" y="3474720"/>
            <a:ext cx="7680960" cy="3291840"/>
          </a:xfrm>
          <a:prstGeom prst="rect">
            <a:avLst/>
          </a:prstGeom>
        </p:spPr>
        <p:txBody>
          <a:bodyPr vert="horz" lIns="96629" tIns="48314" rIns="96629" bIns="4831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948171"/>
            <a:ext cx="4160520" cy="365760"/>
          </a:xfrm>
          <a:prstGeom prst="rect">
            <a:avLst/>
          </a:prstGeom>
        </p:spPr>
        <p:txBody>
          <a:bodyPr vert="horz" lIns="96629" tIns="48314" rIns="96629" bIns="483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438458" y="6948171"/>
            <a:ext cx="4160520" cy="365760"/>
          </a:xfrm>
          <a:prstGeom prst="rect">
            <a:avLst/>
          </a:prstGeom>
        </p:spPr>
        <p:txBody>
          <a:bodyPr vert="horz" lIns="96629" tIns="48314" rIns="96629" bIns="48314" rtlCol="0" anchor="b"/>
          <a:lstStyle>
            <a:lvl1pPr algn="r">
              <a:defRPr sz="1200"/>
            </a:lvl1pPr>
          </a:lstStyle>
          <a:p>
            <a:fld id="{E2D9F5AE-9E70-4F50-897A-126BCC4833A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9F5AE-9E70-4F50-897A-126BCC4833AC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/>
              <a:t>Activity</a:t>
            </a:r>
            <a:r>
              <a:rPr lang="en-US" baseline="0" dirty="0" smtClean="0"/>
              <a:t> Centers include areas that are significant now as well as priority growth areas that will be in the future.</a:t>
            </a:r>
          </a:p>
          <a:p>
            <a:r>
              <a:rPr lang="en-US" baseline="0" dirty="0" smtClean="0"/>
              <a:t>Done at regional level, indicates regional consensus around priority growth areas.</a:t>
            </a:r>
          </a:p>
          <a:p>
            <a:r>
              <a:rPr lang="en-US" baseline="0" dirty="0" smtClean="0"/>
              <a:t>Perception that they may lead to opportunities for federal funding.</a:t>
            </a:r>
          </a:p>
          <a:p>
            <a:r>
              <a:rPr lang="en-US" baseline="0" dirty="0" smtClean="0"/>
              <a:t>With RF in place, core of implementation strategy.</a:t>
            </a:r>
          </a:p>
          <a:p>
            <a:endParaRPr lang="en-US" baseline="0" dirty="0" smtClean="0"/>
          </a:p>
          <a:p>
            <a:r>
              <a:rPr lang="en-US" baseline="0" dirty="0" smtClean="0"/>
              <a:t>In the past, based on Coop. Forecasting results – would be designated a center if you met the threshold for future employment. Jobs/acre – encourages large centers.</a:t>
            </a:r>
          </a:p>
          <a:p>
            <a:r>
              <a:rPr lang="en-US" baseline="0" dirty="0" smtClean="0"/>
              <a:t>Used mainly for technical purposes: transportation planning, air quality conformity</a:t>
            </a:r>
          </a:p>
          <a:p>
            <a:r>
              <a:rPr lang="en-US" baseline="0" dirty="0" smtClean="0"/>
              <a:t>This approach didn’t always reflect the places local governments through were most significant so didn’t have full buy in</a:t>
            </a:r>
            <a:endParaRPr lang="en-US" dirty="0" smtClean="0"/>
          </a:p>
        </p:txBody>
      </p:sp>
      <p:sp>
        <p:nvSpPr>
          <p:cNvPr id="53252" name="Slide Number Placeholder 3"/>
          <p:cNvSpPr txBox="1">
            <a:spLocks noGrp="1"/>
          </p:cNvSpPr>
          <p:nvPr/>
        </p:nvSpPr>
        <p:spPr bwMode="auto">
          <a:xfrm>
            <a:off x="5438458" y="6949441"/>
            <a:ext cx="4160520" cy="364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60" tIns="45679" rIns="91360" bIns="45679" anchor="b"/>
          <a:lstStyle/>
          <a:p>
            <a:pPr algn="r"/>
            <a:fld id="{7F7A647F-F802-477D-BF66-C40799825002}" type="slidenum">
              <a:rPr lang="en-US" sz="1200">
                <a:latin typeface="Calibri" pitchFamily="34" charset="0"/>
              </a:rPr>
              <a:pPr algn="r"/>
              <a:t>2</a:t>
            </a:fld>
            <a:endParaRPr lang="en-US" sz="1200" dirty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/>
              <a:t>Centers are spatial component of RF,</a:t>
            </a:r>
            <a:r>
              <a:rPr lang="en-US" baseline="0" dirty="0" smtClean="0"/>
              <a:t> and many targets reference centers</a:t>
            </a:r>
          </a:p>
          <a:p>
            <a:r>
              <a:rPr lang="en-US" baseline="0" dirty="0" smtClean="0"/>
              <a:t>RF impetus for rethinking the way we identify centers</a:t>
            </a:r>
          </a:p>
          <a:p>
            <a:r>
              <a:rPr lang="en-US" baseline="0" dirty="0" smtClean="0"/>
              <a:t>COG Board instructed RFC to update centers, to be able to use centers as a policy tool</a:t>
            </a:r>
            <a:endParaRPr lang="en-US" dirty="0" smtClean="0"/>
          </a:p>
        </p:txBody>
      </p:sp>
      <p:sp>
        <p:nvSpPr>
          <p:cNvPr id="53252" name="Slide Number Placeholder 3"/>
          <p:cNvSpPr txBox="1">
            <a:spLocks noGrp="1"/>
          </p:cNvSpPr>
          <p:nvPr/>
        </p:nvSpPr>
        <p:spPr bwMode="auto">
          <a:xfrm>
            <a:off x="5438458" y="6949441"/>
            <a:ext cx="4160520" cy="364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60" tIns="45679" rIns="91360" bIns="45679" anchor="b"/>
          <a:lstStyle/>
          <a:p>
            <a:pPr algn="r"/>
            <a:fld id="{7F7A647F-F802-477D-BF66-C40799825002}" type="slidenum">
              <a:rPr lang="en-US" sz="1200">
                <a:latin typeface="Calibri" pitchFamily="34" charset="0"/>
              </a:rPr>
              <a:pPr algn="r"/>
              <a:t>3</a:t>
            </a:fld>
            <a:endParaRPr lang="en-US" sz="1200" dirty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/>
              <a:t>Need to align local and regional planning</a:t>
            </a:r>
          </a:p>
          <a:p>
            <a:r>
              <a:rPr lang="en-US" dirty="0" smtClean="0"/>
              <a:t>Centers need to reflect RF priorities;</a:t>
            </a:r>
            <a:r>
              <a:rPr lang="en-US" baseline="0" dirty="0" smtClean="0"/>
              <a:t> previous process didn’t always do this (e.g. many centers not served by transit)</a:t>
            </a:r>
            <a:endParaRPr lang="en-US" dirty="0" smtClean="0"/>
          </a:p>
          <a:p>
            <a:r>
              <a:rPr lang="en-US" dirty="0" smtClean="0"/>
              <a:t>Provide</a:t>
            </a:r>
            <a:r>
              <a:rPr lang="en-US" baseline="0" dirty="0" smtClean="0"/>
              <a:t> an example of the living process, centers that may show up in the future. </a:t>
            </a:r>
            <a:endParaRPr lang="en-US" dirty="0" smtClean="0"/>
          </a:p>
        </p:txBody>
      </p:sp>
      <p:sp>
        <p:nvSpPr>
          <p:cNvPr id="53252" name="Slide Number Placeholder 3"/>
          <p:cNvSpPr txBox="1">
            <a:spLocks noGrp="1"/>
          </p:cNvSpPr>
          <p:nvPr/>
        </p:nvSpPr>
        <p:spPr bwMode="auto">
          <a:xfrm>
            <a:off x="5438458" y="6949441"/>
            <a:ext cx="4160520" cy="364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60" tIns="45679" rIns="91360" bIns="45679" anchor="b"/>
          <a:lstStyle/>
          <a:p>
            <a:pPr algn="r"/>
            <a:fld id="{7F7A647F-F802-477D-BF66-C40799825002}" type="slidenum">
              <a:rPr lang="en-US" sz="1200">
                <a:latin typeface="Calibri" pitchFamily="34" charset="0"/>
              </a:rPr>
              <a:pPr algn="r"/>
              <a:t>4</a:t>
            </a:fld>
            <a:endParaRPr lang="en-US" sz="1200" dirty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>
            <a:normAutofit lnSpcReduction="10000"/>
          </a:bodyPr>
          <a:lstStyle/>
          <a:p>
            <a:r>
              <a:rPr lang="en-US" dirty="0" smtClean="0"/>
              <a:t>Here are the key questions we’re going to discuss at end</a:t>
            </a:r>
            <a:r>
              <a:rPr lang="en-US" baseline="0" dirty="0" smtClean="0"/>
              <a:t> of the presentation.</a:t>
            </a:r>
          </a:p>
          <a:p>
            <a:endParaRPr lang="en-US" baseline="0" dirty="0" smtClean="0"/>
          </a:p>
          <a:p>
            <a:r>
              <a:rPr lang="en-US" baseline="0" dirty="0" smtClean="0"/>
              <a:t>Can reference Complete Communities concept – this is about place-making</a:t>
            </a:r>
          </a:p>
          <a:p>
            <a:endParaRPr lang="en-US" baseline="0" dirty="0" smtClean="0"/>
          </a:p>
          <a:p>
            <a:r>
              <a:rPr lang="en-US" baseline="0" dirty="0" smtClean="0"/>
              <a:t>Examples:</a:t>
            </a:r>
          </a:p>
          <a:p>
            <a:r>
              <a:rPr lang="en-US" dirty="0" smtClean="0"/>
              <a:t>-Making </a:t>
            </a:r>
            <a:r>
              <a:rPr lang="en-US" baseline="0" dirty="0" smtClean="0"/>
              <a:t>sure that our centers with major job concentrations (e.g. R-B Corridor, </a:t>
            </a:r>
            <a:r>
              <a:rPr lang="en-US" baseline="0" dirty="0" err="1" smtClean="0"/>
              <a:t>NoMA</a:t>
            </a:r>
            <a:r>
              <a:rPr lang="en-US" baseline="0" dirty="0" smtClean="0"/>
              <a:t>) also provide places for people, including lower-income workers, to live, and the services to support that  </a:t>
            </a:r>
          </a:p>
          <a:p>
            <a:endParaRPr lang="en-US" baseline="0" dirty="0" smtClean="0"/>
          </a:p>
          <a:p>
            <a:r>
              <a:rPr lang="en-US" baseline="0" dirty="0" smtClean="0"/>
              <a:t>-On eastern side of region, many of centers have market affordable housing, but lack the range of services – retail, grocery</a:t>
            </a:r>
          </a:p>
          <a:p>
            <a:endParaRPr lang="en-US" baseline="0" dirty="0" smtClean="0"/>
          </a:p>
          <a:p>
            <a:r>
              <a:rPr lang="en-US" baseline="0" dirty="0" smtClean="0"/>
              <a:t>-On western side of region, many centers have large job concentrations, but lack adequate workforce and affordable housing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-Centers may be good places to concentrate </a:t>
            </a:r>
            <a:r>
              <a:rPr lang="en-US" baseline="0" dirty="0" err="1" smtClean="0"/>
              <a:t>stormwater</a:t>
            </a:r>
            <a:r>
              <a:rPr lang="en-US" baseline="0" dirty="0" smtClean="0"/>
              <a:t> mgmt and energy efficiency features – economies of scale</a:t>
            </a:r>
          </a:p>
          <a:p>
            <a:endParaRPr lang="en-US" baseline="0" dirty="0" smtClean="0"/>
          </a:p>
          <a:p>
            <a:r>
              <a:rPr lang="en-US" baseline="0" dirty="0" smtClean="0"/>
              <a:t>-Making sure that new investment in transit network and station areas doesn’t displace residents and small businesses</a:t>
            </a:r>
          </a:p>
          <a:p>
            <a:endParaRPr lang="en-US" baseline="0" dirty="0" smtClean="0"/>
          </a:p>
          <a:p>
            <a:r>
              <a:rPr lang="en-US" baseline="0" dirty="0" smtClean="0"/>
              <a:t>-Making sure that transportation network and new investments are fully utilized – concentrating jobs and housing around stations and corridors to increase ridership</a:t>
            </a:r>
            <a:endParaRPr lang="en-US" dirty="0" smtClean="0"/>
          </a:p>
        </p:txBody>
      </p:sp>
      <p:sp>
        <p:nvSpPr>
          <p:cNvPr id="53252" name="Slide Number Placeholder 3"/>
          <p:cNvSpPr txBox="1">
            <a:spLocks noGrp="1"/>
          </p:cNvSpPr>
          <p:nvPr/>
        </p:nvSpPr>
        <p:spPr bwMode="auto">
          <a:xfrm>
            <a:off x="5438458" y="6949441"/>
            <a:ext cx="4160520" cy="364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60" tIns="45679" rIns="91360" bIns="45679" anchor="b"/>
          <a:lstStyle/>
          <a:p>
            <a:pPr algn="r"/>
            <a:fld id="{7F7A647F-F802-477D-BF66-C40799825002}" type="slidenum">
              <a:rPr lang="en-US" sz="1200">
                <a:latin typeface="Calibri" pitchFamily="34" charset="0"/>
              </a:rPr>
              <a:pPr algn="r"/>
              <a:t>5</a:t>
            </a:fld>
            <a:endParaRPr lang="en-US" sz="1200" dirty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/>
              <a:t>Introduce Activities </a:t>
            </a:r>
          </a:p>
        </p:txBody>
      </p:sp>
      <p:sp>
        <p:nvSpPr>
          <p:cNvPr id="53252" name="Slide Number Placeholder 3"/>
          <p:cNvSpPr txBox="1">
            <a:spLocks noGrp="1"/>
          </p:cNvSpPr>
          <p:nvPr/>
        </p:nvSpPr>
        <p:spPr bwMode="auto">
          <a:xfrm>
            <a:off x="5438458" y="6949441"/>
            <a:ext cx="4160520" cy="364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60" tIns="45679" rIns="91360" bIns="45679" anchor="b"/>
          <a:lstStyle/>
          <a:p>
            <a:pPr algn="r"/>
            <a:fld id="{7F7A647F-F802-477D-BF66-C40799825002}" type="slidenum">
              <a:rPr lang="en-US" sz="1200">
                <a:latin typeface="Calibri" pitchFamily="34" charset="0"/>
              </a:rPr>
              <a:pPr algn="r"/>
              <a:t>6</a:t>
            </a:fld>
            <a:endParaRPr lang="en-US" sz="1200" dirty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/>
              <a:t>Going to walk through centers update process</a:t>
            </a:r>
            <a:r>
              <a:rPr lang="en-US" baseline="0" dirty="0" smtClean="0"/>
              <a:t> – 2 part process</a:t>
            </a:r>
          </a:p>
          <a:p>
            <a:r>
              <a:rPr lang="en-US" baseline="0" dirty="0" smtClean="0"/>
              <a:t>First, is getting consensus on where the centers are in region</a:t>
            </a:r>
          </a:p>
          <a:p>
            <a:endParaRPr lang="en-US" baseline="0" dirty="0" smtClean="0"/>
          </a:p>
          <a:p>
            <a:r>
              <a:rPr lang="en-US" baseline="0" dirty="0" smtClean="0"/>
              <a:t>Developing guidelines a very iterative process – have modified based on feedback from Planning Directors</a:t>
            </a:r>
          </a:p>
          <a:p>
            <a:r>
              <a:rPr lang="en-US" baseline="0" dirty="0" smtClean="0"/>
              <a:t>Start by getting dots on the map – not concerned with boundaries yet – ½ mile radius</a:t>
            </a:r>
          </a:p>
          <a:p>
            <a:r>
              <a:rPr lang="en-US" baseline="0" dirty="0" smtClean="0"/>
              <a:t>Looked individually at how our proposed criteria would affect each jurisdiction – centers that would result</a:t>
            </a:r>
          </a:p>
          <a:p>
            <a:r>
              <a:rPr lang="en-US" baseline="0" dirty="0" smtClean="0"/>
              <a:t>Then we held one-on-one meetings with each of our jurisdictions to present these results, hear about what’s happening locally and get feedback on things that need to be modified</a:t>
            </a:r>
          </a:p>
          <a:p>
            <a:r>
              <a:rPr lang="en-US" baseline="0" dirty="0" smtClean="0"/>
              <a:t>Incorporated those changes, and now have a draft Activity Centers map</a:t>
            </a:r>
          </a:p>
          <a:p>
            <a:r>
              <a:rPr lang="en-US" baseline="0" dirty="0" smtClean="0"/>
              <a:t>Next – begin working on establishing boundaries so we can continue to use the centers for technical purposes – transportation analysis zones, census tracts, etc.</a:t>
            </a:r>
          </a:p>
          <a:p>
            <a:endParaRPr lang="en-US" dirty="0" smtClean="0"/>
          </a:p>
        </p:txBody>
      </p:sp>
      <p:sp>
        <p:nvSpPr>
          <p:cNvPr id="53252" name="Slide Number Placeholder 3"/>
          <p:cNvSpPr txBox="1">
            <a:spLocks noGrp="1"/>
          </p:cNvSpPr>
          <p:nvPr/>
        </p:nvSpPr>
        <p:spPr bwMode="auto">
          <a:xfrm>
            <a:off x="5438458" y="6949441"/>
            <a:ext cx="4160520" cy="364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60" tIns="45679" rIns="91360" bIns="45679" anchor="b"/>
          <a:lstStyle/>
          <a:p>
            <a:pPr algn="r"/>
            <a:fld id="{7F7A647F-F802-477D-BF66-C40799825002}" type="slidenum">
              <a:rPr lang="en-US" sz="1200">
                <a:latin typeface="Calibri" pitchFamily="34" charset="0"/>
              </a:rPr>
              <a:pPr algn="r"/>
              <a:t>7</a:t>
            </a:fld>
            <a:endParaRPr lang="en-US" sz="1200" dirty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/>
              <a:t>Going to walk through centers update process</a:t>
            </a:r>
            <a:r>
              <a:rPr lang="en-US" baseline="0" dirty="0" smtClean="0"/>
              <a:t> – 2 part process</a:t>
            </a:r>
          </a:p>
          <a:p>
            <a:r>
              <a:rPr lang="en-US" baseline="0" dirty="0" smtClean="0"/>
              <a:t>First, is getting consensus on where the centers are in region</a:t>
            </a:r>
          </a:p>
          <a:p>
            <a:endParaRPr lang="en-US" baseline="0" dirty="0" smtClean="0"/>
          </a:p>
          <a:p>
            <a:r>
              <a:rPr lang="en-US" baseline="0" dirty="0" smtClean="0"/>
              <a:t>Developing guidelines a very iterative process – have modified based on feedback from Planning Directors</a:t>
            </a:r>
          </a:p>
          <a:p>
            <a:r>
              <a:rPr lang="en-US" baseline="0" dirty="0" smtClean="0"/>
              <a:t>Start by getting dots on the map – not concerned with boundaries yet – ½ mile radius</a:t>
            </a:r>
          </a:p>
          <a:p>
            <a:r>
              <a:rPr lang="en-US" baseline="0" dirty="0" smtClean="0"/>
              <a:t>Looked individually at how our proposed criteria would affect each jurisdiction – centers that would result</a:t>
            </a:r>
          </a:p>
          <a:p>
            <a:r>
              <a:rPr lang="en-US" baseline="0" dirty="0" smtClean="0"/>
              <a:t>Then we held one-on-one meetings with each of our jurisdictions to present these results, hear about what’s happening locally and get feedback on things that need to be modified</a:t>
            </a:r>
          </a:p>
          <a:p>
            <a:r>
              <a:rPr lang="en-US" baseline="0" dirty="0" smtClean="0"/>
              <a:t>Incorporated those changes, and now have a draft Activity Centers map</a:t>
            </a:r>
          </a:p>
          <a:p>
            <a:r>
              <a:rPr lang="en-US" baseline="0" dirty="0" smtClean="0"/>
              <a:t>Next – begin working on establishing boundaries so we can continue to use the centers for technical purposes – transportation analysis zones, census tracts, etc.</a:t>
            </a:r>
          </a:p>
          <a:p>
            <a:endParaRPr lang="en-US" dirty="0" smtClean="0"/>
          </a:p>
        </p:txBody>
      </p:sp>
      <p:sp>
        <p:nvSpPr>
          <p:cNvPr id="53252" name="Slide Number Placeholder 3"/>
          <p:cNvSpPr txBox="1">
            <a:spLocks noGrp="1"/>
          </p:cNvSpPr>
          <p:nvPr/>
        </p:nvSpPr>
        <p:spPr bwMode="auto">
          <a:xfrm>
            <a:off x="5438458" y="6949441"/>
            <a:ext cx="4160520" cy="364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60" tIns="45679" rIns="91360" bIns="45679" anchor="b"/>
          <a:lstStyle/>
          <a:p>
            <a:pPr algn="r"/>
            <a:fld id="{7F7A647F-F802-477D-BF66-C40799825002}" type="slidenum">
              <a:rPr lang="en-US" sz="1200">
                <a:latin typeface="Calibri" pitchFamily="34" charset="0"/>
              </a:rPr>
              <a:pPr algn="r"/>
              <a:t>8</a:t>
            </a:fld>
            <a:endParaRPr lang="en-US" sz="1200" dirty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304608" indent="-304608">
              <a:defRPr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Second step in this process is turning</a:t>
            </a:r>
            <a:r>
              <a:rPr lang="en-US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 these centers into tool to implement RF goals – </a:t>
            </a:r>
          </a:p>
          <a:p>
            <a:pPr marL="304608" indent="-304608">
              <a:defRPr/>
            </a:pPr>
            <a:r>
              <a:rPr lang="en-US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In this step we will be developing tools to assess each center:</a:t>
            </a:r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304608" indent="-304608">
              <a:buFont typeface="Wingdings" pitchFamily="2" charset="2"/>
              <a:buChar char="Ø"/>
              <a:defRPr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Analyze physical characteristics and market strength of centers</a:t>
            </a:r>
          </a:p>
          <a:p>
            <a:pPr marL="304608" indent="-304608">
              <a:buFont typeface="Wingdings" pitchFamily="2" charset="2"/>
              <a:buChar char="Ø"/>
              <a:defRPr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Identify place types based on shared characteristics</a:t>
            </a:r>
          </a:p>
          <a:p>
            <a:pPr marL="304608" indent="-304608">
              <a:buFont typeface="Wingdings" pitchFamily="2" charset="2"/>
              <a:buChar char="Ø"/>
              <a:defRPr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Develop economic development strategies for each place type to guide investment in Activity Centers</a:t>
            </a:r>
          </a:p>
          <a:p>
            <a:pPr marL="304608" indent="-304608">
              <a:defRPr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Harriet</a:t>
            </a:r>
            <a:r>
              <a:rPr lang="en-US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 will be talking about this later in the meeting</a:t>
            </a:r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3252" name="Slide Number Placeholder 3"/>
          <p:cNvSpPr txBox="1">
            <a:spLocks noGrp="1"/>
          </p:cNvSpPr>
          <p:nvPr/>
        </p:nvSpPr>
        <p:spPr bwMode="auto">
          <a:xfrm>
            <a:off x="5438458" y="6949441"/>
            <a:ext cx="4160520" cy="364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60" tIns="45679" rIns="91360" bIns="45679" anchor="b"/>
          <a:lstStyle/>
          <a:p>
            <a:pPr algn="r"/>
            <a:fld id="{7F7A647F-F802-477D-BF66-C40799825002}" type="slidenum">
              <a:rPr lang="en-US" sz="1200">
                <a:latin typeface="Calibri" pitchFamily="34" charset="0"/>
              </a:rPr>
              <a:pPr algn="r"/>
              <a:t>9</a:t>
            </a:fld>
            <a:endParaRPr lang="en-US" sz="1200" dirty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53252" name="Slide Number Placeholder 3"/>
          <p:cNvSpPr txBox="1">
            <a:spLocks noGrp="1"/>
          </p:cNvSpPr>
          <p:nvPr/>
        </p:nvSpPr>
        <p:spPr bwMode="auto">
          <a:xfrm>
            <a:off x="5438458" y="6949441"/>
            <a:ext cx="4160520" cy="364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60" tIns="45679" rIns="91360" bIns="45679" anchor="b"/>
          <a:lstStyle/>
          <a:p>
            <a:pPr algn="r"/>
            <a:fld id="{7F7A647F-F802-477D-BF66-C40799825002}" type="slidenum">
              <a:rPr lang="en-US" sz="1200">
                <a:latin typeface="Calibri" pitchFamily="34" charset="0"/>
              </a:rPr>
              <a:pPr algn="r"/>
              <a:t>10</a:t>
            </a:fld>
            <a:endParaRPr lang="en-US" sz="1200" dirty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 is what we’ve come up with </a:t>
            </a:r>
          </a:p>
          <a:p>
            <a:r>
              <a:rPr lang="en-US" dirty="0" smtClean="0"/>
              <a:t>Can</a:t>
            </a:r>
            <a:r>
              <a:rPr lang="en-US" baseline="0" dirty="0" smtClean="0"/>
              <a:t> see the centers in greater detail in your packets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9F5AE-9E70-4F50-897A-126BCC4833AC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/>
              <a:t>Hybrid Approach – Policy</a:t>
            </a:r>
            <a:r>
              <a:rPr lang="en-US" baseline="0" dirty="0" smtClean="0"/>
              <a:t> and Analytical </a:t>
            </a:r>
          </a:p>
          <a:p>
            <a:r>
              <a:rPr lang="en-US" baseline="0" dirty="0" smtClean="0"/>
              <a:t>Provides flexibility – the attributes work as a system</a:t>
            </a:r>
          </a:p>
          <a:p>
            <a:endParaRPr lang="en-US" baseline="0" dirty="0" smtClean="0"/>
          </a:p>
        </p:txBody>
      </p:sp>
      <p:sp>
        <p:nvSpPr>
          <p:cNvPr id="53252" name="Slide Number Placeholder 3"/>
          <p:cNvSpPr txBox="1">
            <a:spLocks noGrp="1"/>
          </p:cNvSpPr>
          <p:nvPr/>
        </p:nvSpPr>
        <p:spPr bwMode="auto">
          <a:xfrm>
            <a:off x="5438458" y="6949441"/>
            <a:ext cx="4160520" cy="364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60" tIns="45679" rIns="91360" bIns="45679" anchor="b"/>
          <a:lstStyle/>
          <a:p>
            <a:pPr algn="r"/>
            <a:fld id="{7F7A647F-F802-477D-BF66-C40799825002}" type="slidenum">
              <a:rPr lang="en-US" sz="1200">
                <a:latin typeface="Calibri" pitchFamily="34" charset="0"/>
              </a:rPr>
              <a:pPr algn="r"/>
              <a:t>12</a:t>
            </a:fld>
            <a:endParaRPr lang="en-US" sz="1200" dirty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/>
              <a:t>About</a:t>
            </a:r>
            <a:r>
              <a:rPr lang="en-US" baseline="0" dirty="0" smtClean="0"/>
              <a:t> setting a floor/envelope for eligible areas</a:t>
            </a:r>
          </a:p>
          <a:p>
            <a:r>
              <a:rPr lang="en-US" baseline="0" dirty="0" smtClean="0"/>
              <a:t>Locally-focused – captures what’s happening within the jurisdiction – comp plans, infrastructure, </a:t>
            </a:r>
            <a:r>
              <a:rPr lang="en-US" baseline="0" dirty="0" err="1" smtClean="0"/>
              <a:t>enviro</a:t>
            </a:r>
            <a:r>
              <a:rPr lang="en-US" baseline="0" dirty="0" smtClean="0"/>
              <a:t> protection areas</a:t>
            </a:r>
          </a:p>
          <a:p>
            <a:r>
              <a:rPr lang="en-US" baseline="0" dirty="0" smtClean="0"/>
              <a:t>Policy-oriented</a:t>
            </a:r>
          </a:p>
          <a:p>
            <a:pPr defTabSz="966529">
              <a:defRPr/>
            </a:pPr>
            <a:r>
              <a:rPr lang="en-US" baseline="0" dirty="0" smtClean="0"/>
              <a:t>Mainly forward looking – so includes places that are significant now, and places that are planned to be in the future</a:t>
            </a:r>
          </a:p>
          <a:p>
            <a:endParaRPr lang="en-US" baseline="0" dirty="0" smtClean="0"/>
          </a:p>
        </p:txBody>
      </p:sp>
      <p:sp>
        <p:nvSpPr>
          <p:cNvPr id="53252" name="Slide Number Placeholder 3"/>
          <p:cNvSpPr txBox="1">
            <a:spLocks noGrp="1"/>
          </p:cNvSpPr>
          <p:nvPr/>
        </p:nvSpPr>
        <p:spPr bwMode="auto">
          <a:xfrm>
            <a:off x="5438458" y="6949441"/>
            <a:ext cx="4160520" cy="364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60" tIns="45679" rIns="91360" bIns="45679" anchor="b"/>
          <a:lstStyle/>
          <a:p>
            <a:pPr algn="r"/>
            <a:fld id="{7F7A647F-F802-477D-BF66-C40799825002}" type="slidenum">
              <a:rPr lang="en-US" sz="1200">
                <a:latin typeface="Calibri" pitchFamily="34" charset="0"/>
              </a:rPr>
              <a:pPr algn="r"/>
              <a:t>13</a:t>
            </a:fld>
            <a:endParaRPr lang="en-US" sz="1200" dirty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/>
              <a:t>In</a:t>
            </a:r>
            <a:r>
              <a:rPr lang="en-US" baseline="0" dirty="0" smtClean="0"/>
              <a:t> that past when centers were developed based solely on coop forecasts, we often didn’t get the buy-in we needed from all of the local government stakeholders – this time, most important to align centers with local plans</a:t>
            </a:r>
            <a:endParaRPr lang="en-US" dirty="0" smtClean="0"/>
          </a:p>
        </p:txBody>
      </p:sp>
      <p:sp>
        <p:nvSpPr>
          <p:cNvPr id="53252" name="Slide Number Placeholder 3"/>
          <p:cNvSpPr txBox="1">
            <a:spLocks noGrp="1"/>
          </p:cNvSpPr>
          <p:nvPr/>
        </p:nvSpPr>
        <p:spPr bwMode="auto">
          <a:xfrm>
            <a:off x="5438458" y="6949441"/>
            <a:ext cx="4160520" cy="364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60" tIns="45679" rIns="91360" bIns="45679" anchor="b"/>
          <a:lstStyle/>
          <a:p>
            <a:pPr algn="r"/>
            <a:fld id="{7F7A647F-F802-477D-BF66-C40799825002}" type="slidenum">
              <a:rPr lang="en-US" sz="1200">
                <a:latin typeface="Calibri" pitchFamily="34" charset="0"/>
              </a:rPr>
              <a:pPr algn="r"/>
              <a:t>14</a:t>
            </a:fld>
            <a:endParaRPr lang="en-US" sz="1200" dirty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/>
              <a:t>Normalized</a:t>
            </a:r>
            <a:r>
              <a:rPr lang="en-US" baseline="0" dirty="0" smtClean="0"/>
              <a:t> by county</a:t>
            </a:r>
          </a:p>
          <a:p>
            <a:r>
              <a:rPr lang="en-US" baseline="0" dirty="0" smtClean="0"/>
              <a:t>Eliminates very low density and environmentally sensitive/protected areas that jurisdictions don’t want developed </a:t>
            </a:r>
            <a:endParaRPr lang="en-US" dirty="0" smtClean="0"/>
          </a:p>
        </p:txBody>
      </p:sp>
      <p:sp>
        <p:nvSpPr>
          <p:cNvPr id="53252" name="Slide Number Placeholder 3"/>
          <p:cNvSpPr txBox="1">
            <a:spLocks noGrp="1"/>
          </p:cNvSpPr>
          <p:nvPr/>
        </p:nvSpPr>
        <p:spPr bwMode="auto">
          <a:xfrm>
            <a:off x="5438458" y="6949441"/>
            <a:ext cx="4160520" cy="364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60" tIns="45679" rIns="91360" bIns="45679" anchor="b"/>
          <a:lstStyle/>
          <a:p>
            <a:pPr algn="r"/>
            <a:fld id="{7F7A647F-F802-477D-BF66-C40799825002}" type="slidenum">
              <a:rPr lang="en-US" sz="1200">
                <a:latin typeface="Calibri" pitchFamily="34" charset="0"/>
              </a:rPr>
              <a:pPr algn="r"/>
              <a:t>15</a:t>
            </a:fld>
            <a:endParaRPr lang="en-US" sz="1200" dirty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/>
              <a:t>Incorporates</a:t>
            </a:r>
            <a:r>
              <a:rPr lang="en-US" baseline="0" dirty="0" smtClean="0"/>
              <a:t> RF targets</a:t>
            </a:r>
            <a:endParaRPr lang="en-US" dirty="0" smtClean="0"/>
          </a:p>
        </p:txBody>
      </p:sp>
      <p:sp>
        <p:nvSpPr>
          <p:cNvPr id="53252" name="Slide Number Placeholder 3"/>
          <p:cNvSpPr txBox="1">
            <a:spLocks noGrp="1"/>
          </p:cNvSpPr>
          <p:nvPr/>
        </p:nvSpPr>
        <p:spPr bwMode="auto">
          <a:xfrm>
            <a:off x="5438458" y="6949441"/>
            <a:ext cx="4160520" cy="364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60" tIns="45679" rIns="91360" bIns="45679" anchor="b"/>
          <a:lstStyle/>
          <a:p>
            <a:pPr algn="r"/>
            <a:fld id="{7F7A647F-F802-477D-BF66-C40799825002}" type="slidenum">
              <a:rPr lang="en-US" sz="1200">
                <a:latin typeface="Calibri" pitchFamily="34" charset="0"/>
              </a:rPr>
              <a:pPr algn="r"/>
              <a:t>16</a:t>
            </a:fld>
            <a:endParaRPr lang="en-US" sz="1200" dirty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/>
              <a:t>Came from LEED</a:t>
            </a:r>
            <a:r>
              <a:rPr lang="en-US" baseline="0" dirty="0" smtClean="0"/>
              <a:t>-ND prerequisite </a:t>
            </a:r>
            <a:endParaRPr lang="en-US" dirty="0" smtClean="0"/>
          </a:p>
        </p:txBody>
      </p:sp>
      <p:sp>
        <p:nvSpPr>
          <p:cNvPr id="53252" name="Slide Number Placeholder 3"/>
          <p:cNvSpPr txBox="1">
            <a:spLocks noGrp="1"/>
          </p:cNvSpPr>
          <p:nvPr/>
        </p:nvSpPr>
        <p:spPr bwMode="auto">
          <a:xfrm>
            <a:off x="5438458" y="6949441"/>
            <a:ext cx="4160520" cy="364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60" tIns="45679" rIns="91360" bIns="45679" anchor="b"/>
          <a:lstStyle/>
          <a:p>
            <a:pPr algn="r"/>
            <a:fld id="{7F7A647F-F802-477D-BF66-C40799825002}" type="slidenum">
              <a:rPr lang="en-US" sz="1200">
                <a:latin typeface="Calibri" pitchFamily="34" charset="0"/>
              </a:rPr>
              <a:pPr algn="r"/>
              <a:t>17</a:t>
            </a:fld>
            <a:endParaRPr lang="en-US" sz="1200" dirty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53252" name="Slide Number Placeholder 3"/>
          <p:cNvSpPr txBox="1">
            <a:spLocks noGrp="1"/>
          </p:cNvSpPr>
          <p:nvPr/>
        </p:nvSpPr>
        <p:spPr bwMode="auto">
          <a:xfrm>
            <a:off x="5438458" y="6949441"/>
            <a:ext cx="4160520" cy="364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60" tIns="45679" rIns="91360" bIns="45679" anchor="b"/>
          <a:lstStyle/>
          <a:p>
            <a:pPr algn="r"/>
            <a:fld id="{7F7A647F-F802-477D-BF66-C40799825002}" type="slidenum">
              <a:rPr lang="en-US" sz="1200">
                <a:latin typeface="Calibri" pitchFamily="34" charset="0"/>
              </a:rPr>
              <a:pPr algn="r"/>
              <a:t>18</a:t>
            </a:fld>
            <a:endParaRPr lang="en-US" sz="1200" dirty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/>
              <a:t>In</a:t>
            </a:r>
            <a:r>
              <a:rPr lang="en-US" baseline="0" dirty="0" smtClean="0"/>
              <a:t> past, AC’s about concentrations of jobs, but activity centers should have a mix of activities – mix of uses so people are coming and going at different times of the day – about </a:t>
            </a:r>
            <a:r>
              <a:rPr lang="en-US" baseline="0" dirty="0" err="1" smtClean="0"/>
              <a:t>placemaking</a:t>
            </a:r>
            <a:endParaRPr lang="en-US" dirty="0" smtClean="0"/>
          </a:p>
        </p:txBody>
      </p:sp>
      <p:sp>
        <p:nvSpPr>
          <p:cNvPr id="53252" name="Slide Number Placeholder 3"/>
          <p:cNvSpPr txBox="1">
            <a:spLocks noGrp="1"/>
          </p:cNvSpPr>
          <p:nvPr/>
        </p:nvSpPr>
        <p:spPr bwMode="auto">
          <a:xfrm>
            <a:off x="5438458" y="6949441"/>
            <a:ext cx="4160520" cy="364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60" tIns="45679" rIns="91360" bIns="45679" anchor="b"/>
          <a:lstStyle/>
          <a:p>
            <a:pPr algn="r"/>
            <a:fld id="{7F7A647F-F802-477D-BF66-C40799825002}" type="slidenum">
              <a:rPr lang="en-US" sz="1200">
                <a:latin typeface="Calibri" pitchFamily="34" charset="0"/>
              </a:rPr>
              <a:pPr algn="r"/>
              <a:t>19</a:t>
            </a:fld>
            <a:endParaRPr lang="en-US" sz="1200" dirty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25604" name="Slide Number Placeholder 3"/>
          <p:cNvSpPr txBox="1">
            <a:spLocks noGrp="1"/>
          </p:cNvSpPr>
          <p:nvPr/>
        </p:nvSpPr>
        <p:spPr bwMode="auto">
          <a:xfrm>
            <a:off x="5438458" y="6949441"/>
            <a:ext cx="4160520" cy="364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60" tIns="45679" rIns="91360" bIns="45679" anchor="b"/>
          <a:lstStyle/>
          <a:p>
            <a:pPr algn="r"/>
            <a:fld id="{C33DB3D1-AA18-44DF-A0F1-C2099A5D8265}" type="slidenum">
              <a:rPr lang="en-US" sz="1200">
                <a:latin typeface="Calibri" pitchFamily="34" charset="0"/>
              </a:rPr>
              <a:pPr algn="r"/>
              <a:t>20</a:t>
            </a:fld>
            <a:endParaRPr lang="en-US" sz="1200" dirty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 we started looking first at locally identified</a:t>
            </a:r>
            <a:r>
              <a:rPr lang="en-US" baseline="0" dirty="0" smtClean="0"/>
              <a:t> centers, then applied the attributes, and this is where we are now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9F5AE-9E70-4F50-897A-126BCC4833AC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RF aspects of center selection: compact growth, efficient use of  infrastructure, transit accessibility, H+T affordability, etc.</a:t>
            </a:r>
            <a:endParaRPr lang="en-US" dirty="0" smtClean="0"/>
          </a:p>
        </p:txBody>
      </p:sp>
      <p:sp>
        <p:nvSpPr>
          <p:cNvPr id="53252" name="Slide Number Placeholder 3"/>
          <p:cNvSpPr txBox="1">
            <a:spLocks noGrp="1"/>
          </p:cNvSpPr>
          <p:nvPr/>
        </p:nvSpPr>
        <p:spPr bwMode="auto">
          <a:xfrm>
            <a:off x="5438458" y="6949441"/>
            <a:ext cx="4160520" cy="364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60" tIns="45679" rIns="91360" bIns="45679" anchor="b"/>
          <a:lstStyle/>
          <a:p>
            <a:pPr algn="r"/>
            <a:fld id="{7F7A647F-F802-477D-BF66-C40799825002}" type="slidenum">
              <a:rPr lang="en-US" sz="1200">
                <a:latin typeface="Calibri" pitchFamily="34" charset="0"/>
              </a:rPr>
              <a:pPr algn="r"/>
              <a:t>22</a:t>
            </a:fld>
            <a:endParaRPr lang="en-US" sz="1200" dirty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Need to finalize boundaries, but</a:t>
            </a:r>
            <a:r>
              <a:rPr lang="en-US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 not expanding the footprint of centers in the region – need to make centers concept applicable to the whole region</a:t>
            </a:r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Smaller places with strong foundations to support future growth</a:t>
            </a:r>
          </a:p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Especially beneficial for implementation - Better scale for </a:t>
            </a:r>
            <a:r>
              <a:rPr lang="en-US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placemaking</a:t>
            </a:r>
            <a:endParaRPr lang="en-US" dirty="0" smtClean="0"/>
          </a:p>
        </p:txBody>
      </p:sp>
      <p:sp>
        <p:nvSpPr>
          <p:cNvPr id="53252" name="Slide Number Placeholder 3"/>
          <p:cNvSpPr txBox="1">
            <a:spLocks noGrp="1"/>
          </p:cNvSpPr>
          <p:nvPr/>
        </p:nvSpPr>
        <p:spPr bwMode="auto">
          <a:xfrm>
            <a:off x="5438458" y="6949441"/>
            <a:ext cx="4160520" cy="364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60" tIns="45679" rIns="91360" bIns="45679" anchor="b"/>
          <a:lstStyle/>
          <a:p>
            <a:pPr algn="r"/>
            <a:fld id="{7F7A647F-F802-477D-BF66-C40799825002}" type="slidenum">
              <a:rPr lang="en-US" sz="1200">
                <a:latin typeface="Calibri" pitchFamily="34" charset="0"/>
              </a:rPr>
              <a:pPr algn="r"/>
              <a:t>23</a:t>
            </a:fld>
            <a:endParaRPr lang="en-US" sz="1200" dirty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/>
              <a:t>Many transit</a:t>
            </a:r>
            <a:r>
              <a:rPr lang="en-US" baseline="0" dirty="0" smtClean="0"/>
              <a:t> stations particularly on eastern side of the region were not located in centers and were underutilized – this brings many more stations into the centers</a:t>
            </a:r>
          </a:p>
          <a:p>
            <a:r>
              <a:rPr lang="en-US" baseline="0" dirty="0" smtClean="0"/>
              <a:t>RF targets: All RACs will have transit accessibility, and transportation investment will link RACs</a:t>
            </a:r>
            <a:endParaRPr lang="en-US" dirty="0" smtClean="0"/>
          </a:p>
        </p:txBody>
      </p:sp>
      <p:sp>
        <p:nvSpPr>
          <p:cNvPr id="53252" name="Slide Number Placeholder 3"/>
          <p:cNvSpPr txBox="1">
            <a:spLocks noGrp="1"/>
          </p:cNvSpPr>
          <p:nvPr/>
        </p:nvSpPr>
        <p:spPr bwMode="auto">
          <a:xfrm>
            <a:off x="5438458" y="6949441"/>
            <a:ext cx="4160520" cy="364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60" tIns="45679" rIns="91360" bIns="45679" anchor="b"/>
          <a:lstStyle/>
          <a:p>
            <a:pPr algn="r"/>
            <a:fld id="{7F7A647F-F802-477D-BF66-C40799825002}" type="slidenum">
              <a:rPr lang="en-US" sz="1200">
                <a:latin typeface="Calibri" pitchFamily="34" charset="0"/>
              </a:rPr>
              <a:pPr algn="r"/>
              <a:t>24</a:t>
            </a:fld>
            <a:endParaRPr lang="en-US" sz="1200" dirty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Even though this is not one of the attributes,</a:t>
            </a:r>
            <a:r>
              <a:rPr lang="en-US" baseline="0" dirty="0" smtClean="0"/>
              <a:t> the centers align with existing highway network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9F5AE-9E70-4F50-897A-126BCC4833AC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53252" name="Slide Number Placeholder 3"/>
          <p:cNvSpPr txBox="1">
            <a:spLocks noGrp="1"/>
          </p:cNvSpPr>
          <p:nvPr/>
        </p:nvSpPr>
        <p:spPr bwMode="auto">
          <a:xfrm>
            <a:off x="5438458" y="6949441"/>
            <a:ext cx="4160520" cy="364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60" tIns="45679" rIns="91360" bIns="45679" anchor="b"/>
          <a:lstStyle/>
          <a:p>
            <a:pPr algn="r"/>
            <a:fld id="{7F7A647F-F802-477D-BF66-C40799825002}" type="slidenum">
              <a:rPr lang="en-US" sz="1200">
                <a:latin typeface="Calibri" pitchFamily="34" charset="0"/>
              </a:rPr>
              <a:pPr algn="r"/>
              <a:t>27</a:t>
            </a:fld>
            <a:endParaRPr lang="en-US" sz="1200" dirty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/>
              <a:t>Here are the key questions we’re going to discuss at end</a:t>
            </a:r>
            <a:r>
              <a:rPr lang="en-US" baseline="0" dirty="0" smtClean="0"/>
              <a:t> of the presentation.</a:t>
            </a:r>
          </a:p>
          <a:p>
            <a:endParaRPr lang="en-US" baseline="0" dirty="0" smtClean="0"/>
          </a:p>
          <a:p>
            <a:r>
              <a:rPr lang="en-US" baseline="0" dirty="0" smtClean="0"/>
              <a:t>Can reference Complete Communities concept – this is about place-making</a:t>
            </a:r>
          </a:p>
          <a:p>
            <a:endParaRPr lang="en-US" baseline="0" dirty="0" smtClean="0"/>
          </a:p>
          <a:p>
            <a:r>
              <a:rPr lang="en-US" baseline="0" dirty="0" smtClean="0"/>
              <a:t>Examples:</a:t>
            </a:r>
          </a:p>
          <a:p>
            <a:r>
              <a:rPr lang="en-US" dirty="0" smtClean="0"/>
              <a:t>-Making </a:t>
            </a:r>
            <a:r>
              <a:rPr lang="en-US" baseline="0" dirty="0" smtClean="0"/>
              <a:t>sure that our centers with major job concentrations (e.g. R-B Corridor, </a:t>
            </a:r>
            <a:r>
              <a:rPr lang="en-US" baseline="0" dirty="0" err="1" smtClean="0"/>
              <a:t>NoMA</a:t>
            </a:r>
            <a:r>
              <a:rPr lang="en-US" baseline="0" dirty="0" smtClean="0"/>
              <a:t>) also provide places for people, including lower-income workers, to live, and the services to support that  </a:t>
            </a:r>
          </a:p>
          <a:p>
            <a:endParaRPr lang="en-US" baseline="0" dirty="0" smtClean="0"/>
          </a:p>
          <a:p>
            <a:r>
              <a:rPr lang="en-US" baseline="0" dirty="0" smtClean="0"/>
              <a:t>-On eastern side of region, many of centers have market affordable housing, but lack the range of services – retail, grocery</a:t>
            </a:r>
          </a:p>
          <a:p>
            <a:endParaRPr lang="en-US" baseline="0" dirty="0" smtClean="0"/>
          </a:p>
          <a:p>
            <a:r>
              <a:rPr lang="en-US" baseline="0" dirty="0" smtClean="0"/>
              <a:t>-On western side of region, many centers have large job concentrations, but lack adequate workforce and affordable housing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-Centers may be good places to concentrate </a:t>
            </a:r>
            <a:r>
              <a:rPr lang="en-US" baseline="0" dirty="0" err="1" smtClean="0"/>
              <a:t>stormwater</a:t>
            </a:r>
            <a:r>
              <a:rPr lang="en-US" baseline="0" dirty="0" smtClean="0"/>
              <a:t> mgmt and energy efficiency features – economies of scale</a:t>
            </a:r>
          </a:p>
          <a:p>
            <a:endParaRPr lang="en-US" baseline="0" dirty="0" smtClean="0"/>
          </a:p>
          <a:p>
            <a:r>
              <a:rPr lang="en-US" baseline="0" dirty="0" smtClean="0"/>
              <a:t>-Making sure that new investment in transit network and station areas doesn’t displace residents and small businesses</a:t>
            </a:r>
          </a:p>
          <a:p>
            <a:endParaRPr lang="en-US" baseline="0" dirty="0" smtClean="0"/>
          </a:p>
          <a:p>
            <a:r>
              <a:rPr lang="en-US" baseline="0" dirty="0" smtClean="0"/>
              <a:t>-Making sure that transportation network and new investments are fully utilized – concentrating jobs and housing around stations and corridors to increase ridership</a:t>
            </a:r>
            <a:endParaRPr lang="en-US" dirty="0" smtClean="0"/>
          </a:p>
        </p:txBody>
      </p:sp>
      <p:sp>
        <p:nvSpPr>
          <p:cNvPr id="53252" name="Slide Number Placeholder 3"/>
          <p:cNvSpPr txBox="1">
            <a:spLocks noGrp="1"/>
          </p:cNvSpPr>
          <p:nvPr/>
        </p:nvSpPr>
        <p:spPr bwMode="auto">
          <a:xfrm>
            <a:off x="5438458" y="6949441"/>
            <a:ext cx="4160520" cy="364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60" tIns="45679" rIns="91360" bIns="45679" anchor="b"/>
          <a:lstStyle/>
          <a:p>
            <a:pPr algn="r"/>
            <a:fld id="{7F7A647F-F802-477D-BF66-C40799825002}" type="slidenum">
              <a:rPr lang="en-US" sz="1200">
                <a:latin typeface="Calibri" pitchFamily="34" charset="0"/>
              </a:rPr>
              <a:pPr algn="r"/>
              <a:t>28</a:t>
            </a:fld>
            <a:endParaRPr lang="en-US" sz="1200" dirty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/>
              <a:t>Here are the key questions we’re going to discuss at end</a:t>
            </a:r>
            <a:r>
              <a:rPr lang="en-US" baseline="0" dirty="0" smtClean="0"/>
              <a:t> of the presentation.</a:t>
            </a:r>
          </a:p>
          <a:p>
            <a:endParaRPr lang="en-US" baseline="0" dirty="0" smtClean="0"/>
          </a:p>
          <a:p>
            <a:r>
              <a:rPr lang="en-US" baseline="0" dirty="0" smtClean="0"/>
              <a:t>Can reference Complete Communities concept – this is about place-making</a:t>
            </a:r>
          </a:p>
          <a:p>
            <a:endParaRPr lang="en-US" baseline="0" dirty="0" smtClean="0"/>
          </a:p>
          <a:p>
            <a:r>
              <a:rPr lang="en-US" baseline="0" dirty="0" smtClean="0"/>
              <a:t>Examples:</a:t>
            </a:r>
          </a:p>
          <a:p>
            <a:r>
              <a:rPr lang="en-US" dirty="0" smtClean="0"/>
              <a:t>-Making </a:t>
            </a:r>
            <a:r>
              <a:rPr lang="en-US" baseline="0" dirty="0" smtClean="0"/>
              <a:t>sure that our centers with major job concentrations (e.g. R-B Corridor, </a:t>
            </a:r>
            <a:r>
              <a:rPr lang="en-US" baseline="0" dirty="0" err="1" smtClean="0"/>
              <a:t>NoMA</a:t>
            </a:r>
            <a:r>
              <a:rPr lang="en-US" baseline="0" dirty="0" smtClean="0"/>
              <a:t>) also provide places for people, including lower-income workers, to live, and the services to support that  </a:t>
            </a:r>
          </a:p>
          <a:p>
            <a:endParaRPr lang="en-US" baseline="0" dirty="0" smtClean="0"/>
          </a:p>
          <a:p>
            <a:r>
              <a:rPr lang="en-US" baseline="0" dirty="0" smtClean="0"/>
              <a:t>-On eastern side of region, many of centers have market affordable housing, but lack the range of services – retail, grocery</a:t>
            </a:r>
          </a:p>
          <a:p>
            <a:endParaRPr lang="en-US" baseline="0" dirty="0" smtClean="0"/>
          </a:p>
          <a:p>
            <a:r>
              <a:rPr lang="en-US" baseline="0" dirty="0" smtClean="0"/>
              <a:t>-On western side of region, many centers have large job concentrations, but lack adequate workforce and affordable housing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-Centers may be good places to concentrate </a:t>
            </a:r>
            <a:r>
              <a:rPr lang="en-US" baseline="0" dirty="0" err="1" smtClean="0"/>
              <a:t>stormwater</a:t>
            </a:r>
            <a:r>
              <a:rPr lang="en-US" baseline="0" dirty="0" smtClean="0"/>
              <a:t> mgmt and energy efficiency features – economies of scale</a:t>
            </a:r>
          </a:p>
          <a:p>
            <a:endParaRPr lang="en-US" baseline="0" dirty="0" smtClean="0"/>
          </a:p>
          <a:p>
            <a:r>
              <a:rPr lang="en-US" baseline="0" dirty="0" smtClean="0"/>
              <a:t>-Making sure that new investment in transit network and station areas doesn’t displace residents and small businesses</a:t>
            </a:r>
          </a:p>
          <a:p>
            <a:endParaRPr lang="en-US" baseline="0" dirty="0" smtClean="0"/>
          </a:p>
          <a:p>
            <a:r>
              <a:rPr lang="en-US" baseline="0" dirty="0" smtClean="0"/>
              <a:t>-Making sure that transportation network and new investments are fully utilized – concentrating jobs and housing around stations and corridors to increase ridership</a:t>
            </a:r>
            <a:endParaRPr lang="en-US" dirty="0" smtClean="0"/>
          </a:p>
        </p:txBody>
      </p:sp>
      <p:sp>
        <p:nvSpPr>
          <p:cNvPr id="53252" name="Slide Number Placeholder 3"/>
          <p:cNvSpPr txBox="1">
            <a:spLocks noGrp="1"/>
          </p:cNvSpPr>
          <p:nvPr/>
        </p:nvSpPr>
        <p:spPr bwMode="auto">
          <a:xfrm>
            <a:off x="5438458" y="6949441"/>
            <a:ext cx="4160520" cy="364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60" tIns="45679" rIns="91360" bIns="45679" anchor="b"/>
          <a:lstStyle/>
          <a:p>
            <a:pPr algn="r"/>
            <a:fld id="{7F7A647F-F802-477D-BF66-C40799825002}" type="slidenum">
              <a:rPr lang="en-US" sz="1200">
                <a:latin typeface="Calibri" pitchFamily="34" charset="0"/>
              </a:rPr>
              <a:pPr algn="r"/>
              <a:t>29</a:t>
            </a:fld>
            <a:endParaRPr lang="en-US" sz="1200" dirty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48FF4-F1FB-449F-AB3A-9FB0F79B10BA}" type="datetimeFigureOut">
              <a:rPr lang="en-US" smtClean="0"/>
              <a:pPr/>
              <a:t>5/16/2012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6F8A4-92AF-4548-8C9F-A072DA6BA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48FF4-F1FB-449F-AB3A-9FB0F79B10BA}" type="datetimeFigureOut">
              <a:rPr lang="en-US" smtClean="0"/>
              <a:pPr/>
              <a:t>5/16/2012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6F8A4-92AF-4548-8C9F-A072DA6BA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48FF4-F1FB-449F-AB3A-9FB0F79B10BA}" type="datetimeFigureOut">
              <a:rPr lang="en-US" smtClean="0"/>
              <a:pPr/>
              <a:t>5/16/2012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6F8A4-92AF-4548-8C9F-A072DA6BA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48FF4-F1FB-449F-AB3A-9FB0F79B10BA}" type="datetimeFigureOut">
              <a:rPr lang="en-US" smtClean="0"/>
              <a:pPr/>
              <a:t>5/16/2012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6F8A4-92AF-4548-8C9F-A072DA6BA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48FF4-F1FB-449F-AB3A-9FB0F79B10BA}" type="datetimeFigureOut">
              <a:rPr lang="en-US" smtClean="0"/>
              <a:pPr/>
              <a:t>5/16/2012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6F8A4-92AF-4548-8C9F-A072DA6BA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48FF4-F1FB-449F-AB3A-9FB0F79B10BA}" type="datetimeFigureOut">
              <a:rPr lang="en-US" smtClean="0"/>
              <a:pPr/>
              <a:t>5/16/2012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6F8A4-92AF-4548-8C9F-A072DA6BA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48FF4-F1FB-449F-AB3A-9FB0F79B10BA}" type="datetimeFigureOut">
              <a:rPr lang="en-US" smtClean="0"/>
              <a:pPr/>
              <a:t>5/16/2012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6F8A4-92AF-4548-8C9F-A072DA6BA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48FF4-F1FB-449F-AB3A-9FB0F79B10BA}" type="datetimeFigureOut">
              <a:rPr lang="en-US" smtClean="0"/>
              <a:pPr/>
              <a:t>5/16/2012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6F8A4-92AF-4548-8C9F-A072DA6BA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48FF4-F1FB-449F-AB3A-9FB0F79B10BA}" type="datetimeFigureOut">
              <a:rPr lang="en-US" smtClean="0"/>
              <a:pPr/>
              <a:t>5/16/2012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6F8A4-92AF-4548-8C9F-A072DA6BA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48FF4-F1FB-449F-AB3A-9FB0F79B10BA}" type="datetimeFigureOut">
              <a:rPr lang="en-US" smtClean="0"/>
              <a:pPr/>
              <a:t>5/16/2012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6F8A4-92AF-4548-8C9F-A072DA6BA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48FF4-F1FB-449F-AB3A-9FB0F79B10BA}" type="datetimeFigureOut">
              <a:rPr lang="en-US" smtClean="0"/>
              <a:pPr/>
              <a:t>5/16/2012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6F8A4-92AF-4548-8C9F-A072DA6BA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748FF4-F1FB-449F-AB3A-9FB0F79B10BA}" type="datetimeFigureOut">
              <a:rPr lang="en-US" smtClean="0"/>
              <a:pPr/>
              <a:t>5/16/2012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B6F8A4-92AF-4548-8C9F-A072DA6BA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1371600" y="3251537"/>
            <a:ext cx="67056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COG Activity </a:t>
            </a:r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Center Update </a:t>
            </a:r>
            <a:endParaRPr lang="en-US" sz="44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endParaRPr lang="en-US" sz="1600" dirty="0" smtClean="0">
              <a:solidFill>
                <a:schemeClr val="tx1">
                  <a:lumMod val="65000"/>
                  <a:lumOff val="35000"/>
                </a:schemeClr>
              </a:solidFill>
              <a:cs typeface="Calibri" pitchFamily="34" charset="0"/>
            </a:endParaRPr>
          </a:p>
        </p:txBody>
      </p:sp>
      <p:pic>
        <p:nvPicPr>
          <p:cNvPr id="15361" name="Picture 1" descr="RF Coalitio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990600"/>
            <a:ext cx="6217028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990600" y="4876800"/>
            <a:ext cx="71628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Climate, Energy, &amp; Environment Policy Committee</a:t>
            </a:r>
            <a:endParaRPr lang="en-US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May 23</a:t>
            </a:r>
            <a:r>
              <a:rPr lang="en-US" sz="2000" b="1" baseline="30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rd</a:t>
            </a:r>
            <a: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, </a:t>
            </a:r>
            <a: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2012</a:t>
            </a:r>
            <a:endParaRPr lang="en-US" sz="2000" dirty="0" smtClean="0">
              <a:solidFill>
                <a:schemeClr val="tx1">
                  <a:lumMod val="65000"/>
                  <a:lumOff val="35000"/>
                </a:schemeClr>
              </a:solidFill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57200" y="1524000"/>
            <a:ext cx="3886200" cy="689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en-US" sz="2400" i="1" dirty="0"/>
          </a:p>
          <a:p>
            <a:pPr>
              <a:defRPr/>
            </a:pPr>
            <a:r>
              <a:rPr lang="en-US" sz="2500" b="1" dirty="0" smtClean="0">
                <a:solidFill>
                  <a:srgbClr val="D85622"/>
                </a:solidFill>
                <a:latin typeface="Calibri" pitchFamily="34" charset="0"/>
                <a:cs typeface="Calibri" pitchFamily="34" charset="0"/>
              </a:rPr>
              <a:t>Past – Technical Exercise </a:t>
            </a:r>
            <a:endParaRPr lang="en-US" sz="2500" b="1" dirty="0">
              <a:latin typeface="Calibri" pitchFamily="34" charset="0"/>
              <a:cs typeface="Calibri" pitchFamily="34" charset="0"/>
            </a:endParaRPr>
          </a:p>
          <a:p>
            <a:pPr marL="293688" indent="-293688">
              <a:buFont typeface="Wingdings" pitchFamily="2" charset="2"/>
              <a:buChar char="Ø"/>
              <a:defRPr/>
            </a:pP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Technical exercise looking at where growth is expected</a:t>
            </a:r>
          </a:p>
          <a:p>
            <a:pPr marL="293688" indent="-293688">
              <a:buFont typeface="Wingdings" pitchFamily="2" charset="2"/>
              <a:buChar char="Ø"/>
              <a:defRPr/>
            </a:pP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Based </a:t>
            </a:r>
            <a:r>
              <a:rPr lang="en-US" sz="2500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strictly</a:t>
            </a: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 on COG’s Cooperative Forecasting Results </a:t>
            </a:r>
          </a:p>
          <a:p>
            <a:pPr marL="293688" indent="-293688">
              <a:buFont typeface="Wingdings" pitchFamily="2" charset="2"/>
              <a:buChar char="Ø"/>
              <a:defRPr/>
            </a:pP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Scenario/Analysis Tool for Transportation Planning Board </a:t>
            </a:r>
          </a:p>
          <a:p>
            <a:pPr marL="293688" indent="-293688">
              <a:defRPr/>
            </a:pPr>
            <a:endParaRPr lang="en-US" sz="2500" b="1" dirty="0" smtClean="0">
              <a:solidFill>
                <a:srgbClr val="D85622"/>
              </a:solidFill>
              <a:latin typeface="Calibri" pitchFamily="34" charset="0"/>
              <a:cs typeface="Calibri" pitchFamily="34" charset="0"/>
            </a:endParaRPr>
          </a:p>
          <a:p>
            <a:pPr marL="293688" indent="-293688">
              <a:defRPr/>
            </a:pPr>
            <a:endParaRPr lang="en-US" sz="25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293688" indent="-293688">
              <a:buFont typeface="Wingdings" pitchFamily="2" charset="2"/>
              <a:buChar char="Ø"/>
              <a:defRPr/>
            </a:pPr>
            <a:endParaRPr lang="en-US" sz="25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293688" indent="-293688">
              <a:defRPr/>
            </a:pPr>
            <a:endParaRPr lang="en-US" sz="2500" dirty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293688" indent="-293688">
              <a:buFont typeface="Wingdings" pitchFamily="2" charset="2"/>
              <a:buChar char="Ø"/>
              <a:defRPr/>
            </a:pPr>
            <a:endParaRPr lang="en-US" sz="2200" dirty="0" smtClean="0">
              <a:solidFill>
                <a:srgbClr val="6D6D6D"/>
              </a:solidFill>
              <a:latin typeface="Calibri" pitchFamily="34" charset="0"/>
              <a:cs typeface="Calibri" pitchFamily="34" charset="0"/>
            </a:endParaRPr>
          </a:p>
          <a:p>
            <a:pPr marL="293688" indent="-293688">
              <a:buFont typeface="Wingdings" pitchFamily="2" charset="2"/>
              <a:buChar char="Ø"/>
              <a:defRPr/>
            </a:pPr>
            <a:endParaRPr lang="en-US" sz="2200" b="0" dirty="0">
              <a:latin typeface="Calibri" pitchFamily="34" charset="0"/>
              <a:cs typeface="Calibri" pitchFamily="34" charset="0"/>
            </a:endParaRPr>
          </a:p>
          <a:p>
            <a:pPr>
              <a:defRPr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  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2533" name="Rectangle 6"/>
          <p:cNvSpPr>
            <a:spLocks noChangeArrowheads="1"/>
          </p:cNvSpPr>
          <p:nvPr/>
        </p:nvSpPr>
        <p:spPr bwMode="auto">
          <a:xfrm>
            <a:off x="457200" y="685800"/>
            <a:ext cx="80772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Activity Centers 101</a:t>
            </a:r>
            <a:endParaRPr lang="en-US" sz="4000" b="1" dirty="0">
              <a:solidFill>
                <a:schemeClr val="accent6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5" name="Picture 4" descr="RAC Brochure 3.jpg"/>
          <p:cNvPicPr>
            <a:picLocks noChangeAspect="1"/>
          </p:cNvPicPr>
          <p:nvPr/>
        </p:nvPicPr>
        <p:blipFill>
          <a:blip r:embed="rId3" cstate="print"/>
          <a:srcRect l="23636" t="28235" r="9091" b="28235"/>
          <a:stretch>
            <a:fillRect/>
          </a:stretch>
        </p:blipFill>
        <p:spPr>
          <a:xfrm>
            <a:off x="4171759" y="1885617"/>
            <a:ext cx="4972241" cy="4972383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57200" y="1524000"/>
            <a:ext cx="8382000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en-US" sz="2400" i="1" dirty="0"/>
          </a:p>
          <a:p>
            <a:pPr marL="293688" indent="-293688">
              <a:defRPr/>
            </a:pPr>
            <a:r>
              <a:rPr lang="en-US" sz="2500" b="1" dirty="0" smtClean="0">
                <a:solidFill>
                  <a:srgbClr val="D85622"/>
                </a:solidFill>
                <a:latin typeface="Calibri" pitchFamily="34" charset="0"/>
                <a:cs typeface="Calibri" pitchFamily="34" charset="0"/>
              </a:rPr>
              <a:t>Now – Technical </a:t>
            </a:r>
            <a:r>
              <a:rPr lang="en-US" sz="2500" b="1" u="sng" dirty="0" smtClean="0">
                <a:solidFill>
                  <a:srgbClr val="D85622"/>
                </a:solidFill>
                <a:latin typeface="Calibri" pitchFamily="34" charset="0"/>
                <a:cs typeface="Calibri" pitchFamily="34" charset="0"/>
              </a:rPr>
              <a:t>and</a:t>
            </a:r>
            <a:r>
              <a:rPr lang="en-US" sz="2500" b="1" dirty="0" smtClean="0">
                <a:solidFill>
                  <a:srgbClr val="D85622"/>
                </a:solidFill>
                <a:latin typeface="Calibri" pitchFamily="34" charset="0"/>
                <a:cs typeface="Calibri" pitchFamily="34" charset="0"/>
              </a:rPr>
              <a:t> Policy Tool </a:t>
            </a:r>
            <a:endParaRPr lang="en-US" sz="2500" b="1" dirty="0" smtClean="0">
              <a:latin typeface="Calibri" pitchFamily="34" charset="0"/>
              <a:cs typeface="Calibri" pitchFamily="34" charset="0"/>
            </a:endParaRPr>
          </a:p>
          <a:p>
            <a:pPr marL="293688" indent="-293688">
              <a:buFont typeface="Wingdings" pitchFamily="2" charset="2"/>
              <a:buChar char="Ø"/>
              <a:defRPr/>
            </a:pP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Existing urban centers or priority growth areas</a:t>
            </a:r>
          </a:p>
          <a:p>
            <a:pPr marL="293688" indent="-293688">
              <a:defRPr/>
            </a:pPr>
            <a:endParaRPr lang="en-US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293688" indent="-293688">
              <a:buFont typeface="Wingdings" pitchFamily="2" charset="2"/>
              <a:buChar char="Ø"/>
              <a:defRPr/>
            </a:pP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Spatial component of Region Forward </a:t>
            </a:r>
          </a:p>
          <a:p>
            <a:pPr marL="293688" indent="-293688">
              <a:buFont typeface="Wingdings" pitchFamily="2" charset="2"/>
              <a:buChar char="Ø"/>
              <a:defRPr/>
            </a:pPr>
            <a:endParaRPr lang="en-US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293688" indent="-293688">
              <a:buFont typeface="Wingdings" pitchFamily="2" charset="2"/>
              <a:buChar char="Ø"/>
              <a:defRPr/>
            </a:pP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Decision tool for local governments, businesses, nonprofits, and other stakeholders to “</a:t>
            </a:r>
            <a:r>
              <a:rPr lang="en-US" sz="25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think regionally and act locally</a:t>
            </a: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” </a:t>
            </a:r>
          </a:p>
          <a:p>
            <a:pPr marL="293688" indent="-293688">
              <a:defRPr/>
            </a:pPr>
            <a:endParaRPr lang="en-US" sz="2500" dirty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293688" indent="-293688">
              <a:buFont typeface="Wingdings" pitchFamily="2" charset="2"/>
              <a:buChar char="Ø"/>
              <a:defRPr/>
            </a:pPr>
            <a:endParaRPr lang="en-US" sz="2200" dirty="0" smtClean="0">
              <a:solidFill>
                <a:srgbClr val="6D6D6D"/>
              </a:solidFill>
              <a:latin typeface="Calibri" pitchFamily="34" charset="0"/>
              <a:cs typeface="Calibri" pitchFamily="34" charset="0"/>
            </a:endParaRPr>
          </a:p>
          <a:p>
            <a:pPr marL="293688" indent="-293688">
              <a:buFont typeface="Wingdings" pitchFamily="2" charset="2"/>
              <a:buChar char="Ø"/>
              <a:defRPr/>
            </a:pPr>
            <a:endParaRPr lang="en-US" sz="2200" b="0" dirty="0">
              <a:latin typeface="Calibri" pitchFamily="34" charset="0"/>
              <a:cs typeface="Calibri" pitchFamily="34" charset="0"/>
            </a:endParaRPr>
          </a:p>
          <a:p>
            <a:pPr>
              <a:defRPr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  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2533" name="Rectangle 6"/>
          <p:cNvSpPr>
            <a:spLocks noChangeArrowheads="1"/>
          </p:cNvSpPr>
          <p:nvPr/>
        </p:nvSpPr>
        <p:spPr bwMode="auto">
          <a:xfrm>
            <a:off x="457200" y="685800"/>
            <a:ext cx="80772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Activity Centers 101</a:t>
            </a:r>
            <a:endParaRPr lang="en-US" sz="4000" b="1" dirty="0">
              <a:solidFill>
                <a:schemeClr val="accent6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57200" y="1676400"/>
            <a:ext cx="8382000" cy="45704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en-US" sz="2400" i="1" dirty="0" smtClean="0"/>
          </a:p>
          <a:p>
            <a:pPr marL="293688" indent="-293688">
              <a:buFont typeface="Wingdings" pitchFamily="2" charset="2"/>
              <a:buChar char="Ø"/>
              <a:defRPr/>
            </a:pP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Align with local planning</a:t>
            </a:r>
          </a:p>
          <a:p>
            <a:pPr marL="293688" indent="-293688">
              <a:defRPr/>
            </a:pPr>
            <a:endParaRPr lang="en-US" sz="25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293688" indent="-293688">
              <a:buFont typeface="Wingdings" pitchFamily="2" charset="2"/>
              <a:buChar char="Ø"/>
              <a:defRPr/>
            </a:pP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Align with </a:t>
            </a:r>
            <a:r>
              <a:rPr lang="en-US" sz="25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Region Forward</a:t>
            </a:r>
          </a:p>
          <a:p>
            <a:pPr marL="750888" lvl="1" indent="-293688">
              <a:buFont typeface="Wingdings" pitchFamily="2" charset="2"/>
              <a:buChar char="§"/>
              <a:defRPr/>
            </a:pPr>
            <a:r>
              <a:rPr lang="en-US" sz="25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Spatial component of the plan</a:t>
            </a:r>
          </a:p>
          <a:p>
            <a:pPr marL="750888" lvl="1" indent="-293688">
              <a:buFont typeface="Wingdings" pitchFamily="2" charset="2"/>
              <a:buChar char="§"/>
              <a:defRPr/>
            </a:pPr>
            <a:r>
              <a:rPr lang="en-US" sz="25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Focus </a:t>
            </a: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g</a:t>
            </a:r>
            <a:r>
              <a:rPr lang="en-US" sz="25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rowth and investment to centers </a:t>
            </a:r>
          </a:p>
          <a:p>
            <a:pPr marL="750888" lvl="1" indent="-293688">
              <a:buFont typeface="Wingdings" pitchFamily="2" charset="2"/>
              <a:buChar char="§"/>
              <a:defRPr/>
            </a:pP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Provide better connectivity within and between centers</a:t>
            </a:r>
          </a:p>
          <a:p>
            <a:pPr marL="750888" lvl="1" indent="-293688">
              <a:defRPr/>
            </a:pPr>
            <a:endParaRPr lang="en-US" sz="1200" b="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293688" indent="-293688">
              <a:buFont typeface="Wingdings" pitchFamily="2" charset="2"/>
              <a:buChar char="Ø"/>
              <a:defRPr/>
            </a:pPr>
            <a:endParaRPr lang="en-US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293688" indent="-293688">
              <a:buFont typeface="Wingdings" pitchFamily="2" charset="2"/>
              <a:buChar char="Ø"/>
              <a:defRPr/>
            </a:pP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Living Process – 3</a:t>
            </a:r>
            <a:r>
              <a:rPr lang="en-US" sz="2500" baseline="30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rd</a:t>
            </a: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 Update in 11 Years </a:t>
            </a:r>
            <a:endParaRPr lang="en-US" sz="2500" b="0" dirty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293688" indent="-293688">
              <a:buFont typeface="Wingdings" pitchFamily="2" charset="2"/>
              <a:buChar char="Ø"/>
              <a:defRPr/>
            </a:pPr>
            <a:endParaRPr lang="en-US" sz="2200" dirty="0" smtClean="0">
              <a:solidFill>
                <a:srgbClr val="6D6D6D"/>
              </a:solidFill>
              <a:latin typeface="Calibri" pitchFamily="34" charset="0"/>
              <a:cs typeface="Calibri" pitchFamily="34" charset="0"/>
            </a:endParaRPr>
          </a:p>
          <a:p>
            <a:pPr marL="293688" indent="-293688">
              <a:buFont typeface="Wingdings" pitchFamily="2" charset="2"/>
              <a:buChar char="Ø"/>
              <a:defRPr/>
            </a:pPr>
            <a:endParaRPr lang="en-US" sz="2200" b="0" dirty="0">
              <a:latin typeface="Calibri" pitchFamily="34" charset="0"/>
              <a:cs typeface="Calibri" pitchFamily="34" charset="0"/>
            </a:endParaRPr>
          </a:p>
          <a:p>
            <a:pPr>
              <a:defRPr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  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2533" name="Rectangle 6"/>
          <p:cNvSpPr>
            <a:spLocks noChangeArrowheads="1"/>
          </p:cNvSpPr>
          <p:nvPr/>
        </p:nvSpPr>
        <p:spPr bwMode="auto">
          <a:xfrm>
            <a:off x="457200" y="685800"/>
            <a:ext cx="80772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Why Update the Map?</a:t>
            </a:r>
            <a:endParaRPr lang="en-US" sz="4000" b="1" dirty="0">
              <a:solidFill>
                <a:schemeClr val="accent6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57200" y="1534210"/>
            <a:ext cx="86868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defRPr/>
            </a:pPr>
            <a:endParaRPr lang="en-US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>
              <a:buFont typeface="Wingdings" pitchFamily="2" charset="2"/>
              <a:buChar char="Ø"/>
              <a:defRPr/>
            </a:pP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How can we use the updated Activity Centers in new ways to implement </a:t>
            </a:r>
            <a:r>
              <a:rPr lang="en-US" sz="25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Region Forward </a:t>
            </a: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targets? What are possible applications for:</a:t>
            </a:r>
          </a:p>
          <a:p>
            <a:pPr marL="914400" lvl="1" indent="-457200">
              <a:buFont typeface="Wingdings" pitchFamily="2" charset="2"/>
              <a:buChar char="§"/>
              <a:defRPr/>
            </a:pP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Affordable Housing</a:t>
            </a:r>
          </a:p>
          <a:p>
            <a:pPr marL="914400" lvl="1" indent="-457200">
              <a:buFont typeface="Wingdings" pitchFamily="2" charset="2"/>
              <a:buChar char="§"/>
              <a:defRPr/>
            </a:pP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Economic Development</a:t>
            </a:r>
          </a:p>
          <a:p>
            <a:pPr marL="914400" lvl="1" indent="-457200">
              <a:buFont typeface="Wingdings" pitchFamily="2" charset="2"/>
              <a:buChar char="§"/>
              <a:defRPr/>
            </a:pP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Transportation</a:t>
            </a:r>
          </a:p>
          <a:p>
            <a:pPr marL="914400" lvl="1" indent="-457200">
              <a:buFont typeface="Wingdings" pitchFamily="2" charset="2"/>
              <a:buChar char="§"/>
              <a:defRPr/>
            </a:pP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Public Health</a:t>
            </a:r>
          </a:p>
          <a:p>
            <a:pPr marL="457200" indent="-457200">
              <a:defRPr/>
            </a:pPr>
            <a:endParaRPr lang="en-US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>
              <a:buFont typeface="Wingdings" pitchFamily="2" charset="2"/>
              <a:buChar char="Ø"/>
              <a:defRPr/>
            </a:pP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How can </a:t>
            </a:r>
            <a:r>
              <a:rPr lang="en-US" sz="25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you</a:t>
            </a: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 use the updated Activity Centers in </a:t>
            </a:r>
            <a:r>
              <a:rPr lang="en-US" sz="25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your</a:t>
            </a: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 work?</a:t>
            </a:r>
            <a:endParaRPr lang="en-US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2533" name="Rectangle 6"/>
          <p:cNvSpPr>
            <a:spLocks noChangeArrowheads="1"/>
          </p:cNvSpPr>
          <p:nvPr/>
        </p:nvSpPr>
        <p:spPr bwMode="auto">
          <a:xfrm>
            <a:off x="457200" y="685800"/>
            <a:ext cx="80772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Key Questions </a:t>
            </a:r>
            <a:endParaRPr lang="en-US" sz="4000" b="1" dirty="0">
              <a:solidFill>
                <a:schemeClr val="accent6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2438400"/>
            <a:ext cx="9144000" cy="1908215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>
            <a:spAutoFit/>
          </a:bodyPr>
          <a:lstStyle/>
          <a:p>
            <a:pPr marL="457200" indent="-457200" algn="ctr">
              <a:defRPr/>
            </a:pPr>
            <a:endParaRPr lang="en-US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 algn="ctr">
              <a:defRPr/>
            </a:pPr>
            <a:endParaRPr lang="en-US" b="1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 algn="ctr">
              <a:defRPr/>
            </a:pPr>
            <a:r>
              <a:rPr lang="en-US" sz="4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Activity Center Update Process</a:t>
            </a:r>
          </a:p>
          <a:p>
            <a:pPr marL="457200" indent="-457200" algn="ctr">
              <a:defRPr/>
            </a:pPr>
            <a:r>
              <a:rPr lang="en-US" sz="4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57200" y="2133600"/>
            <a:ext cx="8382000" cy="5093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dirty="0" smtClean="0">
                <a:solidFill>
                  <a:srgbClr val="6D6D6D"/>
                </a:solidFill>
              </a:rPr>
              <a:t>Progress to-date:</a:t>
            </a:r>
            <a:endParaRPr lang="en-US" sz="3200" dirty="0">
              <a:solidFill>
                <a:srgbClr val="6D6D6D"/>
              </a:solidFill>
            </a:endParaRPr>
          </a:p>
          <a:p>
            <a:pPr marL="293688" indent="-293688">
              <a:buFont typeface="Wingdings" pitchFamily="2" charset="2"/>
              <a:buChar char="Ø"/>
              <a:defRPr/>
            </a:pP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Developed draft guidelines (attribute menu)</a:t>
            </a:r>
          </a:p>
          <a:p>
            <a:pPr marL="293688" indent="-293688">
              <a:buFont typeface="Wingdings" pitchFamily="2" charset="2"/>
              <a:buChar char="Ø"/>
              <a:defRPr/>
            </a:pP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Gathered input from Planning Directors Technical Advisory Committee </a:t>
            </a:r>
          </a:p>
          <a:p>
            <a:pPr marL="293688" indent="-293688">
              <a:buFont typeface="Wingdings" pitchFamily="2" charset="2"/>
              <a:buChar char="Ø"/>
              <a:defRPr/>
            </a:pP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Analyzed local plans and results for each jurisdiction, and met one-on-one to present results and get feedback</a:t>
            </a:r>
          </a:p>
          <a:p>
            <a:pPr marL="293688" indent="-293688">
              <a:buFont typeface="Wingdings" pitchFamily="2" charset="2"/>
              <a:buChar char="Ø"/>
              <a:defRPr/>
            </a:pP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Developed draft Activity Centers map </a:t>
            </a:r>
          </a:p>
          <a:p>
            <a:pPr marL="293688" indent="-293688">
              <a:defRPr/>
            </a:pPr>
            <a:endParaRPr lang="en-US" sz="25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293688" indent="-293688">
              <a:defRPr/>
            </a:pPr>
            <a:endParaRPr lang="en-US" sz="25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293688" indent="-293688">
              <a:defRPr/>
            </a:pPr>
            <a:endParaRPr lang="en-US" sz="25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293688" indent="-293688">
              <a:defRPr/>
            </a:pPr>
            <a:endParaRPr lang="en-US" sz="2200" dirty="0" smtClean="0">
              <a:solidFill>
                <a:srgbClr val="6D6D6D"/>
              </a:solidFill>
              <a:latin typeface="Calibri" pitchFamily="34" charset="0"/>
              <a:cs typeface="Calibri" pitchFamily="34" charset="0"/>
            </a:endParaRPr>
          </a:p>
          <a:p>
            <a:pPr marL="293688" indent="-293688">
              <a:buFont typeface="Wingdings" pitchFamily="2" charset="2"/>
              <a:buChar char="Ø"/>
              <a:defRPr/>
            </a:pPr>
            <a:endParaRPr lang="en-US" sz="2200" b="0" dirty="0">
              <a:latin typeface="Calibri" pitchFamily="34" charset="0"/>
              <a:cs typeface="Calibri" pitchFamily="34" charset="0"/>
            </a:endParaRPr>
          </a:p>
          <a:p>
            <a:pPr>
              <a:defRPr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  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2533" name="Rectangle 6"/>
          <p:cNvSpPr>
            <a:spLocks noChangeArrowheads="1"/>
          </p:cNvSpPr>
          <p:nvPr/>
        </p:nvSpPr>
        <p:spPr bwMode="auto">
          <a:xfrm>
            <a:off x="457200" y="685800"/>
            <a:ext cx="86868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4000" b="1" dirty="0" smtClean="0">
                <a:solidFill>
                  <a:srgbClr val="D85622"/>
                </a:solidFill>
                <a:latin typeface="Calibri" pitchFamily="34" charset="0"/>
                <a:cs typeface="Calibri" pitchFamily="34" charset="0"/>
              </a:rPr>
              <a:t>Step </a:t>
            </a:r>
            <a:r>
              <a:rPr lang="en-US" sz="4000" b="1" dirty="0" smtClean="0">
                <a:solidFill>
                  <a:srgbClr val="D85622"/>
                </a:solidFill>
                <a:latin typeface="Calibri" pitchFamily="34" charset="0"/>
                <a:cs typeface="Calibri" pitchFamily="34" charset="0"/>
              </a:rPr>
              <a:t>One (Policy): </a:t>
            </a:r>
            <a:r>
              <a:rPr lang="en-US" sz="4000" b="1" dirty="0" smtClean="0">
                <a:solidFill>
                  <a:srgbClr val="D85622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US" sz="4000" b="1" dirty="0" smtClean="0">
                <a:solidFill>
                  <a:srgbClr val="D85622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4000" b="1" dirty="0" smtClean="0">
                <a:solidFill>
                  <a:schemeClr val="accent5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Identify Activity Centers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57200" y="2133600"/>
            <a:ext cx="8382000" cy="2292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3688" indent="-293688">
              <a:buFont typeface="Wingdings" pitchFamily="2" charset="2"/>
              <a:buChar char="Ø"/>
              <a:defRPr/>
            </a:pPr>
            <a:r>
              <a:rPr lang="en-US" sz="25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Establish </a:t>
            </a: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analysis geographies (TAZs, Census tracts, etc.)</a:t>
            </a:r>
          </a:p>
          <a:p>
            <a:pPr marL="293688" indent="-293688">
              <a:defRPr/>
            </a:pPr>
            <a:endParaRPr lang="en-US" sz="25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293688" indent="-293688">
              <a:defRPr/>
            </a:pPr>
            <a:endParaRPr lang="en-US" sz="25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293688" indent="-293688">
              <a:defRPr/>
            </a:pPr>
            <a:endParaRPr lang="en-US" sz="2200" dirty="0" smtClean="0">
              <a:solidFill>
                <a:srgbClr val="6D6D6D"/>
              </a:solidFill>
              <a:latin typeface="Calibri" pitchFamily="34" charset="0"/>
              <a:cs typeface="Calibri" pitchFamily="34" charset="0"/>
            </a:endParaRPr>
          </a:p>
          <a:p>
            <a:pPr marL="293688" indent="-293688">
              <a:buFont typeface="Wingdings" pitchFamily="2" charset="2"/>
              <a:buChar char="Ø"/>
              <a:defRPr/>
            </a:pPr>
            <a:endParaRPr lang="en-US" sz="2200" b="0" dirty="0">
              <a:latin typeface="Calibri" pitchFamily="34" charset="0"/>
              <a:cs typeface="Calibri" pitchFamily="34" charset="0"/>
            </a:endParaRPr>
          </a:p>
          <a:p>
            <a:pPr>
              <a:defRPr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  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2533" name="Rectangle 6"/>
          <p:cNvSpPr>
            <a:spLocks noChangeArrowheads="1"/>
          </p:cNvSpPr>
          <p:nvPr/>
        </p:nvSpPr>
        <p:spPr bwMode="auto">
          <a:xfrm>
            <a:off x="457200" y="685800"/>
            <a:ext cx="86868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4000" b="1" dirty="0" smtClean="0">
                <a:solidFill>
                  <a:srgbClr val="D85622"/>
                </a:solidFill>
                <a:latin typeface="Calibri" pitchFamily="34" charset="0"/>
                <a:cs typeface="Calibri" pitchFamily="34" charset="0"/>
              </a:rPr>
              <a:t>Step </a:t>
            </a:r>
            <a:r>
              <a:rPr lang="en-US" sz="4000" b="1" dirty="0" smtClean="0">
                <a:solidFill>
                  <a:srgbClr val="D85622"/>
                </a:solidFill>
                <a:latin typeface="Calibri" pitchFamily="34" charset="0"/>
                <a:cs typeface="Calibri" pitchFamily="34" charset="0"/>
              </a:rPr>
              <a:t>Two (Technical): </a:t>
            </a:r>
            <a:r>
              <a:rPr lang="en-US" sz="4000" b="1" dirty="0" smtClean="0">
                <a:solidFill>
                  <a:srgbClr val="D85622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US" sz="4000" b="1" dirty="0" smtClean="0">
                <a:solidFill>
                  <a:srgbClr val="D85622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4000" b="1" dirty="0" smtClean="0">
                <a:solidFill>
                  <a:schemeClr val="accent5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Develop Technical Boundaries</a:t>
            </a:r>
            <a:endParaRPr lang="en-US" sz="4000" b="1" dirty="0" smtClean="0">
              <a:solidFill>
                <a:schemeClr val="accent5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16200000">
            <a:off x="-2105056" y="3465239"/>
            <a:ext cx="4724400" cy="38472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93688" indent="-293688" algn="ctr">
              <a:defRPr/>
            </a:pPr>
            <a:r>
              <a:rPr lang="en-US" sz="1900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Physical Characteristics</a:t>
            </a:r>
            <a:endParaRPr lang="en-US" sz="1900" dirty="0">
              <a:solidFill>
                <a:srgbClr val="00B0F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 rot="16200000">
            <a:off x="-245477" y="5088523"/>
            <a:ext cx="1676400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93688" indent="-293688" algn="ctr">
              <a:defRPr/>
            </a:pP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Low</a:t>
            </a:r>
            <a:endParaRPr lang="en-US" sz="1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 rot="16200000">
            <a:off x="-131177" y="3374023"/>
            <a:ext cx="1447800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93688" indent="-293688" algn="ctr">
              <a:defRPr/>
            </a:pP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Moderate </a:t>
            </a:r>
            <a:endParaRPr lang="en-US" sz="1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 rot="16200000">
            <a:off x="-397877" y="1811923"/>
            <a:ext cx="1981200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93688" indent="-293688" algn="ctr">
              <a:defRPr/>
            </a:pP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High</a:t>
            </a:r>
            <a:endParaRPr lang="en-US" sz="1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295400" y="6138446"/>
            <a:ext cx="1676400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93688" indent="-293688" algn="ctr">
              <a:defRPr/>
            </a:pP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Limited</a:t>
            </a:r>
            <a:endParaRPr lang="en-US" sz="1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962400" y="6138446"/>
            <a:ext cx="1676400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93688" indent="-293688" algn="ctr">
              <a:defRPr/>
            </a:pP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Emerging</a:t>
            </a:r>
            <a:endParaRPr lang="en-US" sz="1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553200" y="6138446"/>
            <a:ext cx="1676400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93688" indent="-293688" algn="ctr">
              <a:defRPr/>
            </a:pP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Stronger</a:t>
            </a:r>
            <a:endParaRPr lang="en-US" sz="16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/>
          <a:srcRect l="6444" t="6667" b="10551"/>
          <a:stretch>
            <a:fillRect/>
          </a:stretch>
        </p:blipFill>
        <p:spPr bwMode="auto">
          <a:xfrm>
            <a:off x="762000" y="990600"/>
            <a:ext cx="80772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304800" y="153650"/>
            <a:ext cx="88392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b="1" dirty="0" smtClean="0">
                <a:solidFill>
                  <a:srgbClr val="D85622"/>
                </a:solidFill>
                <a:latin typeface="Calibri" pitchFamily="34" charset="0"/>
                <a:cs typeface="Calibri" pitchFamily="34" charset="0"/>
              </a:rPr>
              <a:t>Step Two: </a:t>
            </a:r>
          </a:p>
          <a:p>
            <a:pPr>
              <a:defRPr/>
            </a:pPr>
            <a:r>
              <a:rPr lang="en-US" sz="3200" b="1" dirty="0" smtClean="0">
                <a:solidFill>
                  <a:schemeClr val="accent5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Create Implementation Tools for Activity Centers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514600" y="6400800"/>
            <a:ext cx="4724400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93688" indent="-293688" algn="ctr">
              <a:defRPr/>
            </a:pPr>
            <a:r>
              <a:rPr lang="en-US" sz="2000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Real Estate Market Strength </a:t>
            </a:r>
            <a:endParaRPr lang="en-US" sz="2400" dirty="0">
              <a:solidFill>
                <a:srgbClr val="00B0F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 rot="2127373">
            <a:off x="2132815" y="3208921"/>
            <a:ext cx="55101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3688" indent="-293688" algn="ctr">
              <a:defRPr/>
            </a:pPr>
            <a:r>
              <a:rPr lang="en-US" sz="4000" b="1" dirty="0" smtClean="0">
                <a:latin typeface="Calibri" pitchFamily="34" charset="0"/>
                <a:cs typeface="Calibri" pitchFamily="34" charset="0"/>
              </a:rPr>
              <a:t>Catalyze and Connect</a:t>
            </a:r>
            <a:endParaRPr lang="en-US" sz="4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 rot="2127373">
            <a:off x="3939470" y="1837320"/>
            <a:ext cx="55101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3688" indent="-293688" algn="ctr">
              <a:defRPr/>
            </a:pPr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latin typeface="Calibri" pitchFamily="34" charset="0"/>
                <a:cs typeface="Calibri" pitchFamily="34" charset="0"/>
              </a:rPr>
              <a:t>Infill/Enhance</a:t>
            </a:r>
            <a:endParaRPr lang="en-US" sz="4000" dirty="0">
              <a:solidFill>
                <a:schemeClr val="bg1">
                  <a:lumMod val="9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 rot="2127373">
            <a:off x="380215" y="4047121"/>
            <a:ext cx="55101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3688" indent="-293688" algn="ctr">
              <a:defRPr/>
            </a:pPr>
            <a:r>
              <a:rPr lang="en-US" sz="4000" b="1" dirty="0" smtClean="0">
                <a:latin typeface="Calibri" pitchFamily="34" charset="0"/>
                <a:cs typeface="Calibri" pitchFamily="34" charset="0"/>
              </a:rPr>
              <a:t>Plan and Partner</a:t>
            </a:r>
            <a:endParaRPr lang="en-US" sz="40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57200" y="1676400"/>
            <a:ext cx="8382000" cy="47551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3688" indent="-293688">
              <a:buFont typeface="Wingdings" pitchFamily="2" charset="2"/>
              <a:buChar char="Ø"/>
              <a:defRPr/>
            </a:pP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June: PDTAC approval of Activity Centers</a:t>
            </a:r>
          </a:p>
          <a:p>
            <a:pPr marL="293688" indent="-293688">
              <a:defRPr/>
            </a:pPr>
            <a:endParaRPr lang="en-US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293688" indent="-293688">
              <a:buFont typeface="Wingdings" pitchFamily="2" charset="2"/>
              <a:buChar char="Ø"/>
              <a:defRPr/>
            </a:pP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June – July: COG staff works with PDTAC to develop analysis geographies</a:t>
            </a:r>
          </a:p>
          <a:p>
            <a:pPr marL="293688" indent="-293688">
              <a:buFont typeface="Wingdings" pitchFamily="2" charset="2"/>
              <a:buChar char="Ø"/>
              <a:defRPr/>
            </a:pPr>
            <a:endParaRPr lang="en-US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293688" indent="-293688">
              <a:buFont typeface="Wingdings" pitchFamily="2" charset="2"/>
              <a:buChar char="Ø"/>
              <a:defRPr/>
            </a:pP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July: Region Forward Coalition Approval</a:t>
            </a:r>
            <a:b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</a:br>
            <a:endParaRPr lang="en-US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293688" indent="-293688">
              <a:buFont typeface="Wingdings" pitchFamily="2" charset="2"/>
              <a:buChar char="Ø"/>
              <a:defRPr/>
            </a:pP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July: Introduce Activity Centers to COG Board at retreat</a:t>
            </a:r>
          </a:p>
          <a:p>
            <a:pPr marL="293688" indent="-293688">
              <a:defRPr/>
            </a:pPr>
            <a:endParaRPr lang="en-US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293688" indent="-293688">
              <a:buFont typeface="Wingdings" pitchFamily="2" charset="2"/>
              <a:buChar char="Ø"/>
              <a:defRPr/>
            </a:pP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Late Summer: Launch typology work</a:t>
            </a:r>
            <a:b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</a:br>
            <a:endParaRPr lang="en-US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293688" indent="-293688">
              <a:buFont typeface="Wingdings" pitchFamily="2" charset="2"/>
              <a:buChar char="Ø"/>
              <a:defRPr/>
            </a:pP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Fall: COG Board approval of Activity Centers</a:t>
            </a:r>
          </a:p>
          <a:p>
            <a:pPr marL="293688" indent="-293688">
              <a:defRPr/>
            </a:pPr>
            <a:endParaRPr lang="en-US" sz="2200" dirty="0" smtClean="0">
              <a:solidFill>
                <a:srgbClr val="6D6D6D"/>
              </a:solidFill>
              <a:latin typeface="Calibri" pitchFamily="34" charset="0"/>
              <a:cs typeface="Calibri" pitchFamily="34" charset="0"/>
            </a:endParaRPr>
          </a:p>
          <a:p>
            <a:pPr marL="293688" indent="-293688">
              <a:buFont typeface="Wingdings" pitchFamily="2" charset="2"/>
              <a:buChar char="Ø"/>
              <a:defRPr/>
            </a:pPr>
            <a:endParaRPr lang="en-US" sz="2200" b="0" dirty="0">
              <a:latin typeface="Calibri" pitchFamily="34" charset="0"/>
              <a:cs typeface="Calibri" pitchFamily="34" charset="0"/>
            </a:endParaRPr>
          </a:p>
          <a:p>
            <a:pPr>
              <a:defRPr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  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2533" name="Rectangle 6"/>
          <p:cNvSpPr>
            <a:spLocks noChangeArrowheads="1"/>
          </p:cNvSpPr>
          <p:nvPr/>
        </p:nvSpPr>
        <p:spPr bwMode="auto">
          <a:xfrm>
            <a:off x="457200" y="685800"/>
            <a:ext cx="80772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Schedule</a:t>
            </a:r>
            <a:endParaRPr lang="en-US" sz="4000" b="1" dirty="0">
              <a:solidFill>
                <a:schemeClr val="accent6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urrent_Page_1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6542" y="0"/>
            <a:ext cx="8875058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4.25 Criteria &amp; Regional Maps Presentation_Page_0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8875059" cy="6858000"/>
          </a:xfrm>
          <a:prstGeom prst="rect">
            <a:avLst/>
          </a:prstGeom>
        </p:spPr>
      </p:pic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457200" y="685800"/>
            <a:ext cx="80772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Menu of Options to Identify Centers</a:t>
            </a:r>
            <a:endParaRPr lang="en-US" sz="4000" b="1" dirty="0">
              <a:solidFill>
                <a:schemeClr val="accent6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.25 Criteria &amp; Regional Maps Presentation_Page_0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2741" y="0"/>
            <a:ext cx="8875059" cy="6858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4.19 Criteria &amp; Regional Maps Presentation_Page_0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717" y="0"/>
            <a:ext cx="9072283" cy="70104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 l="17595" t="6926" r="23754" b="36014"/>
          <a:stretch>
            <a:fillRect/>
          </a:stretch>
        </p:blipFill>
        <p:spPr bwMode="auto">
          <a:xfrm>
            <a:off x="0" y="914400"/>
            <a:ext cx="3453036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 l="7407" t="6239" r="1852" b="2080"/>
          <a:stretch>
            <a:fillRect/>
          </a:stretch>
        </p:blipFill>
        <p:spPr bwMode="auto">
          <a:xfrm>
            <a:off x="4191000" y="2813374"/>
            <a:ext cx="4495800" cy="4044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4.25 Criteria &amp; Regional Maps Presentation_Page_0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0"/>
            <a:ext cx="8875059" cy="6858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urrent_Page_1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4470" y="0"/>
            <a:ext cx="8875059" cy="6858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1676400" y="3429000"/>
            <a:ext cx="4572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 rot="10800000">
            <a:off x="2209800" y="3810000"/>
            <a:ext cx="2514600" cy="838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8" name="Picture 7" descr="4.20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6541" y="0"/>
            <a:ext cx="8875059" cy="6858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4.19 Criteria &amp; Regional Maps Presentation_Page_1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4470" y="0"/>
            <a:ext cx="8875059" cy="6858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4.201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0"/>
            <a:ext cx="8875059" cy="6858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33400" y="1371600"/>
            <a:ext cx="7848600" cy="16922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>
              <a:buFont typeface="+mj-lt"/>
              <a:buAutoNum type="arabicParenR"/>
              <a:defRPr/>
            </a:pPr>
            <a:endParaRPr lang="en-US" sz="2400" dirty="0"/>
          </a:p>
          <a:p>
            <a:pPr marL="457200" indent="-457200">
              <a:buFont typeface="+mj-lt"/>
              <a:buAutoNum type="arabicParenR"/>
              <a:defRPr/>
            </a:pPr>
            <a:endParaRPr lang="en-US" sz="2400" dirty="0"/>
          </a:p>
          <a:p>
            <a:pPr>
              <a:defRPr/>
            </a:pPr>
            <a:r>
              <a:rPr lang="en-US" sz="2800" dirty="0">
                <a:latin typeface="+mn-lt"/>
              </a:rPr>
              <a:t/>
            </a:r>
            <a:br>
              <a:rPr lang="en-US" sz="2800" dirty="0">
                <a:latin typeface="+mn-lt"/>
              </a:rPr>
            </a:br>
            <a:endParaRPr lang="en-US" sz="2800" dirty="0">
              <a:latin typeface="+mn-lt"/>
            </a:endParaRPr>
          </a:p>
        </p:txBody>
      </p:sp>
      <p:pic>
        <p:nvPicPr>
          <p:cNvPr id="4" name="Picture 3" descr="4.25 Criteria &amp; Regional Maps Presentation_Page_1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6541" y="0"/>
            <a:ext cx="8875059" cy="6858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urrent_Page_1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2742" y="0"/>
            <a:ext cx="8875058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57200" y="914400"/>
            <a:ext cx="8382000" cy="42934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defRPr/>
            </a:pPr>
            <a:endParaRPr lang="en-US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>
              <a:buFont typeface="Wingdings" pitchFamily="2" charset="2"/>
              <a:buChar char="Ø"/>
              <a:defRPr/>
            </a:pPr>
            <a:r>
              <a:rPr lang="en-US" sz="2500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Aligned with </a:t>
            </a:r>
            <a:r>
              <a:rPr lang="en-US" sz="2500" b="1" i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Region Forward </a:t>
            </a:r>
            <a:r>
              <a:rPr lang="en-US" sz="2500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Elements</a:t>
            </a:r>
          </a:p>
          <a:p>
            <a:pPr marL="914400" lvl="1" indent="-457200">
              <a:buFont typeface="Arial" pitchFamily="34" charset="0"/>
              <a:buChar char="•"/>
              <a:defRPr/>
            </a:pP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Incorporates RF priorities in selection attributes </a:t>
            </a:r>
            <a:r>
              <a:rPr lang="en-US" sz="25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and</a:t>
            </a: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 resulting centers</a:t>
            </a:r>
          </a:p>
          <a:p>
            <a:pPr marL="1371600" lvl="2" indent="-457200">
              <a:defRPr/>
            </a:pPr>
            <a:endParaRPr lang="en-US" sz="25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>
              <a:buFont typeface="Wingdings" pitchFamily="2" charset="2"/>
              <a:buChar char="Ø"/>
              <a:defRPr/>
            </a:pPr>
            <a:endParaRPr lang="en-US" sz="1200" b="1" dirty="0" smtClean="0">
              <a:solidFill>
                <a:schemeClr val="accent6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>
              <a:buFont typeface="Wingdings" pitchFamily="2" charset="2"/>
              <a:buChar char="Ø"/>
              <a:defRPr/>
            </a:pPr>
            <a:r>
              <a:rPr lang="en-US" sz="2500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Aligned with Local Planning</a:t>
            </a:r>
          </a:p>
          <a:p>
            <a:pPr marL="914400" lvl="1" indent="-457200">
              <a:buFont typeface="Arial" pitchFamily="34" charset="0"/>
              <a:buChar char="•"/>
              <a:defRPr/>
            </a:pP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Picks up places local governments have designated as significant</a:t>
            </a:r>
          </a:p>
          <a:p>
            <a:pPr marL="457200" indent="-457200">
              <a:defRPr/>
            </a:pPr>
            <a:endParaRPr lang="en-US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914400" lvl="1" indent="-457200">
              <a:defRPr/>
            </a:pPr>
            <a:endParaRPr lang="en-US" sz="25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>
              <a:buFont typeface="Wingdings" pitchFamily="2" charset="2"/>
              <a:buChar char="Ø"/>
              <a:defRPr/>
            </a:pPr>
            <a:endParaRPr lang="en-US" sz="25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>
              <a:defRPr/>
            </a:pPr>
            <a:endParaRPr lang="en-US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2533" name="Rectangle 6"/>
          <p:cNvSpPr>
            <a:spLocks noChangeArrowheads="1"/>
          </p:cNvSpPr>
          <p:nvPr/>
        </p:nvSpPr>
        <p:spPr bwMode="auto">
          <a:xfrm>
            <a:off x="457200" y="228600"/>
            <a:ext cx="80772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Key Outcomes </a:t>
            </a:r>
            <a:endParaRPr lang="en-US" sz="4000" b="1" dirty="0">
              <a:solidFill>
                <a:schemeClr val="accent6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57200" y="914400"/>
            <a:ext cx="8382000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defRPr/>
            </a:pPr>
            <a:endParaRPr lang="en-US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>
              <a:buFont typeface="Wingdings" pitchFamily="2" charset="2"/>
              <a:buChar char="Ø"/>
              <a:defRPr/>
            </a:pPr>
            <a:r>
              <a:rPr lang="en-US" sz="2500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More, but Smaller Centers</a:t>
            </a:r>
            <a:endParaRPr lang="en-US" sz="2500" b="1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914400" lvl="1" indent="-457200">
              <a:buFont typeface="Arial" pitchFamily="34" charset="0"/>
              <a:buChar char="•"/>
              <a:defRPr/>
            </a:pP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Current Centers: 59</a:t>
            </a:r>
          </a:p>
          <a:p>
            <a:pPr marL="914400" lvl="1" indent="-457200">
              <a:buFont typeface="Arial" pitchFamily="34" charset="0"/>
              <a:buChar char="•"/>
              <a:defRPr/>
            </a:pP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New Centers: 123 – occupy less land area than current centers</a:t>
            </a:r>
          </a:p>
          <a:p>
            <a:pPr marL="914400" lvl="1" indent="-457200">
              <a:buFont typeface="Arial" pitchFamily="34" charset="0"/>
              <a:buChar char="•"/>
              <a:defRPr/>
            </a:pPr>
            <a:endParaRPr lang="en-US" sz="25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914400" lvl="1" indent="-457200">
              <a:buFont typeface="Arial" pitchFamily="34" charset="0"/>
              <a:buChar char="•"/>
              <a:defRPr/>
            </a:pPr>
            <a:endParaRPr lang="en-US" sz="25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914400" lvl="1" indent="-457200">
              <a:buFont typeface="Arial" pitchFamily="34" charset="0"/>
              <a:buChar char="•"/>
              <a:defRPr/>
            </a:pPr>
            <a:endParaRPr lang="en-US" sz="25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914400" lvl="1" indent="-457200">
              <a:buFont typeface="Arial" pitchFamily="34" charset="0"/>
              <a:buChar char="•"/>
              <a:defRPr/>
            </a:pPr>
            <a:endParaRPr lang="en-US" sz="25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914400" lvl="1" indent="-457200">
              <a:buFont typeface="Arial" pitchFamily="34" charset="0"/>
              <a:buChar char="•"/>
              <a:defRPr/>
            </a:pPr>
            <a:endParaRPr lang="en-US" sz="25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914400" lvl="1" indent="-457200">
              <a:defRPr/>
            </a:pPr>
            <a:endParaRPr lang="en-US" sz="25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914400" lvl="1" indent="-457200">
              <a:buFont typeface="Arial" pitchFamily="34" charset="0"/>
              <a:buChar char="•"/>
              <a:defRPr/>
            </a:pP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Recognizes potential for wide range of places to contribute to regional goals</a:t>
            </a:r>
          </a:p>
          <a:p>
            <a:pPr marL="914400" lvl="1" indent="-457200">
              <a:buFont typeface="Arial" pitchFamily="34" charset="0"/>
              <a:buChar char="•"/>
              <a:defRPr/>
            </a:pP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Understand the building blocks of larger regional places</a:t>
            </a:r>
          </a:p>
          <a:p>
            <a:pPr marL="914400" lvl="1" indent="-457200">
              <a:buFont typeface="Arial" pitchFamily="34" charset="0"/>
              <a:buChar char="•"/>
              <a:defRPr/>
            </a:pP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Better scale for implementing Complete Communities</a:t>
            </a:r>
          </a:p>
          <a:p>
            <a:pPr marL="914400" lvl="1" indent="-457200">
              <a:defRPr/>
            </a:pPr>
            <a:endParaRPr lang="en-US" sz="25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>
              <a:buFont typeface="Wingdings" pitchFamily="2" charset="2"/>
              <a:buChar char="Ø"/>
              <a:defRPr/>
            </a:pPr>
            <a:endParaRPr lang="en-US" sz="25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>
              <a:defRPr/>
            </a:pPr>
            <a:endParaRPr lang="en-US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2533" name="Rectangle 6"/>
          <p:cNvSpPr>
            <a:spLocks noChangeArrowheads="1"/>
          </p:cNvSpPr>
          <p:nvPr/>
        </p:nvSpPr>
        <p:spPr bwMode="auto">
          <a:xfrm>
            <a:off x="457200" y="228600"/>
            <a:ext cx="80772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Key Outcomes </a:t>
            </a:r>
            <a:endParaRPr lang="en-US" sz="4000" b="1" dirty="0">
              <a:solidFill>
                <a:schemeClr val="accent6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" name="Picture 3" descr="Illustrative example-0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700763"/>
            <a:ext cx="7696200" cy="217603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57200" y="914400"/>
            <a:ext cx="8382000" cy="58015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defRPr/>
            </a:pPr>
            <a:endParaRPr lang="en-US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>
              <a:buFont typeface="Wingdings" pitchFamily="2" charset="2"/>
              <a:buChar char="Ø"/>
              <a:defRPr/>
            </a:pPr>
            <a:r>
              <a:rPr lang="en-US" sz="2500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Better Leverages Existing and Planned Infrastructure</a:t>
            </a:r>
            <a:endParaRPr lang="en-US" sz="2500" b="1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914400" lvl="1" indent="-457200">
              <a:defRPr/>
            </a:pP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Current Centers:</a:t>
            </a:r>
          </a:p>
          <a:p>
            <a:pPr marL="914400" lvl="1" indent="-457200">
              <a:buFont typeface="Arial" pitchFamily="34" charset="0"/>
              <a:buChar char="•"/>
              <a:defRPr/>
            </a:pP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Many transit stations were not in centers</a:t>
            </a:r>
          </a:p>
          <a:p>
            <a:pPr marL="914400" lvl="1" indent="-457200">
              <a:buFont typeface="Arial" pitchFamily="34" charset="0"/>
              <a:buChar char="•"/>
              <a:defRPr/>
            </a:pPr>
            <a:r>
              <a:rPr lang="en-US" sz="3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40%</a:t>
            </a: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 of centers served by transit by 2040</a:t>
            </a:r>
          </a:p>
          <a:p>
            <a:pPr marL="914400" lvl="1" indent="-457200">
              <a:defRPr/>
            </a:pPr>
            <a:endParaRPr lang="en-US" sz="25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914400" lvl="1" indent="-457200">
              <a:defRPr/>
            </a:pPr>
            <a:endParaRPr lang="en-US" sz="25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914400" lvl="1" indent="-457200">
              <a:defRPr/>
            </a:pPr>
            <a:endParaRPr lang="en-US" sz="25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914400" lvl="1" indent="-457200">
              <a:defRPr/>
            </a:pPr>
            <a:endParaRPr lang="en-US" sz="25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914400" lvl="1" indent="-457200">
              <a:defRPr/>
            </a:pPr>
            <a:endParaRPr lang="en-US" sz="25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914400" lvl="1" indent="-457200">
              <a:defRPr/>
            </a:pPr>
            <a:endParaRPr lang="en-US" sz="25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914400" lvl="1" indent="-457200">
              <a:defRPr/>
            </a:pP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New Centers:</a:t>
            </a:r>
          </a:p>
          <a:p>
            <a:pPr marL="914400" lvl="1" indent="-457200">
              <a:buFont typeface="Arial" pitchFamily="34" charset="0"/>
              <a:buChar char="•"/>
              <a:defRPr/>
            </a:pPr>
            <a:r>
              <a:rPr lang="en-US" sz="3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70%</a:t>
            </a: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 of centers served by transit by 2040</a:t>
            </a:r>
          </a:p>
          <a:p>
            <a:pPr marL="457200" indent="-457200">
              <a:buFont typeface="Wingdings" pitchFamily="2" charset="2"/>
              <a:buChar char="Ø"/>
              <a:defRPr/>
            </a:pPr>
            <a:endParaRPr lang="en-US" sz="25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>
              <a:defRPr/>
            </a:pPr>
            <a:endParaRPr lang="en-US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2533" name="Rectangle 6"/>
          <p:cNvSpPr>
            <a:spLocks noChangeArrowheads="1"/>
          </p:cNvSpPr>
          <p:nvPr/>
        </p:nvSpPr>
        <p:spPr bwMode="auto">
          <a:xfrm>
            <a:off x="457200" y="228600"/>
            <a:ext cx="80772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Key Outcomes </a:t>
            </a:r>
            <a:endParaRPr lang="en-US" sz="4000" b="1" dirty="0">
              <a:solidFill>
                <a:schemeClr val="accent6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5" name="Picture 4" descr="Illustrative example-05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3400" y="2874708"/>
            <a:ext cx="7620000" cy="215449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inal_Page_1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6542" y="0"/>
            <a:ext cx="8875058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inal_Page_14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6542" y="0"/>
            <a:ext cx="8875058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57200" y="1524000"/>
            <a:ext cx="8382000" cy="2385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defRPr/>
            </a:pP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Now:</a:t>
            </a:r>
          </a:p>
          <a:p>
            <a:pPr marL="457200" indent="-457200">
              <a:defRPr/>
            </a:pPr>
            <a:endParaRPr lang="en-US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>
              <a:buFont typeface="Wingdings" pitchFamily="2" charset="2"/>
              <a:buChar char="Ø"/>
              <a:defRPr/>
            </a:pP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Technical: growth forecasts, transportation planning,          air quality conformity</a:t>
            </a:r>
          </a:p>
          <a:p>
            <a:pPr marL="457200" indent="-457200">
              <a:buFont typeface="Wingdings" pitchFamily="2" charset="2"/>
              <a:buChar char="Ø"/>
              <a:defRPr/>
            </a:pPr>
            <a:endParaRPr lang="en-US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>
              <a:buFont typeface="Wingdings" pitchFamily="2" charset="2"/>
              <a:buChar char="Ø"/>
              <a:defRPr/>
            </a:pP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Monitoring progress on </a:t>
            </a:r>
            <a:r>
              <a:rPr lang="en-US" sz="25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Region Forward </a:t>
            </a: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Targets</a:t>
            </a:r>
          </a:p>
          <a:p>
            <a:pPr marL="457200" indent="-457200">
              <a:defRPr/>
            </a:pPr>
            <a:endParaRPr lang="en-US" sz="25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2533" name="Rectangle 6"/>
          <p:cNvSpPr>
            <a:spLocks noChangeArrowheads="1"/>
          </p:cNvSpPr>
          <p:nvPr/>
        </p:nvSpPr>
        <p:spPr bwMode="auto">
          <a:xfrm>
            <a:off x="457200" y="457200"/>
            <a:ext cx="80772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Key Activity Center Applications</a:t>
            </a:r>
            <a:endParaRPr lang="en-US" sz="4000" b="1" dirty="0">
              <a:solidFill>
                <a:schemeClr val="accent6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57200" y="1219200"/>
            <a:ext cx="8382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defRPr/>
            </a:pP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Future: Enhanced tool for </a:t>
            </a:r>
            <a:r>
              <a:rPr lang="en-US" sz="2500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implementing</a:t>
            </a: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5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Region Forward</a:t>
            </a:r>
          </a:p>
          <a:p>
            <a:pPr marL="457200" indent="-457200">
              <a:defRPr/>
            </a:pPr>
            <a:endParaRPr lang="en-US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>
              <a:buFont typeface="Wingdings" pitchFamily="2" charset="2"/>
              <a:buChar char="Ø"/>
              <a:defRPr/>
            </a:pP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Leverage existing investments &amp; accommodate growth efficiently</a:t>
            </a:r>
          </a:p>
          <a:p>
            <a:pPr marL="457200" indent="-457200">
              <a:defRPr/>
            </a:pPr>
            <a:endParaRPr lang="en-US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>
              <a:buFont typeface="Wingdings" pitchFamily="2" charset="2"/>
              <a:buChar char="Ø"/>
              <a:defRPr/>
            </a:pP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Enhance quality of life through small-scale improvements: streetscape, open space, access</a:t>
            </a:r>
          </a:p>
          <a:p>
            <a:pPr marL="457200" indent="-457200">
              <a:buFont typeface="Wingdings" pitchFamily="2" charset="2"/>
              <a:buChar char="Ø"/>
              <a:defRPr/>
            </a:pPr>
            <a:endParaRPr lang="en-US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>
              <a:buFont typeface="Wingdings" pitchFamily="2" charset="2"/>
              <a:buChar char="Ø"/>
              <a:defRPr/>
            </a:pP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Concentrate green infrastructure &amp; green building investment</a:t>
            </a:r>
          </a:p>
          <a:p>
            <a:pPr marL="457200" indent="-457200">
              <a:buFont typeface="Wingdings" pitchFamily="2" charset="2"/>
              <a:buChar char="Ø"/>
              <a:defRPr/>
            </a:pPr>
            <a:endParaRPr lang="en-US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>
              <a:buFont typeface="Wingdings" pitchFamily="2" charset="2"/>
              <a:buChar char="Ø"/>
              <a:defRPr/>
            </a:pP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Coordinate </a:t>
            </a: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economic development</a:t>
            </a:r>
          </a:p>
          <a:p>
            <a:pPr marL="457200" indent="-457200">
              <a:defRPr/>
            </a:pPr>
            <a:endParaRPr lang="en-US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>
              <a:buFont typeface="Wingdings" pitchFamily="2" charset="2"/>
              <a:buChar char="Ø"/>
              <a:defRPr/>
            </a:pP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Prioritize locations for affordable housing </a:t>
            </a: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production </a:t>
            </a: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&amp; preservation</a:t>
            </a:r>
          </a:p>
          <a:p>
            <a:pPr marL="457200" indent="-457200">
              <a:buFont typeface="Wingdings" pitchFamily="2" charset="2"/>
              <a:buChar char="Ø"/>
              <a:defRPr/>
            </a:pPr>
            <a:endParaRPr lang="en-US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>
              <a:buFont typeface="Wingdings" pitchFamily="2" charset="2"/>
              <a:buChar char="Ø"/>
              <a:defRPr/>
            </a:pP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Other</a:t>
            </a: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?</a:t>
            </a:r>
          </a:p>
        </p:txBody>
      </p:sp>
      <p:sp>
        <p:nvSpPr>
          <p:cNvPr id="22533" name="Rectangle 6"/>
          <p:cNvSpPr>
            <a:spLocks noChangeArrowheads="1"/>
          </p:cNvSpPr>
          <p:nvPr/>
        </p:nvSpPr>
        <p:spPr bwMode="auto">
          <a:xfrm>
            <a:off x="457200" y="381000"/>
            <a:ext cx="80772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Key Activity Center Applications</a:t>
            </a:r>
            <a:endParaRPr lang="en-US" sz="4000" b="1" dirty="0">
              <a:solidFill>
                <a:schemeClr val="accent6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57200" y="1371600"/>
            <a:ext cx="86868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defRPr/>
            </a:pPr>
            <a:endParaRPr lang="en-US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>
              <a:buFont typeface="Wingdings" pitchFamily="2" charset="2"/>
              <a:buChar char="Ø"/>
              <a:defRPr/>
            </a:pP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How can we use the updated Activity Centers in new ways to implement </a:t>
            </a:r>
            <a:r>
              <a:rPr lang="en-US" sz="25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Region Forward </a:t>
            </a: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targets? What are possible applications for:</a:t>
            </a:r>
          </a:p>
          <a:p>
            <a:pPr marL="914400" lvl="1" indent="-457200">
              <a:buFont typeface="Wingdings" pitchFamily="2" charset="2"/>
              <a:buChar char="§"/>
              <a:defRPr/>
            </a:pP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Affordable Housing</a:t>
            </a:r>
          </a:p>
          <a:p>
            <a:pPr marL="914400" lvl="1" indent="-457200">
              <a:buFont typeface="Wingdings" pitchFamily="2" charset="2"/>
              <a:buChar char="§"/>
              <a:defRPr/>
            </a:pP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Economic Development</a:t>
            </a:r>
          </a:p>
          <a:p>
            <a:pPr marL="914400" lvl="1" indent="-457200">
              <a:buFont typeface="Wingdings" pitchFamily="2" charset="2"/>
              <a:buChar char="§"/>
              <a:defRPr/>
            </a:pP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Transportation</a:t>
            </a:r>
          </a:p>
          <a:p>
            <a:pPr marL="914400" lvl="1" indent="-457200">
              <a:buFont typeface="Wingdings" pitchFamily="2" charset="2"/>
              <a:buChar char="§"/>
              <a:defRPr/>
            </a:pP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Public Health</a:t>
            </a:r>
          </a:p>
          <a:p>
            <a:pPr marL="457200" indent="-457200">
              <a:defRPr/>
            </a:pPr>
            <a:endParaRPr lang="en-US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>
              <a:buFont typeface="Wingdings" pitchFamily="2" charset="2"/>
              <a:buChar char="Ø"/>
              <a:defRPr/>
            </a:pP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How can </a:t>
            </a:r>
            <a:r>
              <a:rPr lang="en-US" sz="25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you</a:t>
            </a: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 use the updated Activity Centers in </a:t>
            </a:r>
            <a:r>
              <a:rPr lang="en-US" sz="25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your</a:t>
            </a:r>
            <a:r>
              <a:rPr lang="en-US" sz="2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 work?</a:t>
            </a:r>
            <a:endParaRPr lang="en-US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2533" name="Rectangle 6"/>
          <p:cNvSpPr>
            <a:spLocks noChangeArrowheads="1"/>
          </p:cNvSpPr>
          <p:nvPr/>
        </p:nvSpPr>
        <p:spPr bwMode="auto">
          <a:xfrm>
            <a:off x="457200" y="533400"/>
            <a:ext cx="80772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Key Questions </a:t>
            </a:r>
            <a:endParaRPr lang="en-US" sz="4000" b="1" dirty="0">
              <a:solidFill>
                <a:schemeClr val="accent6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10860</TotalTime>
  <Words>1959</Words>
  <Application>Microsoft Office PowerPoint</Application>
  <PresentationFormat>On-screen Show (4:3)</PresentationFormat>
  <Paragraphs>309</Paragraphs>
  <Slides>29</Slides>
  <Notes>28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Mataya</dc:creator>
  <cp:lastModifiedBy>Sophie Mintier</cp:lastModifiedBy>
  <cp:revision>578</cp:revision>
  <dcterms:created xsi:type="dcterms:W3CDTF">2012-01-06T14:36:44Z</dcterms:created>
  <dcterms:modified xsi:type="dcterms:W3CDTF">2012-05-18T18:31:22Z</dcterms:modified>
</cp:coreProperties>
</file>