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68" r:id="rId3"/>
    <p:sldId id="278" r:id="rId4"/>
    <p:sldId id="259" r:id="rId5"/>
    <p:sldId id="260" r:id="rId6"/>
    <p:sldId id="272" r:id="rId7"/>
    <p:sldId id="261" r:id="rId8"/>
    <p:sldId id="265" r:id="rId9"/>
    <p:sldId id="262" r:id="rId10"/>
    <p:sldId id="264" r:id="rId11"/>
    <p:sldId id="271" r:id="rId12"/>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Office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5"/>
  <c:clrMapOvr bg1="lt1" tx1="dk1" bg2="lt2" tx2="dk2" accent1="accent1" accent2="accent2" accent3="accent3" accent4="accent4" accent5="accent5" accent6="accent6" hlink="hlink" folHlink="folHlink"/>
  <c:chart>
    <c:title>
      <c:tx>
        <c:rich>
          <a:bodyPr/>
          <a:lstStyle/>
          <a:p>
            <a:pPr>
              <a:defRPr sz="1598"/>
            </a:pPr>
            <a:r>
              <a:rPr lang="en-US" sz="1598" dirty="0" smtClean="0"/>
              <a:t>Total: 300</a:t>
            </a:r>
            <a:endParaRPr lang="en-US" sz="1600" dirty="0"/>
          </a:p>
        </c:rich>
      </c:tx>
      <c:layout>
        <c:manualLayout>
          <c:xMode val="edge"/>
          <c:yMode val="edge"/>
          <c:x val="0.41761169464206588"/>
          <c:y val="0.30139251325572802"/>
        </c:manualLayout>
      </c:layout>
      <c:overlay val="1"/>
      <c:spPr>
        <a:noFill/>
        <a:ln w="25369">
          <a:noFill/>
        </a:ln>
      </c:spPr>
    </c:title>
    <c:plotArea>
      <c:layout/>
      <c:lineChart>
        <c:grouping val="standard"/>
        <c:ser>
          <c:idx val="0"/>
          <c:order val="0"/>
          <c:tx>
            <c:strRef>
              <c:f>Sheet1!$B$1</c:f>
              <c:strCache>
                <c:ptCount val="1"/>
                <c:pt idx="0">
                  <c:v>Series 1</c:v>
                </c:pt>
              </c:strCache>
            </c:strRef>
          </c:tx>
          <c:spPr>
            <a:ln w="31712"/>
          </c:spPr>
          <c:dPt>
            <c:idx val="5"/>
            <c:spPr>
              <a:ln w="31712" cmpd="sng"/>
            </c:spPr>
          </c:dPt>
          <c:cat>
            <c:numRef>
              <c:f>Sheet1!$A$2:$A$10</c:f>
              <c:numCache>
                <c:formatCode>General</c:formatCode>
                <c:ptCount val="9"/>
                <c:pt idx="0">
                  <c:v>2003</c:v>
                </c:pt>
                <c:pt idx="1">
                  <c:v>2004</c:v>
                </c:pt>
                <c:pt idx="2">
                  <c:v>2005</c:v>
                </c:pt>
                <c:pt idx="3">
                  <c:v>2006</c:v>
                </c:pt>
                <c:pt idx="4">
                  <c:v>2007</c:v>
                </c:pt>
                <c:pt idx="5">
                  <c:v>2008</c:v>
                </c:pt>
                <c:pt idx="6">
                  <c:v>2009</c:v>
                </c:pt>
                <c:pt idx="7">
                  <c:v>2010</c:v>
                </c:pt>
                <c:pt idx="8">
                  <c:v>2011</c:v>
                </c:pt>
              </c:numCache>
            </c:numRef>
          </c:cat>
          <c:val>
            <c:numRef>
              <c:f>Sheet1!$B$2:$B$10</c:f>
              <c:numCache>
                <c:formatCode>General</c:formatCode>
                <c:ptCount val="9"/>
                <c:pt idx="0">
                  <c:v>4</c:v>
                </c:pt>
                <c:pt idx="1">
                  <c:v>9</c:v>
                </c:pt>
                <c:pt idx="2">
                  <c:v>5</c:v>
                </c:pt>
                <c:pt idx="3">
                  <c:v>14</c:v>
                </c:pt>
                <c:pt idx="4">
                  <c:v>18</c:v>
                </c:pt>
                <c:pt idx="5">
                  <c:v>23</c:v>
                </c:pt>
                <c:pt idx="6">
                  <c:v>46</c:v>
                </c:pt>
                <c:pt idx="7">
                  <c:v>81</c:v>
                </c:pt>
                <c:pt idx="8">
                  <c:v>82</c:v>
                </c:pt>
              </c:numCache>
            </c:numRef>
          </c:val>
        </c:ser>
        <c:marker val="1"/>
        <c:axId val="85594880"/>
        <c:axId val="85596416"/>
      </c:lineChart>
      <c:catAx>
        <c:axId val="85594880"/>
        <c:scaling>
          <c:orientation val="minMax"/>
        </c:scaling>
        <c:axPos val="b"/>
        <c:numFmt formatCode="General" sourceLinked="1"/>
        <c:majorTickMark val="none"/>
        <c:minorTickMark val="out"/>
        <c:tickLblPos val="nextTo"/>
        <c:txPr>
          <a:bodyPr rot="0" vert="horz"/>
          <a:lstStyle/>
          <a:p>
            <a:pPr>
              <a:defRPr sz="1398"/>
            </a:pPr>
            <a:endParaRPr lang="en-US"/>
          </a:p>
        </c:txPr>
        <c:crossAx val="85596416"/>
        <c:crosses val="autoZero"/>
        <c:auto val="1"/>
        <c:lblAlgn val="ctr"/>
        <c:lblOffset val="100"/>
      </c:catAx>
      <c:valAx>
        <c:axId val="85596416"/>
        <c:scaling>
          <c:orientation val="minMax"/>
        </c:scaling>
        <c:axPos val="l"/>
        <c:numFmt formatCode="General" sourceLinked="1"/>
        <c:majorTickMark val="none"/>
        <c:tickLblPos val="nextTo"/>
        <c:txPr>
          <a:bodyPr/>
          <a:lstStyle/>
          <a:p>
            <a:pPr>
              <a:defRPr sz="1398"/>
            </a:pPr>
            <a:endParaRPr lang="en-US"/>
          </a:p>
        </c:txPr>
        <c:crossAx val="85594880"/>
        <c:crosses val="autoZero"/>
        <c:crossBetween val="between"/>
      </c:valAx>
    </c:plotArea>
    <c:plotVisOnly val="1"/>
    <c:dispBlanksAs val="zero"/>
  </c:chart>
  <c:spPr>
    <a:noFill/>
  </c:spPr>
  <c:txPr>
    <a:bodyPr/>
    <a:lstStyle/>
    <a:p>
      <a:pPr>
        <a:defRPr sz="1798"/>
      </a:pPr>
      <a:endParaRPr lang="en-US"/>
    </a:p>
  </c:txPr>
  <c:externalData r:id="rId2"/>
  <c:userShapes r:id="rId3"/>
</c:chartSpace>
</file>

<file path=ppt/drawings/drawing1.xml><?xml version="1.0" encoding="utf-8"?>
<c:userShapes xmlns:c="http://schemas.openxmlformats.org/drawingml/2006/chart">
  <cdr:relSizeAnchor xmlns:cdr="http://schemas.openxmlformats.org/drawingml/2006/chartDrawing">
    <cdr:from>
      <cdr:x>0.10457</cdr:x>
      <cdr:y>0</cdr:y>
    </cdr:from>
    <cdr:to>
      <cdr:x>0.85402</cdr:x>
      <cdr:y>0.10422</cdr:y>
    </cdr:to>
    <cdr:sp macro="" textlink="">
      <cdr:nvSpPr>
        <cdr:cNvPr id="2" name="Text Box 1"/>
        <cdr:cNvSpPr txBox="1"/>
      </cdr:nvSpPr>
      <cdr:spPr>
        <a:xfrm xmlns:a="http://schemas.openxmlformats.org/drawingml/2006/main">
          <a:off x="533400" y="0"/>
          <a:ext cx="3822886" cy="3414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b="1" dirty="0"/>
            <a:t>Number of U.S. Policies Adopted by Year</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1440" tIns="45720" rIns="91440" bIns="45720" rtlCol="0"/>
          <a:lstStyle>
            <a:lvl1pPr algn="r">
              <a:defRPr sz="1200"/>
            </a:lvl1pPr>
          </a:lstStyle>
          <a:p>
            <a:fld id="{5A890B2C-0F85-4FEC-B659-08F549819D9F}" type="datetimeFigureOut">
              <a:rPr lang="en-US" smtClean="0"/>
              <a:pPr/>
              <a:t>3/20/2012</a:t>
            </a:fld>
            <a:endParaRPr lang="en-US"/>
          </a:p>
        </p:txBody>
      </p:sp>
      <p:sp>
        <p:nvSpPr>
          <p:cNvPr id="4" name="Footer Placeholder 3"/>
          <p:cNvSpPr>
            <a:spLocks noGrp="1"/>
          </p:cNvSpPr>
          <p:nvPr>
            <p:ph type="ftr" sz="quarter" idx="2"/>
          </p:nvPr>
        </p:nvSpPr>
        <p:spPr>
          <a:xfrm>
            <a:off x="0" y="8829675"/>
            <a:ext cx="2982913"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40" tIns="45720" rIns="91440" bIns="45720" rtlCol="0" anchor="b"/>
          <a:lstStyle>
            <a:lvl1pPr algn="r">
              <a:defRPr sz="1200"/>
            </a:lvl1pPr>
          </a:lstStyle>
          <a:p>
            <a:fld id="{FDD2EBFD-3B0F-422F-9360-63FC4188A3B7}"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E193ED2E-0B87-4520-815E-4866382A8D65}" type="datetimeFigureOut">
              <a:rPr lang="en-US" smtClean="0"/>
              <a:pPr/>
              <a:t>3/20/2012</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FE376062-B1F9-4212-B93D-98596E4B3C7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t>Image: </a:t>
            </a:r>
            <a:r>
              <a:rPr lang="en-US" sz="1200" i="0" kern="1200" dirty="0" smtClean="0">
                <a:solidFill>
                  <a:schemeClr val="tx1"/>
                </a:solidFill>
                <a:effectLst/>
                <a:latin typeface="+mn-lt"/>
                <a:ea typeface="+mn-ea"/>
                <a:cs typeface="+mn-cs"/>
              </a:rPr>
              <a:t>A photo-simulation of planned roadway improvements illustrates many Complete Streets features, such as a bike lane, improved sidewalks, medians, landscaping, and adjacent mixed-use development. SOURCE:</a:t>
            </a:r>
            <a:r>
              <a:rPr lang="en-US" sz="1200" i="0" kern="1200" baseline="0" dirty="0" smtClean="0">
                <a:solidFill>
                  <a:schemeClr val="tx1"/>
                </a:solidFill>
                <a:effectLst/>
                <a:latin typeface="+mn-lt"/>
                <a:ea typeface="+mn-ea"/>
                <a:cs typeface="+mn-cs"/>
              </a:rPr>
              <a:t> Thomas Jefferson Planning District Commission, Virginia DOT, City of Charlottesville, Albemarle County, Community Design + Architecture, and Urban Advantage.</a:t>
            </a:r>
            <a:endParaRPr lang="en-US" sz="1200" i="0" kern="1200" dirty="0" smtClean="0">
              <a:solidFill>
                <a:schemeClr val="tx1"/>
              </a:solidFill>
              <a:effectLst/>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Even though a unified description of Complete Streets has not been agreed on, there are themes common in states and communities that embrace Complete Streets: </a:t>
            </a:r>
          </a:p>
          <a:p>
            <a:pPr marL="171450" indent="-171450">
              <a:buFont typeface="Arial" charset="0"/>
              <a:buChar char="•"/>
            </a:pPr>
            <a:r>
              <a:rPr lang="en-US" sz="1200" b="0" i="0" u="none" strike="noStrike" kern="1200" baseline="0" dirty="0" smtClean="0">
                <a:solidFill>
                  <a:schemeClr val="tx1"/>
                </a:solidFill>
                <a:latin typeface="+mn-lt"/>
                <a:ea typeface="+mn-ea"/>
                <a:cs typeface="+mn-cs"/>
              </a:rPr>
              <a:t>Sets a vision for the use of public roadway space. </a:t>
            </a:r>
          </a:p>
          <a:p>
            <a:pPr marL="171450" indent="-171450">
              <a:buFont typeface="Arial" charset="0"/>
              <a:buChar char="•"/>
            </a:pPr>
            <a:r>
              <a:rPr lang="en-US" sz="1200" b="0" i="0" u="none" strike="noStrike" kern="1200" baseline="0" dirty="0" smtClean="0">
                <a:solidFill>
                  <a:schemeClr val="tx1"/>
                </a:solidFill>
                <a:latin typeface="+mn-lt"/>
                <a:ea typeface="+mn-ea"/>
                <a:cs typeface="+mn-cs"/>
              </a:rPr>
              <a:t>Makes a policy statement that the roadway is intended for all users, regardless of mode.</a:t>
            </a:r>
          </a:p>
          <a:p>
            <a:pPr marL="171450" indent="-171450">
              <a:buFont typeface="Arial" charset="0"/>
              <a:buChar char="•"/>
            </a:pPr>
            <a:r>
              <a:rPr lang="en-US" sz="1200" b="0" i="0" u="none" strike="noStrike" kern="1200" baseline="0" dirty="0" smtClean="0">
                <a:solidFill>
                  <a:schemeClr val="tx1"/>
                </a:solidFill>
                <a:latin typeface="+mn-lt"/>
                <a:ea typeface="+mn-ea"/>
                <a:cs typeface="+mn-cs"/>
              </a:rPr>
              <a:t>Requires that all new projects uphold Complete Streets principles.</a:t>
            </a:r>
          </a:p>
          <a:p>
            <a:pPr marL="171450" indent="-171450">
              <a:buFont typeface="Arial" charset="0"/>
              <a:buChar char="•"/>
            </a:pPr>
            <a:r>
              <a:rPr lang="en-US" sz="1200" b="0" i="0" u="none" strike="noStrike" kern="1200" baseline="0" dirty="0" smtClean="0">
                <a:solidFill>
                  <a:schemeClr val="tx1"/>
                </a:solidFill>
                <a:latin typeface="+mn-lt"/>
                <a:ea typeface="+mn-ea"/>
                <a:cs typeface="+mn-cs"/>
              </a:rPr>
              <a:t>Identifies a connected, integrated network of streets that allows access to all areas of the city.</a:t>
            </a:r>
          </a:p>
          <a:p>
            <a:pPr marL="171450" indent="-171450">
              <a:buFont typeface="Arial" charset="0"/>
              <a:buChar char="•"/>
            </a:pPr>
            <a:r>
              <a:rPr lang="en-US" sz="1200" b="0" i="0" u="none" strike="noStrike" kern="1200" baseline="0" dirty="0" smtClean="0">
                <a:solidFill>
                  <a:schemeClr val="tx1"/>
                </a:solidFill>
                <a:latin typeface="+mn-lt"/>
                <a:ea typeface="+mn-ea"/>
                <a:cs typeface="+mn-cs"/>
              </a:rPr>
              <a:t>Identifies principles that can be incorporated into State and local design guidelines.</a:t>
            </a:r>
            <a:endParaRPr lang="en-US" dirty="0" smtClean="0"/>
          </a:p>
          <a:p>
            <a:endParaRPr lang="en-US" dirty="0"/>
          </a:p>
        </p:txBody>
      </p:sp>
      <p:sp>
        <p:nvSpPr>
          <p:cNvPr id="4" name="Slide Number Placeholder 3"/>
          <p:cNvSpPr>
            <a:spLocks noGrp="1"/>
          </p:cNvSpPr>
          <p:nvPr>
            <p:ph type="sldNum" sz="quarter" idx="10"/>
          </p:nvPr>
        </p:nvSpPr>
        <p:spPr/>
        <p:txBody>
          <a:bodyPr/>
          <a:lstStyle/>
          <a:p>
            <a:fld id="{FE376062-B1F9-4212-B93D-98596E4B3C7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Graphic Source: National Complete Streets Coalition. </a:t>
            </a:r>
            <a:endParaRPr lang="en-US" dirty="0"/>
          </a:p>
        </p:txBody>
      </p:sp>
      <p:sp>
        <p:nvSpPr>
          <p:cNvPr id="4" name="Slide Number Placeholder 3"/>
          <p:cNvSpPr>
            <a:spLocks noGrp="1"/>
          </p:cNvSpPr>
          <p:nvPr>
            <p:ph type="sldNum" sz="quarter" idx="10"/>
          </p:nvPr>
        </p:nvSpPr>
        <p:spPr/>
        <p:txBody>
          <a:bodyPr/>
          <a:lstStyle/>
          <a:p>
            <a:fld id="{14066E05-35BD-4EE8-B5ED-9C8FC8674FE3}" type="slidenum">
              <a:rPr lang="en-US" smtClean="0"/>
              <a:pPr/>
              <a:t>3</a:t>
            </a:fld>
            <a:endParaRPr lang="en-US"/>
          </a:p>
        </p:txBody>
      </p:sp>
    </p:spTree>
    <p:extLst>
      <p:ext uri="{BB962C8B-B14F-4D97-AF65-F5344CB8AC3E}">
        <p14:creationId xmlns="" xmlns:p14="http://schemas.microsoft.com/office/powerpoint/2010/main" val="3574259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376062-B1F9-4212-B93D-98596E4B3C7B}"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Most of our</a:t>
            </a:r>
            <a:r>
              <a:rPr lang="en-US" baseline="0" dirty="0" smtClean="0"/>
              <a:t> jurisdictions and agencies either have adopted, or are considering adopting, some form of Complete Streets policy.  Agencies such as Frederick County which have not adopted a “Complete Streets” policy have still moved towards significantly more pedestrian and bicycle friendly policies.    </a:t>
            </a:r>
            <a:endParaRPr lang="en-US" dirty="0"/>
          </a:p>
        </p:txBody>
      </p:sp>
      <p:sp>
        <p:nvSpPr>
          <p:cNvPr id="4" name="Slide Number Placeholder 3"/>
          <p:cNvSpPr>
            <a:spLocks noGrp="1"/>
          </p:cNvSpPr>
          <p:nvPr>
            <p:ph type="sldNum" sz="quarter" idx="10"/>
          </p:nvPr>
        </p:nvSpPr>
        <p:spPr/>
        <p:txBody>
          <a:bodyPr/>
          <a:lstStyle/>
          <a:p>
            <a:fld id="{FE376062-B1F9-4212-B93D-98596E4B3C7B}"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00CF43-F5CB-4B88-B0D5-C7CC7555BA85}" type="datetime1">
              <a:rPr lang="en-US" smtClean="0"/>
              <a:pPr/>
              <a:t>3/20/2012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DA8BFC-387D-4027-9319-779220EA71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2EBC6-1644-4DC3-AC54-EAA7AB1B12E4}" type="datetime1">
              <a:rPr lang="en-US" smtClean="0"/>
              <a:pPr/>
              <a:t>3/20/2012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DA8BFC-387D-4027-9319-779220EA71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BEA26B-E843-4B60-8398-88C1389BA156}" type="datetime1">
              <a:rPr lang="en-US" smtClean="0"/>
              <a:pPr/>
              <a:t>3/20/2012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DA8BFC-387D-4027-9319-779220EA71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B66E88-0277-4244-ACEF-4F439C20A255}" type="datetime1">
              <a:rPr lang="en-US" smtClean="0"/>
              <a:pPr/>
              <a:t>3/20/2012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A8BFC-387D-4027-9319-779220EA71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4CEF72-4AE8-4D93-847D-5E69EF576171}" type="datetime1">
              <a:rPr lang="en-US" smtClean="0"/>
              <a:pPr/>
              <a:t>3/20/2012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DA8BFC-387D-4027-9319-779220EA71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E00348-7D10-4963-9E38-00A9F21C6E24}" type="datetime1">
              <a:rPr lang="en-US" smtClean="0"/>
              <a:pPr/>
              <a:t>3/20/2012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DA8BFC-387D-4027-9319-779220EA71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0D81F9-F50F-4492-8B27-5542B39A842E}" type="datetime1">
              <a:rPr lang="en-US" smtClean="0"/>
              <a:pPr/>
              <a:t>3/20/2012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DA8BFC-387D-4027-9319-779220EA71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ED6029-877B-4D93-BDF7-872F690E621F}" type="datetime1">
              <a:rPr lang="en-US" smtClean="0"/>
              <a:pPr/>
              <a:t>3/20/2012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A8BFC-387D-4027-9319-779220EA71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7A30A4-313B-4DB8-AA1C-F58F7DC297ED}" type="datetime1">
              <a:rPr lang="en-US" smtClean="0"/>
              <a:pPr/>
              <a:t>3/20/2012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A8BFC-387D-4027-9319-779220EA71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913391-12B4-4A96-BA39-98AEE7C1341C}" type="datetime1">
              <a:rPr lang="en-US" smtClean="0"/>
              <a:pPr/>
              <a:t>3/20/2012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DA8BFC-387D-4027-9319-779220EA71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4C2807-F12C-4CBD-B21D-2620B2E8C9AF}" type="datetime1">
              <a:rPr lang="en-US" smtClean="0"/>
              <a:pPr/>
              <a:t>3/20/2012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DA8BFC-387D-4027-9319-779220EA71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EE36FF-6613-4BC2-B79F-F1A13A9C7C15}" type="datetime1">
              <a:rPr lang="en-US" smtClean="0"/>
              <a:pPr/>
              <a:t>3/20/2012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DA8BFC-387D-4027-9319-779220EA71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1"/>
            <a:ext cx="7772400" cy="2076450"/>
          </a:xfrm>
        </p:spPr>
        <p:txBody>
          <a:bodyPr>
            <a:normAutofit/>
          </a:bodyPr>
          <a:lstStyle/>
          <a:p>
            <a:r>
              <a:rPr lang="en-US" sz="4000" dirty="0" smtClean="0"/>
              <a:t>Item #5:  TPB Complete Streets Policy Guidance and Template</a:t>
            </a:r>
            <a:endParaRPr lang="en-US" sz="4000" dirty="0"/>
          </a:p>
        </p:txBody>
      </p:sp>
      <p:sp>
        <p:nvSpPr>
          <p:cNvPr id="3" name="Subtitle 2"/>
          <p:cNvSpPr>
            <a:spLocks noGrp="1"/>
          </p:cNvSpPr>
          <p:nvPr>
            <p:ph type="subTitle" idx="1"/>
          </p:nvPr>
        </p:nvSpPr>
        <p:spPr/>
        <p:txBody>
          <a:bodyPr>
            <a:normAutofit/>
          </a:bodyPr>
          <a:lstStyle/>
          <a:p>
            <a:r>
              <a:rPr lang="en-US" dirty="0" smtClean="0"/>
              <a:t>Michael Farrell</a:t>
            </a:r>
          </a:p>
          <a:p>
            <a:r>
              <a:rPr lang="en-US" dirty="0" smtClean="0"/>
              <a:t>Freight Subcommittee </a:t>
            </a:r>
          </a:p>
          <a:p>
            <a:r>
              <a:rPr lang="en-US" dirty="0" smtClean="0"/>
              <a:t>March 8, 2012</a:t>
            </a:r>
          </a:p>
          <a:p>
            <a:endParaRPr lang="en-US" dirty="0"/>
          </a:p>
        </p:txBody>
      </p:sp>
      <p:sp>
        <p:nvSpPr>
          <p:cNvPr id="4" name="Date Placeholder 3"/>
          <p:cNvSpPr>
            <a:spLocks noGrp="1"/>
          </p:cNvSpPr>
          <p:nvPr>
            <p:ph type="dt" sz="half" idx="10"/>
          </p:nvPr>
        </p:nvSpPr>
        <p:spPr/>
        <p:txBody>
          <a:bodyPr/>
          <a:lstStyle/>
          <a:p>
            <a:fld id="{B088704A-B8A4-4D86-8838-784688E142C5}" type="datetime1">
              <a:rPr lang="en-US" smtClean="0"/>
              <a:pPr/>
              <a:t>3/20/2012</a:t>
            </a:fld>
            <a:endParaRPr lang="en-US" dirty="0"/>
          </a:p>
        </p:txBody>
      </p:sp>
      <p:sp>
        <p:nvSpPr>
          <p:cNvPr id="5" name="Slide Number Placeholder 4"/>
          <p:cNvSpPr>
            <a:spLocks noGrp="1"/>
          </p:cNvSpPr>
          <p:nvPr>
            <p:ph type="sldNum" sz="quarter" idx="12"/>
          </p:nvPr>
        </p:nvSpPr>
        <p:spPr/>
        <p:txBody>
          <a:bodyPr/>
          <a:lstStyle/>
          <a:p>
            <a:fld id="{C7DA8BFC-387D-4027-9319-779220EA719C}"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Complete Streets?</a:t>
            </a:r>
            <a:endParaRPr lang="en-US" dirty="0"/>
          </a:p>
        </p:txBody>
      </p:sp>
      <p:sp>
        <p:nvSpPr>
          <p:cNvPr id="3" name="Content Placeholder 2"/>
          <p:cNvSpPr>
            <a:spLocks noGrp="1"/>
          </p:cNvSpPr>
          <p:nvPr>
            <p:ph idx="1"/>
          </p:nvPr>
        </p:nvSpPr>
        <p:spPr>
          <a:xfrm>
            <a:off x="304800" y="1295400"/>
            <a:ext cx="4572000" cy="6019800"/>
          </a:xfrm>
        </p:spPr>
        <p:txBody>
          <a:bodyPr>
            <a:normAutofit fontScale="70000" lnSpcReduction="20000"/>
          </a:bodyPr>
          <a:lstStyle/>
          <a:p>
            <a:pPr>
              <a:buNone/>
            </a:pPr>
            <a:r>
              <a:rPr lang="en-US" sz="4000" dirty="0" smtClean="0"/>
              <a:t>“Complete Streets are for Everyone”</a:t>
            </a:r>
          </a:p>
          <a:p>
            <a:endParaRPr lang="en-US" sz="1000" dirty="0" smtClean="0"/>
          </a:p>
          <a:p>
            <a:r>
              <a:rPr lang="en-US" sz="3300" dirty="0"/>
              <a:t>They are </a:t>
            </a:r>
            <a:r>
              <a:rPr lang="en-US" sz="3300" dirty="0" smtClean="0"/>
              <a:t>designed, built, </a:t>
            </a:r>
            <a:r>
              <a:rPr lang="en-US" sz="3300" dirty="0"/>
              <a:t>and operated to enable safe access for all </a:t>
            </a:r>
            <a:r>
              <a:rPr lang="en-US" sz="3300" dirty="0" smtClean="0"/>
              <a:t>users, including pedestrians, bicyclists, motorists, and transit riders of diverse ages and abilities.</a:t>
            </a:r>
          </a:p>
          <a:p>
            <a:endParaRPr lang="en-US" sz="1600" dirty="0" smtClean="0"/>
          </a:p>
          <a:p>
            <a:r>
              <a:rPr lang="en-US" sz="3300" dirty="0" smtClean="0"/>
              <a:t>National Complete Streets Coalition (completestreets.org) has been promoting the Complete Streets concept since 2005.</a:t>
            </a:r>
          </a:p>
          <a:p>
            <a:pPr lvl="1"/>
            <a:r>
              <a:rPr lang="en-US" sz="2900" dirty="0" smtClean="0"/>
              <a:t>Replaced “Routine Accommodation” concept</a:t>
            </a:r>
          </a:p>
          <a:p>
            <a:pPr>
              <a:buNone/>
            </a:pPr>
            <a:endParaRPr lang="en-US" sz="1600" dirty="0" smtClean="0"/>
          </a:p>
          <a:p>
            <a:pPr>
              <a:buNone/>
            </a:pPr>
            <a:endParaRPr lang="en-US" sz="1800" dirty="0" smtClean="0"/>
          </a:p>
          <a:p>
            <a:endParaRPr lang="en-US" sz="1800" dirty="0" smtClean="0"/>
          </a:p>
          <a:p>
            <a:pPr lvl="2"/>
            <a:endParaRPr lang="en-US" sz="2000" dirty="0" smtClean="0"/>
          </a:p>
          <a:p>
            <a:pPr lvl="1">
              <a:buNone/>
            </a:pPr>
            <a:r>
              <a:rPr lang="en-US" sz="2400" dirty="0" smtClean="0"/>
              <a:t>  </a:t>
            </a:r>
            <a:endParaRPr lang="en-US" sz="2400" dirty="0"/>
          </a:p>
        </p:txBody>
      </p:sp>
      <p:sp>
        <p:nvSpPr>
          <p:cNvPr id="4" name="Date Placeholder 3"/>
          <p:cNvSpPr>
            <a:spLocks noGrp="1"/>
          </p:cNvSpPr>
          <p:nvPr>
            <p:ph type="dt" sz="half" idx="10"/>
          </p:nvPr>
        </p:nvSpPr>
        <p:spPr/>
        <p:txBody>
          <a:bodyPr/>
          <a:lstStyle/>
          <a:p>
            <a:fld id="{719F6793-6343-4024-BD32-EE68CA279FC7}" type="datetime1">
              <a:rPr lang="en-US" smtClean="0"/>
              <a:pPr/>
              <a:t>3/20/2012</a:t>
            </a:fld>
            <a:endParaRPr lang="en-US"/>
          </a:p>
        </p:txBody>
      </p:sp>
      <p:sp>
        <p:nvSpPr>
          <p:cNvPr id="5" name="Slide Number Placeholder 4"/>
          <p:cNvSpPr>
            <a:spLocks noGrp="1"/>
          </p:cNvSpPr>
          <p:nvPr>
            <p:ph type="sldNum" sz="quarter" idx="12"/>
          </p:nvPr>
        </p:nvSpPr>
        <p:spPr/>
        <p:txBody>
          <a:bodyPr/>
          <a:lstStyle/>
          <a:p>
            <a:fld id="{C7DA8BFC-387D-4027-9319-779220EA719C}" type="slidenum">
              <a:rPr lang="en-US" smtClean="0"/>
              <a:pPr/>
              <a:t>2</a:t>
            </a:fld>
            <a:endParaRPr lang="en-US"/>
          </a:p>
        </p:txBody>
      </p:sp>
      <p:sp>
        <p:nvSpPr>
          <p:cNvPr id="6" name="TextBox 5"/>
          <p:cNvSpPr txBox="1"/>
          <p:nvPr/>
        </p:nvSpPr>
        <p:spPr>
          <a:xfrm>
            <a:off x="1981200" y="6324600"/>
            <a:ext cx="5562600" cy="276999"/>
          </a:xfrm>
          <a:prstGeom prst="rect">
            <a:avLst/>
          </a:prstGeom>
          <a:noFill/>
        </p:spPr>
        <p:txBody>
          <a:bodyPr wrap="square" rtlCol="0">
            <a:spAutoFit/>
          </a:bodyPr>
          <a:lstStyle/>
          <a:p>
            <a:r>
              <a:rPr lang="en-US" sz="1200" dirty="0" smtClean="0"/>
              <a:t>*Complete Streets – Current Policies, www.completestreets.org</a:t>
            </a:r>
            <a:endParaRPr lang="en-US" sz="1200" dirty="0"/>
          </a:p>
        </p:txBody>
      </p:sp>
      <p:pic>
        <p:nvPicPr>
          <p:cNvPr id="7" name="Picture 3" descr="A photo-simulation of planned roadway improvements illustrates many Complete Streets features, such as a bike lane, improved sidewalks, medians, landscaping, and adjacent mixed-use development. "/>
          <p:cNvPicPr>
            <a:picLocks noChangeAspect="1" noChangeArrowheads="1"/>
          </p:cNvPicPr>
          <p:nvPr/>
        </p:nvPicPr>
        <p:blipFill rotWithShape="1">
          <a:blip r:embed="rId3" cstate="print"/>
          <a:srcRect r="40638"/>
          <a:stretch/>
        </p:blipFill>
        <p:spPr bwMode="auto">
          <a:xfrm>
            <a:off x="5334000" y="3962400"/>
            <a:ext cx="3370634" cy="2077052"/>
          </a:xfrm>
          <a:prstGeom prst="rect">
            <a:avLst/>
          </a:prstGeom>
          <a:noFill/>
          <a:ln w="9525">
            <a:noFill/>
            <a:miter lim="800000"/>
            <a:headEnd/>
            <a:tailEnd/>
          </a:ln>
        </p:spPr>
      </p:pic>
      <p:pic>
        <p:nvPicPr>
          <p:cNvPr id="8" name="Picture 7" descr="VA Rt 1 roadside peds Cheryl Cort.JPG"/>
          <p:cNvPicPr>
            <a:picLocks noChangeAspect="1"/>
          </p:cNvPicPr>
          <p:nvPr/>
        </p:nvPicPr>
        <p:blipFill>
          <a:blip r:embed="rId4" cstate="print"/>
          <a:srcRect l="6597" r="19136" b="13992"/>
          <a:stretch>
            <a:fillRect/>
          </a:stretch>
        </p:blipFill>
        <p:spPr>
          <a:xfrm>
            <a:off x="5334000" y="1219200"/>
            <a:ext cx="3048000" cy="264740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Complete Streets Policies </a:t>
            </a:r>
            <a:endParaRPr lang="en-US" dirty="0"/>
          </a:p>
        </p:txBody>
      </p:sp>
      <p:sp>
        <p:nvSpPr>
          <p:cNvPr id="3" name="Content Placeholder 2"/>
          <p:cNvSpPr>
            <a:spLocks noGrp="1"/>
          </p:cNvSpPr>
          <p:nvPr>
            <p:ph idx="1"/>
          </p:nvPr>
        </p:nvSpPr>
        <p:spPr>
          <a:xfrm>
            <a:off x="152400" y="1219200"/>
            <a:ext cx="8610600" cy="2057400"/>
          </a:xfrm>
        </p:spPr>
        <p:txBody>
          <a:bodyPr>
            <a:normAutofit/>
          </a:bodyPr>
          <a:lstStyle/>
          <a:p>
            <a:pPr>
              <a:buFont typeface="Wingdings" pitchFamily="2" charset="2"/>
              <a:buChar char="§"/>
            </a:pPr>
            <a:r>
              <a:rPr lang="en-US" sz="2200" dirty="0" smtClean="0"/>
              <a:t>15 states have enacted some form of Complete Streets legislation. </a:t>
            </a:r>
          </a:p>
          <a:p>
            <a:pPr lvl="1">
              <a:buFont typeface="Wingdings" pitchFamily="2" charset="2"/>
              <a:buChar char="§"/>
            </a:pPr>
            <a:r>
              <a:rPr lang="en-US" sz="1800" dirty="0" smtClean="0"/>
              <a:t>11 additional states have put statewide Complete Streets policies, design guidelines, or administrative procedures in place.</a:t>
            </a:r>
          </a:p>
          <a:p>
            <a:pPr marL="0" indent="0">
              <a:buFont typeface="Wingdings" pitchFamily="2" charset="2"/>
              <a:buChar char="§"/>
            </a:pPr>
            <a:endParaRPr lang="en-US" dirty="0" smtClean="0"/>
          </a:p>
        </p:txBody>
      </p:sp>
      <p:sp>
        <p:nvSpPr>
          <p:cNvPr id="4" name="Slide Number Placeholder 3"/>
          <p:cNvSpPr>
            <a:spLocks noGrp="1"/>
          </p:cNvSpPr>
          <p:nvPr>
            <p:ph type="sldNum" sz="quarter" idx="4294967295"/>
          </p:nvPr>
        </p:nvSpPr>
        <p:spPr>
          <a:xfrm>
            <a:off x="6831241" y="6492875"/>
            <a:ext cx="2133600" cy="365125"/>
          </a:xfrm>
          <a:prstGeom prst="rect">
            <a:avLst/>
          </a:prstGeom>
        </p:spPr>
        <p:txBody>
          <a:bodyPr/>
          <a:lstStyle/>
          <a:p>
            <a:fld id="{79DBCAB4-07F6-4973-9D6E-0ADFB5A40D7A}" type="slidenum">
              <a:rPr lang="en-US" smtClean="0">
                <a:solidFill>
                  <a:prstClr val="white"/>
                </a:solidFill>
              </a:rPr>
              <a:pPr/>
              <a:t>3</a:t>
            </a:fld>
            <a:endParaRPr lang="en-US">
              <a:solidFill>
                <a:prstClr val="white"/>
              </a:solidFill>
            </a:endParaRPr>
          </a:p>
        </p:txBody>
      </p:sp>
      <p:graphicFrame>
        <p:nvGraphicFramePr>
          <p:cNvPr id="5" name="Chart 4" descr="Number of Complete Streets policies adopted per year in the U.S. Since 2005, the number of policies adopted per year has increased from 5 to nearly 90, resulting in almost 300 total Complete Streets policies nationwide at the end of 2011. "/>
          <p:cNvGraphicFramePr>
            <a:graphicFrameLocks/>
          </p:cNvGraphicFramePr>
          <p:nvPr>
            <p:extLst>
              <p:ext uri="{D42A27DB-BD31-4B8C-83A1-F6EECF244321}">
                <p14:modId xmlns="" xmlns:p14="http://schemas.microsoft.com/office/powerpoint/2010/main" val="1298053076"/>
              </p:ext>
            </p:extLst>
          </p:nvPr>
        </p:nvGraphicFramePr>
        <p:xfrm>
          <a:off x="3505200" y="3048000"/>
          <a:ext cx="5100918" cy="32766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52400" y="2438400"/>
            <a:ext cx="3429000" cy="4338161"/>
          </a:xfrm>
          <a:prstGeom prst="rect">
            <a:avLst/>
          </a:prstGeom>
          <a:noFill/>
        </p:spPr>
        <p:txBody>
          <a:bodyPr wrap="square" rtlCol="0">
            <a:spAutoFit/>
          </a:bodyPr>
          <a:lstStyle/>
          <a:p>
            <a:pPr marL="225425" indent="-225425">
              <a:buSzPct val="100000"/>
              <a:buFont typeface="Wingdings" pitchFamily="2" charset="2"/>
              <a:buChar char="§"/>
            </a:pPr>
            <a:r>
              <a:rPr lang="en-US" sz="2000" dirty="0" smtClean="0">
                <a:solidFill>
                  <a:prstClr val="black"/>
                </a:solidFill>
                <a:cs typeface="Arial" pitchFamily="34" charset="0"/>
              </a:rPr>
              <a:t>31 Metropolitan Planning Organizations, 25 Counties, and over 200 cities have also enacted Complete Streets policies.</a:t>
            </a:r>
          </a:p>
          <a:p>
            <a:pPr marL="225425" indent="-225425">
              <a:buSzPct val="100000"/>
              <a:buFont typeface="Wingdings" pitchFamily="2" charset="2"/>
              <a:buChar char="§"/>
            </a:pPr>
            <a:endParaRPr lang="en-US" sz="800" dirty="0" smtClean="0">
              <a:solidFill>
                <a:prstClr val="black"/>
              </a:solidFill>
              <a:cs typeface="Arial" pitchFamily="34" charset="0"/>
            </a:endParaRPr>
          </a:p>
          <a:p>
            <a:pPr marL="225425" indent="-225425">
              <a:buSzPct val="100000"/>
              <a:buFont typeface="Wingdings" pitchFamily="2" charset="2"/>
              <a:buChar char="§"/>
            </a:pPr>
            <a:r>
              <a:rPr lang="en-US" sz="2000" dirty="0" smtClean="0"/>
              <a:t>Example:  </a:t>
            </a:r>
            <a:r>
              <a:rPr lang="en-US" sz="2000" dirty="0" err="1" smtClean="0"/>
              <a:t>Wilmapco</a:t>
            </a:r>
            <a:r>
              <a:rPr lang="en-US" sz="2000" dirty="0" smtClean="0"/>
              <a:t> (which includes MDOT and Cecil County, MD) adopted a Complete Streets Policy as part of their 2030 Regional Transportation Plan (2007)</a:t>
            </a:r>
          </a:p>
          <a:p>
            <a:pPr marL="225425" indent="-225425">
              <a:buSzPct val="100000"/>
              <a:buFont typeface="Wingdings" pitchFamily="2" charset="2"/>
              <a:buChar char="§"/>
            </a:pPr>
            <a:endParaRPr lang="en-US" sz="2000" dirty="0">
              <a:solidFill>
                <a:prstClr val="black"/>
              </a:solidFill>
              <a:cs typeface="Arial" pitchFamily="34" charset="0"/>
            </a:endParaRPr>
          </a:p>
          <a:p>
            <a:pPr marL="285750" indent="-285750">
              <a:buFont typeface="Wingdings" pitchFamily="2" charset="2"/>
              <a:buChar char="§"/>
            </a:pPr>
            <a:endParaRPr lang="en-US" dirty="0"/>
          </a:p>
        </p:txBody>
      </p:sp>
    </p:spTree>
    <p:extLst>
      <p:ext uri="{BB962C8B-B14F-4D97-AF65-F5344CB8AC3E}">
        <p14:creationId xmlns="" xmlns:p14="http://schemas.microsoft.com/office/powerpoint/2010/main" val="1393030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dirty="0" smtClean="0"/>
              <a:t>Federal Policies</a:t>
            </a:r>
            <a:endParaRPr lang="en-US" dirty="0"/>
          </a:p>
        </p:txBody>
      </p:sp>
      <p:sp>
        <p:nvSpPr>
          <p:cNvPr id="3" name="Content Placeholder 2"/>
          <p:cNvSpPr>
            <a:spLocks noGrp="1"/>
          </p:cNvSpPr>
          <p:nvPr>
            <p:ph idx="1"/>
          </p:nvPr>
        </p:nvSpPr>
        <p:spPr>
          <a:xfrm>
            <a:off x="457200" y="914400"/>
            <a:ext cx="8229600" cy="5791200"/>
          </a:xfrm>
        </p:spPr>
        <p:txBody>
          <a:bodyPr>
            <a:normAutofit fontScale="77500" lnSpcReduction="20000"/>
          </a:bodyPr>
          <a:lstStyle/>
          <a:p>
            <a:r>
              <a:rPr lang="en-US" sz="3400" dirty="0" smtClean="0"/>
              <a:t>No formal policy called “Complete Streets”, but…</a:t>
            </a:r>
          </a:p>
          <a:p>
            <a:endParaRPr lang="en-US" sz="1300" dirty="0" smtClean="0"/>
          </a:p>
          <a:p>
            <a:r>
              <a:rPr lang="en-US" sz="2800" b="1" dirty="0" smtClean="0"/>
              <a:t>US DOT Policy Statement on Bicycle and Pedestrian Accommodation</a:t>
            </a:r>
            <a:br>
              <a:rPr lang="en-US" sz="2800" b="1" dirty="0" smtClean="0"/>
            </a:br>
            <a:r>
              <a:rPr lang="en-US" sz="1600" b="1" dirty="0" smtClean="0"/>
              <a:t>March 15, 2011</a:t>
            </a:r>
            <a:endParaRPr lang="en-US" b="1" dirty="0" smtClean="0"/>
          </a:p>
          <a:p>
            <a:pPr lvl="1"/>
            <a:r>
              <a:rPr lang="en-US" b="1" dirty="0" smtClean="0"/>
              <a:t>Policy Statement:</a:t>
            </a:r>
            <a:r>
              <a:rPr lang="en-US" dirty="0" smtClean="0"/>
              <a:t>   “Every transportation agency, including DOT, has the responsibility to improve conditions and opportunities for walking and bicycling and to integrate walking and bicycling into their transportation systems …. transportation agencies are encouraged to go beyond minimum standards to provide safe and convenient facilities for these modes.”</a:t>
            </a:r>
          </a:p>
          <a:p>
            <a:pPr lvl="1"/>
            <a:endParaRPr lang="en-US" sz="650" dirty="0" smtClean="0"/>
          </a:p>
          <a:p>
            <a:pPr lvl="1"/>
            <a:r>
              <a:rPr lang="en-US" b="1" dirty="0" smtClean="0"/>
              <a:t>Recommended Actions:  “</a:t>
            </a:r>
            <a:r>
              <a:rPr lang="en-US" dirty="0" smtClean="0"/>
              <a:t>The DOT encourages States, local governments, professional associations, community organizations, public transportation agencies, and other government agencies, to adopt similar policy statements on bicycle and pedestrian accommodation as an indication of their commitment to accommodating bicyclists and pedestrians as an integral element of the transportation system.”</a:t>
            </a:r>
          </a:p>
          <a:p>
            <a:endParaRPr lang="en-US" dirty="0" smtClean="0"/>
          </a:p>
          <a:p>
            <a:r>
              <a:rPr lang="en-US" dirty="0" smtClean="0"/>
              <a:t> </a:t>
            </a:r>
          </a:p>
          <a:p>
            <a:pPr lvl="1"/>
            <a:endParaRPr lang="en-US" dirty="0" smtClean="0"/>
          </a:p>
        </p:txBody>
      </p:sp>
      <p:sp>
        <p:nvSpPr>
          <p:cNvPr id="4" name="Date Placeholder 3"/>
          <p:cNvSpPr>
            <a:spLocks noGrp="1"/>
          </p:cNvSpPr>
          <p:nvPr>
            <p:ph type="dt" sz="half" idx="10"/>
          </p:nvPr>
        </p:nvSpPr>
        <p:spPr/>
        <p:txBody>
          <a:bodyPr/>
          <a:lstStyle/>
          <a:p>
            <a:fld id="{3DD16FBF-C7DC-42A7-A096-3497BD1DA782}" type="datetime1">
              <a:rPr lang="en-US" smtClean="0"/>
              <a:pPr/>
              <a:t>3/20/2012</a:t>
            </a:fld>
            <a:endParaRPr lang="en-US"/>
          </a:p>
        </p:txBody>
      </p:sp>
      <p:sp>
        <p:nvSpPr>
          <p:cNvPr id="5" name="Slide Number Placeholder 4"/>
          <p:cNvSpPr>
            <a:spLocks noGrp="1"/>
          </p:cNvSpPr>
          <p:nvPr>
            <p:ph type="sldNum" sz="quarter" idx="12"/>
          </p:nvPr>
        </p:nvSpPr>
        <p:spPr/>
        <p:txBody>
          <a:bodyPr/>
          <a:lstStyle/>
          <a:p>
            <a:fld id="{C7DA8BFC-387D-4027-9319-779220EA719C}"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t>State Policies in the Washington Region</a:t>
            </a:r>
            <a:endParaRPr lang="en-US" dirty="0"/>
          </a:p>
        </p:txBody>
      </p:sp>
      <p:sp>
        <p:nvSpPr>
          <p:cNvPr id="3" name="Content Placeholder 2"/>
          <p:cNvSpPr>
            <a:spLocks noGrp="1"/>
          </p:cNvSpPr>
          <p:nvPr>
            <p:ph idx="1"/>
          </p:nvPr>
        </p:nvSpPr>
        <p:spPr>
          <a:xfrm>
            <a:off x="457200" y="1524000"/>
            <a:ext cx="8229600" cy="5181600"/>
          </a:xfrm>
        </p:spPr>
        <p:txBody>
          <a:bodyPr>
            <a:normAutofit fontScale="70000" lnSpcReduction="20000"/>
          </a:bodyPr>
          <a:lstStyle/>
          <a:p>
            <a:pPr lvl="1"/>
            <a:r>
              <a:rPr lang="en-US" sz="3400" dirty="0" smtClean="0"/>
              <a:t>DDOT Complete Streets Policy</a:t>
            </a:r>
          </a:p>
          <a:p>
            <a:pPr lvl="2"/>
            <a:r>
              <a:rPr lang="en-US" dirty="0" smtClean="0"/>
              <a:t>Action Agenda:  Create a “walk-centric, bike-centric” city</a:t>
            </a:r>
          </a:p>
          <a:p>
            <a:pPr lvl="2"/>
            <a:r>
              <a:rPr lang="en-US" dirty="0" smtClean="0"/>
              <a:t>Departmental Order No. 06-2010 </a:t>
            </a:r>
          </a:p>
          <a:p>
            <a:pPr lvl="3"/>
            <a:r>
              <a:rPr lang="en-US" dirty="0" smtClean="0"/>
              <a:t>“network as a whole shall accommodate the safety and convenience of all users, recognizing that certain individual corridors have modal priorities”</a:t>
            </a:r>
          </a:p>
          <a:p>
            <a:pPr lvl="3"/>
            <a:r>
              <a:rPr lang="en-US" dirty="0" smtClean="0"/>
              <a:t>Exceptions :  Safety, Excessive Cost, Absence of Need</a:t>
            </a:r>
          </a:p>
          <a:p>
            <a:pPr lvl="3">
              <a:buNone/>
            </a:pPr>
            <a:endParaRPr lang="en-US" sz="1300" dirty="0" smtClean="0"/>
          </a:p>
          <a:p>
            <a:pPr lvl="1"/>
            <a:r>
              <a:rPr lang="en-US" sz="3400" dirty="0" smtClean="0"/>
              <a:t>VDOT:  “Policy for Bicycle and Pedestrian Accommodation” (2004)</a:t>
            </a:r>
          </a:p>
          <a:p>
            <a:pPr lvl="2"/>
            <a:r>
              <a:rPr lang="en-US" dirty="0" smtClean="0"/>
              <a:t>“VDOT will initiate all highway construction projects with the presumption that the projects shall accommodate bicycling and walking”</a:t>
            </a:r>
          </a:p>
          <a:p>
            <a:pPr lvl="3"/>
            <a:r>
              <a:rPr lang="en-US" dirty="0" smtClean="0"/>
              <a:t>Exceptions:   Safety, Excessive Cost, Lack of Demand, Environmental</a:t>
            </a:r>
          </a:p>
          <a:p>
            <a:pPr lvl="2"/>
            <a:r>
              <a:rPr lang="en-US" dirty="0" smtClean="0"/>
              <a:t>Secondary Street Acceptance Requirements 2009</a:t>
            </a:r>
          </a:p>
          <a:p>
            <a:pPr lvl="2"/>
            <a:endParaRPr lang="en-US" sz="1200" dirty="0" smtClean="0"/>
          </a:p>
          <a:p>
            <a:pPr lvl="1"/>
            <a:r>
              <a:rPr lang="en-US" sz="3400" dirty="0" smtClean="0"/>
              <a:t>MDOT:  “Strives” to provide facilities “wherever possible”</a:t>
            </a:r>
          </a:p>
          <a:p>
            <a:pPr lvl="2"/>
            <a:r>
              <a:rPr lang="en-US" sz="2000" dirty="0" smtClean="0"/>
              <a:t>Bicycle and Pedestrian Plan (2002)</a:t>
            </a:r>
          </a:p>
          <a:p>
            <a:pPr lvl="2"/>
            <a:r>
              <a:rPr lang="en-US" sz="2000" dirty="0" smtClean="0"/>
              <a:t>Code of Maryland:  “Access to and the use of transportation facilities by pedestrians and bicycle riders </a:t>
            </a:r>
            <a:r>
              <a:rPr lang="en-US" sz="2000" b="1" dirty="0" smtClean="0"/>
              <a:t>shall be considered …”</a:t>
            </a:r>
            <a:endParaRPr lang="en-US" sz="2000" dirty="0" smtClean="0"/>
          </a:p>
          <a:p>
            <a:pPr lvl="2"/>
            <a:r>
              <a:rPr lang="en-US" sz="2000" dirty="0" smtClean="0"/>
              <a:t>Access “shall be considered … in all phases” (SHA Memorandum, 2003)</a:t>
            </a:r>
          </a:p>
          <a:p>
            <a:pPr lvl="2"/>
            <a:r>
              <a:rPr lang="en-US" sz="2000" dirty="0" smtClean="0"/>
              <a:t>Exceptions:</a:t>
            </a:r>
          </a:p>
          <a:p>
            <a:pPr lvl="3"/>
            <a:r>
              <a:rPr lang="en-US" sz="1600" dirty="0" smtClean="0"/>
              <a:t>Cost, ROW, Structures, Utilities, Historic, Environmental,  Safety, Highway Capacity</a:t>
            </a:r>
          </a:p>
          <a:p>
            <a:pPr lvl="2"/>
            <a:r>
              <a:rPr lang="en-US" sz="2000" dirty="0" smtClean="0"/>
              <a:t>Revised policy currently under development</a:t>
            </a:r>
          </a:p>
          <a:p>
            <a:pPr lvl="2"/>
            <a:endParaRPr lang="en-US" sz="2000" dirty="0" smtClean="0"/>
          </a:p>
          <a:p>
            <a:endParaRPr lang="en-US" dirty="0"/>
          </a:p>
        </p:txBody>
      </p:sp>
      <p:sp>
        <p:nvSpPr>
          <p:cNvPr id="4" name="Date Placeholder 3"/>
          <p:cNvSpPr>
            <a:spLocks noGrp="1"/>
          </p:cNvSpPr>
          <p:nvPr>
            <p:ph type="dt" sz="half" idx="10"/>
          </p:nvPr>
        </p:nvSpPr>
        <p:spPr/>
        <p:txBody>
          <a:bodyPr/>
          <a:lstStyle/>
          <a:p>
            <a:fld id="{B3EE6186-DBB1-4DC6-AC7D-B0C32802BC40}" type="datetime1">
              <a:rPr lang="en-US" smtClean="0"/>
              <a:pPr/>
              <a:t>3/20/2012</a:t>
            </a:fld>
            <a:endParaRPr lang="en-US" dirty="0"/>
          </a:p>
        </p:txBody>
      </p:sp>
      <p:sp>
        <p:nvSpPr>
          <p:cNvPr id="5" name="Slide Number Placeholder 4"/>
          <p:cNvSpPr>
            <a:spLocks noGrp="1"/>
          </p:cNvSpPr>
          <p:nvPr>
            <p:ph type="sldNum" sz="quarter" idx="12"/>
          </p:nvPr>
        </p:nvSpPr>
        <p:spPr>
          <a:xfrm>
            <a:off x="7848600" y="6356350"/>
            <a:ext cx="838200" cy="365125"/>
          </a:xfrm>
        </p:spPr>
        <p:txBody>
          <a:bodyPr/>
          <a:lstStyle/>
          <a:p>
            <a:fld id="{C7DA8BFC-387D-4027-9319-779220EA719C}"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r>
              <a:rPr lang="en-US" dirty="0" smtClean="0"/>
              <a:t>Local Policies</a:t>
            </a:r>
            <a:endParaRPr lang="en-US" dirty="0"/>
          </a:p>
        </p:txBody>
      </p:sp>
      <p:sp>
        <p:nvSpPr>
          <p:cNvPr id="3" name="Content Placeholder 2"/>
          <p:cNvSpPr>
            <a:spLocks noGrp="1"/>
          </p:cNvSpPr>
          <p:nvPr>
            <p:ph idx="1"/>
          </p:nvPr>
        </p:nvSpPr>
        <p:spPr>
          <a:xfrm>
            <a:off x="457200" y="762000"/>
            <a:ext cx="8229600" cy="6096000"/>
          </a:xfrm>
        </p:spPr>
        <p:txBody>
          <a:bodyPr>
            <a:normAutofit fontScale="62500" lnSpcReduction="20000"/>
          </a:bodyPr>
          <a:lstStyle/>
          <a:p>
            <a:r>
              <a:rPr lang="en-US" dirty="0" smtClean="0"/>
              <a:t>Alexandria - Council Resolution 2444 (2011)</a:t>
            </a:r>
          </a:p>
          <a:p>
            <a:pPr lvl="1"/>
            <a:r>
              <a:rPr lang="en-US" sz="2200" dirty="0" smtClean="0"/>
              <a:t>“the Department of Transportation and Environmental Services </a:t>
            </a:r>
            <a:r>
              <a:rPr lang="en-US" sz="2200" b="1" dirty="0" smtClean="0"/>
              <a:t>shall make Complete Streets practices a routine part of everyday operations”</a:t>
            </a:r>
          </a:p>
          <a:p>
            <a:pPr lvl="1">
              <a:buNone/>
            </a:pPr>
            <a:endParaRPr lang="en-US" sz="1000" dirty="0" smtClean="0"/>
          </a:p>
          <a:p>
            <a:r>
              <a:rPr lang="en-US" dirty="0" smtClean="0"/>
              <a:t>Arlington - Master Transportation Plan (2007)</a:t>
            </a:r>
          </a:p>
          <a:p>
            <a:pPr lvl="1"/>
            <a:r>
              <a:rPr lang="en-US" sz="2200" dirty="0" smtClean="0"/>
              <a:t>“Arlington </a:t>
            </a:r>
            <a:r>
              <a:rPr lang="en-US" sz="2200" b="1" dirty="0" smtClean="0"/>
              <a:t>will work to transform </a:t>
            </a:r>
            <a:r>
              <a:rPr lang="en-US" sz="2200" dirty="0" smtClean="0"/>
              <a:t>its current roadway network into “Complete Streets.”</a:t>
            </a:r>
          </a:p>
          <a:p>
            <a:pPr lvl="1"/>
            <a:endParaRPr lang="en-US" sz="1000" dirty="0" smtClean="0"/>
          </a:p>
          <a:p>
            <a:r>
              <a:rPr lang="en-US" dirty="0" smtClean="0"/>
              <a:t>Fairfax County – </a:t>
            </a:r>
            <a:r>
              <a:rPr lang="en-US" dirty="0" err="1" smtClean="0"/>
              <a:t>Tysons</a:t>
            </a:r>
            <a:r>
              <a:rPr lang="en-US" dirty="0" smtClean="0"/>
              <a:t> Corner Master Plan (2010)</a:t>
            </a:r>
          </a:p>
          <a:p>
            <a:r>
              <a:rPr lang="en-US" dirty="0" smtClean="0"/>
              <a:t>Loudoun County – Countywide Transportation Plan , Ch. 4 (2010)</a:t>
            </a:r>
          </a:p>
          <a:p>
            <a:r>
              <a:rPr lang="en-US" dirty="0" smtClean="0"/>
              <a:t>Montgomery County – Road Code (Bill 4806), Article II, page 26 (2007)</a:t>
            </a:r>
          </a:p>
          <a:p>
            <a:pPr lvl="2">
              <a:buNone/>
            </a:pPr>
            <a:r>
              <a:rPr lang="en-US" sz="2200" dirty="0" smtClean="0"/>
              <a:t>“Each County road and street must be designed so that the safety and</a:t>
            </a:r>
          </a:p>
          <a:p>
            <a:pPr lvl="2">
              <a:buNone/>
            </a:pPr>
            <a:r>
              <a:rPr lang="en-US" sz="2200" dirty="0" smtClean="0"/>
              <a:t>convenience of all users of the roadway system - including pedestrians,</a:t>
            </a:r>
          </a:p>
          <a:p>
            <a:pPr lvl="2">
              <a:buNone/>
            </a:pPr>
            <a:r>
              <a:rPr lang="en-US" sz="2200" dirty="0" smtClean="0"/>
              <a:t>bicyclists, transit users, automobile drivers, commercial vehicles and freight</a:t>
            </a:r>
          </a:p>
          <a:p>
            <a:pPr lvl="2">
              <a:buNone/>
            </a:pPr>
            <a:r>
              <a:rPr lang="en-US" sz="2200" dirty="0" smtClean="0"/>
              <a:t>haulers, and emergency service vehicles - is accommodated. Each road and</a:t>
            </a:r>
          </a:p>
          <a:p>
            <a:pPr lvl="2">
              <a:buNone/>
            </a:pPr>
            <a:r>
              <a:rPr lang="en-US" sz="2200" dirty="0" smtClean="0"/>
              <a:t>street must facilitate multi-modal use and assure that all users can travel</a:t>
            </a:r>
          </a:p>
          <a:p>
            <a:pPr lvl="2">
              <a:buNone/>
            </a:pPr>
            <a:r>
              <a:rPr lang="en-US" sz="2200" dirty="0" smtClean="0"/>
              <a:t>safely in the public right of way.”</a:t>
            </a:r>
          </a:p>
          <a:p>
            <a:pPr lvl="1"/>
            <a:endParaRPr lang="en-US" sz="1100" dirty="0" smtClean="0"/>
          </a:p>
          <a:p>
            <a:r>
              <a:rPr lang="en-US" dirty="0" smtClean="0"/>
              <a:t>M-NCPPC – Prince George’s County – Countywide Master Plan of Transportation (2009)</a:t>
            </a:r>
          </a:p>
          <a:p>
            <a:pPr lvl="1"/>
            <a:r>
              <a:rPr lang="en-US" sz="2200" dirty="0" smtClean="0"/>
              <a:t>“vision of providing roadways that accommodate all modes of transportation”</a:t>
            </a:r>
          </a:p>
          <a:p>
            <a:pPr lvl="1"/>
            <a:r>
              <a:rPr lang="en-US" sz="2200" b="1" dirty="0" smtClean="0"/>
              <a:t>Policy 2:  “</a:t>
            </a:r>
            <a:r>
              <a:rPr lang="en-US" sz="2200" dirty="0" smtClean="0"/>
              <a:t>All road frontage improvements and road capital improvement projects within the Developed and Developing Tiers </a:t>
            </a:r>
            <a:r>
              <a:rPr lang="en-US" sz="2200" b="1" dirty="0" smtClean="0"/>
              <a:t>shall be designed to accommodate </a:t>
            </a:r>
            <a:r>
              <a:rPr lang="en-US" sz="2200" dirty="0" smtClean="0"/>
              <a:t>all modes of transportation.   Continuous sidewalks and on-road bicycle facilities </a:t>
            </a:r>
            <a:r>
              <a:rPr lang="en-US" sz="2200" b="1" dirty="0" smtClean="0"/>
              <a:t>should be included to the extent feasible and practical.”</a:t>
            </a:r>
            <a:endParaRPr lang="en-US" sz="2200" dirty="0" smtClean="0"/>
          </a:p>
          <a:p>
            <a:r>
              <a:rPr lang="en-US" dirty="0" smtClean="0"/>
              <a:t>Rockville – Complete Streets Policy (2009)</a:t>
            </a:r>
          </a:p>
          <a:p>
            <a:pPr lvl="1"/>
            <a:r>
              <a:rPr lang="en-US" sz="2100" dirty="0" smtClean="0"/>
              <a:t>“</a:t>
            </a:r>
            <a:r>
              <a:rPr lang="en-US" sz="2200" dirty="0" smtClean="0"/>
              <a:t>New construction and re-construction roadway projects in the City </a:t>
            </a:r>
            <a:r>
              <a:rPr lang="en-US" sz="2200" b="1" dirty="0" smtClean="0"/>
              <a:t>shall accommodate</a:t>
            </a:r>
            <a:r>
              <a:rPr lang="en-US" sz="2200" dirty="0" smtClean="0"/>
              <a:t> users of all ages and abilities including pedestrians, bicyclists, transit users, motorists and adjacent land users.” </a:t>
            </a:r>
          </a:p>
          <a:p>
            <a:pPr lvl="1">
              <a:buNone/>
            </a:pPr>
            <a:endParaRPr lang="en-US" dirty="0"/>
          </a:p>
        </p:txBody>
      </p:sp>
      <p:sp>
        <p:nvSpPr>
          <p:cNvPr id="4" name="Date Placeholder 3"/>
          <p:cNvSpPr>
            <a:spLocks noGrp="1"/>
          </p:cNvSpPr>
          <p:nvPr>
            <p:ph type="dt" sz="half" idx="10"/>
          </p:nvPr>
        </p:nvSpPr>
        <p:spPr/>
        <p:txBody>
          <a:bodyPr/>
          <a:lstStyle/>
          <a:p>
            <a:fld id="{4B82EBC6-1644-4DC3-AC54-EAA7AB1B12E4}" type="datetime1">
              <a:rPr lang="en-US" smtClean="0"/>
              <a:pPr/>
              <a:t>3/20/2012</a:t>
            </a:fld>
            <a:endParaRPr lang="en-US"/>
          </a:p>
        </p:txBody>
      </p:sp>
      <p:sp>
        <p:nvSpPr>
          <p:cNvPr id="5" name="Slide Number Placeholder 4"/>
          <p:cNvSpPr>
            <a:spLocks noGrp="1"/>
          </p:cNvSpPr>
          <p:nvPr>
            <p:ph type="sldNum" sz="quarter" idx="12"/>
          </p:nvPr>
        </p:nvSpPr>
        <p:spPr/>
        <p:txBody>
          <a:bodyPr/>
          <a:lstStyle/>
          <a:p>
            <a:fld id="{C7DA8BFC-387D-4027-9319-779220EA719C}"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Trends</a:t>
            </a:r>
            <a:endParaRPr lang="en-US" dirty="0"/>
          </a:p>
        </p:txBody>
      </p:sp>
      <p:sp>
        <p:nvSpPr>
          <p:cNvPr id="3" name="Content Placeholder 2"/>
          <p:cNvSpPr>
            <a:spLocks noGrp="1"/>
          </p:cNvSpPr>
          <p:nvPr>
            <p:ph idx="1"/>
          </p:nvPr>
        </p:nvSpPr>
        <p:spPr/>
        <p:txBody>
          <a:bodyPr/>
          <a:lstStyle/>
          <a:p>
            <a:r>
              <a:rPr lang="en-US" dirty="0" smtClean="0"/>
              <a:t>1950’s – Prohibition on Building Sidewalks with Highway Money</a:t>
            </a:r>
          </a:p>
          <a:p>
            <a:r>
              <a:rPr lang="en-US" dirty="0" smtClean="0"/>
              <a:t>1970’s - Permission</a:t>
            </a:r>
          </a:p>
          <a:p>
            <a:r>
              <a:rPr lang="en-US" dirty="0" smtClean="0"/>
              <a:t>1990’s - Encouragement</a:t>
            </a:r>
          </a:p>
          <a:p>
            <a:pPr lvl="1"/>
            <a:r>
              <a:rPr lang="en-US" dirty="0" smtClean="0"/>
              <a:t>“Shall consider”</a:t>
            </a:r>
          </a:p>
          <a:p>
            <a:r>
              <a:rPr lang="en-US" dirty="0" smtClean="0"/>
              <a:t>2000’s  - Mandatory</a:t>
            </a:r>
          </a:p>
          <a:p>
            <a:pPr lvl="1"/>
            <a:r>
              <a:rPr lang="en-US" dirty="0" smtClean="0"/>
              <a:t>“Routine Accommodation”</a:t>
            </a:r>
          </a:p>
          <a:p>
            <a:pPr lvl="1"/>
            <a:r>
              <a:rPr lang="en-US" dirty="0" smtClean="0"/>
              <a:t>“Complete Streets”</a:t>
            </a:r>
          </a:p>
        </p:txBody>
      </p:sp>
      <p:sp>
        <p:nvSpPr>
          <p:cNvPr id="4" name="Date Placeholder 3"/>
          <p:cNvSpPr>
            <a:spLocks noGrp="1"/>
          </p:cNvSpPr>
          <p:nvPr>
            <p:ph type="dt" sz="half" idx="10"/>
          </p:nvPr>
        </p:nvSpPr>
        <p:spPr/>
        <p:txBody>
          <a:bodyPr/>
          <a:lstStyle/>
          <a:p>
            <a:fld id="{4C5AD74A-E0F8-4756-9B4B-22B71E4A1A2D}" type="datetime1">
              <a:rPr lang="en-US" smtClean="0"/>
              <a:pPr/>
              <a:t>3/20/2012</a:t>
            </a:fld>
            <a:endParaRPr lang="en-US"/>
          </a:p>
        </p:txBody>
      </p:sp>
      <p:sp>
        <p:nvSpPr>
          <p:cNvPr id="5" name="Slide Number Placeholder 4"/>
          <p:cNvSpPr>
            <a:spLocks noGrp="1"/>
          </p:cNvSpPr>
          <p:nvPr>
            <p:ph type="sldNum" sz="quarter" idx="12"/>
          </p:nvPr>
        </p:nvSpPr>
        <p:spPr/>
        <p:txBody>
          <a:bodyPr/>
          <a:lstStyle/>
          <a:p>
            <a:fld id="{C7DA8BFC-387D-4027-9319-779220EA719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fontScale="90000"/>
          </a:bodyPr>
          <a:lstStyle/>
          <a:p>
            <a:r>
              <a:rPr lang="en-US" dirty="0" smtClean="0"/>
              <a:t>An Early Example:  the Oregon Bicycle Bill (1971)</a:t>
            </a:r>
            <a:endParaRPr lang="en-US" dirty="0"/>
          </a:p>
        </p:txBody>
      </p:sp>
      <p:sp>
        <p:nvSpPr>
          <p:cNvPr id="3" name="Content Placeholder 2"/>
          <p:cNvSpPr>
            <a:spLocks noGrp="1"/>
          </p:cNvSpPr>
          <p:nvPr>
            <p:ph idx="1"/>
          </p:nvPr>
        </p:nvSpPr>
        <p:spPr>
          <a:xfrm>
            <a:off x="304800" y="1219200"/>
            <a:ext cx="5486400" cy="4953000"/>
          </a:xfrm>
        </p:spPr>
        <p:txBody>
          <a:bodyPr>
            <a:normAutofit fontScale="92500"/>
          </a:bodyPr>
          <a:lstStyle/>
          <a:p>
            <a:r>
              <a:rPr lang="en-US" dirty="0" smtClean="0"/>
              <a:t>Key Provisions:</a:t>
            </a:r>
          </a:p>
          <a:p>
            <a:pPr lvl="1"/>
            <a:r>
              <a:rPr lang="en-US" dirty="0" smtClean="0"/>
              <a:t>“Routine Accommodation”</a:t>
            </a:r>
          </a:p>
          <a:p>
            <a:pPr lvl="2"/>
            <a:r>
              <a:rPr lang="en-US" i="1" dirty="0" smtClean="0"/>
              <a:t> “Footpaths and bicycle trails…shall be provided” as part of every transportation project</a:t>
            </a:r>
          </a:p>
          <a:p>
            <a:pPr lvl="1"/>
            <a:r>
              <a:rPr lang="en-US" dirty="0" smtClean="0"/>
              <a:t>Exceptions</a:t>
            </a:r>
          </a:p>
          <a:p>
            <a:pPr lvl="2"/>
            <a:r>
              <a:rPr lang="en-US" dirty="0" smtClean="0"/>
              <a:t>Public safety (freeways)</a:t>
            </a:r>
          </a:p>
          <a:p>
            <a:pPr lvl="2"/>
            <a:r>
              <a:rPr lang="en-US" dirty="0" smtClean="0"/>
              <a:t>“Cost excessively disproportionate to need or probable use”</a:t>
            </a:r>
          </a:p>
          <a:p>
            <a:pPr lvl="2"/>
            <a:r>
              <a:rPr lang="en-US" dirty="0" smtClean="0"/>
              <a:t>“</a:t>
            </a:r>
            <a:r>
              <a:rPr lang="en-US" dirty="0" err="1" smtClean="0"/>
              <a:t>sparsity</a:t>
            </a:r>
            <a:r>
              <a:rPr lang="en-US" dirty="0" smtClean="0"/>
              <a:t> of population or other factors indicate the absence of any need”</a:t>
            </a:r>
          </a:p>
          <a:p>
            <a:pPr lvl="1"/>
            <a:endParaRPr lang="en-US" dirty="0" smtClean="0"/>
          </a:p>
          <a:p>
            <a:pPr lvl="1"/>
            <a:endParaRPr lang="en-US" dirty="0" smtClean="0"/>
          </a:p>
          <a:p>
            <a:pPr lvl="1"/>
            <a:endParaRPr lang="en-US" dirty="0"/>
          </a:p>
        </p:txBody>
      </p:sp>
      <p:pic>
        <p:nvPicPr>
          <p:cNvPr id="1026" name="Picture 2" descr="C:\Users\mfarrell\Pictures\Oregon_Bicycle_Bill_signing.jpg"/>
          <p:cNvPicPr>
            <a:picLocks noChangeAspect="1" noChangeArrowheads="1"/>
          </p:cNvPicPr>
          <p:nvPr/>
        </p:nvPicPr>
        <p:blipFill>
          <a:blip r:embed="rId2" cstate="print"/>
          <a:srcRect/>
          <a:stretch>
            <a:fillRect/>
          </a:stretch>
        </p:blipFill>
        <p:spPr bwMode="auto">
          <a:xfrm>
            <a:off x="5638800" y="1752600"/>
            <a:ext cx="3380891" cy="2552573"/>
          </a:xfrm>
          <a:prstGeom prst="rect">
            <a:avLst/>
          </a:prstGeom>
          <a:noFill/>
        </p:spPr>
      </p:pic>
      <p:sp>
        <p:nvSpPr>
          <p:cNvPr id="5" name="TextBox 4"/>
          <p:cNvSpPr txBox="1"/>
          <p:nvPr/>
        </p:nvSpPr>
        <p:spPr>
          <a:xfrm>
            <a:off x="6172200" y="4419600"/>
            <a:ext cx="2514600" cy="461665"/>
          </a:xfrm>
          <a:prstGeom prst="rect">
            <a:avLst/>
          </a:prstGeom>
          <a:noFill/>
        </p:spPr>
        <p:txBody>
          <a:bodyPr wrap="square" rtlCol="0">
            <a:spAutoFit/>
          </a:bodyPr>
          <a:lstStyle/>
          <a:p>
            <a:r>
              <a:rPr lang="en-US" sz="1200" dirty="0" smtClean="0"/>
              <a:t>Oregon Governor Tom McCall signs the Bicycle Bill</a:t>
            </a:r>
            <a:endParaRPr lang="en-US" sz="1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Citizens Advisory Committee Recommendation for Complete Streets</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sz="3000" dirty="0" smtClean="0"/>
              <a:t>June 15</a:t>
            </a:r>
            <a:r>
              <a:rPr lang="en-US" sz="3000" baseline="30000" dirty="0" smtClean="0"/>
              <a:t>th</a:t>
            </a:r>
            <a:r>
              <a:rPr lang="en-US" sz="3000" dirty="0" smtClean="0"/>
              <a:t>, 2011 - CAC requested that the TPB Develop and Approve a Regional Policy on Complete Streets</a:t>
            </a:r>
          </a:p>
          <a:p>
            <a:pPr lvl="1"/>
            <a:r>
              <a:rPr lang="en-US" sz="2400" dirty="0" smtClean="0"/>
              <a:t>Bicycle and Pedestrian Subcommittee to take the lead</a:t>
            </a:r>
          </a:p>
          <a:p>
            <a:pPr lvl="2"/>
            <a:r>
              <a:rPr lang="en-US" sz="1700" dirty="0" smtClean="0"/>
              <a:t>Also work with the CAC, Access for All, the Bus Subcommittee, and the task force for the TPB’s Priorities Plan</a:t>
            </a:r>
          </a:p>
          <a:p>
            <a:pPr lvl="2"/>
            <a:r>
              <a:rPr lang="en-US" sz="1800" dirty="0" smtClean="0"/>
              <a:t>Use ideal Complete Streets policy from Complete Streets Coalition as a starting point</a:t>
            </a:r>
            <a:endParaRPr lang="en-US" sz="1700" dirty="0" smtClean="0"/>
          </a:p>
          <a:p>
            <a:r>
              <a:rPr lang="en-US" dirty="0" smtClean="0"/>
              <a:t>TPB Chair and Vice-Chair suggested that TPB staff and relevant Subcommittees develop a proposal </a:t>
            </a:r>
            <a:endParaRPr lang="en-US" sz="1300" dirty="0" smtClean="0"/>
          </a:p>
          <a:p>
            <a:pPr lvl="1">
              <a:buNone/>
            </a:pPr>
            <a:endParaRPr lang="en-US" dirty="0" smtClean="0"/>
          </a:p>
          <a:p>
            <a:endParaRPr lang="en-US" dirty="0"/>
          </a:p>
        </p:txBody>
      </p:sp>
      <p:sp>
        <p:nvSpPr>
          <p:cNvPr id="4" name="Date Placeholder 3"/>
          <p:cNvSpPr>
            <a:spLocks noGrp="1"/>
          </p:cNvSpPr>
          <p:nvPr>
            <p:ph type="dt" sz="half" idx="10"/>
          </p:nvPr>
        </p:nvSpPr>
        <p:spPr/>
        <p:txBody>
          <a:bodyPr/>
          <a:lstStyle/>
          <a:p>
            <a:fld id="{DDD2A41F-E5F4-44A9-8CBF-4F3C575BE204}" type="datetime1">
              <a:rPr lang="en-US" smtClean="0"/>
              <a:pPr/>
              <a:t>3/20/2012</a:t>
            </a:fld>
            <a:endParaRPr lang="en-US"/>
          </a:p>
        </p:txBody>
      </p:sp>
      <p:sp>
        <p:nvSpPr>
          <p:cNvPr id="5" name="Slide Number Placeholder 4"/>
          <p:cNvSpPr>
            <a:spLocks noGrp="1"/>
          </p:cNvSpPr>
          <p:nvPr>
            <p:ph type="sldNum" sz="quarter" idx="12"/>
          </p:nvPr>
        </p:nvSpPr>
        <p:spPr/>
        <p:txBody>
          <a:bodyPr/>
          <a:lstStyle/>
          <a:p>
            <a:fld id="{C7DA8BFC-387D-4027-9319-779220EA719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a Regional Complete Streets Policy </a:t>
            </a:r>
            <a:endParaRPr lang="en-US"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r>
              <a:rPr lang="en-US" sz="3600" dirty="0" smtClean="0"/>
              <a:t>Cost (cheaper than retrofitting)</a:t>
            </a:r>
          </a:p>
          <a:p>
            <a:endParaRPr lang="en-US" sz="900" dirty="0" smtClean="0"/>
          </a:p>
          <a:p>
            <a:r>
              <a:rPr lang="en-US" sz="3300" dirty="0" smtClean="0"/>
              <a:t>Supports TPB Vision, Bicycle and Pedestrian Plan, and Region Forward Goals</a:t>
            </a:r>
          </a:p>
          <a:p>
            <a:pPr lvl="1">
              <a:buFont typeface="Arial" pitchFamily="34" charset="0"/>
              <a:buChar char="•"/>
            </a:pPr>
            <a:r>
              <a:rPr lang="en-US" sz="2400" dirty="0" err="1" smtClean="0"/>
              <a:t>Walkable</a:t>
            </a:r>
            <a:r>
              <a:rPr lang="en-US" sz="2400" dirty="0" smtClean="0"/>
              <a:t>, mixed-use activity centers</a:t>
            </a:r>
          </a:p>
          <a:p>
            <a:pPr lvl="1">
              <a:buFont typeface="Arial" pitchFamily="34" charset="0"/>
              <a:buChar char="•"/>
            </a:pPr>
            <a:r>
              <a:rPr lang="en-US" sz="2400" dirty="0" smtClean="0"/>
              <a:t>Health and Fitness</a:t>
            </a:r>
          </a:p>
          <a:p>
            <a:pPr lvl="1">
              <a:buFont typeface="Arial" pitchFamily="34" charset="0"/>
              <a:buChar char="•"/>
            </a:pPr>
            <a:r>
              <a:rPr lang="en-US" sz="2400" dirty="0" smtClean="0"/>
              <a:t>Economic/retail activity &amp; tourism</a:t>
            </a:r>
          </a:p>
          <a:p>
            <a:pPr lvl="1">
              <a:buFont typeface="Arial" pitchFamily="34" charset="0"/>
              <a:buChar char="•"/>
            </a:pPr>
            <a:r>
              <a:rPr lang="en-US" sz="2400" dirty="0" smtClean="0"/>
              <a:t>Climate/Environmental</a:t>
            </a:r>
          </a:p>
          <a:p>
            <a:pPr lvl="1">
              <a:buFont typeface="Arial" pitchFamily="34" charset="0"/>
              <a:buChar char="•"/>
            </a:pPr>
            <a:r>
              <a:rPr lang="en-US" sz="2400" dirty="0" smtClean="0"/>
              <a:t>Environmental justice</a:t>
            </a:r>
          </a:p>
          <a:p>
            <a:pPr lvl="1">
              <a:buFont typeface="Arial" pitchFamily="34" charset="0"/>
              <a:buChar char="•"/>
            </a:pPr>
            <a:r>
              <a:rPr lang="en-US" sz="2400" dirty="0" smtClean="0"/>
              <a:t>Continuous pedestrian and bicycle network</a:t>
            </a:r>
          </a:p>
          <a:p>
            <a:pPr lvl="1"/>
            <a:endParaRPr lang="en-US" sz="900" dirty="0" smtClean="0"/>
          </a:p>
          <a:p>
            <a:pPr marL="342900" lvl="1" indent="-342900">
              <a:buFont typeface="Arial" pitchFamily="34" charset="0"/>
              <a:buChar char="•"/>
            </a:pPr>
            <a:r>
              <a:rPr lang="en-US" sz="3300" dirty="0" smtClean="0"/>
              <a:t>“If the Region supports Complete Streets, we should say so” </a:t>
            </a:r>
          </a:p>
          <a:p>
            <a:pPr marL="742950" lvl="2" indent="-342900"/>
            <a:r>
              <a:rPr lang="en-US" dirty="0" smtClean="0"/>
              <a:t>A regional policy would “act as a catalyst to encourage complete streets across the region”</a:t>
            </a:r>
          </a:p>
          <a:p>
            <a:pPr marL="742950" lvl="2" indent="-342900"/>
            <a:r>
              <a:rPr lang="en-US" dirty="0" smtClean="0"/>
              <a:t>Use ideal Complete Streets policy from Complete Streets Coalition as a starting point</a:t>
            </a:r>
          </a:p>
          <a:p>
            <a:endParaRPr lang="en-US" dirty="0" smtClean="0"/>
          </a:p>
          <a:p>
            <a:endParaRPr lang="en-US" dirty="0" smtClean="0"/>
          </a:p>
          <a:p>
            <a:endParaRPr lang="en-US" dirty="0" smtClean="0"/>
          </a:p>
          <a:p>
            <a:pPr lvl="1"/>
            <a:endParaRPr lang="en-US" dirty="0" smtClean="0"/>
          </a:p>
          <a:p>
            <a:pPr lvl="1"/>
            <a:endParaRPr lang="en-US" dirty="0"/>
          </a:p>
        </p:txBody>
      </p:sp>
      <p:sp>
        <p:nvSpPr>
          <p:cNvPr id="4" name="Date Placeholder 3"/>
          <p:cNvSpPr>
            <a:spLocks noGrp="1"/>
          </p:cNvSpPr>
          <p:nvPr>
            <p:ph type="dt" sz="half" idx="10"/>
          </p:nvPr>
        </p:nvSpPr>
        <p:spPr/>
        <p:txBody>
          <a:bodyPr/>
          <a:lstStyle/>
          <a:p>
            <a:fld id="{3DF79D2C-D183-42F9-9E63-7B40B01DC576}" type="datetime1">
              <a:rPr lang="en-US" smtClean="0"/>
              <a:pPr/>
              <a:t>3/20/2012</a:t>
            </a:fld>
            <a:endParaRPr lang="en-US"/>
          </a:p>
        </p:txBody>
      </p:sp>
      <p:sp>
        <p:nvSpPr>
          <p:cNvPr id="5" name="Slide Number Placeholder 4"/>
          <p:cNvSpPr>
            <a:spLocks noGrp="1"/>
          </p:cNvSpPr>
          <p:nvPr>
            <p:ph type="sldNum" sz="quarter" idx="12"/>
          </p:nvPr>
        </p:nvSpPr>
        <p:spPr/>
        <p:txBody>
          <a:bodyPr/>
          <a:lstStyle/>
          <a:p>
            <a:fld id="{C7DA8BFC-387D-4027-9319-779220EA719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Committee Review Process </a:t>
            </a:r>
            <a:br>
              <a:rPr lang="en-US" dirty="0" smtClean="0"/>
            </a:br>
            <a:r>
              <a:rPr lang="en-US" dirty="0" smtClean="0"/>
              <a:t>&amp; Next Steps </a:t>
            </a:r>
            <a:endParaRPr lang="en-US" dirty="0"/>
          </a:p>
        </p:txBody>
      </p:sp>
      <p:sp>
        <p:nvSpPr>
          <p:cNvPr id="3" name="Content Placeholder 2"/>
          <p:cNvSpPr>
            <a:spLocks noGrp="1"/>
          </p:cNvSpPr>
          <p:nvPr>
            <p:ph idx="1"/>
          </p:nvPr>
        </p:nvSpPr>
        <p:spPr>
          <a:xfrm>
            <a:off x="457200" y="1752600"/>
            <a:ext cx="8229600" cy="4724400"/>
          </a:xfrm>
        </p:spPr>
        <p:txBody>
          <a:bodyPr>
            <a:normAutofit fontScale="92500" lnSpcReduction="20000"/>
          </a:bodyPr>
          <a:lstStyle/>
          <a:p>
            <a:r>
              <a:rPr lang="en-US" dirty="0" smtClean="0"/>
              <a:t>TPB Staff worked with the Relevant Subcommittees </a:t>
            </a:r>
          </a:p>
          <a:p>
            <a:endParaRPr lang="en-US" sz="900" dirty="0" smtClean="0"/>
          </a:p>
          <a:p>
            <a:pPr lvl="1"/>
            <a:r>
              <a:rPr lang="en-US" sz="2400" dirty="0" smtClean="0"/>
              <a:t>Successive drafts were vetted</a:t>
            </a:r>
          </a:p>
          <a:p>
            <a:pPr lvl="1"/>
            <a:r>
              <a:rPr lang="en-US" sz="2400" dirty="0" smtClean="0"/>
              <a:t>DOT’s and TPB Technical Committee members provided extensive comments</a:t>
            </a:r>
          </a:p>
          <a:p>
            <a:pPr lvl="2"/>
            <a:r>
              <a:rPr lang="en-US" sz="1600" dirty="0" smtClean="0"/>
              <a:t>From “Policy” to “Guidance and Template”</a:t>
            </a:r>
          </a:p>
          <a:p>
            <a:pPr lvl="2"/>
            <a:r>
              <a:rPr lang="en-US" sz="1600" dirty="0" smtClean="0"/>
              <a:t>Less detail on implementation</a:t>
            </a:r>
          </a:p>
          <a:p>
            <a:pPr lvl="1"/>
            <a:r>
              <a:rPr lang="en-US" sz="2400" dirty="0" smtClean="0"/>
              <a:t>January 30</a:t>
            </a:r>
            <a:r>
              <a:rPr lang="en-US" sz="2400" baseline="30000" dirty="0" smtClean="0"/>
              <a:t>th</a:t>
            </a:r>
            <a:r>
              <a:rPr lang="en-US" sz="2400" dirty="0" smtClean="0"/>
              <a:t> Stakeholder Workshop</a:t>
            </a:r>
          </a:p>
          <a:p>
            <a:pPr lvl="1"/>
            <a:r>
              <a:rPr lang="en-US" sz="2400" dirty="0" smtClean="0"/>
              <a:t>Current draft reviewed by TPB Tech on March 2</a:t>
            </a:r>
            <a:r>
              <a:rPr lang="en-US" sz="2400" baseline="30000" dirty="0" smtClean="0"/>
              <a:t>nd</a:t>
            </a:r>
          </a:p>
          <a:p>
            <a:pPr lvl="1"/>
            <a:endParaRPr lang="en-US" sz="900" baseline="30000" dirty="0" smtClean="0"/>
          </a:p>
          <a:p>
            <a:r>
              <a:rPr lang="en-US" sz="3500" dirty="0" smtClean="0"/>
              <a:t>Information Item for TPB March 21</a:t>
            </a:r>
            <a:r>
              <a:rPr lang="en-US" sz="3500" baseline="30000" dirty="0" smtClean="0"/>
              <a:t>st</a:t>
            </a:r>
            <a:endParaRPr lang="en-US" sz="3500" dirty="0" smtClean="0"/>
          </a:p>
          <a:p>
            <a:pPr lvl="1"/>
            <a:r>
              <a:rPr lang="en-US" sz="2400" dirty="0" smtClean="0"/>
              <a:t>TPB A.M. Work Session on Complete Streets</a:t>
            </a:r>
          </a:p>
          <a:p>
            <a:pPr lvl="1"/>
            <a:endParaRPr lang="en-US" sz="1000" dirty="0" smtClean="0"/>
          </a:p>
          <a:p>
            <a:r>
              <a:rPr lang="en-US" sz="3500" dirty="0" smtClean="0"/>
              <a:t>To be approved at April TPB Meeting</a:t>
            </a:r>
          </a:p>
          <a:p>
            <a:pPr lvl="1"/>
            <a:endParaRPr lang="en-US" sz="2400" dirty="0" smtClean="0"/>
          </a:p>
          <a:p>
            <a:pPr lvl="1"/>
            <a:endParaRPr lang="en-US" sz="1300" dirty="0" smtClean="0"/>
          </a:p>
          <a:p>
            <a:pPr lvl="2">
              <a:buNone/>
            </a:pPr>
            <a:endParaRPr lang="en-US" sz="1300" dirty="0" smtClean="0"/>
          </a:p>
          <a:p>
            <a:pPr lvl="1"/>
            <a:endParaRPr lang="en-US" dirty="0" smtClean="0"/>
          </a:p>
          <a:p>
            <a:pPr lvl="2"/>
            <a:endParaRPr lang="en-US" sz="1100" dirty="0" smtClean="0"/>
          </a:p>
          <a:p>
            <a:pPr>
              <a:buNone/>
            </a:pPr>
            <a:endParaRPr lang="en-US" dirty="0" smtClean="0"/>
          </a:p>
          <a:p>
            <a:pPr lvl="1">
              <a:buNone/>
            </a:pPr>
            <a:endParaRPr lang="en-US" dirty="0" smtClean="0"/>
          </a:p>
          <a:p>
            <a:endParaRPr lang="en-US" dirty="0" smtClean="0"/>
          </a:p>
          <a:p>
            <a:pPr lvl="1"/>
            <a:endParaRPr lang="en-US" dirty="0" smtClean="0"/>
          </a:p>
          <a:p>
            <a:pPr lvl="1"/>
            <a:endParaRPr lang="en-US" baseline="30000" dirty="0" smtClean="0"/>
          </a:p>
          <a:p>
            <a:pPr lvl="1"/>
            <a:endParaRPr lang="en-US" dirty="0" smtClean="0"/>
          </a:p>
          <a:p>
            <a:pPr lvl="1"/>
            <a:endParaRPr lang="en-US" dirty="0"/>
          </a:p>
        </p:txBody>
      </p:sp>
      <p:sp>
        <p:nvSpPr>
          <p:cNvPr id="4" name="Date Placeholder 3"/>
          <p:cNvSpPr>
            <a:spLocks noGrp="1"/>
          </p:cNvSpPr>
          <p:nvPr>
            <p:ph type="dt" sz="half" idx="10"/>
          </p:nvPr>
        </p:nvSpPr>
        <p:spPr/>
        <p:txBody>
          <a:bodyPr/>
          <a:lstStyle/>
          <a:p>
            <a:fld id="{4B82EBC6-1644-4DC3-AC54-EAA7AB1B12E4}" type="datetime1">
              <a:rPr lang="en-US" smtClean="0"/>
              <a:pPr/>
              <a:t>3/20/2012</a:t>
            </a:fld>
            <a:endParaRPr lang="en-US"/>
          </a:p>
        </p:txBody>
      </p:sp>
      <p:sp>
        <p:nvSpPr>
          <p:cNvPr id="5" name="Slide Number Placeholder 4"/>
          <p:cNvSpPr>
            <a:spLocks noGrp="1"/>
          </p:cNvSpPr>
          <p:nvPr>
            <p:ph type="sldNum" sz="quarter" idx="12"/>
          </p:nvPr>
        </p:nvSpPr>
        <p:spPr/>
        <p:txBody>
          <a:bodyPr/>
          <a:lstStyle/>
          <a:p>
            <a:fld id="{C7DA8BFC-387D-4027-9319-779220EA719C}" type="slidenum">
              <a:rPr lang="en-US" smtClean="0"/>
              <a:pPr/>
              <a:t>11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1996</TotalTime>
  <Words>1255</Words>
  <Application>Microsoft Office PowerPoint</Application>
  <PresentationFormat>On-screen Show (4:3)</PresentationFormat>
  <Paragraphs>173</Paragraphs>
  <Slides>11</Slides>
  <Notes>4</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Item #5:  TPB Complete Streets Policy Guidance and Template</vt:lpstr>
      <vt:lpstr>What are Complete Streets?</vt:lpstr>
      <vt:lpstr>Complete Streets Policies </vt:lpstr>
      <vt:lpstr>Federal Policies</vt:lpstr>
      <vt:lpstr>State Policies in the Washington Region</vt:lpstr>
      <vt:lpstr>Local Policies</vt:lpstr>
      <vt:lpstr>Policy Trends</vt:lpstr>
      <vt:lpstr>An Early Example:  the Oregon Bicycle Bill (1971)</vt:lpstr>
      <vt:lpstr>Citizens Advisory Committee Recommendation for Complete Streets</vt:lpstr>
      <vt:lpstr>Reasons for a Regional Complete Streets Policy </vt:lpstr>
      <vt:lpstr>Committee Review Process  &amp; Next Steps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Complete Streets: Federal, State, &amp; Local Policies</dc:title>
  <dc:creator>mfarrell</dc:creator>
  <cp:lastModifiedBy>mfarrell</cp:lastModifiedBy>
  <cp:revision>175</cp:revision>
  <dcterms:created xsi:type="dcterms:W3CDTF">2011-05-12T19:56:53Z</dcterms:created>
  <dcterms:modified xsi:type="dcterms:W3CDTF">2012-03-20T15:30:33Z</dcterms:modified>
</cp:coreProperties>
</file>