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0.xml" ContentType="application/vnd.openxmlformats-officedocument.presentationml.notes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Authors.xml" ContentType="application/vnd.openxmlformats-officedocument.presentationml.commentAuthors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51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5" r:id="rId3"/>
    <p:sldId id="323" r:id="rId4"/>
    <p:sldId id="305" r:id="rId5"/>
    <p:sldId id="339" r:id="rId6"/>
    <p:sldId id="316" r:id="rId7"/>
    <p:sldId id="329" r:id="rId8"/>
    <p:sldId id="345" r:id="rId9"/>
    <p:sldId id="346" r:id="rId10"/>
    <p:sldId id="347" r:id="rId11"/>
    <p:sldId id="337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/>
        <a:ea typeface="ＭＳ Ｐゴシック"/>
        <a:cs typeface="ＭＳ Ｐゴシック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Pbarthol" initials="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2" frameSlides="1"/>
  <p:clrMru>
    <a:srgbClr val="11538F"/>
    <a:srgbClr val="1084CB"/>
    <a:srgbClr val="FFC42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70838" autoAdjust="0"/>
  </p:normalViewPr>
  <p:slideViewPr>
    <p:cSldViewPr snapToGrid="0" snapToObjects="1">
      <p:cViewPr varScale="1">
        <p:scale>
          <a:sx n="73" d="100"/>
          <a:sy n="73" d="100"/>
        </p:scale>
        <p:origin x="-13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3741F-6069-1040-87A5-1DE7CFC6DDD0}" type="datetimeFigureOut">
              <a:rPr lang="en-US" smtClean="0"/>
              <a:pPr/>
              <a:t>11/9/10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DD744-6EA6-2D42-94E1-73FFF4B8C4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pitchFamily="-123" charset="0"/>
                <a:ea typeface="ＭＳ Ｐゴシック" pitchFamily="-123" charset="-128"/>
                <a:cs typeface="ＭＳ Ｐゴシック" pitchFamily="-12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pitchFamily="-123" charset="0"/>
                <a:ea typeface="ＭＳ Ｐゴシック" pitchFamily="-123" charset="-128"/>
                <a:cs typeface="ＭＳ Ｐゴシック" pitchFamily="-123" charset="-128"/>
              </a:defRPr>
            </a:lvl1pPr>
          </a:lstStyle>
          <a:p>
            <a:pPr>
              <a:defRPr/>
            </a:pPr>
            <a:fld id="{D2E3D567-184C-4045-96D9-394CD984EA23}" type="datetime1">
              <a:rPr lang="en-US"/>
              <a:pPr>
                <a:defRPr/>
              </a:pPr>
              <a:t>11/9/10</a:t>
            </a:fld>
            <a:endParaRPr lang="en-US"/>
          </a:p>
        </p:txBody>
      </p:sp>
      <p:sp>
        <p:nvSpPr>
          <p:cNvPr id="4100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pitchFamily="-123" charset="0"/>
                <a:ea typeface="ＭＳ Ｐゴシック" pitchFamily="-123" charset="-128"/>
                <a:cs typeface="ＭＳ Ｐゴシック" pitchFamily="-12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pitchFamily="-123" charset="0"/>
                <a:ea typeface="ＭＳ Ｐゴシック" pitchFamily="-123" charset="-128"/>
                <a:cs typeface="ＭＳ Ｐゴシック" pitchFamily="-123" charset="-128"/>
              </a:defRPr>
            </a:lvl1pPr>
          </a:lstStyle>
          <a:p>
            <a:pPr>
              <a:defRPr/>
            </a:pPr>
            <a:fld id="{F9909130-C8DC-4900-839C-EFECF10E2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ＭＳ Ｐゴシック" pitchFamily="-12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ＭＳ Ｐゴシック" pitchFamily="-123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6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what we are going to talk about today</a:t>
            </a:r>
          </a:p>
          <a:p>
            <a:endParaRPr lang="en-US" dirty="0" smtClean="0"/>
          </a:p>
          <a:p>
            <a:r>
              <a:rPr lang="en-US" dirty="0" smtClean="0"/>
              <a:t>Start</a:t>
            </a:r>
            <a:r>
              <a:rPr lang="en-US" baseline="0" dirty="0" smtClean="0"/>
              <a:t> with brief overview of program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 get into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909130-C8DC-4900-839C-EFECF10E28A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4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Energy Commission has contracted </a:t>
            </a:r>
            <a:r>
              <a:rPr lang="en-US" dirty="0" smtClean="0"/>
              <a:t>with</a:t>
            </a:r>
            <a:r>
              <a:rPr lang="en-US" baseline="0" dirty="0" smtClean="0"/>
              <a:t> LGC</a:t>
            </a:r>
            <a:r>
              <a:rPr lang="en-US" dirty="0" smtClean="0"/>
              <a:t> </a:t>
            </a:r>
            <a:r>
              <a:rPr lang="en-US" dirty="0" smtClean="0"/>
              <a:t>to develop</a:t>
            </a:r>
            <a:r>
              <a:rPr lang="en-US" baseline="0" dirty="0" smtClean="0"/>
              <a:t> attractive financing products for home and commercial building owners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LGC </a:t>
            </a:r>
            <a:r>
              <a:rPr lang="en-US" baseline="0" dirty="0" smtClean="0"/>
              <a:t>will administer a solicitation for the offering of private financing for building retrofits.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confident that lower interest rates can be achieved by</a:t>
            </a:r>
            <a:r>
              <a:rPr lang="en-US" baseline="0" dirty="0" smtClean="0"/>
              <a:t> LGC </a:t>
            </a:r>
            <a:r>
              <a:rPr lang="en-US" baseline="0" dirty="0" smtClean="0"/>
              <a:t>than could normally be achieved by: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offering a program that essentially serves an audience on 13 million homes and 10 billion square feet of commercial space, 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provides consistent underwriting criteria and 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ensures expected program benefits through strict contractor qualifications, loading order adherence and quality assurance measures</a:t>
            </a:r>
          </a:p>
          <a:p>
            <a:pPr lvl="0">
              <a:buFont typeface="Arial" pitchFamily="34" charset="0"/>
              <a:buNone/>
            </a:pPr>
            <a:endParaRPr lang="en-US" baseline="0" dirty="0" smtClean="0"/>
          </a:p>
          <a:p>
            <a:pPr lvl="0">
              <a:buFont typeface="Arial" pitchFamily="34" charset="0"/>
              <a:buNone/>
            </a:pPr>
            <a:r>
              <a:rPr lang="en-US" dirty="0" smtClean="0"/>
              <a:t>Building</a:t>
            </a:r>
            <a:r>
              <a:rPr lang="en-US" baseline="0" dirty="0" smtClean="0"/>
              <a:t> owners will be able to apply through EUC website or with contractor assistance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909130-C8DC-4900-839C-EFECF10E28A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Energy Commission has contracted with</a:t>
            </a:r>
            <a:r>
              <a:rPr lang="en-US" dirty="0" smtClean="0"/>
              <a:t> LGC </a:t>
            </a:r>
            <a:r>
              <a:rPr lang="en-US" dirty="0" smtClean="0"/>
              <a:t>to develop</a:t>
            </a:r>
            <a:r>
              <a:rPr lang="en-US" baseline="0" dirty="0" smtClean="0"/>
              <a:t> attractive financing products for home and commercial building owners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LGC </a:t>
            </a:r>
            <a:r>
              <a:rPr lang="en-US" baseline="0" dirty="0" smtClean="0"/>
              <a:t>will administer a solicitation for the offering of private financing for building retrofits.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confident that lower interest rates can be achieved by</a:t>
            </a:r>
            <a:r>
              <a:rPr lang="en-US" baseline="0" dirty="0" smtClean="0"/>
              <a:t> LGC </a:t>
            </a:r>
            <a:r>
              <a:rPr lang="en-US" baseline="0" dirty="0" smtClean="0"/>
              <a:t>than could normally be achieved by: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offering a program that essentially serves an audience on 13 million homes and 10 billion square feet of commercial space, 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provides consistent underwriting criteria and 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ensures expected program benefits through strict contractor qualifications, loading order adherence and quality assurance measures</a:t>
            </a:r>
          </a:p>
          <a:p>
            <a:pPr lvl="0">
              <a:buFont typeface="Arial" pitchFamily="34" charset="0"/>
              <a:buNone/>
            </a:pPr>
            <a:endParaRPr lang="en-US" baseline="0" dirty="0" smtClean="0"/>
          </a:p>
          <a:p>
            <a:pPr lvl="0">
              <a:buFont typeface="Arial" pitchFamily="34" charset="0"/>
              <a:buNone/>
            </a:pPr>
            <a:r>
              <a:rPr lang="en-US" dirty="0" smtClean="0"/>
              <a:t>Building</a:t>
            </a:r>
            <a:r>
              <a:rPr lang="en-US" baseline="0" dirty="0" smtClean="0"/>
              <a:t> owners will be able to apply through EUC website or with contractor assistance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909130-C8DC-4900-839C-EFECF10E28A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4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Calibri" pitchFamily="34" charset="0"/>
                <a:ea typeface="ＭＳ Ｐゴシック"/>
                <a:cs typeface="ＭＳ Ｐゴシック"/>
              </a:rPr>
              <a:t>We will now start to discuss some of</a:t>
            </a:r>
            <a:r>
              <a:rPr lang="en-US" baseline="0" dirty="0" smtClean="0">
                <a:latin typeface="Calibri" pitchFamily="34" charset="0"/>
                <a:ea typeface="ＭＳ Ｐゴシック"/>
                <a:cs typeface="ＭＳ Ｐゴシック"/>
              </a:rPr>
              <a:t> the key components of the actual program delivery</a:t>
            </a:r>
            <a:endParaRPr lang="en-US" dirty="0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Energy Upgrade California website will become the go-to place for all information</a:t>
            </a:r>
            <a:r>
              <a:rPr lang="en-US" baseline="0" dirty="0" smtClean="0"/>
              <a:t> on building retrofits in the State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Retrofit benefits, incentives, rebates, how to find a contractor, how to be qualified to work in the program customer complaints all in one place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Will allow for customers, contractors and administrators to track progress on all projects and run reports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909130-C8DC-4900-839C-EFECF10E28A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Energy Upgrade California website will become the go-to place for all information</a:t>
            </a:r>
            <a:r>
              <a:rPr lang="en-US" baseline="0" dirty="0" smtClean="0"/>
              <a:t> on building retrofits in the State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Retrofit benefits, incentives, rebates, how to find a contractor, how to be qualified to work in the program customer complaints all in one place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Will allow for customers, contractors and administrators to track progress on all projects and run reports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909130-C8DC-4900-839C-EFECF10E28A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Energy Upgrade California website will become the go-to place for all information</a:t>
            </a:r>
            <a:r>
              <a:rPr lang="en-US" baseline="0" dirty="0" smtClean="0"/>
              <a:t> on building retrofits in the State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Retrofit benefits, incentives, rebates, how to find a contractor, how to be qualified to work in the program customer complaints all in one place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Will allow for customers, contractors and administrators to track progress on all projects and run reports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909130-C8DC-4900-839C-EFECF10E28A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Energy Upgrade California website will become the go-to place for all information</a:t>
            </a:r>
            <a:r>
              <a:rPr lang="en-US" baseline="0" dirty="0" smtClean="0"/>
              <a:t> on building retrofits in the State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Retrofit benefits, incentives, rebates, how to find a contractor, how to be qualified to work in the program customer complaints all in one place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Will allow for customers, contractors and administrators to track progress on all projects and run reports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909130-C8DC-4900-839C-EFECF10E28A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8" name="Picture 3" descr="divider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729038" y="2130425"/>
            <a:ext cx="4729162" cy="1470025"/>
          </a:xfrm>
        </p:spPr>
        <p:txBody>
          <a:bodyPr/>
          <a:lstStyle>
            <a:lvl1pPr algn="r">
              <a:defRPr sz="4800" b="1" smtClean="0"/>
            </a:lvl1pPr>
          </a:lstStyle>
          <a:p>
            <a:r>
              <a:rPr lang="en-US" smtClean="0"/>
              <a:t>Click to edit Master title style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32025" y="3919538"/>
            <a:ext cx="6376988" cy="993775"/>
          </a:xfrm>
        </p:spPr>
        <p:txBody>
          <a:bodyPr/>
          <a:lstStyle>
            <a:lvl1pPr marL="0" indent="0" algn="r">
              <a:buFont typeface="Arial" charset="0"/>
              <a:buNone/>
              <a:defRPr smtClean="0">
                <a:solidFill>
                  <a:srgbClr val="FFC423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5400" y="1657350"/>
            <a:ext cx="6121400" cy="4468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ontent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5400" y="1657350"/>
            <a:ext cx="61214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rot="5400000">
            <a:off x="133350" y="3829050"/>
            <a:ext cx="4344988" cy="1588"/>
          </a:xfrm>
          <a:prstGeom prst="line">
            <a:avLst/>
          </a:prstGeom>
          <a:ln w="12700" cap="flat" cmpd="sng" algn="ctr">
            <a:solidFill>
              <a:srgbClr val="1084CB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Calibri" pitchFamily="34" charset="0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20000"/>
        </a:spcAft>
        <a:buClr>
          <a:srgbClr val="11538F"/>
        </a:buClr>
        <a:buFont typeface="Arial" charset="0"/>
        <a:buChar char="•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11538F"/>
        </a:buClr>
        <a:buFont typeface="Arial" charset="0"/>
        <a:buChar char="–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11538F"/>
        </a:buClr>
        <a:buFont typeface="Arial" charset="0"/>
        <a:buChar char="•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11538F"/>
        </a:buClr>
        <a:buFont typeface="Arial" charset="0"/>
        <a:buChar char="–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11538F"/>
        </a:buClr>
        <a:buFont typeface="Arial" charset="0"/>
        <a:buChar char="»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6" descr="EUC_ppt-titl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extBox 4"/>
          <p:cNvSpPr txBox="1">
            <a:spLocks noChangeArrowheads="1"/>
          </p:cNvSpPr>
          <p:nvPr/>
        </p:nvSpPr>
        <p:spPr bwMode="auto">
          <a:xfrm>
            <a:off x="1354138" y="1692275"/>
            <a:ext cx="7188200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5400" b="1" dirty="0">
                <a:solidFill>
                  <a:schemeClr val="bg1"/>
                </a:solidFill>
                <a:latin typeface="Calibri" pitchFamily="34" charset="0"/>
              </a:rPr>
              <a:t>Energy Upgrade </a:t>
            </a:r>
            <a:r>
              <a:rPr lang="en-US" sz="5400" b="1" dirty="0" smtClean="0">
                <a:solidFill>
                  <a:schemeClr val="bg1"/>
                </a:solidFill>
                <a:latin typeface="Calibri" pitchFamily="34" charset="0"/>
              </a:rPr>
              <a:t>California – Financing Program</a:t>
            </a:r>
            <a:endParaRPr lang="en-US" sz="5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96875" y="4325938"/>
            <a:ext cx="62103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600">
              <a:solidFill>
                <a:srgbClr val="FFC423"/>
              </a:solidFill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2927" y="365760"/>
            <a:ext cx="1681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  <a:latin typeface="Calibri" pitchFamily="34" charset="0"/>
              </a:rPr>
              <a:t>Contents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67923" y="1330229"/>
            <a:ext cx="5943600" cy="4512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4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dirty="0" smtClean="0">
                <a:latin typeface="Calibri" pitchFamily="34" charset="0"/>
              </a:rPr>
              <a:t>Program Description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sz="2000" dirty="0" smtClean="0">
                <a:latin typeface="Calibri" pitchFamily="34" charset="0"/>
              </a:rPr>
              <a:t>Overview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sz="2000" dirty="0" smtClean="0">
                <a:latin typeface="Calibri" pitchFamily="34" charset="0"/>
              </a:rPr>
              <a:t>Structure</a:t>
            </a:r>
          </a:p>
          <a:p>
            <a:pPr marL="342900" lvl="4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dirty="0" smtClean="0">
                <a:latin typeface="Calibri" pitchFamily="34" charset="0"/>
              </a:rPr>
              <a:t>Program Components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sz="2000" dirty="0" smtClean="0">
                <a:latin typeface="Calibri" pitchFamily="34" charset="0"/>
              </a:rPr>
              <a:t>Value Proposition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sz="2000" dirty="0" smtClean="0">
                <a:latin typeface="Calibri" pitchFamily="34" charset="0"/>
              </a:rPr>
              <a:t>Types of Products and Lenders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sz="2000" dirty="0" smtClean="0">
                <a:latin typeface="Calibri" pitchFamily="34" charset="0"/>
              </a:rPr>
              <a:t>Credit Enhancements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sz="2000" dirty="0" smtClean="0">
                <a:latin typeface="Calibri" pitchFamily="34" charset="0"/>
              </a:rPr>
              <a:t>Property Owner Process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  <a:buFont typeface="Arial" charset="0"/>
              <a:buChar char="•"/>
            </a:pPr>
            <a:r>
              <a:rPr lang="en-US" sz="2000" dirty="0" smtClean="0">
                <a:latin typeface="Calibri" pitchFamily="34" charset="0"/>
              </a:rPr>
              <a:t>Proposed Timeline</a:t>
            </a:r>
          </a:p>
          <a:p>
            <a:pPr marL="800100" lvl="5" indent="-342900" eaLnBrk="0" hangingPunct="0">
              <a:spcBef>
                <a:spcPct val="20000"/>
              </a:spcBef>
              <a:spcAft>
                <a:spcPct val="20000"/>
              </a:spcAft>
              <a:buClr>
                <a:srgbClr val="11538F"/>
              </a:buClr>
            </a:pPr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Finance Clearinghouse Description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1486"/>
            <a:ext cx="8229600" cy="746125"/>
          </a:xfrm>
        </p:spPr>
        <p:txBody>
          <a:bodyPr/>
          <a:lstStyle/>
          <a:p>
            <a:r>
              <a:rPr lang="en-US" dirty="0" smtClean="0"/>
              <a:t>Energy Upgrade California Financing Program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Administered </a:t>
            </a:r>
            <a:r>
              <a:rPr lang="en-US" dirty="0" smtClean="0"/>
              <a:t>by Local Government Commission</a:t>
            </a:r>
          </a:p>
          <a:p>
            <a:pPr lvl="0"/>
            <a:r>
              <a:rPr lang="en-US" dirty="0" smtClean="0"/>
              <a:t>Competitive solicitation will be offered for interested financial institutions offering residential and commercial retrofit loan products</a:t>
            </a:r>
            <a:endParaRPr lang="en-US" dirty="0" smtClean="0"/>
          </a:p>
          <a:p>
            <a:pPr lvl="0"/>
            <a:r>
              <a:rPr lang="en-US" dirty="0" smtClean="0"/>
              <a:t>T</a:t>
            </a:r>
            <a:r>
              <a:rPr lang="en-US" dirty="0" smtClean="0"/>
              <a:t>he </a:t>
            </a:r>
            <a:r>
              <a:rPr lang="en-US" dirty="0" smtClean="0"/>
              <a:t>program will offer standard underwriting, comprehensive program roll-out (contractor qualification, quality assurance, etc.) and bundling of State-wide building stock</a:t>
            </a:r>
          </a:p>
          <a:p>
            <a:pPr lvl="0"/>
            <a:r>
              <a:rPr lang="en-US" dirty="0" smtClean="0"/>
              <a:t>Offered State-wide through Energy Upgrade California web-site application, subsidized with interest rate buy-down and loan loss reserve in leadership counties that commit local resources</a:t>
            </a:r>
          </a:p>
          <a:p>
            <a:pPr lvl="0"/>
            <a:endParaRPr lang="en-US" dirty="0" smtClean="0"/>
          </a:p>
        </p:txBody>
      </p:sp>
      <p:pic>
        <p:nvPicPr>
          <p:cNvPr id="45058" name="Picture 2" descr="http://t3.gstatic.com/images?q=tbn:ANd9GcS-qchAiUsb53vPJvQCd95CvH9EjEQNF8Yj2WZOgXAFnVIp62Y&amp;t=1&amp;usg=__0mDCY6VUORMyEsgzOtRn97jIGs4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87546"/>
            <a:ext cx="2209697" cy="1470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1486"/>
            <a:ext cx="8229600" cy="746125"/>
          </a:xfrm>
        </p:spPr>
        <p:txBody>
          <a:bodyPr/>
          <a:lstStyle/>
          <a:p>
            <a:r>
              <a:rPr lang="en-US" dirty="0" smtClean="0"/>
              <a:t>Energy Upgrade California Financing Program</a:t>
            </a:r>
          </a:p>
        </p:txBody>
      </p:sp>
      <p:grpSp>
        <p:nvGrpSpPr>
          <p:cNvPr id="6" name="Group 55"/>
          <p:cNvGrpSpPr/>
          <p:nvPr/>
        </p:nvGrpSpPr>
        <p:grpSpPr>
          <a:xfrm>
            <a:off x="152400" y="1586518"/>
            <a:ext cx="2210395" cy="5029200"/>
            <a:chOff x="152400" y="1371600"/>
            <a:chExt cx="2210395" cy="5029200"/>
          </a:xfrm>
        </p:grpSpPr>
        <p:grpSp>
          <p:nvGrpSpPr>
            <p:cNvPr id="7" name="Group 6"/>
            <p:cNvGrpSpPr/>
            <p:nvPr/>
          </p:nvGrpSpPr>
          <p:grpSpPr>
            <a:xfrm>
              <a:off x="152400" y="1828800"/>
              <a:ext cx="2210395" cy="4572000"/>
              <a:chOff x="967" y="0"/>
              <a:chExt cx="2515195" cy="4724399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67" y="0"/>
                <a:ext cx="2515195" cy="472439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Rounded Rectangle 4"/>
              <p:cNvSpPr/>
              <p:nvPr/>
            </p:nvSpPr>
            <p:spPr>
              <a:xfrm>
                <a:off x="967" y="0"/>
                <a:ext cx="2515195" cy="141732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2400" tIns="152400" rIns="152400" bIns="152400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000" kern="1200" dirty="0" smtClean="0">
                    <a:latin typeface="Arial"/>
                    <a:cs typeface="Arial"/>
                  </a:rPr>
                  <a:t>Financing Program</a:t>
                </a:r>
                <a:endParaRPr lang="en-US" sz="30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03919" y="3093721"/>
              <a:ext cx="1768316" cy="3070860"/>
              <a:chOff x="252486" y="1417320"/>
              <a:chExt cx="2012156" cy="307086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252486" y="1417320"/>
                <a:ext cx="2012156" cy="3070860"/>
              </a:xfrm>
              <a:prstGeom prst="roundRect">
                <a:avLst>
                  <a:gd name="adj" fmla="val 1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Rounded Rectangle 6"/>
              <p:cNvSpPr/>
              <p:nvPr/>
            </p:nvSpPr>
            <p:spPr>
              <a:xfrm>
                <a:off x="311420" y="1476254"/>
                <a:ext cx="1894288" cy="29529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solidFill>
                      <a:srgbClr val="003775"/>
                    </a:solidFill>
                    <a:latin typeface="Arial"/>
                    <a:cs typeface="Arial"/>
                  </a:rPr>
                  <a:t>PACE</a:t>
                </a:r>
                <a:endParaRPr lang="en-US" sz="1600" kern="1200" dirty="0">
                  <a:solidFill>
                    <a:srgbClr val="003775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45503" y="1371600"/>
              <a:ext cx="1176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Before:</a:t>
              </a:r>
              <a:endParaRPr lang="en-US" dirty="0">
                <a:latin typeface="Arial"/>
                <a:cs typeface="Arial"/>
              </a:endParaRPr>
            </a:p>
          </p:txBody>
        </p:sp>
      </p:grpSp>
      <p:grpSp>
        <p:nvGrpSpPr>
          <p:cNvPr id="14" name="Group 56"/>
          <p:cNvGrpSpPr/>
          <p:nvPr/>
        </p:nvGrpSpPr>
        <p:grpSpPr>
          <a:xfrm>
            <a:off x="3733205" y="1508366"/>
            <a:ext cx="2210395" cy="5029200"/>
            <a:chOff x="3733205" y="1371600"/>
            <a:chExt cx="2210395" cy="5029200"/>
          </a:xfrm>
        </p:grpSpPr>
        <p:grpSp>
          <p:nvGrpSpPr>
            <p:cNvPr id="15" name="Group 8"/>
            <p:cNvGrpSpPr/>
            <p:nvPr/>
          </p:nvGrpSpPr>
          <p:grpSpPr>
            <a:xfrm>
              <a:off x="3733205" y="1828800"/>
              <a:ext cx="2210395" cy="4572000"/>
              <a:chOff x="2704802" y="0"/>
              <a:chExt cx="2515195" cy="4724399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2704802" y="0"/>
                <a:ext cx="2515195" cy="4724399"/>
              </a:xfrm>
              <a:prstGeom prst="roundRect">
                <a:avLst>
                  <a:gd name="adj" fmla="val 10000"/>
                </a:avLst>
              </a:prstGeom>
              <a:noFill/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</p:sp>
          <p:sp>
            <p:nvSpPr>
              <p:cNvPr id="33" name="Rounded Rectangle 8"/>
              <p:cNvSpPr/>
              <p:nvPr/>
            </p:nvSpPr>
            <p:spPr>
              <a:xfrm>
                <a:off x="2704802" y="0"/>
                <a:ext cx="2515195" cy="1417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spcFirstLastPara="0" vert="horz" wrap="square" lIns="152400" tIns="152400" rIns="152400" bIns="152400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000" kern="1200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Financing Products</a:t>
                </a:r>
                <a:endParaRPr lang="en-US" sz="3000" kern="12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6" name="Group 9"/>
            <p:cNvGrpSpPr/>
            <p:nvPr/>
          </p:nvGrpSpPr>
          <p:grpSpPr>
            <a:xfrm>
              <a:off x="3984724" y="3170814"/>
              <a:ext cx="1768316" cy="546547"/>
              <a:chOff x="2956321" y="1494413"/>
              <a:chExt cx="2012156" cy="546547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2956321" y="1494413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31" name="Rounded Rectangle 10"/>
              <p:cNvSpPr/>
              <p:nvPr/>
            </p:nvSpPr>
            <p:spPr>
              <a:xfrm>
                <a:off x="2972329" y="1510421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Secured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17" name="Group 10"/>
            <p:cNvGrpSpPr/>
            <p:nvPr/>
          </p:nvGrpSpPr>
          <p:grpSpPr>
            <a:xfrm>
              <a:off x="3984724" y="3801445"/>
              <a:ext cx="1768316" cy="546547"/>
              <a:chOff x="2956321" y="2125044"/>
              <a:chExt cx="2012156" cy="546547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2956321" y="2125044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29" name="Rounded Rectangle 12"/>
              <p:cNvSpPr/>
              <p:nvPr/>
            </p:nvSpPr>
            <p:spPr>
              <a:xfrm>
                <a:off x="2972329" y="2141052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Unsecured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18" name="Group 11"/>
            <p:cNvGrpSpPr/>
            <p:nvPr/>
          </p:nvGrpSpPr>
          <p:grpSpPr>
            <a:xfrm>
              <a:off x="3984724" y="4406453"/>
              <a:ext cx="1768316" cy="546547"/>
              <a:chOff x="2956321" y="2679476"/>
              <a:chExt cx="2012156" cy="546547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2956321" y="2679476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27" name="Rounded Rectangle 14"/>
              <p:cNvSpPr/>
              <p:nvPr/>
            </p:nvSpPr>
            <p:spPr>
              <a:xfrm>
                <a:off x="2972329" y="2695484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Hybrid Secured/Unsecured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19" name="Group 12"/>
            <p:cNvGrpSpPr/>
            <p:nvPr/>
          </p:nvGrpSpPr>
          <p:grpSpPr>
            <a:xfrm>
              <a:off x="3984724" y="5016053"/>
              <a:ext cx="1768316" cy="546547"/>
              <a:chOff x="2956321" y="3310107"/>
              <a:chExt cx="2012156" cy="546547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2956321" y="3310107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25" name="Rounded Rectangle 16"/>
              <p:cNvSpPr/>
              <p:nvPr/>
            </p:nvSpPr>
            <p:spPr>
              <a:xfrm>
                <a:off x="2972329" y="3326115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Leases / </a:t>
                </a:r>
                <a:r>
                  <a:rPr lang="en-US" sz="1600" kern="1200" dirty="0" err="1" smtClean="0">
                    <a:latin typeface="Arial"/>
                    <a:cs typeface="Arial"/>
                  </a:rPr>
                  <a:t>PPAs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" name="Group 13"/>
            <p:cNvGrpSpPr/>
            <p:nvPr/>
          </p:nvGrpSpPr>
          <p:grpSpPr>
            <a:xfrm>
              <a:off x="3984724" y="5617139"/>
              <a:ext cx="1768316" cy="546547"/>
              <a:chOff x="2956321" y="3940738"/>
              <a:chExt cx="2012156" cy="546547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2956321" y="3940738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23" name="Rounded Rectangle 18"/>
              <p:cNvSpPr/>
              <p:nvPr/>
            </p:nvSpPr>
            <p:spPr>
              <a:xfrm>
                <a:off x="2972329" y="3956746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PACE*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4199997" y="1371600"/>
              <a:ext cx="13478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Existing:</a:t>
              </a:r>
              <a:endParaRPr lang="en-US" dirty="0">
                <a:latin typeface="Arial"/>
                <a:cs typeface="Arial"/>
              </a:endParaRPr>
            </a:p>
          </p:txBody>
        </p:sp>
      </p:grpSp>
      <p:grpSp>
        <p:nvGrpSpPr>
          <p:cNvPr id="34" name="Group 57"/>
          <p:cNvGrpSpPr/>
          <p:nvPr/>
        </p:nvGrpSpPr>
        <p:grpSpPr>
          <a:xfrm>
            <a:off x="6781205" y="1527904"/>
            <a:ext cx="2210395" cy="5029200"/>
            <a:chOff x="6781205" y="1371600"/>
            <a:chExt cx="2210395" cy="5029200"/>
          </a:xfrm>
        </p:grpSpPr>
        <p:sp>
          <p:nvSpPr>
            <p:cNvPr id="52" name="Rounded Rectangle 30"/>
            <p:cNvSpPr/>
            <p:nvPr/>
          </p:nvSpPr>
          <p:spPr>
            <a:xfrm>
              <a:off x="6781205" y="1828800"/>
              <a:ext cx="2210395" cy="4572000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grpSp>
          <p:nvGrpSpPr>
            <p:cNvPr id="36" name="Group 15"/>
            <p:cNvGrpSpPr/>
            <p:nvPr/>
          </p:nvGrpSpPr>
          <p:grpSpPr>
            <a:xfrm>
              <a:off x="7032724" y="3170814"/>
              <a:ext cx="1768316" cy="546547"/>
              <a:chOff x="5660156" y="1494413"/>
              <a:chExt cx="2012156" cy="546547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5660156" y="1494413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51" name="Rounded Rectangle 22"/>
              <p:cNvSpPr/>
              <p:nvPr/>
            </p:nvSpPr>
            <p:spPr>
              <a:xfrm>
                <a:off x="5676164" y="1510421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Lender Qualification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Group 16"/>
            <p:cNvGrpSpPr/>
            <p:nvPr/>
          </p:nvGrpSpPr>
          <p:grpSpPr>
            <a:xfrm>
              <a:off x="7032724" y="3801445"/>
              <a:ext cx="1768316" cy="546547"/>
              <a:chOff x="5660156" y="2125044"/>
              <a:chExt cx="2012156" cy="546547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5660156" y="2125044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49" name="Rounded Rectangle 24"/>
              <p:cNvSpPr/>
              <p:nvPr/>
            </p:nvSpPr>
            <p:spPr>
              <a:xfrm>
                <a:off x="5676164" y="2141052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Credit Enhancements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8" name="Group 17"/>
            <p:cNvGrpSpPr/>
            <p:nvPr/>
          </p:nvGrpSpPr>
          <p:grpSpPr>
            <a:xfrm>
              <a:off x="7032724" y="4432077"/>
              <a:ext cx="1768316" cy="546547"/>
              <a:chOff x="5660156" y="2755676"/>
              <a:chExt cx="2012156" cy="546547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5660156" y="2755676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47" name="Rounded Rectangle 26"/>
              <p:cNvSpPr/>
              <p:nvPr/>
            </p:nvSpPr>
            <p:spPr>
              <a:xfrm>
                <a:off x="5676164" y="2771684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Approved Contractors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9" name="Group 18"/>
            <p:cNvGrpSpPr/>
            <p:nvPr/>
          </p:nvGrpSpPr>
          <p:grpSpPr>
            <a:xfrm>
              <a:off x="7032724" y="5062708"/>
              <a:ext cx="1768316" cy="546547"/>
              <a:chOff x="5660156" y="3386307"/>
              <a:chExt cx="2012156" cy="546547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5660156" y="3386307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45" name="Rounded Rectangle 28"/>
              <p:cNvSpPr/>
              <p:nvPr/>
            </p:nvSpPr>
            <p:spPr>
              <a:xfrm>
                <a:off x="5676164" y="3402315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Quality Assurance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40" name="Group 19"/>
            <p:cNvGrpSpPr/>
            <p:nvPr/>
          </p:nvGrpSpPr>
          <p:grpSpPr>
            <a:xfrm>
              <a:off x="7032724" y="5693339"/>
              <a:ext cx="1768316" cy="546547"/>
              <a:chOff x="5660156" y="4016938"/>
              <a:chExt cx="2012156" cy="546547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5660156" y="4016938"/>
                <a:ext cx="2012156" cy="54654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43" name="Rounded Rectangle 30"/>
              <p:cNvSpPr/>
              <p:nvPr/>
            </p:nvSpPr>
            <p:spPr>
              <a:xfrm>
                <a:off x="5676164" y="4032946"/>
                <a:ext cx="1980140" cy="5145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40640" tIns="30480" rIns="40640" bIns="3048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>
                    <a:latin typeface="Arial"/>
                    <a:cs typeface="Arial"/>
                  </a:rPr>
                  <a:t>Universal Application</a:t>
                </a:r>
                <a:endParaRPr lang="en-US" sz="1600" kern="1200" dirty="0">
                  <a:latin typeface="Arial"/>
                  <a:cs typeface="Arial"/>
                </a:endParaRPr>
              </a:p>
            </p:txBody>
          </p:sp>
        </p:grpSp>
        <p:sp>
          <p:nvSpPr>
            <p:cNvPr id="41" name="TextBox 51"/>
            <p:cNvSpPr txBox="1"/>
            <p:nvPr/>
          </p:nvSpPr>
          <p:spPr>
            <a:xfrm>
              <a:off x="7065110" y="1371600"/>
              <a:ext cx="1656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Enhanced: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54" name="Right Arrow 52"/>
          <p:cNvSpPr/>
          <p:nvPr/>
        </p:nvSpPr>
        <p:spPr bwMode="auto">
          <a:xfrm>
            <a:off x="2602992" y="4038600"/>
            <a:ext cx="978408" cy="484632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28" charset="0"/>
            </a:endParaRPr>
          </a:p>
        </p:txBody>
      </p:sp>
      <p:sp>
        <p:nvSpPr>
          <p:cNvPr id="55" name="Plus 54"/>
          <p:cNvSpPr/>
          <p:nvPr/>
        </p:nvSpPr>
        <p:spPr bwMode="auto">
          <a:xfrm>
            <a:off x="5943600" y="3886200"/>
            <a:ext cx="838200" cy="762000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28" charset="0"/>
            </a:endParaRPr>
          </a:p>
        </p:txBody>
      </p:sp>
      <p:sp>
        <p:nvSpPr>
          <p:cNvPr id="56" name="Rounded Rectangle 4"/>
          <p:cNvSpPr/>
          <p:nvPr/>
        </p:nvSpPr>
        <p:spPr>
          <a:xfrm>
            <a:off x="6781205" y="2048183"/>
            <a:ext cx="2210395" cy="13716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00" kern="1200" dirty="0" smtClean="0">
                <a:latin typeface="Arial"/>
                <a:cs typeface="Arial"/>
              </a:rPr>
              <a:t>Common Structure</a:t>
            </a:r>
            <a:endParaRPr lang="en-US" sz="3000" kern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Program Components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9" y="262281"/>
            <a:ext cx="8229600" cy="746125"/>
          </a:xfrm>
        </p:spPr>
        <p:txBody>
          <a:bodyPr/>
          <a:lstStyle/>
          <a:p>
            <a:r>
              <a:rPr lang="en-US" dirty="0" smtClean="0"/>
              <a:t>Value Proposition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5399" y="1176593"/>
            <a:ext cx="6578609" cy="4720330"/>
          </a:xfrm>
        </p:spPr>
        <p:txBody>
          <a:bodyPr/>
          <a:lstStyle/>
          <a:p>
            <a:r>
              <a:rPr lang="en-US" sz="1600" b="1" dirty="0" smtClean="0"/>
              <a:t>Consumers</a:t>
            </a:r>
          </a:p>
          <a:p>
            <a:pPr lvl="1"/>
            <a:r>
              <a:rPr lang="en-US" sz="1600" dirty="0" smtClean="0"/>
              <a:t>Increased awareness regarding available financing options</a:t>
            </a:r>
          </a:p>
          <a:p>
            <a:pPr lvl="1"/>
            <a:r>
              <a:rPr lang="en-US" sz="1600" dirty="0" smtClean="0"/>
              <a:t>Ability to be pre-qualified and apply for loans online</a:t>
            </a:r>
          </a:p>
          <a:p>
            <a:pPr lvl="1"/>
            <a:r>
              <a:rPr lang="en-US" sz="1600" dirty="0" smtClean="0"/>
              <a:t>Side-by-side comparison of loan offers</a:t>
            </a:r>
          </a:p>
          <a:p>
            <a:pPr lvl="1"/>
            <a:r>
              <a:rPr lang="en-US" sz="1600" dirty="0" smtClean="0"/>
              <a:t>Subsidized rates only available via clearinghouse application</a:t>
            </a:r>
          </a:p>
          <a:p>
            <a:r>
              <a:rPr lang="en-US" sz="1600" b="1" dirty="0" smtClean="0"/>
              <a:t>Lenders</a:t>
            </a:r>
          </a:p>
          <a:p>
            <a:pPr lvl="1"/>
            <a:r>
              <a:rPr lang="en-US" sz="1600" dirty="0" smtClean="0"/>
              <a:t>New distribution channel and lead generation service</a:t>
            </a:r>
          </a:p>
          <a:p>
            <a:pPr lvl="1"/>
            <a:r>
              <a:rPr lang="en-US" sz="1600" dirty="0" smtClean="0"/>
              <a:t>Access to subsidies and infrastructure</a:t>
            </a:r>
          </a:p>
          <a:p>
            <a:pPr lvl="2"/>
            <a:r>
              <a:rPr lang="en-US" sz="1600" dirty="0" smtClean="0"/>
              <a:t>Lower rates drive demand</a:t>
            </a:r>
          </a:p>
          <a:p>
            <a:pPr lvl="2">
              <a:defRPr/>
            </a:pPr>
            <a:r>
              <a:rPr lang="en-US" sz="1600" dirty="0" smtClean="0"/>
              <a:t>Infrastructure can reduce risk</a:t>
            </a:r>
          </a:p>
          <a:p>
            <a:pPr lvl="0">
              <a:defRPr/>
            </a:pPr>
            <a:r>
              <a:rPr lang="en-US" sz="1600" b="1" dirty="0" smtClean="0"/>
              <a:t>Government</a:t>
            </a:r>
          </a:p>
          <a:p>
            <a:pPr lvl="1">
              <a:defRPr/>
            </a:pPr>
            <a:r>
              <a:rPr lang="en-US" sz="1600" dirty="0" smtClean="0"/>
              <a:t>Fills gap left by PACE and allows for reinsertion of PACE</a:t>
            </a:r>
          </a:p>
          <a:p>
            <a:pPr lvl="1">
              <a:defRPr/>
            </a:pPr>
            <a:r>
              <a:rPr lang="en-US" sz="1600" dirty="0" smtClean="0"/>
              <a:t>Serve constituents and address climate goals</a:t>
            </a:r>
          </a:p>
          <a:p>
            <a:pPr lvl="1">
              <a:defRPr/>
            </a:pPr>
            <a:r>
              <a:rPr lang="en-US" sz="1600" dirty="0" smtClean="0"/>
              <a:t>Promotes competition</a:t>
            </a:r>
            <a:r>
              <a:rPr lang="en-US" sz="1600" dirty="0" smtClean="0"/>
              <a:t> </a:t>
            </a:r>
            <a:r>
              <a:rPr lang="en-US" sz="1600" dirty="0" smtClean="0"/>
              <a:t>between</a:t>
            </a:r>
            <a:r>
              <a:rPr lang="en-US" sz="1600" dirty="0" smtClean="0"/>
              <a:t> </a:t>
            </a:r>
            <a:r>
              <a:rPr lang="en-US" sz="1600" dirty="0" smtClean="0"/>
              <a:t>lenders</a:t>
            </a:r>
          </a:p>
          <a:p>
            <a:pPr lvl="1">
              <a:defRPr/>
            </a:pPr>
            <a:r>
              <a:rPr lang="en-US" sz="1600" dirty="0" smtClean="0"/>
              <a:t>Efficient mechanism for deployment of local funds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9" y="262281"/>
            <a:ext cx="8229600" cy="746125"/>
          </a:xfrm>
        </p:spPr>
        <p:txBody>
          <a:bodyPr/>
          <a:lstStyle/>
          <a:p>
            <a:r>
              <a:rPr lang="en-US" dirty="0" smtClean="0"/>
              <a:t>Product Types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65400" y="1176593"/>
            <a:ext cx="6578600" cy="4468813"/>
          </a:xfrm>
        </p:spPr>
        <p:txBody>
          <a:bodyPr/>
          <a:lstStyle/>
          <a:p>
            <a:r>
              <a:rPr lang="en-US" sz="2600" dirty="0" smtClean="0"/>
              <a:t>Secured</a:t>
            </a:r>
          </a:p>
          <a:p>
            <a:pPr lvl="1"/>
            <a:r>
              <a:rPr lang="en-US" dirty="0" smtClean="0"/>
              <a:t>Energy Efficiency Mortgage	</a:t>
            </a:r>
          </a:p>
          <a:p>
            <a:pPr lvl="1"/>
            <a:r>
              <a:rPr lang="en-US" dirty="0" smtClean="0"/>
              <a:t>Home Equity Loans (</a:t>
            </a:r>
            <a:r>
              <a:rPr lang="en-US" dirty="0" err="1" smtClean="0"/>
              <a:t>HELs</a:t>
            </a:r>
            <a:r>
              <a:rPr lang="en-US" dirty="0" smtClean="0"/>
              <a:t>) or Home Equity Lines of Credit (</a:t>
            </a:r>
            <a:r>
              <a:rPr lang="en-US" dirty="0" err="1" smtClean="0"/>
              <a:t>HELOCs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HUD Title I Home Improvement Loan</a:t>
            </a:r>
          </a:p>
          <a:p>
            <a:r>
              <a:rPr lang="en-US" sz="2600" dirty="0" smtClean="0"/>
              <a:t>Unsecured</a:t>
            </a:r>
          </a:p>
          <a:p>
            <a:pPr lvl="1"/>
            <a:r>
              <a:rPr lang="en-US" dirty="0" smtClean="0"/>
              <a:t>EGIA </a:t>
            </a:r>
            <a:r>
              <a:rPr lang="en-US" dirty="0" err="1" smtClean="0"/>
              <a:t>GeoSmart</a:t>
            </a:r>
            <a:r>
              <a:rPr lang="en-US" dirty="0" smtClean="0"/>
              <a:t> Loan</a:t>
            </a:r>
          </a:p>
          <a:p>
            <a:pPr lvl="1"/>
            <a:r>
              <a:rPr lang="en-US" dirty="0" smtClean="0"/>
              <a:t>Fannie Mae Energy Loan</a:t>
            </a:r>
          </a:p>
          <a:p>
            <a:pPr lvl="1"/>
            <a:r>
              <a:rPr lang="en-US" dirty="0" smtClean="0"/>
              <a:t>Personal Loan</a:t>
            </a:r>
          </a:p>
          <a:p>
            <a:r>
              <a:rPr lang="en-US" sz="2600" dirty="0" smtClean="0"/>
              <a:t>Other</a:t>
            </a:r>
            <a:endParaRPr lang="en-US" dirty="0" smtClean="0"/>
          </a:p>
          <a:p>
            <a:pPr lvl="1"/>
            <a:r>
              <a:rPr lang="en-US" dirty="0" smtClean="0"/>
              <a:t>PACE</a:t>
            </a:r>
          </a:p>
          <a:p>
            <a:pPr lvl="1"/>
            <a:r>
              <a:rPr lang="en-US" dirty="0" smtClean="0"/>
              <a:t>Solar Lease or PPA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9" y="262281"/>
            <a:ext cx="8229600" cy="746125"/>
          </a:xfrm>
        </p:spPr>
        <p:txBody>
          <a:bodyPr/>
          <a:lstStyle/>
          <a:p>
            <a:r>
              <a:rPr lang="en-US" dirty="0" smtClean="0"/>
              <a:t>Lender Types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6786" y="1274283"/>
            <a:ext cx="6578600" cy="4468813"/>
          </a:xfrm>
        </p:spPr>
        <p:txBody>
          <a:bodyPr/>
          <a:lstStyle/>
          <a:p>
            <a:r>
              <a:rPr lang="en-US" sz="2600" dirty="0" smtClean="0"/>
              <a:t>National Banks and Financial Institutions</a:t>
            </a:r>
          </a:p>
          <a:p>
            <a:pPr lvl="1"/>
            <a:r>
              <a:rPr lang="en-US" dirty="0" smtClean="0"/>
              <a:t>For Example: US Bank,  Bank of America, GE Money</a:t>
            </a:r>
          </a:p>
          <a:p>
            <a:r>
              <a:rPr lang="en-US" sz="2600" dirty="0" smtClean="0"/>
              <a:t>Regional Banks</a:t>
            </a:r>
          </a:p>
          <a:p>
            <a:r>
              <a:rPr lang="en-US" sz="2600" dirty="0" smtClean="0"/>
              <a:t>Community and Local Banks</a:t>
            </a:r>
          </a:p>
          <a:p>
            <a:pPr lvl="1"/>
            <a:r>
              <a:rPr lang="en-US" dirty="0" smtClean="0"/>
              <a:t>For Example: New Resource Bank</a:t>
            </a:r>
          </a:p>
          <a:p>
            <a:r>
              <a:rPr lang="en-US" sz="2600" dirty="0" smtClean="0"/>
              <a:t>Credit Unions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9" y="262281"/>
            <a:ext cx="8229600" cy="746125"/>
          </a:xfrm>
        </p:spPr>
        <p:txBody>
          <a:bodyPr/>
          <a:lstStyle/>
          <a:p>
            <a:r>
              <a:rPr lang="en-US" dirty="0" smtClean="0"/>
              <a:t>Credit Enhancements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42360" y="1118861"/>
            <a:ext cx="6578600" cy="446881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Interest Rate Buy Downs and Loan Loss Reserves available from several sources to increase the attractiveness of existing products to consumers and lenders</a:t>
            </a:r>
          </a:p>
          <a:p>
            <a:pPr lvl="1"/>
            <a:r>
              <a:rPr lang="en-US" dirty="0" smtClean="0"/>
              <a:t>$4 M to available to leadership counties through Energy Upgrade California Program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$50 M from SB 77 (</a:t>
            </a:r>
            <a:r>
              <a:rPr lang="en-US" dirty="0" err="1" smtClean="0">
                <a:solidFill>
                  <a:prstClr val="black"/>
                </a:solidFill>
              </a:rPr>
              <a:t>Pavley</a:t>
            </a:r>
            <a:r>
              <a:rPr lang="en-US" dirty="0" smtClean="0">
                <a:solidFill>
                  <a:prstClr val="black"/>
                </a:solidFill>
              </a:rPr>
              <a:t>, 2010) established a state-financed reserve for PACE programs from the Energy Commission’s Renewable Resource Trust Fund. Due to FHFA July 6 guidance restricts use of PACE, need for changes to statute to expand program beyond </a:t>
            </a:r>
            <a:r>
              <a:rPr lang="en-US" dirty="0" smtClean="0">
                <a:solidFill>
                  <a:prstClr val="black"/>
                </a:solidFill>
              </a:rPr>
              <a:t>PACE</a:t>
            </a:r>
          </a:p>
          <a:p>
            <a:pPr lvl="1"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Local governments can apply additional financial subsidies from ARRA Funds for their geographic region</a:t>
            </a:r>
            <a:endParaRPr lang="en-US" dirty="0" smtClean="0"/>
          </a:p>
          <a:p>
            <a:pPr lvl="1">
              <a:buNone/>
            </a:pPr>
            <a:endParaRPr lang="en-US" sz="2800" dirty="0" smtClean="0">
              <a:solidFill>
                <a:prstClr val="black"/>
              </a:solidFill>
            </a:endParaRPr>
          </a:p>
          <a:p>
            <a:endParaRPr lang="en-US" sz="2600" dirty="0" smtClean="0"/>
          </a:p>
          <a:p>
            <a:endParaRPr lang="en-US" sz="2600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746125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4" indent="-342900">
              <a:spcAft>
                <a:spcPct val="20000"/>
              </a:spcAft>
              <a:buNone/>
            </a:pPr>
            <a:r>
              <a:rPr lang="en-US" dirty="0" smtClean="0"/>
              <a:t>Cliff Staton</a:t>
            </a:r>
            <a:endParaRPr lang="en-US" dirty="0" smtClean="0"/>
          </a:p>
          <a:p>
            <a:pPr marL="342900" lvl="4" indent="-342900">
              <a:spcAft>
                <a:spcPct val="20000"/>
              </a:spcAft>
              <a:buNone/>
            </a:pPr>
            <a:r>
              <a:rPr lang="en-US" dirty="0" smtClean="0"/>
              <a:t>Renewable Funding</a:t>
            </a:r>
          </a:p>
          <a:p>
            <a:pPr marL="342900" lvl="4" indent="-342900">
              <a:spcAft>
                <a:spcPct val="20000"/>
              </a:spcAft>
              <a:buNone/>
            </a:pPr>
            <a:r>
              <a:rPr lang="en-US" dirty="0" smtClean="0"/>
              <a:t>510-451-</a:t>
            </a:r>
            <a:r>
              <a:rPr lang="en-US" dirty="0" smtClean="0"/>
              <a:t>7917</a:t>
            </a:r>
          </a:p>
          <a:p>
            <a:pPr marL="342900" lvl="4" indent="-342900">
              <a:spcAft>
                <a:spcPct val="20000"/>
              </a:spcAft>
              <a:buNone/>
            </a:pPr>
            <a:r>
              <a:rPr lang="en-US" dirty="0" err="1" smtClean="0"/>
              <a:t>cliff</a:t>
            </a:r>
            <a:r>
              <a:rPr lang="en-US" dirty="0" err="1" smtClean="0"/>
              <a:t>@</a:t>
            </a:r>
            <a:r>
              <a:rPr lang="en-US" dirty="0" err="1" smtClean="0"/>
              <a:t>renewfund.com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8131</TotalTime>
  <Words>961</Words>
  <Application>Microsoft Macintosh PowerPoint</Application>
  <PresentationFormat>On-screen Show (4:3)</PresentationFormat>
  <Paragraphs>138</Paragraphs>
  <Slides>11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Finance Clearinghouse Description</vt:lpstr>
      <vt:lpstr>Energy Upgrade California Financing Program</vt:lpstr>
      <vt:lpstr>Energy Upgrade California Financing Program</vt:lpstr>
      <vt:lpstr>Program Components</vt:lpstr>
      <vt:lpstr>Value Proposition</vt:lpstr>
      <vt:lpstr>Product Types</vt:lpstr>
      <vt:lpstr>Lender Types</vt:lpstr>
      <vt:lpstr>Credit Enhancements</vt:lpstr>
      <vt:lpstr>Thank You</vt:lpstr>
    </vt:vector>
  </TitlesOfParts>
  <Company>MIG,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 Canalin</dc:creator>
  <cp:lastModifiedBy>Cliff Staton</cp:lastModifiedBy>
  <cp:revision>103</cp:revision>
  <cp:lastPrinted>2010-08-11T18:29:32Z</cp:lastPrinted>
  <dcterms:created xsi:type="dcterms:W3CDTF">2010-11-09T19:56:41Z</dcterms:created>
  <dcterms:modified xsi:type="dcterms:W3CDTF">2010-11-10T13:14:02Z</dcterms:modified>
</cp:coreProperties>
</file>