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85" r:id="rId1"/>
  </p:sldMasterIdLst>
  <p:notesMasterIdLst>
    <p:notesMasterId r:id="rId13"/>
  </p:notesMasterIdLst>
  <p:handoutMasterIdLst>
    <p:handoutMasterId r:id="rId14"/>
  </p:handoutMasterIdLst>
  <p:sldIdLst>
    <p:sldId id="259" r:id="rId2"/>
    <p:sldId id="329" r:id="rId3"/>
    <p:sldId id="305" r:id="rId4"/>
    <p:sldId id="304" r:id="rId5"/>
    <p:sldId id="332" r:id="rId6"/>
    <p:sldId id="323" r:id="rId7"/>
    <p:sldId id="330" r:id="rId8"/>
    <p:sldId id="314" r:id="rId9"/>
    <p:sldId id="325" r:id="rId10"/>
    <p:sldId id="324" r:id="rId11"/>
    <p:sldId id="267" r:id="rId12"/>
  </p:sldIdLst>
  <p:sldSz cx="13004800" cy="9753600"/>
  <p:notesSz cx="7315200" cy="96012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4300" kern="1200">
        <a:solidFill>
          <a:srgbClr val="414141"/>
        </a:solidFill>
        <a:latin typeface="Gill Sans Light" charset="0"/>
        <a:ea typeface="ヒラギノ角ゴ ProN W3" charset="-128"/>
        <a:cs typeface="+mn-cs"/>
        <a:sym typeface="Gill Sans Light" charset="0"/>
      </a:defRPr>
    </a:lvl1pPr>
    <a:lvl2pPr marL="457176" algn="ctr" rtl="0" fontAlgn="base">
      <a:spcBef>
        <a:spcPct val="0"/>
      </a:spcBef>
      <a:spcAft>
        <a:spcPct val="0"/>
      </a:spcAft>
      <a:defRPr sz="4300" kern="1200">
        <a:solidFill>
          <a:srgbClr val="414141"/>
        </a:solidFill>
        <a:latin typeface="Gill Sans Light" charset="0"/>
        <a:ea typeface="ヒラギノ角ゴ ProN W3" charset="-128"/>
        <a:cs typeface="+mn-cs"/>
        <a:sym typeface="Gill Sans Light" charset="0"/>
      </a:defRPr>
    </a:lvl2pPr>
    <a:lvl3pPr marL="914354" algn="ctr" rtl="0" fontAlgn="base">
      <a:spcBef>
        <a:spcPct val="0"/>
      </a:spcBef>
      <a:spcAft>
        <a:spcPct val="0"/>
      </a:spcAft>
      <a:defRPr sz="4300" kern="1200">
        <a:solidFill>
          <a:srgbClr val="414141"/>
        </a:solidFill>
        <a:latin typeface="Gill Sans Light" charset="0"/>
        <a:ea typeface="ヒラギノ角ゴ ProN W3" charset="-128"/>
        <a:cs typeface="+mn-cs"/>
        <a:sym typeface="Gill Sans Light" charset="0"/>
      </a:defRPr>
    </a:lvl3pPr>
    <a:lvl4pPr marL="1371530" algn="ctr" rtl="0" fontAlgn="base">
      <a:spcBef>
        <a:spcPct val="0"/>
      </a:spcBef>
      <a:spcAft>
        <a:spcPct val="0"/>
      </a:spcAft>
      <a:defRPr sz="4300" kern="1200">
        <a:solidFill>
          <a:srgbClr val="414141"/>
        </a:solidFill>
        <a:latin typeface="Gill Sans Light" charset="0"/>
        <a:ea typeface="ヒラギノ角ゴ ProN W3" charset="-128"/>
        <a:cs typeface="+mn-cs"/>
        <a:sym typeface="Gill Sans Light" charset="0"/>
      </a:defRPr>
    </a:lvl4pPr>
    <a:lvl5pPr marL="1828706" algn="ctr" rtl="0" fontAlgn="base">
      <a:spcBef>
        <a:spcPct val="0"/>
      </a:spcBef>
      <a:spcAft>
        <a:spcPct val="0"/>
      </a:spcAft>
      <a:defRPr sz="4300" kern="1200">
        <a:solidFill>
          <a:srgbClr val="414141"/>
        </a:solidFill>
        <a:latin typeface="Gill Sans Light" charset="0"/>
        <a:ea typeface="ヒラギノ角ゴ ProN W3" charset="-128"/>
        <a:cs typeface="+mn-cs"/>
        <a:sym typeface="Gill Sans Light" charset="0"/>
      </a:defRPr>
    </a:lvl5pPr>
    <a:lvl6pPr marL="2285884" algn="l" defTabSz="914354" rtl="0" eaLnBrk="1" latinLnBrk="0" hangingPunct="1">
      <a:defRPr sz="4300" kern="1200">
        <a:solidFill>
          <a:srgbClr val="414141"/>
        </a:solidFill>
        <a:latin typeface="Gill Sans Light" charset="0"/>
        <a:ea typeface="ヒラギノ角ゴ ProN W3" charset="-128"/>
        <a:cs typeface="+mn-cs"/>
        <a:sym typeface="Gill Sans Light" charset="0"/>
      </a:defRPr>
    </a:lvl6pPr>
    <a:lvl7pPr marL="2743060" algn="l" defTabSz="914354" rtl="0" eaLnBrk="1" latinLnBrk="0" hangingPunct="1">
      <a:defRPr sz="4300" kern="1200">
        <a:solidFill>
          <a:srgbClr val="414141"/>
        </a:solidFill>
        <a:latin typeface="Gill Sans Light" charset="0"/>
        <a:ea typeface="ヒラギノ角ゴ ProN W3" charset="-128"/>
        <a:cs typeface="+mn-cs"/>
        <a:sym typeface="Gill Sans Light" charset="0"/>
      </a:defRPr>
    </a:lvl7pPr>
    <a:lvl8pPr marL="3200236" algn="l" defTabSz="914354" rtl="0" eaLnBrk="1" latinLnBrk="0" hangingPunct="1">
      <a:defRPr sz="4300" kern="1200">
        <a:solidFill>
          <a:srgbClr val="414141"/>
        </a:solidFill>
        <a:latin typeface="Gill Sans Light" charset="0"/>
        <a:ea typeface="ヒラギノ角ゴ ProN W3" charset="-128"/>
        <a:cs typeface="+mn-cs"/>
        <a:sym typeface="Gill Sans Light" charset="0"/>
      </a:defRPr>
    </a:lvl8pPr>
    <a:lvl9pPr marL="3657413" algn="l" defTabSz="914354" rtl="0" eaLnBrk="1" latinLnBrk="0" hangingPunct="1">
      <a:defRPr sz="4300" kern="1200">
        <a:solidFill>
          <a:srgbClr val="414141"/>
        </a:solidFill>
        <a:latin typeface="Gill Sans Light" charset="0"/>
        <a:ea typeface="ヒラギノ角ゴ ProN W3" charset="-128"/>
        <a:cs typeface="+mn-cs"/>
        <a:sym typeface="Gill Sans Light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FF66"/>
    <a:srgbClr val="FF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270" y="-114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2" d="100"/>
          <a:sy n="82" d="100"/>
        </p:scale>
        <p:origin x="-2010" y="-78"/>
      </p:cViewPr>
      <p:guideLst>
        <p:guide orient="horz" pos="3024"/>
        <p:guide pos="2303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cogfs002\dtp$\Regional%20Safety%20Data\2010%20Safety%20Update%20Files\PedBikeFatal98to09v2-10-10Update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cogfs002\dtp$\Regional%20Safety%20Data\2010%20Safety%20Update%20Files\PedBikeFatal98to09v2-10-10Updat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 sz="2400"/>
            </a:pPr>
            <a:r>
              <a:rPr lang="en-US" sz="2400" dirty="0" smtClean="0"/>
              <a:t>Traffic </a:t>
            </a:r>
            <a:r>
              <a:rPr lang="en-US" sz="2400" dirty="0"/>
              <a:t>Fatalities in the Washington Region</a:t>
            </a:r>
          </a:p>
        </c:rich>
      </c:tx>
      <c:layout/>
    </c:title>
    <c:plotArea>
      <c:layout/>
      <c:barChart>
        <c:barDir val="col"/>
        <c:grouping val="stacked"/>
        <c:ser>
          <c:idx val="0"/>
          <c:order val="0"/>
          <c:tx>
            <c:strRef>
              <c:f>Sheet1!$E$126</c:f>
              <c:strCache>
                <c:ptCount val="1"/>
                <c:pt idx="0">
                  <c:v>Pedestrian</c:v>
                </c:pt>
              </c:strCache>
            </c:strRef>
          </c:tx>
          <c:spPr>
            <a:solidFill>
              <a:srgbClr val="FFC000"/>
            </a:solidFill>
          </c:spPr>
          <c:dLbls>
            <c:txPr>
              <a:bodyPr/>
              <a:lstStyle/>
              <a:p>
                <a:pPr>
                  <a:defRPr sz="1800"/>
                </a:pPr>
                <a:endParaRPr lang="en-US"/>
              </a:p>
            </c:txPr>
            <c:showVal val="1"/>
          </c:dLbls>
          <c:cat>
            <c:numRef>
              <c:f>Sheet1!$F$125:$Q$125</c:f>
              <c:numCache>
                <c:formatCode>General</c:formatCode>
                <c:ptCount val="12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</c:numCache>
            </c:numRef>
          </c:cat>
          <c:val>
            <c:numRef>
              <c:f>Sheet1!$F$126:$Q$126</c:f>
              <c:numCache>
                <c:formatCode>General</c:formatCode>
                <c:ptCount val="12"/>
                <c:pt idx="0">
                  <c:v>69</c:v>
                </c:pt>
                <c:pt idx="1">
                  <c:v>84</c:v>
                </c:pt>
                <c:pt idx="2">
                  <c:v>87</c:v>
                </c:pt>
                <c:pt idx="3">
                  <c:v>74</c:v>
                </c:pt>
                <c:pt idx="4">
                  <c:v>80</c:v>
                </c:pt>
                <c:pt idx="5">
                  <c:v>86</c:v>
                </c:pt>
                <c:pt idx="6">
                  <c:v>65</c:v>
                </c:pt>
                <c:pt idx="7">
                  <c:v>86</c:v>
                </c:pt>
                <c:pt idx="8">
                  <c:v>85</c:v>
                </c:pt>
                <c:pt idx="9">
                  <c:v>103</c:v>
                </c:pt>
                <c:pt idx="10">
                  <c:v>80</c:v>
                </c:pt>
                <c:pt idx="11">
                  <c:v>73</c:v>
                </c:pt>
              </c:numCache>
            </c:numRef>
          </c:val>
        </c:ser>
        <c:ser>
          <c:idx val="1"/>
          <c:order val="1"/>
          <c:tx>
            <c:strRef>
              <c:f>Sheet1!$E$127</c:f>
              <c:strCache>
                <c:ptCount val="1"/>
                <c:pt idx="0">
                  <c:v>Bicyclist</c:v>
                </c:pt>
              </c:strCache>
            </c:strRef>
          </c:tx>
          <c:spPr>
            <a:solidFill>
              <a:srgbClr val="002060"/>
            </a:solidFill>
          </c:spPr>
          <c:dLbls>
            <c:txPr>
              <a:bodyPr/>
              <a:lstStyle/>
              <a:p>
                <a:pPr>
                  <a:defRPr sz="1800"/>
                </a:pPr>
                <a:endParaRPr lang="en-US"/>
              </a:p>
            </c:txPr>
            <c:dLblPos val="inBase"/>
            <c:showVal val="1"/>
          </c:dLbls>
          <c:cat>
            <c:numRef>
              <c:f>Sheet1!$F$125:$Q$125</c:f>
              <c:numCache>
                <c:formatCode>General</c:formatCode>
                <c:ptCount val="12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</c:numCache>
            </c:numRef>
          </c:cat>
          <c:val>
            <c:numRef>
              <c:f>Sheet1!$F$127:$Q$127</c:f>
              <c:numCache>
                <c:formatCode>General</c:formatCode>
                <c:ptCount val="12"/>
                <c:pt idx="0">
                  <c:v>6</c:v>
                </c:pt>
                <c:pt idx="1">
                  <c:v>7</c:v>
                </c:pt>
                <c:pt idx="2">
                  <c:v>6</c:v>
                </c:pt>
                <c:pt idx="3">
                  <c:v>10</c:v>
                </c:pt>
                <c:pt idx="4">
                  <c:v>5</c:v>
                </c:pt>
                <c:pt idx="5">
                  <c:v>1</c:v>
                </c:pt>
                <c:pt idx="6">
                  <c:v>7</c:v>
                </c:pt>
                <c:pt idx="7">
                  <c:v>13</c:v>
                </c:pt>
                <c:pt idx="8">
                  <c:v>3</c:v>
                </c:pt>
                <c:pt idx="9">
                  <c:v>7</c:v>
                </c:pt>
                <c:pt idx="10">
                  <c:v>4</c:v>
                </c:pt>
                <c:pt idx="11">
                  <c:v>5</c:v>
                </c:pt>
              </c:numCache>
            </c:numRef>
          </c:val>
        </c:ser>
        <c:ser>
          <c:idx val="2"/>
          <c:order val="2"/>
          <c:tx>
            <c:strRef>
              <c:f>Sheet1!$E$128</c:f>
              <c:strCache>
                <c:ptCount val="1"/>
                <c:pt idx="0">
                  <c:v>Motorized</c:v>
                </c:pt>
              </c:strCache>
            </c:strRef>
          </c:tx>
          <c:spPr>
            <a:solidFill>
              <a:srgbClr val="FF0000"/>
            </a:solidFill>
          </c:spPr>
          <c:dLbls>
            <c:txPr>
              <a:bodyPr/>
              <a:lstStyle/>
              <a:p>
                <a:pPr>
                  <a:defRPr sz="1800"/>
                </a:pPr>
                <a:endParaRPr lang="en-US"/>
              </a:p>
            </c:txPr>
            <c:dLblPos val="inEnd"/>
            <c:showVal val="1"/>
          </c:dLbls>
          <c:cat>
            <c:numRef>
              <c:f>Sheet1!$F$125:$Q$125</c:f>
              <c:numCache>
                <c:formatCode>General</c:formatCode>
                <c:ptCount val="12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</c:numCache>
            </c:numRef>
          </c:cat>
          <c:val>
            <c:numRef>
              <c:f>Sheet1!$F$128:$Q$128</c:f>
              <c:numCache>
                <c:formatCode>General</c:formatCode>
                <c:ptCount val="12"/>
                <c:pt idx="0">
                  <c:v>280</c:v>
                </c:pt>
                <c:pt idx="1">
                  <c:v>233</c:v>
                </c:pt>
                <c:pt idx="2">
                  <c:v>307</c:v>
                </c:pt>
                <c:pt idx="3">
                  <c:v>352</c:v>
                </c:pt>
                <c:pt idx="4">
                  <c:v>342</c:v>
                </c:pt>
                <c:pt idx="5">
                  <c:v>328</c:v>
                </c:pt>
                <c:pt idx="6">
                  <c:v>332</c:v>
                </c:pt>
                <c:pt idx="7">
                  <c:v>328</c:v>
                </c:pt>
                <c:pt idx="8">
                  <c:v>332</c:v>
                </c:pt>
                <c:pt idx="9">
                  <c:v>286</c:v>
                </c:pt>
                <c:pt idx="10">
                  <c:v>245</c:v>
                </c:pt>
                <c:pt idx="11">
                  <c:v>204</c:v>
                </c:pt>
              </c:numCache>
            </c:numRef>
          </c:val>
        </c:ser>
        <c:dLbls>
          <c:showVal val="1"/>
        </c:dLbls>
        <c:gapWidth val="106"/>
        <c:overlap val="100"/>
        <c:axId val="81309696"/>
        <c:axId val="81311232"/>
      </c:barChart>
      <c:catAx>
        <c:axId val="81309696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81311232"/>
        <c:crosses val="autoZero"/>
        <c:auto val="1"/>
        <c:lblAlgn val="ctr"/>
        <c:lblOffset val="100"/>
      </c:catAx>
      <c:valAx>
        <c:axId val="81311232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8130969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5113420061622735"/>
          <c:y val="0.45861849010021238"/>
          <c:w val="0.14060139221727724"/>
          <c:h val="0.33142156390884603"/>
        </c:manualLayout>
      </c:layout>
    </c:legend>
    <c:plotVisOnly val="1"/>
  </c:chart>
  <c:txPr>
    <a:bodyPr/>
    <a:lstStyle/>
    <a:p>
      <a:pPr>
        <a:defRPr sz="16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 sz="2000"/>
            </a:pPr>
            <a:r>
              <a:rPr lang="en-US" sz="2000" dirty="0"/>
              <a:t>Annual Pedestrian</a:t>
            </a:r>
            <a:r>
              <a:rPr lang="en-US" sz="2000" baseline="0" dirty="0"/>
              <a:t>, Bicyclist, &amp; Motorized Traffic  Fatalities in the Washington Region </a:t>
            </a:r>
          </a:p>
          <a:p>
            <a:pPr>
              <a:defRPr sz="2000"/>
            </a:pPr>
            <a:r>
              <a:rPr lang="en-US" sz="2000" baseline="0" dirty="0"/>
              <a:t>2005-2009</a:t>
            </a:r>
            <a:endParaRPr lang="en-US" sz="2000" dirty="0"/>
          </a:p>
        </c:rich>
      </c:tx>
      <c:layout/>
    </c:title>
    <c:plotArea>
      <c:layout/>
      <c:pieChart>
        <c:varyColors val="1"/>
        <c:ser>
          <c:idx val="0"/>
          <c:order val="0"/>
          <c:spPr>
            <a:solidFill>
              <a:srgbClr val="FF0000"/>
            </a:solidFill>
          </c:spPr>
          <c:dPt>
            <c:idx val="0"/>
            <c:spPr>
              <a:solidFill>
                <a:srgbClr val="FFC000"/>
              </a:solidFill>
            </c:spPr>
          </c:dPt>
          <c:dPt>
            <c:idx val="1"/>
            <c:spPr>
              <a:solidFill>
                <a:srgbClr val="002060"/>
              </a:solidFill>
            </c:spPr>
          </c:dPt>
          <c:dLbls>
            <c:txPr>
              <a:bodyPr/>
              <a:lstStyle/>
              <a:p>
                <a:pPr>
                  <a:defRPr sz="1800"/>
                </a:pPr>
                <a:endParaRPr lang="en-US"/>
              </a:p>
            </c:txPr>
            <c:showVal val="1"/>
            <c:showPercent val="1"/>
          </c:dLbls>
          <c:cat>
            <c:strRef>
              <c:f>Sheet1!$Q$141:$Q$143</c:f>
              <c:strCache>
                <c:ptCount val="3"/>
                <c:pt idx="0">
                  <c:v>Pedestrian</c:v>
                </c:pt>
                <c:pt idx="1">
                  <c:v>Bicyclist</c:v>
                </c:pt>
                <c:pt idx="2">
                  <c:v>Motorized</c:v>
                </c:pt>
              </c:strCache>
            </c:strRef>
          </c:cat>
          <c:val>
            <c:numRef>
              <c:f>Sheet1!$R$141:$R$143</c:f>
              <c:numCache>
                <c:formatCode>General</c:formatCode>
                <c:ptCount val="3"/>
                <c:pt idx="0">
                  <c:v>85.4</c:v>
                </c:pt>
                <c:pt idx="1">
                  <c:v>6.4</c:v>
                </c:pt>
                <c:pt idx="2">
                  <c:v>279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legend>
      <c:legendPos val="r"/>
      <c:layout>
        <c:manualLayout>
          <c:xMode val="edge"/>
          <c:yMode val="edge"/>
          <c:x val="0.76517814262579076"/>
          <c:y val="0.39386342332208607"/>
          <c:w val="0.22418355950187072"/>
          <c:h val="0.29835934570678668"/>
        </c:manualLayout>
      </c:layout>
      <c:txPr>
        <a:bodyPr/>
        <a:lstStyle/>
        <a:p>
          <a:pPr>
            <a:defRPr sz="1800"/>
          </a:pPr>
          <a:endParaRPr lang="en-US"/>
        </a:p>
      </c:txPr>
    </c:legend>
    <c:plotVisOnly val="1"/>
  </c:chart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170764" cy="480388"/>
          </a:xfrm>
          <a:prstGeom prst="rect">
            <a:avLst/>
          </a:prstGeom>
        </p:spPr>
        <p:txBody>
          <a:bodyPr vert="horz" lIns="95610" tIns="47805" rIns="95610" bIns="47805" rtlCol="0"/>
          <a:lstStyle>
            <a:lvl1pPr algn="l">
              <a:defRPr sz="1300">
                <a:latin typeface="Gill Sans Light" pitchFamily="-112" charset="0"/>
                <a:ea typeface="ヒラギノ角ゴ ProN W3" pitchFamily="-112" charset="-128"/>
                <a:cs typeface="+mn-cs"/>
                <a:sym typeface="Gill Sans Light" pitchFamily="-11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2749" y="0"/>
            <a:ext cx="3170763" cy="480388"/>
          </a:xfrm>
          <a:prstGeom prst="rect">
            <a:avLst/>
          </a:prstGeom>
        </p:spPr>
        <p:txBody>
          <a:bodyPr vert="horz" wrap="square" lIns="95610" tIns="47805" rIns="95610" bIns="47805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>
              <a:defRPr/>
            </a:pPr>
            <a:fld id="{DD635313-C830-427E-ABAF-466779DD286E}" type="datetime1">
              <a:rPr lang="en-US"/>
              <a:pPr>
                <a:defRPr/>
              </a:pPr>
              <a:t>3/9/2011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119173"/>
            <a:ext cx="3170764" cy="480388"/>
          </a:xfrm>
          <a:prstGeom prst="rect">
            <a:avLst/>
          </a:prstGeom>
        </p:spPr>
        <p:txBody>
          <a:bodyPr vert="horz" lIns="95610" tIns="47805" rIns="95610" bIns="47805" rtlCol="0" anchor="b"/>
          <a:lstStyle>
            <a:lvl1pPr algn="l">
              <a:defRPr sz="1300">
                <a:latin typeface="Gill Sans Light" pitchFamily="-112" charset="0"/>
                <a:ea typeface="ヒラギノ角ゴ ProN W3" pitchFamily="-112" charset="-128"/>
                <a:cs typeface="+mn-cs"/>
                <a:sym typeface="Gill Sans Light" pitchFamily="-11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2749" y="9119173"/>
            <a:ext cx="3170763" cy="480388"/>
          </a:xfrm>
          <a:prstGeom prst="rect">
            <a:avLst/>
          </a:prstGeom>
        </p:spPr>
        <p:txBody>
          <a:bodyPr vert="horz" wrap="square" lIns="95610" tIns="47805" rIns="95610" bIns="47805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>
              <a:defRPr/>
            </a:pPr>
            <a:fld id="{BF4C005C-16EC-4B53-88F8-28DAE94127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170764" cy="480388"/>
          </a:xfrm>
          <a:prstGeom prst="rect">
            <a:avLst/>
          </a:prstGeom>
        </p:spPr>
        <p:txBody>
          <a:bodyPr vert="horz" lIns="95610" tIns="47805" rIns="95610" bIns="47805" rtlCol="0"/>
          <a:lstStyle>
            <a:lvl1pPr algn="l">
              <a:defRPr sz="1300">
                <a:latin typeface="Gill Sans Light" pitchFamily="-112" charset="0"/>
                <a:ea typeface="ヒラギノ角ゴ ProN W3" pitchFamily="-112" charset="-128"/>
                <a:cs typeface="+mn-cs"/>
                <a:sym typeface="Gill Sans Light" pitchFamily="-11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2749" y="0"/>
            <a:ext cx="3170763" cy="480388"/>
          </a:xfrm>
          <a:prstGeom prst="rect">
            <a:avLst/>
          </a:prstGeom>
        </p:spPr>
        <p:txBody>
          <a:bodyPr vert="horz" wrap="square" lIns="95610" tIns="47805" rIns="95610" bIns="47805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>
              <a:defRPr/>
            </a:pPr>
            <a:fld id="{EB33AE7D-7484-4225-80FA-B2E9EE640707}" type="datetime1">
              <a:rPr lang="en-US"/>
              <a:pPr>
                <a:defRPr/>
              </a:pPr>
              <a:t>3/9/2011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19138"/>
            <a:ext cx="4802188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610" tIns="47805" rIns="95610" bIns="47805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2363" y="4561226"/>
            <a:ext cx="5852160" cy="4320213"/>
          </a:xfrm>
          <a:prstGeom prst="rect">
            <a:avLst/>
          </a:prstGeom>
        </p:spPr>
        <p:txBody>
          <a:bodyPr vert="horz" lIns="95610" tIns="47805" rIns="95610" bIns="47805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119173"/>
            <a:ext cx="3170764" cy="480388"/>
          </a:xfrm>
          <a:prstGeom prst="rect">
            <a:avLst/>
          </a:prstGeom>
        </p:spPr>
        <p:txBody>
          <a:bodyPr vert="horz" lIns="95610" tIns="47805" rIns="95610" bIns="47805" rtlCol="0" anchor="b"/>
          <a:lstStyle>
            <a:lvl1pPr algn="l">
              <a:defRPr sz="1300">
                <a:latin typeface="Gill Sans Light" pitchFamily="-112" charset="0"/>
                <a:ea typeface="ヒラギノ角ゴ ProN W3" pitchFamily="-112" charset="-128"/>
                <a:cs typeface="+mn-cs"/>
                <a:sym typeface="Gill Sans Light" pitchFamily="-11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2749" y="9119173"/>
            <a:ext cx="3170763" cy="480388"/>
          </a:xfrm>
          <a:prstGeom prst="rect">
            <a:avLst/>
          </a:prstGeom>
        </p:spPr>
        <p:txBody>
          <a:bodyPr vert="horz" wrap="square" lIns="95610" tIns="47805" rIns="95610" bIns="47805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>
              <a:defRPr/>
            </a:pPr>
            <a:fld id="{000401AA-0E0A-42C5-ABBA-261059592C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ＭＳ Ｐゴシック" charset="-128"/>
        <a:cs typeface="+mn-cs"/>
      </a:defRPr>
    </a:lvl1pPr>
    <a:lvl2pPr marL="457176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354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530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706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5884" algn="l" defTabSz="914354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743060" algn="l" defTabSz="914354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3200236" algn="l" defTabSz="914354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657413" algn="l" defTabSz="914354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5360" y="3029940"/>
            <a:ext cx="11054080" cy="209070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0720" y="5527040"/>
            <a:ext cx="9103360" cy="249258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501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03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05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007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509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01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51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015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3/16/2011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3/16/2011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48E576-EEFB-48BF-9559-FB609ABDD2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3/16/2011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3/16/2011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8ADC58-2696-4ABA-8574-67ED5661F6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290" y="6267593"/>
            <a:ext cx="11054080" cy="1937173"/>
          </a:xfrm>
        </p:spPr>
        <p:txBody>
          <a:bodyPr anchor="t"/>
          <a:lstStyle>
            <a:lvl1pPr algn="l">
              <a:defRPr sz="57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290" y="4133994"/>
            <a:ext cx="11054080" cy="2133599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50197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 marL="1300393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195059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6007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5098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9011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55137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20157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3/16/2011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3/16/2011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7ED147-9AD5-4A63-ACFD-04C3EE8C26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240" y="2275842"/>
            <a:ext cx="5743787" cy="6436925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0773" y="2275842"/>
            <a:ext cx="5743787" cy="6436925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3/16/2011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3/16/2011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5F5BDF-06EF-420D-997E-CFA5B25CAB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240" y="2183272"/>
            <a:ext cx="5746045" cy="90988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0197" indent="0">
              <a:buNone/>
              <a:defRPr sz="2800" b="1"/>
            </a:lvl2pPr>
            <a:lvl3pPr marL="1300393" indent="0">
              <a:buNone/>
              <a:defRPr sz="2600" b="1"/>
            </a:lvl3pPr>
            <a:lvl4pPr marL="1950590" indent="0">
              <a:buNone/>
              <a:defRPr sz="2300" b="1"/>
            </a:lvl4pPr>
            <a:lvl5pPr marL="2600786" indent="0">
              <a:buNone/>
              <a:defRPr sz="2300" b="1"/>
            </a:lvl5pPr>
            <a:lvl6pPr marL="3250983" indent="0">
              <a:buNone/>
              <a:defRPr sz="2300" b="1"/>
            </a:lvl6pPr>
            <a:lvl7pPr marL="3901180" indent="0">
              <a:buNone/>
              <a:defRPr sz="2300" b="1"/>
            </a:lvl7pPr>
            <a:lvl8pPr marL="4551376" indent="0">
              <a:buNone/>
              <a:defRPr sz="2300" b="1"/>
            </a:lvl8pPr>
            <a:lvl9pPr marL="5201573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240" y="3093155"/>
            <a:ext cx="5746045" cy="5619610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6260" y="2183272"/>
            <a:ext cx="5748302" cy="90988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0197" indent="0">
              <a:buNone/>
              <a:defRPr sz="2800" b="1"/>
            </a:lvl2pPr>
            <a:lvl3pPr marL="1300393" indent="0">
              <a:buNone/>
              <a:defRPr sz="2600" b="1"/>
            </a:lvl3pPr>
            <a:lvl4pPr marL="1950590" indent="0">
              <a:buNone/>
              <a:defRPr sz="2300" b="1"/>
            </a:lvl4pPr>
            <a:lvl5pPr marL="2600786" indent="0">
              <a:buNone/>
              <a:defRPr sz="2300" b="1"/>
            </a:lvl5pPr>
            <a:lvl6pPr marL="3250983" indent="0">
              <a:buNone/>
              <a:defRPr sz="2300" b="1"/>
            </a:lvl6pPr>
            <a:lvl7pPr marL="3901180" indent="0">
              <a:buNone/>
              <a:defRPr sz="2300" b="1"/>
            </a:lvl7pPr>
            <a:lvl8pPr marL="4551376" indent="0">
              <a:buNone/>
              <a:defRPr sz="2300" b="1"/>
            </a:lvl8pPr>
            <a:lvl9pPr marL="5201573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6260" y="3093155"/>
            <a:ext cx="5748302" cy="5619610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3/16/2011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3/16/2011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EB5848-ED40-4BAF-B1E5-3B0FFF3797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3/16/2011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3/16/2011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6E2D65-E3B1-4CC0-B7D6-CC1EADA069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3/16/2011</a:t>
            </a: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3/16/2011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6E2326-247F-4A7A-A8AE-D6303AD2A3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242" y="388338"/>
            <a:ext cx="4278490" cy="165269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516" y="388340"/>
            <a:ext cx="7270044" cy="8324427"/>
          </a:xfrm>
        </p:spPr>
        <p:txBody>
          <a:bodyPr/>
          <a:lstStyle>
            <a:lvl1pPr>
              <a:defRPr sz="4600"/>
            </a:lvl1pPr>
            <a:lvl2pPr>
              <a:defRPr sz="40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242" y="2041033"/>
            <a:ext cx="4278490" cy="6671734"/>
          </a:xfrm>
        </p:spPr>
        <p:txBody>
          <a:bodyPr/>
          <a:lstStyle>
            <a:lvl1pPr marL="0" indent="0">
              <a:buNone/>
              <a:defRPr sz="2000"/>
            </a:lvl1pPr>
            <a:lvl2pPr marL="650197" indent="0">
              <a:buNone/>
              <a:defRPr sz="1700"/>
            </a:lvl2pPr>
            <a:lvl3pPr marL="1300393" indent="0">
              <a:buNone/>
              <a:defRPr sz="1400"/>
            </a:lvl3pPr>
            <a:lvl4pPr marL="1950590" indent="0">
              <a:buNone/>
              <a:defRPr sz="1300"/>
            </a:lvl4pPr>
            <a:lvl5pPr marL="2600786" indent="0">
              <a:buNone/>
              <a:defRPr sz="1300"/>
            </a:lvl5pPr>
            <a:lvl6pPr marL="3250983" indent="0">
              <a:buNone/>
              <a:defRPr sz="1300"/>
            </a:lvl6pPr>
            <a:lvl7pPr marL="3901180" indent="0">
              <a:buNone/>
              <a:defRPr sz="1300"/>
            </a:lvl7pPr>
            <a:lvl8pPr marL="4551376" indent="0">
              <a:buNone/>
              <a:defRPr sz="1300"/>
            </a:lvl8pPr>
            <a:lvl9pPr marL="5201573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3/16/2011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3/16/2011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446689-97C5-46B6-A048-3B9830827D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032" y="6827520"/>
            <a:ext cx="7802880" cy="806027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032" y="871502"/>
            <a:ext cx="7802880" cy="5852160"/>
          </a:xfrm>
        </p:spPr>
        <p:txBody>
          <a:bodyPr rtlCol="0">
            <a:normAutofit/>
          </a:bodyPr>
          <a:lstStyle>
            <a:lvl1pPr marL="0" indent="0">
              <a:buNone/>
              <a:defRPr sz="4600"/>
            </a:lvl1pPr>
            <a:lvl2pPr marL="650197" indent="0">
              <a:buNone/>
              <a:defRPr sz="4000"/>
            </a:lvl2pPr>
            <a:lvl3pPr marL="1300393" indent="0">
              <a:buNone/>
              <a:defRPr sz="3400"/>
            </a:lvl3pPr>
            <a:lvl4pPr marL="1950590" indent="0">
              <a:buNone/>
              <a:defRPr sz="2800"/>
            </a:lvl4pPr>
            <a:lvl5pPr marL="2600786" indent="0">
              <a:buNone/>
              <a:defRPr sz="2800"/>
            </a:lvl5pPr>
            <a:lvl6pPr marL="3250983" indent="0">
              <a:buNone/>
              <a:defRPr sz="2800"/>
            </a:lvl6pPr>
            <a:lvl7pPr marL="3901180" indent="0">
              <a:buNone/>
              <a:defRPr sz="2800"/>
            </a:lvl7pPr>
            <a:lvl8pPr marL="4551376" indent="0">
              <a:buNone/>
              <a:defRPr sz="2800"/>
            </a:lvl8pPr>
            <a:lvl9pPr marL="5201573" indent="0">
              <a:buNone/>
              <a:defRPr sz="28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032" y="7633547"/>
            <a:ext cx="7802880" cy="1144693"/>
          </a:xfrm>
        </p:spPr>
        <p:txBody>
          <a:bodyPr/>
          <a:lstStyle>
            <a:lvl1pPr marL="0" indent="0">
              <a:buNone/>
              <a:defRPr sz="2000"/>
            </a:lvl1pPr>
            <a:lvl2pPr marL="650197" indent="0">
              <a:buNone/>
              <a:defRPr sz="1700"/>
            </a:lvl2pPr>
            <a:lvl3pPr marL="1300393" indent="0">
              <a:buNone/>
              <a:defRPr sz="1400"/>
            </a:lvl3pPr>
            <a:lvl4pPr marL="1950590" indent="0">
              <a:buNone/>
              <a:defRPr sz="1300"/>
            </a:lvl4pPr>
            <a:lvl5pPr marL="2600786" indent="0">
              <a:buNone/>
              <a:defRPr sz="1300"/>
            </a:lvl5pPr>
            <a:lvl6pPr marL="3250983" indent="0">
              <a:buNone/>
              <a:defRPr sz="1300"/>
            </a:lvl6pPr>
            <a:lvl7pPr marL="3901180" indent="0">
              <a:buNone/>
              <a:defRPr sz="1300"/>
            </a:lvl7pPr>
            <a:lvl8pPr marL="4551376" indent="0">
              <a:buNone/>
              <a:defRPr sz="1300"/>
            </a:lvl8pPr>
            <a:lvl9pPr marL="5201573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3/16/2011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3/16/2011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4A61D9-6B57-43B0-B86B-88385EA2C7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3/16/2011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3/16/2011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03DD09-2243-4D6D-BA8F-454D341DA5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480" y="390598"/>
            <a:ext cx="2926080" cy="832216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240" y="390598"/>
            <a:ext cx="8561493" cy="832216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3/16/2011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3/16/2011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175353-AC83-4A33-87AE-5A6748663B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50876" y="390525"/>
            <a:ext cx="11703050" cy="162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30039" tIns="65020" rIns="130039" bIns="650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50876" y="2276476"/>
            <a:ext cx="11703050" cy="643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30039" tIns="65020" rIns="130039" bIns="650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0877" y="9040813"/>
            <a:ext cx="3033712" cy="519113"/>
          </a:xfrm>
          <a:prstGeom prst="rect">
            <a:avLst/>
          </a:prstGeom>
        </p:spPr>
        <p:txBody>
          <a:bodyPr vert="horz" wrap="square" lIns="130039" tIns="65020" rIns="130039" bIns="65020" numCol="1" anchor="ctr" anchorCtr="0" compatLnSpc="1">
            <a:prstTxWarp prst="textNoShape">
              <a:avLst/>
            </a:prstTxWarp>
          </a:bodyPr>
          <a:lstStyle>
            <a:lvl1pPr algn="l">
              <a:defRPr sz="17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r>
              <a:rPr lang="en-US" smtClean="0"/>
              <a:t>3/16/2011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43414" y="9040813"/>
            <a:ext cx="4117975" cy="519113"/>
          </a:xfrm>
          <a:prstGeom prst="rect">
            <a:avLst/>
          </a:prstGeom>
        </p:spPr>
        <p:txBody>
          <a:bodyPr vert="horz" lIns="130039" tIns="65020" rIns="130039" bIns="65020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  <a:latin typeface="Gill Sans Light" pitchFamily="-112" charset="0"/>
                <a:ea typeface="ヒラギノ角ゴ ProN W3" pitchFamily="-112" charset="-128"/>
                <a:cs typeface="+mn-cs"/>
                <a:sym typeface="Gill Sans Light" pitchFamily="-112" charset="0"/>
              </a:defRPr>
            </a:lvl1pPr>
          </a:lstStyle>
          <a:p>
            <a:pPr>
              <a:defRPr/>
            </a:pPr>
            <a:r>
              <a:rPr lang="en-US" smtClean="0"/>
              <a:t>3/16/2011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0214" y="9040813"/>
            <a:ext cx="3033712" cy="519113"/>
          </a:xfrm>
          <a:prstGeom prst="rect">
            <a:avLst/>
          </a:prstGeom>
        </p:spPr>
        <p:txBody>
          <a:bodyPr vert="horz" wrap="square" lIns="130039" tIns="65020" rIns="130039" bIns="65020" numCol="1" anchor="ctr" anchorCtr="0" compatLnSpc="1">
            <a:prstTxWarp prst="textNoShape">
              <a:avLst/>
            </a:prstTxWarp>
          </a:bodyPr>
          <a:lstStyle>
            <a:lvl1pPr algn="r">
              <a:defRPr sz="17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1E58383-09EA-4461-84B1-95DAE30C31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hf hdr="0" ftr="0"/>
  <p:txStyles>
    <p:titleStyle>
      <a:lvl1pPr algn="ctr" defTabSz="1300097" rtl="0" eaLnBrk="0" fontAlgn="base" hangingPunct="0">
        <a:spcBef>
          <a:spcPct val="0"/>
        </a:spcBef>
        <a:spcAft>
          <a:spcPct val="0"/>
        </a:spcAft>
        <a:defRPr sz="63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1300097" rtl="0" eaLnBrk="0" fontAlgn="base" hangingPunct="0"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Calibri" pitchFamily="-112" charset="0"/>
          <a:ea typeface="ＭＳ Ｐゴシック" charset="-128"/>
        </a:defRPr>
      </a:lvl2pPr>
      <a:lvl3pPr algn="ctr" defTabSz="1300097" rtl="0" eaLnBrk="0" fontAlgn="base" hangingPunct="0"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Calibri" pitchFamily="-112" charset="0"/>
          <a:ea typeface="ＭＳ Ｐゴシック" charset="-128"/>
        </a:defRPr>
      </a:lvl3pPr>
      <a:lvl4pPr algn="ctr" defTabSz="1300097" rtl="0" eaLnBrk="0" fontAlgn="base" hangingPunct="0"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Calibri" pitchFamily="-112" charset="0"/>
          <a:ea typeface="ＭＳ Ｐゴシック" charset="-128"/>
        </a:defRPr>
      </a:lvl4pPr>
      <a:lvl5pPr algn="ctr" defTabSz="1300097" rtl="0" eaLnBrk="0" fontAlgn="base" hangingPunct="0"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Calibri" pitchFamily="-112" charset="0"/>
          <a:ea typeface="ＭＳ Ｐゴシック" charset="-128"/>
        </a:defRPr>
      </a:lvl5pPr>
      <a:lvl6pPr marL="457176" algn="ctr" defTabSz="1300097" rtl="0" fontAlgn="base"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Calibri" pitchFamily="-112" charset="0"/>
        </a:defRPr>
      </a:lvl6pPr>
      <a:lvl7pPr marL="914354" algn="ctr" defTabSz="1300097" rtl="0" fontAlgn="base"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Calibri" pitchFamily="-112" charset="0"/>
        </a:defRPr>
      </a:lvl7pPr>
      <a:lvl8pPr marL="1371530" algn="ctr" defTabSz="1300097" rtl="0" fontAlgn="base"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Calibri" pitchFamily="-112" charset="0"/>
        </a:defRPr>
      </a:lvl8pPr>
      <a:lvl9pPr marL="1828706" algn="ctr" defTabSz="1300097" rtl="0" fontAlgn="base"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Calibri" pitchFamily="-112" charset="0"/>
        </a:defRPr>
      </a:lvl9pPr>
    </p:titleStyle>
    <p:bodyStyle>
      <a:lvl1pPr marL="487338" indent="-487338" algn="l" defTabSz="1300097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46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1055634" indent="-404792" algn="l" defTabSz="1300097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40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623931" indent="-323834" algn="l" defTabSz="1300097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2274772" indent="-323834" algn="l" defTabSz="1300097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925613" indent="-323834" algn="l" defTabSz="1300097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3576081" indent="-325098" algn="l" defTabSz="1300393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26278" indent="-325098" algn="l" defTabSz="1300393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76475" indent="-325098" algn="l" defTabSz="1300393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526671" indent="-325098" algn="l" defTabSz="1300393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0393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0197" algn="l" defTabSz="1300393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0393" algn="l" defTabSz="1300393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0590" algn="l" defTabSz="1300393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00786" algn="l" defTabSz="1300393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50983" algn="l" defTabSz="1300393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01180" algn="l" defTabSz="1300393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51376" algn="l" defTabSz="1300393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01573" algn="l" defTabSz="1300393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/>
          </p:cNvSpPr>
          <p:nvPr/>
        </p:nvSpPr>
        <p:spPr bwMode="auto">
          <a:xfrm>
            <a:off x="2771775" y="5327651"/>
            <a:ext cx="7488238" cy="346248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Arial" charset="0"/>
                <a:cs typeface="Arial" charset="0"/>
              </a:rPr>
              <a:t>Spring </a:t>
            </a:r>
            <a:r>
              <a:rPr lang="en-US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2011 </a:t>
            </a:r>
            <a:r>
              <a:rPr lang="en-US" dirty="0">
                <a:solidFill>
                  <a:schemeClr val="tx1"/>
                </a:solidFill>
                <a:latin typeface="Arial" charset="0"/>
                <a:cs typeface="Arial" charset="0"/>
              </a:rPr>
              <a:t>Campaign Briefing</a:t>
            </a:r>
          </a:p>
          <a:p>
            <a:endParaRPr lang="en-US" sz="160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Michael Farrell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DTP</a:t>
            </a:r>
            <a:endParaRPr lang="en-US" sz="160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endParaRPr lang="en-US" sz="160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endParaRPr lang="en-US" sz="160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endParaRPr lang="en-US" sz="160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endParaRPr lang="en-US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2052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3DD0040-C621-4871-B784-E36083C95C4B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2053" name="Date Placeholder 5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3/16/2011</a:t>
            </a:r>
            <a:endParaRPr lang="en-US" dirty="0"/>
          </a:p>
        </p:txBody>
      </p:sp>
      <p:pic>
        <p:nvPicPr>
          <p:cNvPr id="2054" name="Picture 9" descr="StreetSmartlogo.eps"/>
          <p:cNvPicPr>
            <a:picLocks noChangeAspect="1"/>
          </p:cNvPicPr>
          <p:nvPr/>
        </p:nvPicPr>
        <p:blipFill>
          <a:blip r:embed="rId2"/>
          <a:srcRect b="24884"/>
          <a:stretch>
            <a:fillRect/>
          </a:stretch>
        </p:blipFill>
        <p:spPr bwMode="auto">
          <a:xfrm>
            <a:off x="2006601" y="3276599"/>
            <a:ext cx="9369425" cy="230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0541000" y="609600"/>
            <a:ext cx="1143000" cy="3693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b="1" dirty="0" smtClean="0"/>
              <a:t>Item #5</a:t>
            </a:r>
            <a:endParaRPr lang="en-US" sz="18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3/16/2011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6E2326-247F-4A7A-A8AE-D6303AD2A320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graphicFrame>
        <p:nvGraphicFramePr>
          <p:cNvPr id="4" name="Chart 3"/>
          <p:cNvGraphicFramePr/>
          <p:nvPr/>
        </p:nvGraphicFramePr>
        <p:xfrm>
          <a:off x="3911600" y="228600"/>
          <a:ext cx="8763000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6" descr="StreetSmartlogo.eps"/>
          <p:cNvPicPr>
            <a:picLocks noChangeAspect="1"/>
          </p:cNvPicPr>
          <p:nvPr/>
        </p:nvPicPr>
        <p:blipFill>
          <a:blip r:embed="rId3"/>
          <a:srcRect b="24884"/>
          <a:stretch>
            <a:fillRect/>
          </a:stretch>
        </p:blipFill>
        <p:spPr bwMode="auto">
          <a:xfrm>
            <a:off x="406400" y="381001"/>
            <a:ext cx="2819401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Chart 5"/>
          <p:cNvGraphicFramePr/>
          <p:nvPr/>
        </p:nvGraphicFramePr>
        <p:xfrm>
          <a:off x="1473200" y="4953000"/>
          <a:ext cx="73152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/>
          </p:cNvSpPr>
          <p:nvPr/>
        </p:nvSpPr>
        <p:spPr bwMode="auto">
          <a:xfrm>
            <a:off x="2235201" y="-990600"/>
            <a:ext cx="10845800" cy="241300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4800" dirty="0">
                <a:solidFill>
                  <a:schemeClr val="tx1"/>
                </a:solidFill>
                <a:latin typeface="Arial" charset="0"/>
                <a:cs typeface="Arial" charset="0"/>
              </a:rPr>
              <a:t>Spring </a:t>
            </a:r>
            <a:r>
              <a:rPr lang="en-US" sz="4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2011 </a:t>
            </a:r>
            <a:r>
              <a:rPr lang="en-US" sz="4800" dirty="0">
                <a:solidFill>
                  <a:schemeClr val="tx1"/>
                </a:solidFill>
                <a:latin typeface="Arial" charset="0"/>
                <a:cs typeface="Arial" charset="0"/>
              </a:rPr>
              <a:t>Campaign</a:t>
            </a:r>
          </a:p>
        </p:txBody>
      </p:sp>
      <p:sp>
        <p:nvSpPr>
          <p:cNvPr id="24581" name="Rectangle 5"/>
          <p:cNvSpPr>
            <a:spLocks/>
          </p:cNvSpPr>
          <p:nvPr/>
        </p:nvSpPr>
        <p:spPr bwMode="auto">
          <a:xfrm>
            <a:off x="0" y="1473201"/>
            <a:ext cx="13169900" cy="12700"/>
          </a:xfrm>
          <a:prstGeom prst="rect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  <a:effectLst>
            <a:outerShdw dist="406399" dir="5400000" algn="ctr" rotWithShape="0">
              <a:schemeClr val="bg2">
                <a:alpha val="67998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latin typeface="Gill Sans Light" pitchFamily="-112" charset="0"/>
              <a:ea typeface="ヒラギノ角ゴ ProN W3" pitchFamily="-112" charset="-128"/>
              <a:sym typeface="Gill Sans Light" pitchFamily="-112" charset="0"/>
            </a:endParaRPr>
          </a:p>
        </p:txBody>
      </p:sp>
      <p:pic>
        <p:nvPicPr>
          <p:cNvPr id="4100" name="Picture 7" descr="StreetSmartlogo.eps"/>
          <p:cNvPicPr>
            <a:picLocks noChangeAspect="1"/>
          </p:cNvPicPr>
          <p:nvPr/>
        </p:nvPicPr>
        <p:blipFill>
          <a:blip r:embed="rId2"/>
          <a:srcRect b="24884"/>
          <a:stretch>
            <a:fillRect/>
          </a:stretch>
        </p:blipFill>
        <p:spPr bwMode="auto">
          <a:xfrm>
            <a:off x="254001" y="685800"/>
            <a:ext cx="2819401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1" name="Rectangle 3"/>
          <p:cNvSpPr txBox="1">
            <a:spLocks noChangeArrowheads="1"/>
          </p:cNvSpPr>
          <p:nvPr/>
        </p:nvSpPr>
        <p:spPr bwMode="auto">
          <a:xfrm>
            <a:off x="735014" y="1752600"/>
            <a:ext cx="11542711" cy="739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39" tIns="65020" rIns="130039" bIns="65020"/>
          <a:lstStyle/>
          <a:p>
            <a:pPr marL="487338" indent="-487338" algn="l" defTabSz="1300097"/>
            <a:endParaRPr lang="en-US" sz="1300" dirty="0">
              <a:solidFill>
                <a:schemeClr val="tx1"/>
              </a:solidFill>
              <a:latin typeface="Calibri" charset="0"/>
            </a:endParaRPr>
          </a:p>
          <a:p>
            <a:pPr marL="487338" indent="-487338" algn="l" defTabSz="1300097">
              <a:buFont typeface="Arial" charset="0"/>
              <a:buChar char="•"/>
            </a:pPr>
            <a:r>
              <a:rPr lang="en-US" sz="2600" dirty="0">
                <a:solidFill>
                  <a:schemeClr val="tx1"/>
                </a:solidFill>
                <a:latin typeface="Arial" charset="0"/>
                <a:cs typeface="Arial" charset="0"/>
              </a:rPr>
              <a:t>Concentrated waves of Radio, Transit, Cable, and Internet advertising designed to change driver, pedestrian, and cyclist behavior</a:t>
            </a:r>
          </a:p>
          <a:p>
            <a:pPr marL="487338" indent="-487338" algn="l" defTabSz="1300097"/>
            <a:endParaRPr lang="en-US" sz="260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marL="487338" indent="-487338" algn="l" defTabSz="1300097">
              <a:buFont typeface="Arial" charset="0"/>
              <a:buChar char="•"/>
            </a:pPr>
            <a:r>
              <a:rPr lang="en-US" sz="2600" dirty="0">
                <a:solidFill>
                  <a:schemeClr val="tx1"/>
                </a:solidFill>
                <a:latin typeface="Arial" charset="0"/>
                <a:cs typeface="Arial" charset="0"/>
              </a:rPr>
              <a:t>Supported by concurrent law enforcement </a:t>
            </a:r>
          </a:p>
          <a:p>
            <a:pPr marL="487338" indent="-487338" algn="l" defTabSz="1300097">
              <a:buFont typeface="Arial" charset="0"/>
              <a:buChar char="•"/>
            </a:pPr>
            <a:endParaRPr lang="en-US" sz="260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marL="487338" indent="-487338" algn="l" defTabSz="1300097">
              <a:buFont typeface="Arial" charset="0"/>
              <a:buChar char="•"/>
            </a:pPr>
            <a:r>
              <a:rPr lang="en-US" sz="2600" dirty="0">
                <a:solidFill>
                  <a:schemeClr val="tx1"/>
                </a:solidFill>
                <a:latin typeface="Arial" charset="0"/>
                <a:cs typeface="Arial" charset="0"/>
              </a:rPr>
              <a:t>Funded by Federal Funds with voluntary matching contributions from WMATA, TPB Member Governments, since Fall 2002</a:t>
            </a:r>
          </a:p>
          <a:p>
            <a:pPr marL="487338" indent="-487338" algn="l" defTabSz="1300097"/>
            <a:endParaRPr lang="en-US" sz="260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marL="487338" indent="-487338" algn="l" defTabSz="1300097">
              <a:buFont typeface="Arial" charset="0"/>
              <a:buChar char="•"/>
            </a:pPr>
            <a:r>
              <a:rPr lang="en-US" sz="2600" dirty="0">
                <a:solidFill>
                  <a:schemeClr val="tx1"/>
                </a:solidFill>
                <a:latin typeface="Arial" charset="0"/>
                <a:cs typeface="Arial" charset="0"/>
              </a:rPr>
              <a:t>Run twice annually since 2007</a:t>
            </a:r>
          </a:p>
          <a:p>
            <a:pPr marL="1623931" lvl="2" indent="-323834" algn="l" defTabSz="1300097">
              <a:buFont typeface="Arial" charset="0"/>
              <a:buChar char="•"/>
            </a:pPr>
            <a:r>
              <a:rPr lang="en-US" sz="2600" dirty="0">
                <a:solidFill>
                  <a:schemeClr val="tx1"/>
                </a:solidFill>
                <a:latin typeface="Arial" charset="0"/>
                <a:ea typeface="ＭＳ Ｐゴシック" charset="-128"/>
              </a:rPr>
              <a:t>Fall and Spring waves </a:t>
            </a:r>
          </a:p>
          <a:p>
            <a:pPr marL="1623931" lvl="2" indent="-323834" algn="l" defTabSz="1300097">
              <a:buFont typeface="Arial" charset="0"/>
              <a:buChar char="•"/>
            </a:pPr>
            <a:r>
              <a:rPr lang="en-US" sz="2600" dirty="0">
                <a:solidFill>
                  <a:schemeClr val="tx1"/>
                </a:solidFill>
                <a:latin typeface="Arial" charset="0"/>
                <a:ea typeface="ＭＳ Ｐゴシック" charset="-128"/>
              </a:rPr>
              <a:t>November 2010 and March-April 2011</a:t>
            </a:r>
          </a:p>
          <a:p>
            <a:pPr marL="1623931" lvl="2" indent="-323834" algn="l" defTabSz="1300097">
              <a:buFont typeface="Arial" charset="0"/>
              <a:buChar char="•"/>
            </a:pPr>
            <a:r>
              <a:rPr lang="en-US" sz="2600" dirty="0">
                <a:solidFill>
                  <a:schemeClr val="tx1"/>
                </a:solidFill>
                <a:latin typeface="Arial" charset="0"/>
                <a:ea typeface="ＭＳ Ｐゴシック" charset="-128"/>
              </a:rPr>
              <a:t>November </a:t>
            </a:r>
            <a:r>
              <a:rPr lang="en-US" sz="2600" dirty="0" smtClean="0">
                <a:solidFill>
                  <a:schemeClr val="tx1"/>
                </a:solidFill>
                <a:latin typeface="Arial" charset="0"/>
                <a:ea typeface="ＭＳ Ｐゴシック" charset="-128"/>
              </a:rPr>
              <a:t>wave used </a:t>
            </a:r>
            <a:r>
              <a:rPr lang="en-US" sz="2600" dirty="0">
                <a:solidFill>
                  <a:schemeClr val="tx1"/>
                </a:solidFill>
                <a:latin typeface="Arial" charset="0"/>
                <a:ea typeface="ＭＳ Ｐゴシック" charset="-128"/>
              </a:rPr>
              <a:t>Spring 2010 materials</a:t>
            </a:r>
          </a:p>
          <a:p>
            <a:pPr marL="487338" indent="-487338" algn="l" defTabSz="1300097">
              <a:buFont typeface="Arial" charset="0"/>
              <a:buChar char="•"/>
            </a:pPr>
            <a:endParaRPr lang="en-US" sz="260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marL="487338" indent="-487338" algn="l" defTabSz="1300097">
              <a:buFont typeface="Arial" charset="0"/>
              <a:buChar char="•"/>
            </a:pPr>
            <a:r>
              <a:rPr lang="en-US" sz="2600" dirty="0">
                <a:solidFill>
                  <a:schemeClr val="tx1"/>
                </a:solidFill>
                <a:latin typeface="Arial" charset="0"/>
                <a:cs typeface="Arial" charset="0"/>
              </a:rPr>
              <a:t>FY </a:t>
            </a:r>
            <a:r>
              <a:rPr lang="en-US" sz="26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2011 </a:t>
            </a:r>
            <a:r>
              <a:rPr lang="en-US" sz="2600" dirty="0">
                <a:solidFill>
                  <a:schemeClr val="tx1"/>
                </a:solidFill>
                <a:latin typeface="Arial" charset="0"/>
                <a:cs typeface="Arial" charset="0"/>
              </a:rPr>
              <a:t>budget  $597,800</a:t>
            </a:r>
          </a:p>
          <a:p>
            <a:pPr marL="1055634" lvl="1" indent="-404792" algn="l" defTabSz="1300097">
              <a:buFont typeface="Arial" charset="0"/>
              <a:buChar char="–"/>
            </a:pPr>
            <a:r>
              <a:rPr lang="en-US" sz="2600" dirty="0">
                <a:solidFill>
                  <a:schemeClr val="tx1"/>
                </a:solidFill>
                <a:latin typeface="Arial" charset="0"/>
                <a:ea typeface="ＭＳ Ｐゴシック" charset="-128"/>
              </a:rPr>
              <a:t>Spring </a:t>
            </a:r>
            <a:r>
              <a:rPr lang="en-US" sz="2600" dirty="0" smtClean="0">
                <a:solidFill>
                  <a:schemeClr val="tx1"/>
                </a:solidFill>
                <a:latin typeface="Arial" charset="0"/>
                <a:ea typeface="ＭＳ Ｐゴシック" charset="-128"/>
              </a:rPr>
              <a:t>2011 </a:t>
            </a:r>
            <a:r>
              <a:rPr lang="en-US" sz="2600" dirty="0">
                <a:solidFill>
                  <a:schemeClr val="tx1"/>
                </a:solidFill>
                <a:latin typeface="Arial" charset="0"/>
                <a:ea typeface="ＭＳ Ｐゴシック" charset="-128"/>
              </a:rPr>
              <a:t>$</a:t>
            </a:r>
            <a:r>
              <a:rPr lang="en-US" sz="2600" dirty="0" smtClean="0">
                <a:solidFill>
                  <a:schemeClr val="tx1"/>
                </a:solidFill>
                <a:latin typeface="Arial" charset="0"/>
                <a:ea typeface="ＭＳ Ｐゴシック" charset="-128"/>
              </a:rPr>
              <a:t>430,000</a:t>
            </a:r>
          </a:p>
          <a:p>
            <a:pPr marL="1055634" lvl="1" indent="-404792" algn="l" defTabSz="1300097">
              <a:buFont typeface="Arial" charset="0"/>
              <a:buChar char="–"/>
            </a:pPr>
            <a:r>
              <a:rPr lang="en-US" sz="2600" dirty="0" smtClean="0">
                <a:solidFill>
                  <a:schemeClr val="tx1"/>
                </a:solidFill>
                <a:latin typeface="Arial" charset="0"/>
                <a:ea typeface="ＭＳ Ｐゴシック" charset="-128"/>
              </a:rPr>
              <a:t>DDOT is separately funding a $60,000 observational study </a:t>
            </a:r>
            <a:endParaRPr lang="en-US" sz="2600" dirty="0">
              <a:solidFill>
                <a:schemeClr val="tx1"/>
              </a:solidFill>
              <a:latin typeface="Arial" charset="0"/>
              <a:ea typeface="ＭＳ Ｐゴシック" charset="-128"/>
            </a:endParaRPr>
          </a:p>
          <a:p>
            <a:pPr marL="487338" indent="-487338" algn="l" defTabSz="1300097">
              <a:buFont typeface="Arial" charset="0"/>
              <a:buChar char="•"/>
            </a:pPr>
            <a:endParaRPr lang="en-US" sz="260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marL="487338" indent="-487338" algn="l" defTabSz="1300097">
              <a:buFont typeface="Arial" charset="0"/>
              <a:buChar char="•"/>
            </a:pPr>
            <a:r>
              <a:rPr lang="en-US" sz="2600" dirty="0">
                <a:solidFill>
                  <a:schemeClr val="tx1"/>
                </a:solidFill>
                <a:latin typeface="Arial" charset="0"/>
                <a:cs typeface="Arial" charset="0"/>
              </a:rPr>
              <a:t>Details at http://BeStreetSmart.net</a:t>
            </a:r>
          </a:p>
          <a:p>
            <a:pPr marL="487338" indent="-487338" algn="l" defTabSz="1300097">
              <a:lnSpc>
                <a:spcPct val="50000"/>
              </a:lnSpc>
            </a:pPr>
            <a:endParaRPr lang="en-US" sz="90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marL="487338" indent="-487338" algn="l" defTabSz="1300097">
              <a:lnSpc>
                <a:spcPct val="50000"/>
              </a:lnSpc>
              <a:buFont typeface="Arial" charset="0"/>
              <a:buChar char="•"/>
            </a:pPr>
            <a:endParaRPr lang="en-US" sz="180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marL="487338" indent="-487338" algn="l" defTabSz="1300097">
              <a:lnSpc>
                <a:spcPct val="50000"/>
              </a:lnSpc>
            </a:pPr>
            <a:endParaRPr lang="en-US" sz="1300" dirty="0">
              <a:solidFill>
                <a:schemeClr val="tx1"/>
              </a:solidFill>
              <a:latin typeface="Calibri" charset="0"/>
            </a:endParaRPr>
          </a:p>
          <a:p>
            <a:pPr marL="487338" indent="-487338" algn="l" defTabSz="1300097">
              <a:lnSpc>
                <a:spcPct val="50000"/>
              </a:lnSpc>
            </a:pPr>
            <a:endParaRPr lang="en-US" sz="1300" dirty="0">
              <a:solidFill>
                <a:schemeClr val="tx1"/>
              </a:solidFill>
              <a:latin typeface="Calibri" charset="0"/>
            </a:endParaRPr>
          </a:p>
          <a:p>
            <a:pPr marL="487338" indent="-487338" algn="l" defTabSz="1300097">
              <a:lnSpc>
                <a:spcPct val="50000"/>
              </a:lnSpc>
              <a:spcBef>
                <a:spcPct val="20000"/>
              </a:spcBef>
            </a:pPr>
            <a:endParaRPr lang="en-US" sz="1300" dirty="0">
              <a:solidFill>
                <a:schemeClr val="tx1"/>
              </a:solidFill>
              <a:latin typeface="Calibri" charset="0"/>
            </a:endParaRPr>
          </a:p>
        </p:txBody>
      </p:sp>
      <p:sp>
        <p:nvSpPr>
          <p:cNvPr id="4102" name="Date Placeholder 5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3/16/2011</a:t>
            </a:r>
            <a:endParaRPr lang="en-US" dirty="0"/>
          </a:p>
        </p:txBody>
      </p:sp>
      <p:sp>
        <p:nvSpPr>
          <p:cNvPr id="4103" name="Slide Number Placeholder 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1AAF005-820E-45EB-B232-B478CF607911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/>
          </p:cNvSpPr>
          <p:nvPr/>
        </p:nvSpPr>
        <p:spPr bwMode="auto">
          <a:xfrm>
            <a:off x="863601" y="3505200"/>
            <a:ext cx="11430000" cy="152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l"/>
            <a:endParaRPr lang="en-US" sz="280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lvl="1" algn="l">
              <a:buSzPct val="125000"/>
            </a:pPr>
            <a:endParaRPr lang="en-US" sz="360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lvl="1" algn="l">
              <a:buSzPct val="125000"/>
            </a:pPr>
            <a:endParaRPr lang="en-US" sz="360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lvl="1" algn="l">
              <a:buSzPct val="125000"/>
            </a:pPr>
            <a:endParaRPr lang="en-US" sz="360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algn="l"/>
            <a:endParaRPr lang="en-US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5123" name="Rectangle 2"/>
          <p:cNvSpPr>
            <a:spLocks/>
          </p:cNvSpPr>
          <p:nvPr/>
        </p:nvSpPr>
        <p:spPr bwMode="auto">
          <a:xfrm>
            <a:off x="1828801" y="-927099"/>
            <a:ext cx="10845800" cy="241300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4800" dirty="0">
                <a:solidFill>
                  <a:schemeClr val="tx1"/>
                </a:solidFill>
                <a:latin typeface="Arial" charset="0"/>
                <a:cs typeface="Arial" charset="0"/>
              </a:rPr>
              <a:t>Spring </a:t>
            </a:r>
            <a:r>
              <a:rPr lang="en-US" sz="4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2011 Campaign</a:t>
            </a:r>
            <a:endParaRPr lang="en-US" sz="4800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15363" name="Rectangle 3"/>
          <p:cNvSpPr>
            <a:spLocks/>
          </p:cNvSpPr>
          <p:nvPr/>
        </p:nvSpPr>
        <p:spPr bwMode="auto">
          <a:xfrm>
            <a:off x="0" y="1473201"/>
            <a:ext cx="13169900" cy="12700"/>
          </a:xfrm>
          <a:prstGeom prst="rect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  <a:effectLst>
            <a:outerShdw dist="406399" dir="5400000" algn="ctr" rotWithShape="0">
              <a:schemeClr val="bg2">
                <a:alpha val="67998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latin typeface="Gill Sans Light" pitchFamily="-112" charset="0"/>
              <a:ea typeface="ヒラギノ角ゴ ProN W3" pitchFamily="-112" charset="-128"/>
              <a:sym typeface="Gill Sans Light" pitchFamily="-112" charset="0"/>
            </a:endParaRPr>
          </a:p>
        </p:txBody>
      </p:sp>
      <p:sp>
        <p:nvSpPr>
          <p:cNvPr id="5125" name="Rectangle 6"/>
          <p:cNvSpPr>
            <a:spLocks noChangeArrowheads="1"/>
          </p:cNvSpPr>
          <p:nvPr/>
        </p:nvSpPr>
        <p:spPr bwMode="auto">
          <a:xfrm>
            <a:off x="787399" y="1905000"/>
            <a:ext cx="11963401" cy="6355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5" tIns="45718" rIns="91435" bIns="45718">
            <a:spAutoFit/>
          </a:bodyPr>
          <a:lstStyle/>
          <a:p>
            <a:pPr algn="l"/>
            <a:r>
              <a:rPr lang="en-US" sz="4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  Campaign Dates:</a:t>
            </a:r>
          </a:p>
          <a:p>
            <a:pPr algn="l"/>
            <a:endParaRPr lang="en-US" sz="12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lvl="1" algn="l">
              <a:buSzPct val="125000"/>
            </a:pPr>
            <a:r>
              <a:rPr lang="en-US" sz="32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March 20 – April 16 </a:t>
            </a:r>
          </a:p>
          <a:p>
            <a:pPr lvl="1" algn="l">
              <a:buSzPct val="125000"/>
            </a:pPr>
            <a:endParaRPr lang="en-US" sz="32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lvl="1" algn="l">
              <a:buSzPct val="125000"/>
            </a:pPr>
            <a:r>
              <a:rPr lang="en-US" sz="44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Media </a:t>
            </a:r>
            <a:r>
              <a:rPr lang="en-US" sz="4400" dirty="0">
                <a:solidFill>
                  <a:schemeClr val="tx1"/>
                </a:solidFill>
                <a:latin typeface="Arial" charset="0"/>
                <a:cs typeface="Arial" charset="0"/>
              </a:rPr>
              <a:t>Objectives</a:t>
            </a:r>
          </a:p>
          <a:p>
            <a:pPr algn="l"/>
            <a:endParaRPr lang="en-US" sz="100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lvl="1" algn="l">
              <a:buSzPct val="125000"/>
              <a:buFont typeface="Arial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rial" charset="0"/>
                <a:cs typeface="Arial" charset="0"/>
              </a:rPr>
              <a:t> Educate the audiences (drivers, pedestrians, bicyclists) </a:t>
            </a:r>
            <a:r>
              <a:rPr lang="en-US" sz="2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on </a:t>
            </a:r>
            <a:r>
              <a:rPr lang="en-US" sz="2800" dirty="0">
                <a:solidFill>
                  <a:schemeClr val="tx1"/>
                </a:solidFill>
                <a:latin typeface="Arial" charset="0"/>
                <a:cs typeface="Arial" charset="0"/>
              </a:rPr>
              <a:t>pedestrian and bicycle safety and pedestrian safety around buses.</a:t>
            </a:r>
          </a:p>
          <a:p>
            <a:pPr lvl="1" algn="l">
              <a:buSzPct val="125000"/>
              <a:buFont typeface="Arial" charset="0"/>
              <a:buChar char="•"/>
            </a:pPr>
            <a:endParaRPr lang="en-US" sz="90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lvl="1" algn="l">
              <a:buSzPct val="125000"/>
              <a:buFont typeface="Arial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rial" charset="0"/>
                <a:cs typeface="Arial" charset="0"/>
              </a:rPr>
              <a:t> Inform the audience about </a:t>
            </a:r>
            <a:r>
              <a:rPr lang="en-US" sz="2800" i="1" dirty="0">
                <a:solidFill>
                  <a:schemeClr val="tx1"/>
                </a:solidFill>
                <a:latin typeface="Arial" charset="0"/>
                <a:cs typeface="Arial" charset="0"/>
              </a:rPr>
              <a:t>increased law enforcement </a:t>
            </a:r>
            <a:r>
              <a:rPr lang="en-US" sz="2800" dirty="0">
                <a:solidFill>
                  <a:schemeClr val="tx1"/>
                </a:solidFill>
                <a:latin typeface="Arial" charset="0"/>
                <a:cs typeface="Arial" charset="0"/>
              </a:rPr>
              <a:t>enforcing pedestrian and bicycle traffic safety laws</a:t>
            </a:r>
            <a:r>
              <a:rPr lang="en-US" sz="2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.</a:t>
            </a:r>
          </a:p>
          <a:p>
            <a:pPr lvl="1" algn="l">
              <a:buSzPct val="125000"/>
              <a:buFont typeface="Arial" charset="0"/>
              <a:buChar char="•"/>
            </a:pPr>
            <a:endParaRPr lang="en-US" sz="28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lvl="2" algn="l">
              <a:buSzPct val="125000"/>
            </a:pPr>
            <a:endParaRPr lang="en-US" sz="280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lvl="1" algn="l">
              <a:buSzPct val="125000"/>
              <a:buFont typeface="Arial" charset="0"/>
              <a:buChar char="•"/>
            </a:pPr>
            <a:endParaRPr lang="en-US" sz="2600" dirty="0">
              <a:solidFill>
                <a:schemeClr val="tx1"/>
              </a:solidFill>
            </a:endParaRPr>
          </a:p>
          <a:p>
            <a:pPr lvl="1" algn="l">
              <a:buSzPct val="125000"/>
              <a:buFont typeface="Arial" charset="0"/>
              <a:buChar char="•"/>
            </a:pPr>
            <a:endParaRPr lang="en-US" sz="2600" dirty="0"/>
          </a:p>
        </p:txBody>
      </p:sp>
      <p:pic>
        <p:nvPicPr>
          <p:cNvPr id="5126" name="Picture 6" descr="StreetSmartlogo.eps"/>
          <p:cNvPicPr>
            <a:picLocks noChangeAspect="1"/>
          </p:cNvPicPr>
          <p:nvPr/>
        </p:nvPicPr>
        <p:blipFill>
          <a:blip r:embed="rId2"/>
          <a:srcRect b="24884"/>
          <a:stretch>
            <a:fillRect/>
          </a:stretch>
        </p:blipFill>
        <p:spPr bwMode="auto">
          <a:xfrm>
            <a:off x="482600" y="609600"/>
            <a:ext cx="2819401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7" name="Date Placeholder 6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3/16/2011</a:t>
            </a:r>
            <a:endParaRPr lang="en-US"/>
          </a:p>
        </p:txBody>
      </p:sp>
      <p:sp>
        <p:nvSpPr>
          <p:cNvPr id="5128" name="Slide Number Placeholder 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22F7E3F-9EEC-48A2-A52C-FA7FB4171ED5}" type="slidenum">
              <a:rPr lang="en-US" smtClean="0"/>
              <a:pPr/>
              <a:t>4</a:t>
            </a:fld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3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1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/>
          </p:cNvSpPr>
          <p:nvPr/>
        </p:nvSpPr>
        <p:spPr bwMode="auto">
          <a:xfrm>
            <a:off x="863601" y="3505200"/>
            <a:ext cx="11430000" cy="152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l"/>
            <a:endParaRPr lang="en-US" sz="280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lvl="1" algn="l">
              <a:buSzPct val="125000"/>
            </a:pPr>
            <a:endParaRPr lang="en-US" sz="360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lvl="1" algn="l">
              <a:buSzPct val="125000"/>
            </a:pPr>
            <a:endParaRPr lang="en-US" sz="360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lvl="1" algn="l">
              <a:buSzPct val="125000"/>
            </a:pPr>
            <a:endParaRPr lang="en-US" sz="360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algn="l"/>
            <a:endParaRPr lang="en-US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5123" name="Rectangle 2"/>
          <p:cNvSpPr>
            <a:spLocks/>
          </p:cNvSpPr>
          <p:nvPr/>
        </p:nvSpPr>
        <p:spPr bwMode="auto">
          <a:xfrm>
            <a:off x="1828801" y="-927099"/>
            <a:ext cx="10845800" cy="22224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r"/>
            <a:r>
              <a:rPr lang="en-US" sz="4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Campaign Development Process</a:t>
            </a:r>
            <a:endParaRPr lang="en-US" sz="4800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15363" name="Rectangle 3"/>
          <p:cNvSpPr>
            <a:spLocks/>
          </p:cNvSpPr>
          <p:nvPr/>
        </p:nvSpPr>
        <p:spPr bwMode="auto">
          <a:xfrm>
            <a:off x="0" y="1473201"/>
            <a:ext cx="13169900" cy="12700"/>
          </a:xfrm>
          <a:prstGeom prst="rect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  <a:effectLst>
            <a:outerShdw dist="406399" dir="5400000" algn="ctr" rotWithShape="0">
              <a:schemeClr val="bg2">
                <a:alpha val="67998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latin typeface="Gill Sans Light" pitchFamily="-112" charset="0"/>
              <a:ea typeface="ヒラギノ角ゴ ProN W3" pitchFamily="-112" charset="-128"/>
              <a:sym typeface="Gill Sans Light" pitchFamily="-112" charset="0"/>
            </a:endParaRPr>
          </a:p>
        </p:txBody>
      </p:sp>
      <p:sp>
        <p:nvSpPr>
          <p:cNvPr id="5125" name="Rectangle 6"/>
          <p:cNvSpPr>
            <a:spLocks noChangeArrowheads="1"/>
          </p:cNvSpPr>
          <p:nvPr/>
        </p:nvSpPr>
        <p:spPr bwMode="auto">
          <a:xfrm>
            <a:off x="711200" y="1447800"/>
            <a:ext cx="11963401" cy="102489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5" tIns="45718" rIns="91435" bIns="45718">
            <a:spAutoFit/>
          </a:bodyPr>
          <a:lstStyle/>
          <a:p>
            <a:pPr algn="l"/>
            <a:r>
              <a:rPr lang="en-US" sz="40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  Advisory Group</a:t>
            </a:r>
          </a:p>
          <a:p>
            <a:pPr algn="l"/>
            <a:endParaRPr lang="en-US" sz="9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lvl="2" algn="l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Working group of the Bicycle and Pedestrian Subcommittee of  the TPB Technical Committee</a:t>
            </a:r>
          </a:p>
          <a:p>
            <a:pPr lvl="2" algn="l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Consists of funding agency representatives with safety expertise</a:t>
            </a:r>
          </a:p>
          <a:p>
            <a:pPr lvl="2" algn="l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Worked with TPB Staff and consultant to shape campaign strategy, messaging, and materials</a:t>
            </a:r>
          </a:p>
          <a:p>
            <a:pPr lvl="1" algn="l">
              <a:buSzPct val="125000"/>
            </a:pPr>
            <a:endParaRPr lang="en-US" sz="12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lvl="1" algn="l">
              <a:buSzPct val="125000"/>
            </a:pPr>
            <a:r>
              <a:rPr lang="en-US" sz="40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New Campaign Materials</a:t>
            </a:r>
          </a:p>
          <a:p>
            <a:pPr algn="l"/>
            <a:endParaRPr lang="en-US" sz="100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lvl="2" algn="l">
              <a:buSzPct val="125000"/>
              <a:buFont typeface="Arial" charset="0"/>
              <a:buChar char="•"/>
            </a:pPr>
            <a:r>
              <a:rPr lang="en-US" sz="2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 Existing materials are reaching the end of their ability to grab attention</a:t>
            </a:r>
          </a:p>
          <a:p>
            <a:pPr lvl="2" algn="l">
              <a:buSzPct val="125000"/>
              <a:buFont typeface="Arial" charset="0"/>
              <a:buChar char="•"/>
            </a:pPr>
            <a:endParaRPr lang="en-US" sz="8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lvl="3" algn="l">
              <a:buSzPct val="125000"/>
              <a:buFont typeface="Arial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 Last year’s ads, “shock” ads featuring a woman with a baby in a stroller, have now been in continuous use for over a year</a:t>
            </a:r>
          </a:p>
          <a:p>
            <a:pPr lvl="3" algn="l">
              <a:buSzPct val="125000"/>
              <a:buFont typeface="Arial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  Advisory Group believed we needed a fresh approach  </a:t>
            </a:r>
          </a:p>
          <a:p>
            <a:pPr lvl="3" algn="l">
              <a:buSzPct val="125000"/>
              <a:buFont typeface="Arial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 New materials increase the ability to achieve “earned” media (e.g. free news coverage) that furthers messaging and outreach</a:t>
            </a:r>
            <a:endParaRPr lang="en-US" sz="200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lvl="1" algn="l">
              <a:buSzPct val="125000"/>
              <a:buFont typeface="Arial" charset="0"/>
              <a:buChar char="•"/>
            </a:pPr>
            <a:endParaRPr lang="en-US" sz="90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lvl="2" algn="l">
              <a:buSzPct val="125000"/>
              <a:buFont typeface="Arial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“Giant Pedestrian Safety Problem”</a:t>
            </a:r>
          </a:p>
          <a:p>
            <a:pPr lvl="2" algn="l">
              <a:buSzPct val="125000"/>
              <a:buFont typeface="Arial" charset="0"/>
              <a:buChar char="•"/>
            </a:pPr>
            <a:endParaRPr lang="en-US" sz="8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lvl="3" algn="l">
              <a:buSzPct val="125000"/>
              <a:buFont typeface="Arial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Edgy, ironic approach</a:t>
            </a:r>
          </a:p>
          <a:p>
            <a:pPr lvl="3" algn="l">
              <a:buSzPct val="125000"/>
              <a:buFont typeface="Arial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Visually striking</a:t>
            </a:r>
          </a:p>
          <a:p>
            <a:pPr lvl="3" algn="l">
              <a:buSzPct val="125000"/>
              <a:buFont typeface="Arial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Aimed at grabbing attention from the (young) target audience demographic</a:t>
            </a:r>
          </a:p>
          <a:p>
            <a:pPr lvl="4" algn="l">
              <a:buSzPct val="125000"/>
              <a:buFont typeface="Arial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Recent wording changes addressed comments from review committees to clarify the campaign message</a:t>
            </a:r>
          </a:p>
          <a:p>
            <a:pPr lvl="1" algn="l">
              <a:buSzPct val="125000"/>
              <a:buFont typeface="Arial" charset="0"/>
              <a:buChar char="•"/>
            </a:pPr>
            <a:endParaRPr lang="en-US" sz="28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lvl="2" algn="l">
              <a:buSzPct val="125000"/>
            </a:pPr>
            <a:endParaRPr lang="en-US" sz="280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lvl="1" algn="l">
              <a:buSzPct val="125000"/>
              <a:buFont typeface="Arial" charset="0"/>
              <a:buChar char="•"/>
            </a:pPr>
            <a:endParaRPr lang="en-US" sz="2600" dirty="0">
              <a:solidFill>
                <a:schemeClr val="tx1"/>
              </a:solidFill>
            </a:endParaRPr>
          </a:p>
          <a:p>
            <a:pPr lvl="1" algn="l">
              <a:buSzPct val="125000"/>
              <a:buFont typeface="Arial" charset="0"/>
              <a:buChar char="•"/>
            </a:pPr>
            <a:endParaRPr lang="en-US" sz="2600" dirty="0"/>
          </a:p>
        </p:txBody>
      </p:sp>
      <p:pic>
        <p:nvPicPr>
          <p:cNvPr id="5126" name="Picture 6" descr="StreetSmartlogo.eps"/>
          <p:cNvPicPr>
            <a:picLocks noChangeAspect="1"/>
          </p:cNvPicPr>
          <p:nvPr/>
        </p:nvPicPr>
        <p:blipFill>
          <a:blip r:embed="rId2"/>
          <a:srcRect b="24884"/>
          <a:stretch>
            <a:fillRect/>
          </a:stretch>
        </p:blipFill>
        <p:spPr bwMode="auto">
          <a:xfrm>
            <a:off x="558800" y="609600"/>
            <a:ext cx="2819401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7" name="Date Placeholder 6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3/16/2011</a:t>
            </a:r>
            <a:endParaRPr lang="en-US"/>
          </a:p>
        </p:txBody>
      </p:sp>
      <p:sp>
        <p:nvSpPr>
          <p:cNvPr id="5128" name="Slide Number Placeholder 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22F7E3F-9EEC-48A2-A52C-FA7FB4171ED5}" type="slidenum">
              <a:rPr lang="en-US" smtClean="0"/>
              <a:pPr/>
              <a:t>5</a:t>
            </a:fld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3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1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/>
          </p:cNvSpPr>
          <p:nvPr/>
        </p:nvSpPr>
        <p:spPr bwMode="auto">
          <a:xfrm>
            <a:off x="2235201" y="-990600"/>
            <a:ext cx="10845800" cy="241300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4800" dirty="0">
                <a:solidFill>
                  <a:schemeClr val="tx1"/>
                </a:solidFill>
                <a:latin typeface="Arial" charset="0"/>
                <a:cs typeface="Arial" charset="0"/>
              </a:rPr>
              <a:t>Spring 2011 Campaign</a:t>
            </a:r>
          </a:p>
        </p:txBody>
      </p:sp>
      <p:sp>
        <p:nvSpPr>
          <p:cNvPr id="24581" name="Rectangle 5"/>
          <p:cNvSpPr>
            <a:spLocks/>
          </p:cNvSpPr>
          <p:nvPr/>
        </p:nvSpPr>
        <p:spPr bwMode="auto">
          <a:xfrm>
            <a:off x="0" y="1473201"/>
            <a:ext cx="13169900" cy="12700"/>
          </a:xfrm>
          <a:prstGeom prst="rect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  <a:effectLst>
            <a:outerShdw dist="406399" dir="5400000" algn="ctr" rotWithShape="0">
              <a:schemeClr val="bg2">
                <a:alpha val="67998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latin typeface="Gill Sans Light" pitchFamily="-112" charset="0"/>
              <a:ea typeface="ヒラギノ角ゴ ProN W3" pitchFamily="-112" charset="-128"/>
              <a:sym typeface="Gill Sans Light" pitchFamily="-112" charset="0"/>
            </a:endParaRPr>
          </a:p>
        </p:txBody>
      </p:sp>
      <p:pic>
        <p:nvPicPr>
          <p:cNvPr id="6148" name="Picture 7" descr="StreetSmartlogo.eps"/>
          <p:cNvPicPr>
            <a:picLocks noChangeAspect="1"/>
          </p:cNvPicPr>
          <p:nvPr/>
        </p:nvPicPr>
        <p:blipFill>
          <a:blip r:embed="rId2"/>
          <a:srcRect b="24884"/>
          <a:stretch>
            <a:fillRect/>
          </a:stretch>
        </p:blipFill>
        <p:spPr bwMode="auto">
          <a:xfrm>
            <a:off x="254001" y="685800"/>
            <a:ext cx="2819401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2" name="Date Placeholder 7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3/16/2011</a:t>
            </a:r>
            <a:endParaRPr lang="en-US" dirty="0"/>
          </a:p>
        </p:txBody>
      </p:sp>
      <p:sp>
        <p:nvSpPr>
          <p:cNvPr id="6153" name="Slide Number Placeholder 8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9653E88-DF50-411B-A85D-242FE4B50537}" type="slidenum">
              <a:rPr lang="en-US" smtClean="0"/>
              <a:pPr/>
              <a:t>6</a:t>
            </a:fld>
            <a:endParaRPr lang="en-US" smtClean="0"/>
          </a:p>
        </p:txBody>
      </p:sp>
      <p:pic>
        <p:nvPicPr>
          <p:cNvPr id="1026" name="cb36da3e-65ef-448e-9978-bb03f15ee667" descr="9F7DFB59-87E1-4534-B492-247C1D6B0BC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82800" y="1524000"/>
            <a:ext cx="8884753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a704028b-2749-487b-9716-d4c8f7bd35fd" descr="A8704271-C1F9-444E-8A2B-9E938AF1E95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82800" y="4244738"/>
            <a:ext cx="8915400" cy="2627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03ce3538-2884-4d5b-be3b-5c6134c5ce5c" descr="47937A57-0725-4339-9E40-4C2F31FE161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82800" y="7010400"/>
            <a:ext cx="8933305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>
                <a:latin typeface="Arial" charset="0"/>
                <a:cs typeface="Arial" charset="0"/>
              </a:rPr>
              <a:t>		Spring 2011 Campaign</a:t>
            </a:r>
            <a:br>
              <a:rPr lang="en-US" sz="4800" dirty="0" smtClean="0">
                <a:latin typeface="Arial" charset="0"/>
                <a:cs typeface="Arial" charset="0"/>
              </a:rPr>
            </a:br>
            <a:endParaRPr lang="en-US" sz="48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3/16/2011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6E2D65-E3B1-4CC0-B7D6-CC1EADA0694C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5" name="Picture 7" descr="StreetSmartlogo.eps"/>
          <p:cNvPicPr>
            <a:picLocks noChangeAspect="1"/>
          </p:cNvPicPr>
          <p:nvPr/>
        </p:nvPicPr>
        <p:blipFill>
          <a:blip r:embed="rId2"/>
          <a:srcRect b="24884"/>
          <a:stretch>
            <a:fillRect/>
          </a:stretch>
        </p:blipFill>
        <p:spPr bwMode="auto">
          <a:xfrm>
            <a:off x="254001" y="685800"/>
            <a:ext cx="2819401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>
            <a:spLocks/>
          </p:cNvSpPr>
          <p:nvPr/>
        </p:nvSpPr>
        <p:spPr bwMode="auto">
          <a:xfrm>
            <a:off x="0" y="1473201"/>
            <a:ext cx="13169900" cy="12700"/>
          </a:xfrm>
          <a:prstGeom prst="rect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  <a:effectLst>
            <a:outerShdw dist="406399" dir="5400000" algn="ctr" rotWithShape="0">
              <a:schemeClr val="bg2">
                <a:alpha val="67998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latin typeface="Gill Sans Light" pitchFamily="-112" charset="0"/>
              <a:ea typeface="ヒラギノ角ゴ ProN W3" pitchFamily="-112" charset="-128"/>
              <a:sym typeface="Gill Sans Light" pitchFamily="-112" charset="0"/>
            </a:endParaRPr>
          </a:p>
        </p:txBody>
      </p:sp>
      <p:pic>
        <p:nvPicPr>
          <p:cNvPr id="2050" name="7d2e5ff9-2800-4a71-913c-688d16933482" descr="19EB960B-49BE-46E3-9395-465AC3B7D03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82800" y="1905000"/>
            <a:ext cx="9096634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8ffe6b16-070a-4fce-9e4e-c2b54b434fdd" descr="8A6E782B-4F21-4961-9BF3-D3C8E309775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82800" y="5029200"/>
            <a:ext cx="9096628" cy="266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/>
          </p:cNvSpPr>
          <p:nvPr/>
        </p:nvSpPr>
        <p:spPr bwMode="auto">
          <a:xfrm>
            <a:off x="2235201" y="-990600"/>
            <a:ext cx="10845800" cy="241300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4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Tips Cards</a:t>
            </a:r>
            <a:endParaRPr lang="en-US" sz="4800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24581" name="Rectangle 5"/>
          <p:cNvSpPr>
            <a:spLocks/>
          </p:cNvSpPr>
          <p:nvPr/>
        </p:nvSpPr>
        <p:spPr bwMode="auto">
          <a:xfrm>
            <a:off x="0" y="1473201"/>
            <a:ext cx="13169900" cy="12700"/>
          </a:xfrm>
          <a:prstGeom prst="rect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  <a:effectLst>
            <a:outerShdw dist="406399" dir="5400000" algn="ctr" rotWithShape="0">
              <a:schemeClr val="bg2">
                <a:alpha val="67998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latin typeface="Gill Sans Light" pitchFamily="-112" charset="0"/>
              <a:ea typeface="ヒラギノ角ゴ ProN W3" pitchFamily="-112" charset="-128"/>
              <a:sym typeface="Gill Sans Light" pitchFamily="-112" charset="0"/>
            </a:endParaRPr>
          </a:p>
        </p:txBody>
      </p:sp>
      <p:pic>
        <p:nvPicPr>
          <p:cNvPr id="7172" name="Picture 7" descr="StreetSmartlogo.eps"/>
          <p:cNvPicPr>
            <a:picLocks noChangeAspect="1"/>
          </p:cNvPicPr>
          <p:nvPr/>
        </p:nvPicPr>
        <p:blipFill>
          <a:blip r:embed="rId2"/>
          <a:srcRect b="24884"/>
          <a:stretch>
            <a:fillRect/>
          </a:stretch>
        </p:blipFill>
        <p:spPr bwMode="auto">
          <a:xfrm>
            <a:off x="254001" y="685800"/>
            <a:ext cx="2819401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5" name="Date Placeholder 6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3/16/2011</a:t>
            </a:r>
            <a:endParaRPr lang="en-US" dirty="0"/>
          </a:p>
        </p:txBody>
      </p:sp>
      <p:sp>
        <p:nvSpPr>
          <p:cNvPr id="7176" name="Slide Number Placeholder 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46DC36F-F7D6-4F49-9493-5B0022576AD6}" type="slidenum">
              <a:rPr lang="en-US" smtClean="0"/>
              <a:pPr/>
              <a:t>8</a:t>
            </a:fld>
            <a:endParaRPr lang="en-US" smtClean="0"/>
          </a:p>
        </p:txBody>
      </p:sp>
      <p:pic>
        <p:nvPicPr>
          <p:cNvPr id="7177" name="Picture 9" descr="SS09_SafetyTipsBrochure-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92800" y="2209801"/>
            <a:ext cx="7005025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8" name="Picture 10" descr="SS09_crosswalks-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6401" y="2209800"/>
            <a:ext cx="2460494" cy="5735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9" name="Picture 11" descr="SS09_crosswalks-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49601" y="2209801"/>
            <a:ext cx="2438400" cy="5707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/>
          </p:cNvSpPr>
          <p:nvPr/>
        </p:nvSpPr>
        <p:spPr bwMode="auto">
          <a:xfrm>
            <a:off x="0" y="1473201"/>
            <a:ext cx="13169900" cy="12700"/>
          </a:xfrm>
          <a:prstGeom prst="rect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  <a:effectLst>
            <a:outerShdw dist="406399" dir="5400000" algn="ctr" rotWithShape="0">
              <a:schemeClr val="bg2">
                <a:alpha val="67998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200399" y="2286000"/>
            <a:ext cx="3516314" cy="7250853"/>
            <a:chOff x="0" y="0"/>
            <a:chExt cx="2215" cy="4968"/>
          </a:xfrm>
        </p:grpSpPr>
        <p:sp>
          <p:nvSpPr>
            <p:cNvPr id="18435" name="Rectangle 3"/>
            <p:cNvSpPr>
              <a:spLocks/>
            </p:cNvSpPr>
            <p:nvPr/>
          </p:nvSpPr>
          <p:spPr bwMode="auto">
            <a:xfrm rot="10800000" flipH="1">
              <a:off x="0" y="0"/>
              <a:ext cx="498" cy="4968"/>
            </a:xfrm>
            <a:prstGeom prst="rect">
              <a:avLst/>
            </a:prstGeom>
            <a:solidFill>
              <a:schemeClr val="accent1">
                <a:alpha val="21176"/>
              </a:schemeClr>
            </a:solidFill>
            <a:ln w="12700">
              <a:noFill/>
              <a:miter lim="800000"/>
              <a:headEnd/>
              <a:tailEnd/>
            </a:ln>
            <a:effectLst>
              <a:outerShdw dist="406399" dir="5400000" algn="ctr" rotWithShape="0">
                <a:schemeClr val="bg2">
                  <a:alpha val="67998"/>
                </a:schemeClr>
              </a:outerShdw>
            </a:effectLst>
          </p:spPr>
          <p:txBody>
            <a:bodyPr lIns="0" tIns="0" rIns="0" bIns="0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436" name="Rectangle 4"/>
            <p:cNvSpPr>
              <a:spLocks/>
            </p:cNvSpPr>
            <p:nvPr/>
          </p:nvSpPr>
          <p:spPr bwMode="auto">
            <a:xfrm rot="10800000" flipH="1">
              <a:off x="572" y="0"/>
              <a:ext cx="498" cy="4968"/>
            </a:xfrm>
            <a:prstGeom prst="rect">
              <a:avLst/>
            </a:prstGeom>
            <a:solidFill>
              <a:schemeClr val="accent1">
                <a:alpha val="21176"/>
              </a:schemeClr>
            </a:solidFill>
            <a:ln w="12700">
              <a:noFill/>
              <a:miter lim="800000"/>
              <a:headEnd/>
              <a:tailEnd/>
            </a:ln>
            <a:effectLst>
              <a:outerShdw dist="406399" dir="5400000" algn="ctr" rotWithShape="0">
                <a:schemeClr val="bg2">
                  <a:alpha val="67998"/>
                </a:schemeClr>
              </a:outerShdw>
            </a:effectLst>
          </p:spPr>
          <p:txBody>
            <a:bodyPr lIns="0" tIns="0" rIns="0" bIns="0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437" name="Rectangle 5"/>
            <p:cNvSpPr>
              <a:spLocks/>
            </p:cNvSpPr>
            <p:nvPr/>
          </p:nvSpPr>
          <p:spPr bwMode="auto">
            <a:xfrm rot="10800000" flipH="1">
              <a:off x="1145" y="0"/>
              <a:ext cx="498" cy="4968"/>
            </a:xfrm>
            <a:prstGeom prst="rect">
              <a:avLst/>
            </a:prstGeom>
            <a:solidFill>
              <a:schemeClr val="accent1">
                <a:alpha val="21176"/>
              </a:schemeClr>
            </a:solidFill>
            <a:ln w="12700">
              <a:noFill/>
              <a:miter lim="800000"/>
              <a:headEnd/>
              <a:tailEnd/>
            </a:ln>
            <a:effectLst>
              <a:outerShdw dist="406399" dir="5400000" algn="ctr" rotWithShape="0">
                <a:schemeClr val="bg2">
                  <a:alpha val="67998"/>
                </a:schemeClr>
              </a:outerShdw>
            </a:effectLst>
          </p:spPr>
          <p:txBody>
            <a:bodyPr lIns="0" tIns="0" rIns="0" bIns="0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438" name="Rectangle 6"/>
            <p:cNvSpPr>
              <a:spLocks/>
            </p:cNvSpPr>
            <p:nvPr/>
          </p:nvSpPr>
          <p:spPr bwMode="auto">
            <a:xfrm rot="10800000" flipH="1">
              <a:off x="1717" y="0"/>
              <a:ext cx="498" cy="4968"/>
            </a:xfrm>
            <a:prstGeom prst="rect">
              <a:avLst/>
            </a:prstGeom>
            <a:solidFill>
              <a:schemeClr val="accent1">
                <a:alpha val="21176"/>
              </a:schemeClr>
            </a:solidFill>
            <a:ln w="12700">
              <a:noFill/>
              <a:miter lim="800000"/>
              <a:headEnd/>
              <a:tailEnd/>
            </a:ln>
            <a:effectLst>
              <a:outerShdw dist="406399" dir="5400000" algn="ctr" rotWithShape="0">
                <a:schemeClr val="bg2">
                  <a:alpha val="67998"/>
                </a:schemeClr>
              </a:outerShdw>
            </a:effectLst>
          </p:spPr>
          <p:txBody>
            <a:bodyPr lIns="0" tIns="0" rIns="0" bIns="0"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7175501" y="2286000"/>
            <a:ext cx="3516314" cy="7250853"/>
            <a:chOff x="0" y="0"/>
            <a:chExt cx="2215" cy="4968"/>
          </a:xfrm>
        </p:grpSpPr>
        <p:sp>
          <p:nvSpPr>
            <p:cNvPr id="18440" name="Rectangle 8"/>
            <p:cNvSpPr>
              <a:spLocks/>
            </p:cNvSpPr>
            <p:nvPr/>
          </p:nvSpPr>
          <p:spPr bwMode="auto">
            <a:xfrm rot="10800000" flipH="1">
              <a:off x="0" y="0"/>
              <a:ext cx="498" cy="4968"/>
            </a:xfrm>
            <a:prstGeom prst="rect">
              <a:avLst/>
            </a:prstGeom>
            <a:solidFill>
              <a:schemeClr val="accent1">
                <a:alpha val="21176"/>
              </a:schemeClr>
            </a:solidFill>
            <a:ln w="12700">
              <a:noFill/>
              <a:miter lim="800000"/>
              <a:headEnd/>
              <a:tailEnd/>
            </a:ln>
            <a:effectLst>
              <a:outerShdw dist="406399" dir="5400000" algn="ctr" rotWithShape="0">
                <a:schemeClr val="bg2">
                  <a:alpha val="67998"/>
                </a:schemeClr>
              </a:outerShdw>
            </a:effectLst>
          </p:spPr>
          <p:txBody>
            <a:bodyPr lIns="0" tIns="0" rIns="0" bIns="0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441" name="Rectangle 9"/>
            <p:cNvSpPr>
              <a:spLocks/>
            </p:cNvSpPr>
            <p:nvPr/>
          </p:nvSpPr>
          <p:spPr bwMode="auto">
            <a:xfrm rot="10800000" flipH="1">
              <a:off x="572" y="0"/>
              <a:ext cx="498" cy="4968"/>
            </a:xfrm>
            <a:prstGeom prst="rect">
              <a:avLst/>
            </a:prstGeom>
            <a:solidFill>
              <a:schemeClr val="accent1">
                <a:alpha val="21176"/>
              </a:schemeClr>
            </a:solidFill>
            <a:ln w="12700">
              <a:noFill/>
              <a:miter lim="800000"/>
              <a:headEnd/>
              <a:tailEnd/>
            </a:ln>
            <a:effectLst>
              <a:outerShdw dist="406399" dir="5400000" algn="ctr" rotWithShape="0">
                <a:schemeClr val="bg2">
                  <a:alpha val="67998"/>
                </a:schemeClr>
              </a:outerShdw>
            </a:effectLst>
          </p:spPr>
          <p:txBody>
            <a:bodyPr lIns="0" tIns="0" rIns="0" bIns="0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442" name="Rectangle 10"/>
            <p:cNvSpPr>
              <a:spLocks/>
            </p:cNvSpPr>
            <p:nvPr/>
          </p:nvSpPr>
          <p:spPr bwMode="auto">
            <a:xfrm rot="10800000" flipH="1">
              <a:off x="1145" y="0"/>
              <a:ext cx="498" cy="4968"/>
            </a:xfrm>
            <a:prstGeom prst="rect">
              <a:avLst/>
            </a:prstGeom>
            <a:solidFill>
              <a:schemeClr val="accent1">
                <a:alpha val="21176"/>
              </a:schemeClr>
            </a:solidFill>
            <a:ln w="12700">
              <a:noFill/>
              <a:miter lim="800000"/>
              <a:headEnd/>
              <a:tailEnd/>
            </a:ln>
            <a:effectLst>
              <a:outerShdw dist="406399" dir="5400000" algn="ctr" rotWithShape="0">
                <a:schemeClr val="bg2">
                  <a:alpha val="67998"/>
                </a:schemeClr>
              </a:outerShdw>
            </a:effectLst>
          </p:spPr>
          <p:txBody>
            <a:bodyPr lIns="0" tIns="0" rIns="0" bIns="0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443" name="Rectangle 11"/>
            <p:cNvSpPr>
              <a:spLocks/>
            </p:cNvSpPr>
            <p:nvPr/>
          </p:nvSpPr>
          <p:spPr bwMode="auto">
            <a:xfrm rot="10800000" flipH="1">
              <a:off x="1717" y="0"/>
              <a:ext cx="498" cy="4968"/>
            </a:xfrm>
            <a:prstGeom prst="rect">
              <a:avLst/>
            </a:prstGeom>
            <a:solidFill>
              <a:schemeClr val="accent1">
                <a:alpha val="21176"/>
              </a:schemeClr>
            </a:solidFill>
            <a:ln w="12700">
              <a:noFill/>
              <a:miter lim="800000"/>
              <a:headEnd/>
              <a:tailEnd/>
            </a:ln>
            <a:effectLst>
              <a:outerShdw dist="406399" dir="5400000" algn="ctr" rotWithShape="0">
                <a:schemeClr val="bg2">
                  <a:alpha val="67998"/>
                </a:schemeClr>
              </a:outerShdw>
            </a:effectLst>
          </p:spPr>
          <p:txBody>
            <a:bodyPr lIns="0" tIns="0" rIns="0" bIns="0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7413" name="Rectangle 12"/>
          <p:cNvSpPr>
            <a:spLocks/>
          </p:cNvSpPr>
          <p:nvPr/>
        </p:nvSpPr>
        <p:spPr bwMode="auto">
          <a:xfrm>
            <a:off x="4273551" y="1593850"/>
            <a:ext cx="1106072" cy="47705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3100" dirty="0"/>
              <a:t>March</a:t>
            </a:r>
          </a:p>
        </p:txBody>
      </p:sp>
      <p:sp>
        <p:nvSpPr>
          <p:cNvPr id="17414" name="Rectangle 13"/>
          <p:cNvSpPr>
            <a:spLocks/>
          </p:cNvSpPr>
          <p:nvPr/>
        </p:nvSpPr>
        <p:spPr bwMode="auto">
          <a:xfrm>
            <a:off x="8380413" y="1600201"/>
            <a:ext cx="795090" cy="47705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3100" dirty="0"/>
              <a:t>April</a:t>
            </a:r>
          </a:p>
        </p:txBody>
      </p:sp>
      <p:sp>
        <p:nvSpPr>
          <p:cNvPr id="17415" name="Rectangle 14"/>
          <p:cNvSpPr>
            <a:spLocks/>
          </p:cNvSpPr>
          <p:nvPr/>
        </p:nvSpPr>
        <p:spPr bwMode="auto">
          <a:xfrm>
            <a:off x="1" y="6959600"/>
            <a:ext cx="3173413" cy="99060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sz="3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Mobile Billboard</a:t>
            </a:r>
          </a:p>
        </p:txBody>
      </p:sp>
      <p:sp>
        <p:nvSpPr>
          <p:cNvPr id="18447" name="Rectangle 15"/>
          <p:cNvSpPr>
            <a:spLocks/>
          </p:cNvSpPr>
          <p:nvPr/>
        </p:nvSpPr>
        <p:spPr bwMode="auto">
          <a:xfrm rot="10800000" flipH="1">
            <a:off x="4997451" y="7200900"/>
            <a:ext cx="3937000" cy="330200"/>
          </a:xfrm>
          <a:prstGeom prst="rect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  <a:effectLst>
            <a:outerShdw dist="50799" dir="5400000" algn="ctr" rotWithShape="0">
              <a:schemeClr val="bg2">
                <a:alpha val="67998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17417" name="Rectangle 16"/>
          <p:cNvSpPr>
            <a:spLocks/>
          </p:cNvSpPr>
          <p:nvPr/>
        </p:nvSpPr>
        <p:spPr bwMode="auto">
          <a:xfrm>
            <a:off x="222251" y="3327400"/>
            <a:ext cx="2628900" cy="571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sz="3100" dirty="0"/>
              <a:t>Radio</a:t>
            </a:r>
          </a:p>
        </p:txBody>
      </p:sp>
      <p:sp>
        <p:nvSpPr>
          <p:cNvPr id="18449" name="Rectangle 17"/>
          <p:cNvSpPr>
            <a:spLocks/>
          </p:cNvSpPr>
          <p:nvPr/>
        </p:nvSpPr>
        <p:spPr bwMode="auto">
          <a:xfrm rot="10800000" flipH="1">
            <a:off x="5029200" y="3543300"/>
            <a:ext cx="3848100" cy="3302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12700">
            <a:noFill/>
            <a:miter lim="800000"/>
            <a:headEnd/>
            <a:tailEnd/>
          </a:ln>
          <a:effectLst>
            <a:outerShdw dist="50799" dir="5400000" algn="ctr" rotWithShape="0">
              <a:schemeClr val="bg2">
                <a:alpha val="67998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18450" name="Rectangle 18"/>
          <p:cNvSpPr>
            <a:spLocks/>
          </p:cNvSpPr>
          <p:nvPr/>
        </p:nvSpPr>
        <p:spPr bwMode="auto">
          <a:xfrm rot="10800000" flipH="1">
            <a:off x="5943600" y="4457700"/>
            <a:ext cx="2019300" cy="330200"/>
          </a:xfrm>
          <a:prstGeom prst="rect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  <a:effectLst>
            <a:outerShdw dist="50799" dir="5400000" algn="ctr" rotWithShape="0">
              <a:schemeClr val="bg2">
                <a:alpha val="67998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17420" name="Rectangle 19"/>
          <p:cNvSpPr>
            <a:spLocks/>
          </p:cNvSpPr>
          <p:nvPr/>
        </p:nvSpPr>
        <p:spPr bwMode="auto">
          <a:xfrm>
            <a:off x="1225551" y="4241801"/>
            <a:ext cx="506549" cy="477054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3100" dirty="0">
                <a:solidFill>
                  <a:schemeClr val="tx1"/>
                </a:solidFill>
              </a:rPr>
              <a:t>TV</a:t>
            </a:r>
          </a:p>
        </p:txBody>
      </p:sp>
      <p:sp>
        <p:nvSpPr>
          <p:cNvPr id="17421" name="Rectangle 20"/>
          <p:cNvSpPr>
            <a:spLocks/>
          </p:cNvSpPr>
          <p:nvPr/>
        </p:nvSpPr>
        <p:spPr bwMode="auto">
          <a:xfrm>
            <a:off x="355599" y="4953001"/>
            <a:ext cx="2616201" cy="18922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sz="3100" dirty="0"/>
              <a:t>Out of Home</a:t>
            </a:r>
          </a:p>
          <a:p>
            <a:r>
              <a:rPr lang="en-US" sz="2100" dirty="0"/>
              <a:t>Transit Shelters</a:t>
            </a:r>
          </a:p>
          <a:p>
            <a:r>
              <a:rPr lang="en-US" sz="2100" dirty="0" err="1"/>
              <a:t>Busbacks</a:t>
            </a:r>
            <a:r>
              <a:rPr lang="en-US" sz="2100" dirty="0"/>
              <a:t>/Sides</a:t>
            </a:r>
            <a:br>
              <a:rPr lang="en-US" sz="2100" dirty="0"/>
            </a:br>
            <a:r>
              <a:rPr lang="en-US" sz="2100" dirty="0"/>
              <a:t>Rail Cards</a:t>
            </a:r>
          </a:p>
          <a:p>
            <a:r>
              <a:rPr lang="en-US" sz="2100" dirty="0"/>
              <a:t>Interior Cards</a:t>
            </a:r>
          </a:p>
        </p:txBody>
      </p:sp>
      <p:sp>
        <p:nvSpPr>
          <p:cNvPr id="18453" name="Rectangle 21"/>
          <p:cNvSpPr>
            <a:spLocks/>
          </p:cNvSpPr>
          <p:nvPr/>
        </p:nvSpPr>
        <p:spPr bwMode="auto">
          <a:xfrm rot="10800000" flipH="1">
            <a:off x="5041901" y="5499101"/>
            <a:ext cx="3848100" cy="3302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12700">
            <a:solidFill>
              <a:schemeClr val="tx2"/>
            </a:solidFill>
            <a:miter lim="800000"/>
            <a:headEnd/>
            <a:tailEnd/>
          </a:ln>
          <a:effectLst>
            <a:outerShdw dist="50799" dir="5400000" algn="ctr" rotWithShape="0">
              <a:schemeClr val="bg2">
                <a:alpha val="67998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17423" name="Line 22"/>
          <p:cNvSpPr>
            <a:spLocks noChangeShapeType="1"/>
          </p:cNvSpPr>
          <p:nvPr/>
        </p:nvSpPr>
        <p:spPr bwMode="auto">
          <a:xfrm>
            <a:off x="3225800" y="2108200"/>
            <a:ext cx="3467100" cy="0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7424" name="Line 23"/>
          <p:cNvSpPr>
            <a:spLocks noChangeShapeType="1"/>
          </p:cNvSpPr>
          <p:nvPr/>
        </p:nvSpPr>
        <p:spPr bwMode="auto">
          <a:xfrm>
            <a:off x="7200901" y="2108200"/>
            <a:ext cx="3467100" cy="0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7425" name="Rectangle 24"/>
          <p:cNvSpPr>
            <a:spLocks/>
          </p:cNvSpPr>
          <p:nvPr/>
        </p:nvSpPr>
        <p:spPr bwMode="auto">
          <a:xfrm>
            <a:off x="203200" y="8051800"/>
            <a:ext cx="2857500" cy="571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sz="3100" dirty="0"/>
              <a:t>Earned </a:t>
            </a:r>
            <a:r>
              <a:rPr lang="en-US" sz="3100" dirty="0" smtClean="0"/>
              <a:t>Media</a:t>
            </a:r>
          </a:p>
          <a:p>
            <a:r>
              <a:rPr lang="en-US" sz="2000" dirty="0" smtClean="0"/>
              <a:t>(Press Event)</a:t>
            </a:r>
            <a:endParaRPr lang="en-US" sz="2000" dirty="0"/>
          </a:p>
        </p:txBody>
      </p:sp>
      <p:sp>
        <p:nvSpPr>
          <p:cNvPr id="18457" name="Rectangle 25"/>
          <p:cNvSpPr>
            <a:spLocks/>
          </p:cNvSpPr>
          <p:nvPr/>
        </p:nvSpPr>
        <p:spPr bwMode="auto">
          <a:xfrm rot="10800000" flipH="1">
            <a:off x="5003801" y="8267701"/>
            <a:ext cx="787401" cy="3302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12700">
            <a:noFill/>
            <a:miter lim="800000"/>
            <a:headEnd/>
            <a:tailEnd/>
          </a:ln>
          <a:effectLst>
            <a:outerShdw dist="50799" dir="5400000" algn="ctr" rotWithShape="0">
              <a:schemeClr val="bg2">
                <a:alpha val="67998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7428" name="Rectangle 27"/>
          <p:cNvSpPr>
            <a:spLocks/>
          </p:cNvSpPr>
          <p:nvPr/>
        </p:nvSpPr>
        <p:spPr bwMode="auto">
          <a:xfrm>
            <a:off x="177799" y="8788400"/>
            <a:ext cx="2857500" cy="571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sz="3100" dirty="0">
                <a:solidFill>
                  <a:srgbClr val="3399FF"/>
                </a:solidFill>
              </a:rPr>
              <a:t>Evaluation</a:t>
            </a:r>
          </a:p>
        </p:txBody>
      </p:sp>
      <p:sp>
        <p:nvSpPr>
          <p:cNvPr id="18460" name="Rectangle 28"/>
          <p:cNvSpPr>
            <a:spLocks/>
          </p:cNvSpPr>
          <p:nvPr/>
        </p:nvSpPr>
        <p:spPr bwMode="auto">
          <a:xfrm rot="10800000" flipH="1">
            <a:off x="3175001" y="9004299"/>
            <a:ext cx="787401" cy="330200"/>
          </a:xfrm>
          <a:prstGeom prst="rect">
            <a:avLst/>
          </a:prstGeom>
          <a:solidFill>
            <a:srgbClr val="3399FF"/>
          </a:solidFill>
          <a:ln w="12700">
            <a:noFill/>
            <a:miter lim="800000"/>
            <a:headEnd/>
            <a:tailEnd/>
          </a:ln>
          <a:effectLst>
            <a:outerShdw dist="50799" dir="5400000" algn="ctr" rotWithShape="0">
              <a:schemeClr val="bg2">
                <a:alpha val="67998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18461" name="Rectangle 29"/>
          <p:cNvSpPr>
            <a:spLocks/>
          </p:cNvSpPr>
          <p:nvPr/>
        </p:nvSpPr>
        <p:spPr bwMode="auto">
          <a:xfrm rot="10800000" flipH="1">
            <a:off x="8978900" y="9004299"/>
            <a:ext cx="787401" cy="330200"/>
          </a:xfrm>
          <a:prstGeom prst="rect">
            <a:avLst/>
          </a:prstGeom>
          <a:solidFill>
            <a:srgbClr val="3399FF"/>
          </a:solidFill>
          <a:ln w="12700">
            <a:noFill/>
            <a:miter lim="800000"/>
            <a:headEnd/>
            <a:tailEnd/>
          </a:ln>
          <a:effectLst>
            <a:outerShdw dist="50799" dir="5400000" algn="ctr" rotWithShape="0">
              <a:schemeClr val="bg2">
                <a:alpha val="67998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17431" name="Rectangle 30"/>
          <p:cNvSpPr>
            <a:spLocks/>
          </p:cNvSpPr>
          <p:nvPr/>
        </p:nvSpPr>
        <p:spPr bwMode="auto">
          <a:xfrm>
            <a:off x="3949701" y="-927099"/>
            <a:ext cx="7023100" cy="241300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l"/>
            <a:r>
              <a:rPr lang="en-US" sz="4800" dirty="0" smtClean="0"/>
              <a:t>Spring 2011 Schedule</a:t>
            </a:r>
            <a:endParaRPr lang="en-US" sz="4800" dirty="0"/>
          </a:p>
        </p:txBody>
      </p:sp>
      <p:sp>
        <p:nvSpPr>
          <p:cNvPr id="18463" name="Rectangle 31"/>
          <p:cNvSpPr>
            <a:spLocks/>
          </p:cNvSpPr>
          <p:nvPr/>
        </p:nvSpPr>
        <p:spPr bwMode="auto">
          <a:xfrm rot="10800000" flipH="1">
            <a:off x="5033963" y="2730500"/>
            <a:ext cx="3848100" cy="330200"/>
          </a:xfrm>
          <a:prstGeom prst="rect">
            <a:avLst/>
          </a:prstGeom>
          <a:solidFill>
            <a:srgbClr val="FF0000"/>
          </a:solidFill>
          <a:ln w="12700">
            <a:noFill/>
            <a:miter lim="800000"/>
            <a:headEnd/>
            <a:tailEnd/>
          </a:ln>
          <a:effectLst>
            <a:outerShdw dist="50799" dir="5400000" algn="ctr" rotWithShape="0">
              <a:schemeClr val="bg2">
                <a:alpha val="67998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sp>
        <p:nvSpPr>
          <p:cNvPr id="17433" name="Rectangle 32"/>
          <p:cNvSpPr>
            <a:spLocks/>
          </p:cNvSpPr>
          <p:nvPr/>
        </p:nvSpPr>
        <p:spPr bwMode="auto">
          <a:xfrm>
            <a:off x="190501" y="2514600"/>
            <a:ext cx="2255426" cy="47705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3100" dirty="0">
                <a:solidFill>
                  <a:srgbClr val="FF0000"/>
                </a:solidFill>
              </a:rPr>
              <a:t>Enforcement</a:t>
            </a:r>
          </a:p>
        </p:txBody>
      </p:sp>
      <p:pic>
        <p:nvPicPr>
          <p:cNvPr id="34" name="Picture 7" descr="StreetSmartlogo.eps"/>
          <p:cNvPicPr>
            <a:picLocks noChangeAspect="1"/>
          </p:cNvPicPr>
          <p:nvPr/>
        </p:nvPicPr>
        <p:blipFill>
          <a:blip r:embed="rId2"/>
          <a:srcRect b="24884"/>
          <a:stretch>
            <a:fillRect/>
          </a:stretch>
        </p:blipFill>
        <p:spPr bwMode="auto">
          <a:xfrm>
            <a:off x="635000" y="685800"/>
            <a:ext cx="2819401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Date Placeholder 3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3/16/2011</a:t>
            </a:r>
            <a:endParaRPr lang="en-US"/>
          </a:p>
        </p:txBody>
      </p:sp>
      <p:sp>
        <p:nvSpPr>
          <p:cNvPr id="36" name="Slide Number Placeholder 3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8ADC58-2696-4ABA-8574-67ED5661F674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Evaluation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650876" y="1828800"/>
            <a:ext cx="11703050" cy="6883401"/>
          </a:xfrm>
        </p:spPr>
        <p:txBody>
          <a:bodyPr/>
          <a:lstStyle/>
          <a:p>
            <a:r>
              <a:rPr lang="en-US" dirty="0" smtClean="0"/>
              <a:t>Pre and post-campaign web-based surveys of area motorists</a:t>
            </a:r>
          </a:p>
          <a:p>
            <a:pPr lvl="2"/>
            <a:r>
              <a:rPr lang="en-US" dirty="0" smtClean="0"/>
              <a:t>Shows that people remember the messages, and where they heard them</a:t>
            </a:r>
          </a:p>
          <a:p>
            <a:r>
              <a:rPr lang="en-US" dirty="0" smtClean="0"/>
              <a:t>Before and after observational study </a:t>
            </a:r>
          </a:p>
          <a:p>
            <a:pPr lvl="2"/>
            <a:r>
              <a:rPr lang="en-US" dirty="0" smtClean="0"/>
              <a:t>Selected locations in DC with Traffic Cameras</a:t>
            </a:r>
          </a:p>
          <a:p>
            <a:r>
              <a:rPr lang="en-US" dirty="0" smtClean="0"/>
              <a:t>PR success measured by “earned media”</a:t>
            </a:r>
          </a:p>
          <a:p>
            <a:r>
              <a:rPr lang="en-US" dirty="0" smtClean="0"/>
              <a:t>Law enforcement agencies report citations and warnings issued during the campaign</a:t>
            </a:r>
          </a:p>
          <a:p>
            <a:r>
              <a:rPr lang="en-US" dirty="0" smtClean="0"/>
              <a:t>Annual Report, October 2011</a:t>
            </a:r>
          </a:p>
        </p:txBody>
      </p:sp>
      <p:sp>
        <p:nvSpPr>
          <p:cNvPr id="10244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3/16/2011</a:t>
            </a:r>
            <a:endParaRPr lang="en-US" dirty="0"/>
          </a:p>
        </p:txBody>
      </p:sp>
      <p:sp>
        <p:nvSpPr>
          <p:cNvPr id="10245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2CC6A9F-D795-4789-91CA-D501E6667119}" type="slidenum">
              <a:rPr lang="en-US" smtClean="0"/>
              <a:pPr/>
              <a:t>10</a:t>
            </a:fld>
            <a:endParaRPr lang="en-US" dirty="0" smtClean="0"/>
          </a:p>
        </p:txBody>
      </p:sp>
      <p:pic>
        <p:nvPicPr>
          <p:cNvPr id="6" name="Picture 7" descr="StreetSmartlogo.eps"/>
          <p:cNvPicPr>
            <a:picLocks noChangeAspect="1"/>
          </p:cNvPicPr>
          <p:nvPr/>
        </p:nvPicPr>
        <p:blipFill>
          <a:blip r:embed="rId2"/>
          <a:srcRect b="24884"/>
          <a:stretch>
            <a:fillRect/>
          </a:stretch>
        </p:blipFill>
        <p:spPr bwMode="auto">
          <a:xfrm>
            <a:off x="635000" y="685800"/>
            <a:ext cx="2819401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E337283-5903-4AB3-B9C7-73743C239565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15363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3/16/2011</a:t>
            </a:r>
            <a:endParaRPr lang="en-US"/>
          </a:p>
        </p:txBody>
      </p:sp>
      <p:pic>
        <p:nvPicPr>
          <p:cNvPr id="15364" name="Picture 4" descr="StreetSmartlogo.eps"/>
          <p:cNvPicPr>
            <a:picLocks noChangeAspect="1"/>
          </p:cNvPicPr>
          <p:nvPr/>
        </p:nvPicPr>
        <p:blipFill>
          <a:blip r:embed="rId2"/>
          <a:srcRect b="24884"/>
          <a:stretch>
            <a:fillRect/>
          </a:stretch>
        </p:blipFill>
        <p:spPr bwMode="auto">
          <a:xfrm>
            <a:off x="2235201" y="3276599"/>
            <a:ext cx="9369425" cy="230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6797</TotalTime>
  <Pages>0</Pages>
  <Words>445</Words>
  <Characters>0</Characters>
  <Application>Microsoft Office PowerPoint</Application>
  <PresentationFormat>Custom</PresentationFormat>
  <Lines>0</Lines>
  <Paragraphs>119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  Spring 2011 Campaign </vt:lpstr>
      <vt:lpstr>Slide 8</vt:lpstr>
      <vt:lpstr>Slide 9</vt:lpstr>
      <vt:lpstr>Evaluation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Michael Farrell</dc:creator>
  <cp:lastModifiedBy>Douglas Franklin</cp:lastModifiedBy>
  <cp:revision>476</cp:revision>
  <dcterms:created xsi:type="dcterms:W3CDTF">2010-03-15T18:49:17Z</dcterms:created>
  <dcterms:modified xsi:type="dcterms:W3CDTF">2011-03-09T19:06:17Z</dcterms:modified>
</cp:coreProperties>
</file>