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56" r:id="rId2"/>
    <p:sldId id="291" r:id="rId3"/>
    <p:sldId id="281" r:id="rId4"/>
    <p:sldId id="284" r:id="rId5"/>
    <p:sldId id="282" r:id="rId6"/>
    <p:sldId id="285" r:id="rId7"/>
    <p:sldId id="296" r:id="rId8"/>
    <p:sldId id="297" r:id="rId9"/>
    <p:sldId id="290" r:id="rId10"/>
    <p:sldId id="286" r:id="rId11"/>
    <p:sldId id="287" r:id="rId12"/>
    <p:sldId id="299" r:id="rId13"/>
    <p:sldId id="292" r:id="rId14"/>
    <p:sldId id="272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287" autoAdjust="0"/>
    <p:restoredTop sz="90295" autoAdjust="0"/>
  </p:normalViewPr>
  <p:slideViewPr>
    <p:cSldViewPr>
      <p:cViewPr varScale="1">
        <p:scale>
          <a:sx n="98" d="100"/>
          <a:sy n="98" d="100"/>
        </p:scale>
        <p:origin x="-19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35" tIns="45718" rIns="91435" bIns="4571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35" tIns="45718" rIns="91435" bIns="45718" rtlCol="0"/>
          <a:lstStyle>
            <a:lvl1pPr algn="r">
              <a:defRPr sz="1200"/>
            </a:lvl1pPr>
          </a:lstStyle>
          <a:p>
            <a:fld id="{FFA6D095-73E5-40BF-9D21-7D18E9E96F31}" type="datetimeFigureOut">
              <a:rPr lang="en-US" smtClean="0"/>
              <a:pPr/>
              <a:t>3/16/2011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35" tIns="45718" rIns="91435" bIns="4571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35" tIns="45718" rIns="91435" bIns="45718" rtlCol="0" anchor="b"/>
          <a:lstStyle>
            <a:lvl1pPr algn="r">
              <a:defRPr sz="1200"/>
            </a:lvl1pPr>
          </a:lstStyle>
          <a:p>
            <a:fld id="{1A4D3848-6659-4C92-B4DB-4D9097602B1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72421" cy="457513"/>
          </a:xfrm>
          <a:prstGeom prst="rect">
            <a:avLst/>
          </a:prstGeom>
        </p:spPr>
        <p:txBody>
          <a:bodyPr vert="horz" lIns="89730" tIns="44865" rIns="89730" bIns="4486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027" y="0"/>
            <a:ext cx="2972421" cy="457513"/>
          </a:xfrm>
          <a:prstGeom prst="rect">
            <a:avLst/>
          </a:prstGeom>
        </p:spPr>
        <p:txBody>
          <a:bodyPr vert="horz" lIns="89730" tIns="44865" rIns="89730" bIns="44865" rtlCol="0"/>
          <a:lstStyle>
            <a:lvl1pPr algn="r">
              <a:defRPr sz="1200"/>
            </a:lvl1pPr>
          </a:lstStyle>
          <a:p>
            <a:fld id="{D352ABC1-0032-4192-BC2E-F03C307997A6}" type="datetimeFigureOut">
              <a:rPr lang="en-US" smtClean="0"/>
              <a:pPr/>
              <a:t>3/16/2011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9730" tIns="44865" rIns="89730" bIns="44865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6421" y="4344025"/>
            <a:ext cx="5485158" cy="4114488"/>
          </a:xfrm>
          <a:prstGeom prst="rect">
            <a:avLst/>
          </a:prstGeom>
        </p:spPr>
        <p:txBody>
          <a:bodyPr vert="horz" lIns="89730" tIns="44865" rIns="89730" bIns="44865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684926"/>
            <a:ext cx="2972421" cy="457513"/>
          </a:xfrm>
          <a:prstGeom prst="rect">
            <a:avLst/>
          </a:prstGeom>
        </p:spPr>
        <p:txBody>
          <a:bodyPr vert="horz" lIns="89730" tIns="44865" rIns="89730" bIns="4486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027" y="8684926"/>
            <a:ext cx="2972421" cy="457513"/>
          </a:xfrm>
          <a:prstGeom prst="rect">
            <a:avLst/>
          </a:prstGeom>
        </p:spPr>
        <p:txBody>
          <a:bodyPr vert="horz" lIns="89730" tIns="44865" rIns="89730" bIns="44865" rtlCol="0" anchor="b"/>
          <a:lstStyle>
            <a:lvl1pPr algn="r">
              <a:defRPr sz="1200"/>
            </a:lvl1pPr>
          </a:lstStyle>
          <a:p>
            <a:fld id="{57DBC189-52EF-4F85-94CA-89BCB2C3C03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DBC189-52EF-4F85-94CA-89BCB2C3C03D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16</a:t>
            </a:r>
            <a:r>
              <a:rPr lang="en-US" baseline="0" dirty="0" smtClean="0"/>
              <a:t> out of 21 local governments returned the surveys </a:t>
            </a:r>
          </a:p>
          <a:p>
            <a:r>
              <a:rPr lang="en-US" baseline="0" dirty="0" smtClean="0"/>
              <a:t>Surveys not returned include College Park, Greenbelt, City of Frederick, Manassas Park and Takoma Park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DBC189-52EF-4F85-94CA-89BCB2C3C03D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DBC189-52EF-4F85-94CA-89BCB2C3C03D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DBC189-52EF-4F85-94CA-89BCB2C3C03D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DBC189-52EF-4F85-94CA-89BCB2C3C03D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Do</a:t>
            </a:r>
            <a:r>
              <a:rPr lang="en-US" baseline="0" dirty="0" smtClean="0"/>
              <a:t> we want to highlight a street light program?</a:t>
            </a:r>
          </a:p>
          <a:p>
            <a:r>
              <a:rPr lang="en-US" dirty="0" smtClean="0">
                <a:solidFill>
                  <a:schemeClr val="accent1"/>
                </a:solidFill>
              </a:rPr>
              <a:t>130 non-DC Govt green certified buildings = 126 LEED certified private and nonprofit + 3 LEED certified federal +2 Green Communities projects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DBC189-52EF-4F85-94CA-89BCB2C3C03D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DBC189-52EF-4F85-94CA-89BCB2C3C03D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DBC189-52EF-4F85-94CA-89BCB2C3C03D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DBC189-52EF-4F85-94CA-89BCB2C3C03D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DBC189-52EF-4F85-94CA-89BCB2C3C03D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aseline="0" dirty="0" smtClean="0"/>
              <a:t>Could take this out for now. </a:t>
            </a:r>
          </a:p>
          <a:p>
            <a:r>
              <a:rPr lang="en-US" baseline="0" dirty="0" smtClean="0"/>
              <a:t>Small jurisdiction highlights map would go here if can get more small jurisdictions to return survey and/or let us know what they are doing that could be highlighted here.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DBC189-52EF-4F85-94CA-89BCB2C3C03D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aseline="0" dirty="0" smtClean="0"/>
              <a:t>Percent-wise school districts are further along than local governments in many categories </a:t>
            </a:r>
          </a:p>
          <a:p>
            <a:pPr defTabSz="897301">
              <a:defRPr/>
            </a:pPr>
            <a:r>
              <a:rPr lang="en-US" dirty="0" smtClean="0"/>
              <a:t>Results from 8 out of 12 school districts</a:t>
            </a:r>
            <a:r>
              <a:rPr lang="en-US" baseline="0" dirty="0" smtClean="0"/>
              <a:t> </a:t>
            </a:r>
          </a:p>
          <a:p>
            <a:pPr defTabSz="897301">
              <a:defRPr/>
            </a:pPr>
            <a:r>
              <a:rPr lang="en-US" dirty="0" smtClean="0"/>
              <a:t>School surveys not returned include District of Columbia, Arlington County, Frederick County and City of Manassas.  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DBC189-52EF-4F85-94CA-89BCB2C3C03D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DBC189-52EF-4F85-94CA-89BCB2C3C03D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5AB04-8D26-468D-BD8D-C4D3890BBF6D}" type="datetime1">
              <a:rPr lang="en-US" smtClean="0"/>
              <a:pPr/>
              <a:t>3/16/2011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5973B-FCF8-4A92-95AE-DC691FD0CAA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2E141-8AC4-4FC9-A4FE-2295C274C45B}" type="datetime1">
              <a:rPr lang="en-US" smtClean="0"/>
              <a:pPr/>
              <a:t>3/16/2011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5973B-FCF8-4A92-95AE-DC691FD0CAA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A2067-DC4D-4784-80F9-A44AF464AC88}" type="datetime1">
              <a:rPr lang="en-US" smtClean="0"/>
              <a:pPr/>
              <a:t>3/16/2011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5973B-FCF8-4A92-95AE-DC691FD0CAA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C57D6-F76C-4082-A114-A83E8BF8B66B}" type="datetime1">
              <a:rPr lang="en-US" smtClean="0"/>
              <a:pPr/>
              <a:t>3/16/2011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5973B-FCF8-4A92-95AE-DC691FD0CAA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E3BB2-360B-4692-937F-4DF7B6E55275}" type="datetime1">
              <a:rPr lang="en-US" smtClean="0"/>
              <a:pPr/>
              <a:t>3/16/2011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5973B-FCF8-4A92-95AE-DC691FD0CAA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FEEEF-0382-46D6-A701-B5DE5FEEA27E}" type="datetime1">
              <a:rPr lang="en-US" smtClean="0"/>
              <a:pPr/>
              <a:t>3/16/2011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5973B-FCF8-4A92-95AE-DC691FD0CAA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E68C3-3F7A-49B1-9CF0-398F0B538240}" type="datetime1">
              <a:rPr lang="en-US" smtClean="0"/>
              <a:pPr/>
              <a:t>3/16/2011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5973B-FCF8-4A92-95AE-DC691FD0CAA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938BB-9317-4F3A-81C1-50FCB7810DC8}" type="datetime1">
              <a:rPr lang="en-US" smtClean="0"/>
              <a:pPr/>
              <a:t>3/16/2011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5973B-FCF8-4A92-95AE-DC691FD0CAA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04188-F0D1-4D39-A460-714535545E6F}" type="datetime1">
              <a:rPr lang="en-US" smtClean="0"/>
              <a:pPr/>
              <a:t>3/16/2011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5973B-FCF8-4A92-95AE-DC691FD0CAA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29666-F158-4536-A397-B9CBA74F174B}" type="datetime1">
              <a:rPr lang="en-US" smtClean="0"/>
              <a:pPr/>
              <a:t>3/16/2011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5973B-FCF8-4A92-95AE-DC691FD0CAA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01CEB-883E-406E-957E-CD226FB2D953}" type="datetime1">
              <a:rPr lang="en-US" smtClean="0"/>
              <a:pPr/>
              <a:t>3/16/2011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5973B-FCF8-4A92-95AE-DC691FD0CAA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F98D26-E8B2-4EFB-B531-7D69D1D1A348}" type="datetime1">
              <a:rPr lang="en-US" smtClean="0"/>
              <a:pPr/>
              <a:t>3/16/2011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95973B-FCF8-4A92-95AE-DC691FD0CAA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447800"/>
            <a:ext cx="7772400" cy="2079625"/>
          </a:xfrm>
        </p:spPr>
        <p:txBody>
          <a:bodyPr>
            <a:normAutofit fontScale="90000"/>
          </a:bodyPr>
          <a:lstStyle/>
          <a:p>
            <a:r>
              <a:rPr lang="en-US" sz="4000" b="1" cap="all" dirty="0" smtClean="0">
                <a:solidFill>
                  <a:schemeClr val="accent1"/>
                </a:solidFill>
              </a:rPr>
              <a:t>Climate Action </a:t>
            </a:r>
            <a:r>
              <a:rPr lang="en-US" b="1" cap="all" dirty="0" smtClean="0">
                <a:solidFill>
                  <a:schemeClr val="accent1"/>
                </a:solidFill>
              </a:rPr>
              <a:t/>
            </a:r>
            <a:br>
              <a:rPr lang="en-US" b="1" cap="all" dirty="0" smtClean="0">
                <a:solidFill>
                  <a:schemeClr val="accent1"/>
                </a:solidFill>
              </a:rPr>
            </a:br>
            <a:r>
              <a:rPr lang="en-US" sz="6000" b="1" cap="all" dirty="0" smtClean="0">
                <a:solidFill>
                  <a:schemeClr val="accent1"/>
                </a:solidFill>
              </a:rPr>
              <a:t>Survey Results</a:t>
            </a:r>
            <a:br>
              <a:rPr lang="en-US" sz="6000" b="1" cap="all" dirty="0" smtClean="0">
                <a:solidFill>
                  <a:schemeClr val="accent1"/>
                </a:solidFill>
              </a:rPr>
            </a:br>
            <a:r>
              <a:rPr lang="en-US" sz="4000" b="1" cap="all" dirty="0" smtClean="0">
                <a:solidFill>
                  <a:schemeClr val="accent1"/>
                </a:solidFill>
              </a:rPr>
              <a:t>for Progress Report</a:t>
            </a:r>
            <a:endParaRPr lang="en-US" sz="4000" b="1" cap="all" dirty="0">
              <a:solidFill>
                <a:schemeClr val="accent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4114800"/>
            <a:ext cx="6400800" cy="1371600"/>
          </a:xfrm>
        </p:spPr>
        <p:txBody>
          <a:bodyPr/>
          <a:lstStyle/>
          <a:p>
            <a:r>
              <a:rPr lang="en-US" dirty="0" smtClean="0">
                <a:solidFill>
                  <a:schemeClr val="tx2"/>
                </a:solidFill>
              </a:rPr>
              <a:t>March 2011</a:t>
            </a:r>
            <a:endParaRPr lang="en-US" sz="2400" dirty="0" smtClean="0">
              <a:solidFill>
                <a:schemeClr val="tx2"/>
              </a:solidFill>
            </a:endParaRPr>
          </a:p>
          <a:p>
            <a:endParaRPr lang="en-US" dirty="0" smtClean="0">
              <a:solidFill>
                <a:schemeClr val="tx2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5973B-FCF8-4A92-95AE-DC691FD0CAA3}" type="slidenum">
              <a:rPr lang="en-US" smtClean="0"/>
              <a:pPr/>
              <a:t>1</a:t>
            </a:fld>
            <a:endParaRPr lang="en-US"/>
          </a:p>
        </p:txBody>
      </p:sp>
      <p:pic>
        <p:nvPicPr>
          <p:cNvPr id="9" name="Picture 2" descr="H:\OPA\Logo\cog_blue_tex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5867400"/>
            <a:ext cx="1143000" cy="874217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chemeClr val="accent1"/>
                </a:solidFill>
              </a:rPr>
              <a:t>Survey Result Categories</a:t>
            </a:r>
            <a:endParaRPr lang="en-US" sz="3200" b="1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47800"/>
            <a:ext cx="7848600" cy="44958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tx2"/>
                </a:solidFill>
              </a:rPr>
              <a:t>Inventory and Action Plans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Energy Efficiency 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Energy Efficiency Outreach Programs 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Sustainable Purchasing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Transportation and Land Use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Select Measure Highlights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School Districts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5973B-FCF8-4A92-95AE-DC691FD0CAA3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5" name="Picture 2" descr="H:\OPA\Logo\cog_blue_tex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5867400"/>
            <a:ext cx="1143000" cy="874217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381000" y="304800"/>
            <a:ext cx="8229600" cy="7620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b"/>
            <a:r>
              <a:rPr lang="en-US" sz="3200" b="1" dirty="0" smtClean="0">
                <a:solidFill>
                  <a:schemeClr val="accent1"/>
                </a:solidFill>
              </a:rPr>
              <a:t>Inventories and Action Plans</a:t>
            </a:r>
            <a:endParaRPr lang="en-US" sz="3200" b="1" dirty="0">
              <a:solidFill>
                <a:schemeClr val="accent1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5973B-FCF8-4A92-95AE-DC691FD0CAA3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10" name="Picture 2" descr="H:\OPA\Logo\cog_blue_tex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5867400"/>
            <a:ext cx="1143000" cy="874217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115073"/>
            <a:ext cx="9144000" cy="57429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305800" cy="11430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chemeClr val="accent1"/>
                </a:solidFill>
              </a:rPr>
              <a:t>Inventory and Action Plan Highlights</a:t>
            </a:r>
            <a:endParaRPr lang="en-US" sz="3200" b="1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752600"/>
            <a:ext cx="7315200" cy="44958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>
                <a:solidFill>
                  <a:schemeClr val="tx2"/>
                </a:solidFill>
              </a:rPr>
              <a:t>Loudoun and Montgomery Counties have implemented all four the following:</a:t>
            </a:r>
          </a:p>
          <a:p>
            <a:pPr lvl="1"/>
            <a:r>
              <a:rPr lang="en-US" sz="2400" dirty="0" smtClean="0">
                <a:solidFill>
                  <a:schemeClr val="accent1"/>
                </a:solidFill>
              </a:rPr>
              <a:t>Government GHG Emissions Inventory</a:t>
            </a:r>
          </a:p>
          <a:p>
            <a:pPr lvl="1"/>
            <a:r>
              <a:rPr lang="en-US" sz="2400" dirty="0" smtClean="0">
                <a:solidFill>
                  <a:schemeClr val="accent1"/>
                </a:solidFill>
              </a:rPr>
              <a:t>Community-wide GHG Emissions Inventory</a:t>
            </a:r>
          </a:p>
          <a:p>
            <a:pPr lvl="1"/>
            <a:r>
              <a:rPr lang="en-US" sz="2400" dirty="0" smtClean="0">
                <a:solidFill>
                  <a:schemeClr val="accent1"/>
                </a:solidFill>
              </a:rPr>
              <a:t>Government Operations Plan to Reduce GHG Emissions</a:t>
            </a:r>
          </a:p>
          <a:p>
            <a:pPr lvl="1"/>
            <a:r>
              <a:rPr lang="en-US" sz="2400" dirty="0" smtClean="0">
                <a:solidFill>
                  <a:schemeClr val="accent1"/>
                </a:solidFill>
              </a:rPr>
              <a:t>Community-wide Plan to Reduce GHG Emissions</a:t>
            </a:r>
          </a:p>
          <a:p>
            <a:pPr lvl="1"/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5973B-FCF8-4A92-95AE-DC691FD0CAA3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5" name="Picture 2" descr="H:\OPA\Logo\cog_blue_tex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5867400"/>
            <a:ext cx="1143000" cy="874217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381000" y="304800"/>
            <a:ext cx="8229600" cy="7620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b"/>
            <a:r>
              <a:rPr lang="en-US" sz="3200" b="1" dirty="0" smtClean="0">
                <a:solidFill>
                  <a:schemeClr val="accent1"/>
                </a:solidFill>
              </a:rPr>
              <a:t>Energy Efficiency</a:t>
            </a:r>
            <a:endParaRPr lang="en-US" sz="3200" b="1" dirty="0">
              <a:solidFill>
                <a:schemeClr val="accent1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5973B-FCF8-4A92-95AE-DC691FD0CAA3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10" name="Picture 2" descr="H:\OPA\Logo\cog_blue_tex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5867400"/>
            <a:ext cx="1143000" cy="874217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115072"/>
            <a:ext cx="9144000" cy="57429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chemeClr val="accent1"/>
                </a:solidFill>
              </a:rPr>
              <a:t>Energy Efficiency Highlights </a:t>
            </a:r>
            <a:endParaRPr lang="en-US" sz="3200" b="1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1148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>
                <a:solidFill>
                  <a:schemeClr val="tx2"/>
                </a:solidFill>
              </a:rPr>
              <a:t>Green Building:</a:t>
            </a:r>
          </a:p>
          <a:p>
            <a:pPr lvl="1"/>
            <a:r>
              <a:rPr lang="en-US" sz="2400" dirty="0" smtClean="0">
                <a:solidFill>
                  <a:schemeClr val="accent1"/>
                </a:solidFill>
              </a:rPr>
              <a:t>District of Columbia has 12 LEED certified DC Govt buildings and 130 non-DC government green certified buildings</a:t>
            </a:r>
          </a:p>
          <a:p>
            <a:pPr lvl="1"/>
            <a:r>
              <a:rPr lang="en-US" sz="2400" dirty="0" smtClean="0">
                <a:solidFill>
                  <a:schemeClr val="accent1"/>
                </a:solidFill>
              </a:rPr>
              <a:t>Fairfax County has 7 certified local govt projects, 7 more anticipated to be certified soon and 14 other active development projects are green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5973B-FCF8-4A92-95AE-DC691FD0CAA3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5" name="Picture 2" descr="H:\OPA\Logo\cog_blue_tex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5867400"/>
            <a:ext cx="1143000" cy="874217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8077200" cy="8382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chemeClr val="accent1"/>
                </a:solidFill>
              </a:rPr>
              <a:t>Energy Efficiency Outreach Programs </a:t>
            </a:r>
            <a:endParaRPr lang="en-US" sz="3200" b="1" dirty="0">
              <a:solidFill>
                <a:schemeClr val="accent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5973B-FCF8-4A92-95AE-DC691FD0CAA3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5" name="Picture 2" descr="H:\OPA\Logo\cog_blue_tex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5867400"/>
            <a:ext cx="1143000" cy="874217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115072"/>
            <a:ext cx="9144000" cy="57429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752600"/>
            <a:ext cx="7924800" cy="39624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>
                <a:solidFill>
                  <a:schemeClr val="tx2"/>
                </a:solidFill>
              </a:rPr>
              <a:t>Community Energy Challenge/Pledge</a:t>
            </a:r>
          </a:p>
          <a:p>
            <a:pPr lvl="1">
              <a:buNone/>
            </a:pPr>
            <a:r>
              <a:rPr lang="en-US" sz="2400" dirty="0" smtClean="0">
                <a:solidFill>
                  <a:schemeClr val="accent1"/>
                </a:solidFill>
              </a:rPr>
              <a:t>- City of Bowie</a:t>
            </a:r>
          </a:p>
          <a:p>
            <a:pPr lvl="1">
              <a:buNone/>
            </a:pPr>
            <a:r>
              <a:rPr lang="en-US" sz="2400" dirty="0" smtClean="0">
                <a:solidFill>
                  <a:schemeClr val="accent1"/>
                </a:solidFill>
              </a:rPr>
              <a:t>- Fairfax County </a:t>
            </a:r>
          </a:p>
          <a:p>
            <a:pPr lvl="1">
              <a:buNone/>
            </a:pPr>
            <a:r>
              <a:rPr lang="en-US" sz="2400" dirty="0" smtClean="0">
                <a:solidFill>
                  <a:schemeClr val="accent1"/>
                </a:solidFill>
              </a:rPr>
              <a:t>- Loudoun County </a:t>
            </a:r>
            <a:endParaRPr lang="en-US" sz="2400" b="1" dirty="0" smtClean="0">
              <a:solidFill>
                <a:schemeClr val="accent1"/>
              </a:solidFill>
            </a:endParaRPr>
          </a:p>
          <a:p>
            <a:pPr>
              <a:buNone/>
            </a:pPr>
            <a:endParaRPr lang="en-US" sz="1500" dirty="0" smtClean="0">
              <a:solidFill>
                <a:schemeClr val="accent1"/>
              </a:solidFill>
            </a:endParaRPr>
          </a:p>
          <a:p>
            <a:pPr>
              <a:buNone/>
            </a:pPr>
            <a:r>
              <a:rPr lang="en-US" dirty="0" smtClean="0">
                <a:solidFill>
                  <a:schemeClr val="tx2"/>
                </a:solidFill>
              </a:rPr>
              <a:t>Green Business Challenge/Certification</a:t>
            </a:r>
          </a:p>
          <a:p>
            <a:pPr lvl="1">
              <a:buNone/>
            </a:pPr>
            <a:r>
              <a:rPr lang="en-US" sz="2400" dirty="0" smtClean="0">
                <a:solidFill>
                  <a:schemeClr val="accent1"/>
                </a:solidFill>
              </a:rPr>
              <a:t>- Loudoun County </a:t>
            </a:r>
            <a:endParaRPr lang="en-US" sz="2400" b="1" dirty="0" smtClean="0">
              <a:solidFill>
                <a:schemeClr val="accent1"/>
              </a:solidFill>
            </a:endParaRPr>
          </a:p>
          <a:p>
            <a:pPr lvl="1">
              <a:buNone/>
            </a:pPr>
            <a:r>
              <a:rPr lang="en-US" sz="2400" dirty="0" smtClean="0">
                <a:solidFill>
                  <a:schemeClr val="accent1"/>
                </a:solidFill>
              </a:rPr>
              <a:t>- Montgomery County</a:t>
            </a:r>
            <a:endParaRPr lang="en-US" sz="2400" b="1" dirty="0" smtClean="0">
              <a:solidFill>
                <a:schemeClr val="accent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5973B-FCF8-4A92-95AE-DC691FD0CAA3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5" name="Picture 2" descr="H:\OPA\Logo\cog_blue_tex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5867400"/>
            <a:ext cx="1143000" cy="874217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533400" y="457200"/>
            <a:ext cx="8077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Energy Efficiency Outreach Program Highlights 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8077200" cy="9144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chemeClr val="accent1"/>
                </a:solidFill>
              </a:rPr>
              <a:t>Sustainable Purchasing</a:t>
            </a:r>
            <a:endParaRPr lang="en-US" sz="3200" b="1" dirty="0">
              <a:solidFill>
                <a:schemeClr val="accent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5973B-FCF8-4A92-95AE-DC691FD0CAA3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5" name="Picture 2" descr="H:\OPA\Logo\cog_blue_tex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5867400"/>
            <a:ext cx="1143000" cy="874217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" y="1115072"/>
            <a:ext cx="9144000" cy="57429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153400" cy="11430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chemeClr val="accent1"/>
                </a:solidFill>
              </a:rPr>
              <a:t>Sustainable Purchasing Highlights </a:t>
            </a:r>
            <a:endParaRPr lang="en-US" sz="3200" b="1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752600"/>
            <a:ext cx="7086600" cy="43434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>
                <a:solidFill>
                  <a:schemeClr val="tx2"/>
                </a:solidFill>
              </a:rPr>
              <a:t>Percent of total local government energy use purchased or consumed as renewable energy </a:t>
            </a:r>
          </a:p>
          <a:p>
            <a:pPr lvl="1">
              <a:buNone/>
            </a:pPr>
            <a:r>
              <a:rPr lang="en-US" sz="2400" dirty="0" smtClean="0">
                <a:solidFill>
                  <a:schemeClr val="accent1"/>
                </a:solidFill>
              </a:rPr>
              <a:t>- City of Rockville = </a:t>
            </a:r>
            <a:r>
              <a:rPr lang="en-US" sz="2400" b="1" dirty="0" smtClean="0">
                <a:solidFill>
                  <a:schemeClr val="accent1"/>
                </a:solidFill>
              </a:rPr>
              <a:t>60%</a:t>
            </a:r>
          </a:p>
          <a:p>
            <a:pPr lvl="1">
              <a:buNone/>
            </a:pPr>
            <a:r>
              <a:rPr lang="en-US" sz="2400" dirty="0" smtClean="0">
                <a:solidFill>
                  <a:schemeClr val="accent1"/>
                </a:solidFill>
              </a:rPr>
              <a:t>- District of Columbia = </a:t>
            </a:r>
            <a:r>
              <a:rPr lang="en-US" sz="2400" b="1" dirty="0" smtClean="0">
                <a:solidFill>
                  <a:schemeClr val="accent1"/>
                </a:solidFill>
              </a:rPr>
              <a:t>50%</a:t>
            </a:r>
          </a:p>
          <a:p>
            <a:pPr lvl="1">
              <a:buNone/>
            </a:pPr>
            <a:r>
              <a:rPr lang="en-US" sz="2400" dirty="0" smtClean="0">
                <a:solidFill>
                  <a:schemeClr val="accent1"/>
                </a:solidFill>
              </a:rPr>
              <a:t>- Gaithersburg = </a:t>
            </a:r>
            <a:r>
              <a:rPr lang="en-US" sz="2400" b="1" dirty="0" smtClean="0">
                <a:solidFill>
                  <a:schemeClr val="accent1"/>
                </a:solidFill>
              </a:rPr>
              <a:t>25%</a:t>
            </a:r>
          </a:p>
          <a:p>
            <a:pPr lvl="1">
              <a:buNone/>
            </a:pPr>
            <a:r>
              <a:rPr lang="en-US" sz="2400" dirty="0" smtClean="0">
                <a:solidFill>
                  <a:schemeClr val="accent1"/>
                </a:solidFill>
              </a:rPr>
              <a:t>- Montgomery County = </a:t>
            </a:r>
            <a:r>
              <a:rPr lang="en-US" sz="2400" b="1" dirty="0" smtClean="0">
                <a:solidFill>
                  <a:schemeClr val="accent1"/>
                </a:solidFill>
              </a:rPr>
              <a:t>25%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5973B-FCF8-4A92-95AE-DC691FD0CAA3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5" name="Picture 2" descr="H:\OPA\Logo\cog_blue_tex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5867400"/>
            <a:ext cx="1143000" cy="874217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457200" y="228600"/>
            <a:ext cx="8229600" cy="7620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b"/>
            <a:r>
              <a:rPr lang="en-US" sz="3200" b="1" dirty="0" smtClean="0">
                <a:solidFill>
                  <a:schemeClr val="accent1"/>
                </a:solidFill>
              </a:rPr>
              <a:t>Transportation and Land Use </a:t>
            </a:r>
            <a:endParaRPr lang="en-US" sz="3200" b="1" dirty="0">
              <a:solidFill>
                <a:schemeClr val="accent1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5973B-FCF8-4A92-95AE-DC691FD0CAA3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10" name="Picture 2" descr="H:\OPA\Logo\cog_blue_tex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5867400"/>
            <a:ext cx="1143000" cy="874217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115073"/>
            <a:ext cx="9144000" cy="57429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077200" cy="6096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chemeClr val="accent1"/>
                </a:solidFill>
              </a:rPr>
              <a:t>Select Measure Highlights</a:t>
            </a:r>
            <a:endParaRPr lang="en-US" sz="3200" b="1" dirty="0">
              <a:solidFill>
                <a:schemeClr val="accent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5973B-FCF8-4A92-95AE-DC691FD0CAA3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5" name="Picture 2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5000" y="838200"/>
            <a:ext cx="5280246" cy="6019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2894504" y="0"/>
            <a:ext cx="34536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smtClean="0"/>
              <a:t>DRAFT - ILLUSTRATIVE DATA ONLY </a:t>
            </a:r>
            <a:endParaRPr lang="en-US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8077200" cy="6096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chemeClr val="accent1"/>
                </a:solidFill>
              </a:rPr>
              <a:t>School Districts </a:t>
            </a:r>
            <a:endParaRPr lang="en-US" sz="3200" b="1" dirty="0">
              <a:solidFill>
                <a:schemeClr val="accent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5973B-FCF8-4A92-95AE-DC691FD0CAA3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5" name="Picture 2" descr="H:\OPA\Logo\cog_blue_tex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5867400"/>
            <a:ext cx="1143000" cy="874217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" y="1327544"/>
            <a:ext cx="9144000" cy="5530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828800"/>
            <a:ext cx="9144000" cy="25908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accent1"/>
                </a:solidFill>
              </a:rPr>
              <a:t>Discussion and </a:t>
            </a:r>
            <a:br>
              <a:rPr lang="en-US" b="1" dirty="0" smtClean="0">
                <a:solidFill>
                  <a:schemeClr val="accent1"/>
                </a:solidFill>
              </a:rPr>
            </a:br>
            <a:r>
              <a:rPr lang="en-US" b="1" dirty="0" smtClean="0">
                <a:solidFill>
                  <a:schemeClr val="accent1"/>
                </a:solidFill>
              </a:rPr>
              <a:t>Feedback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5973B-FCF8-4A92-95AE-DC691FD0CAA3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7" name="Picture 2" descr="H:\OPA\Logo\cog_blue_tex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5867400"/>
            <a:ext cx="1143000" cy="874217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3787</TotalTime>
  <Words>371</Words>
  <Application>Microsoft Office PowerPoint</Application>
  <PresentationFormat>On-screen Show (4:3)</PresentationFormat>
  <Paragraphs>80</Paragraphs>
  <Slides>14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Climate Action  Survey Results for Progress Report</vt:lpstr>
      <vt:lpstr>Survey Result Categories</vt:lpstr>
      <vt:lpstr>Slide 3</vt:lpstr>
      <vt:lpstr>Inventory and Action Plan Highlights</vt:lpstr>
      <vt:lpstr>Slide 5</vt:lpstr>
      <vt:lpstr>Energy Efficiency Highlights </vt:lpstr>
      <vt:lpstr>Energy Efficiency Outreach Programs </vt:lpstr>
      <vt:lpstr>Slide 8</vt:lpstr>
      <vt:lpstr>Sustainable Purchasing</vt:lpstr>
      <vt:lpstr>Sustainable Purchasing Highlights </vt:lpstr>
      <vt:lpstr>Slide 11</vt:lpstr>
      <vt:lpstr>Select Measure Highlights</vt:lpstr>
      <vt:lpstr>School Districts </vt:lpstr>
      <vt:lpstr>Discussion and  Feedback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mdavis</dc:creator>
  <cp:lastModifiedBy>lboggs</cp:lastModifiedBy>
  <cp:revision>257</cp:revision>
  <dcterms:created xsi:type="dcterms:W3CDTF">2010-09-14T14:51:52Z</dcterms:created>
  <dcterms:modified xsi:type="dcterms:W3CDTF">2011-03-16T17:53:23Z</dcterms:modified>
</cp:coreProperties>
</file>