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6" r:id="rId3"/>
    <p:sldId id="263" r:id="rId4"/>
    <p:sldId id="262" r:id="rId5"/>
    <p:sldId id="258" r:id="rId6"/>
    <p:sldId id="275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20CCE"/>
    <a:srgbClr val="FF0000"/>
    <a:srgbClr val="FF6600"/>
    <a:srgbClr val="C9E7E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9866" autoAdjust="0"/>
  </p:normalViewPr>
  <p:slideViewPr>
    <p:cSldViewPr>
      <p:cViewPr>
        <p:scale>
          <a:sx n="75" d="100"/>
          <a:sy n="75" d="100"/>
        </p:scale>
        <p:origin x="-984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paxson\Documents\July7thKDCA.tx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July 7th Temperature, Wind Speed (Reagan) and Ozone (River Terrace) 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v>Temperature</c:v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</c:spPr>
          </c:marker>
          <c:val>
            <c:numRef>
              <c:f>July7thKDCA!$B$2:$B$25</c:f>
              <c:numCache>
                <c:formatCode>General</c:formatCode>
                <c:ptCount val="24"/>
                <c:pt idx="0">
                  <c:v>87.1</c:v>
                </c:pt>
                <c:pt idx="1">
                  <c:v>86</c:v>
                </c:pt>
                <c:pt idx="2">
                  <c:v>84</c:v>
                </c:pt>
                <c:pt idx="3">
                  <c:v>82.9</c:v>
                </c:pt>
                <c:pt idx="4">
                  <c:v>81</c:v>
                </c:pt>
                <c:pt idx="5">
                  <c:v>82</c:v>
                </c:pt>
                <c:pt idx="6">
                  <c:v>84</c:v>
                </c:pt>
                <c:pt idx="7">
                  <c:v>87.1</c:v>
                </c:pt>
                <c:pt idx="8">
                  <c:v>89.1</c:v>
                </c:pt>
                <c:pt idx="9">
                  <c:v>91.9</c:v>
                </c:pt>
                <c:pt idx="10">
                  <c:v>95</c:v>
                </c:pt>
                <c:pt idx="11">
                  <c:v>99</c:v>
                </c:pt>
                <c:pt idx="12">
                  <c:v>99</c:v>
                </c:pt>
                <c:pt idx="13">
                  <c:v>99</c:v>
                </c:pt>
                <c:pt idx="14">
                  <c:v>99</c:v>
                </c:pt>
                <c:pt idx="15">
                  <c:v>100.9</c:v>
                </c:pt>
                <c:pt idx="16">
                  <c:v>100</c:v>
                </c:pt>
                <c:pt idx="17">
                  <c:v>99</c:v>
                </c:pt>
                <c:pt idx="18">
                  <c:v>97</c:v>
                </c:pt>
                <c:pt idx="19">
                  <c:v>95</c:v>
                </c:pt>
                <c:pt idx="20">
                  <c:v>91.9</c:v>
                </c:pt>
                <c:pt idx="21">
                  <c:v>91</c:v>
                </c:pt>
                <c:pt idx="22">
                  <c:v>91</c:v>
                </c:pt>
                <c:pt idx="23">
                  <c:v>88</c:v>
                </c:pt>
              </c:numCache>
            </c:numRef>
          </c:val>
        </c:ser>
        <c:ser>
          <c:idx val="2"/>
          <c:order val="2"/>
          <c:tx>
            <c:v>Ozone</c:v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</c:spPr>
          </c:marker>
          <c:val>
            <c:numRef>
              <c:f>July7thKDCA!$D$2:$D$25</c:f>
              <c:numCache>
                <c:formatCode>General</c:formatCode>
                <c:ptCount val="24"/>
                <c:pt idx="0">
                  <c:v>24</c:v>
                </c:pt>
                <c:pt idx="1">
                  <c:v>24</c:v>
                </c:pt>
                <c:pt idx="2">
                  <c:v>14</c:v>
                </c:pt>
                <c:pt idx="3">
                  <c:v>7</c:v>
                </c:pt>
                <c:pt idx="4">
                  <c:v>8</c:v>
                </c:pt>
                <c:pt idx="5">
                  <c:v>7</c:v>
                </c:pt>
                <c:pt idx="6">
                  <c:v>15</c:v>
                </c:pt>
                <c:pt idx="7">
                  <c:v>27</c:v>
                </c:pt>
                <c:pt idx="8">
                  <c:v>48</c:v>
                </c:pt>
                <c:pt idx="9">
                  <c:v>71</c:v>
                </c:pt>
                <c:pt idx="10">
                  <c:v>82</c:v>
                </c:pt>
                <c:pt idx="11">
                  <c:v>96</c:v>
                </c:pt>
                <c:pt idx="12">
                  <c:v>100</c:v>
                </c:pt>
                <c:pt idx="13">
                  <c:v>101</c:v>
                </c:pt>
                <c:pt idx="14">
                  <c:v>98</c:v>
                </c:pt>
                <c:pt idx="15">
                  <c:v>94</c:v>
                </c:pt>
                <c:pt idx="16">
                  <c:v>94</c:v>
                </c:pt>
                <c:pt idx="17">
                  <c:v>98</c:v>
                </c:pt>
                <c:pt idx="18">
                  <c:v>92</c:v>
                </c:pt>
                <c:pt idx="19">
                  <c:v>79</c:v>
                </c:pt>
                <c:pt idx="20">
                  <c:v>58</c:v>
                </c:pt>
                <c:pt idx="21">
                  <c:v>40</c:v>
                </c:pt>
                <c:pt idx="22">
                  <c:v>56</c:v>
                </c:pt>
              </c:numCache>
            </c:numRef>
          </c:val>
        </c:ser>
        <c:marker val="1"/>
        <c:axId val="104012416"/>
        <c:axId val="106906752"/>
      </c:lineChart>
      <c:lineChart>
        <c:grouping val="standard"/>
        <c:ser>
          <c:idx val="1"/>
          <c:order val="1"/>
          <c:tx>
            <c:v>Wind Speed</c:v>
          </c:tx>
          <c:spPr>
            <a:ln>
              <a:solidFill>
                <a:srgbClr val="A50021"/>
              </a:solidFill>
            </a:ln>
          </c:spPr>
          <c:marker>
            <c:spPr>
              <a:solidFill>
                <a:srgbClr val="A50021"/>
              </a:solidFill>
            </c:spPr>
          </c:marker>
          <c:val>
            <c:numRef>
              <c:f>July7thKDCA!$C$2:$C$25</c:f>
              <c:numCache>
                <c:formatCode>General</c:formatCode>
                <c:ptCount val="24"/>
                <c:pt idx="0">
                  <c:v>0</c:v>
                </c:pt>
                <c:pt idx="1">
                  <c:v>3.5</c:v>
                </c:pt>
                <c:pt idx="2">
                  <c:v>5.8</c:v>
                </c:pt>
                <c:pt idx="3">
                  <c:v>4.5999999999999996</c:v>
                </c:pt>
                <c:pt idx="4">
                  <c:v>6.9</c:v>
                </c:pt>
                <c:pt idx="5">
                  <c:v>5.8</c:v>
                </c:pt>
                <c:pt idx="6">
                  <c:v>4.5999999999999996</c:v>
                </c:pt>
                <c:pt idx="7">
                  <c:v>5.8</c:v>
                </c:pt>
                <c:pt idx="8">
                  <c:v>6.9</c:v>
                </c:pt>
                <c:pt idx="9">
                  <c:v>4.5999999999999996</c:v>
                </c:pt>
                <c:pt idx="10">
                  <c:v>5.8</c:v>
                </c:pt>
                <c:pt idx="11">
                  <c:v>11.5</c:v>
                </c:pt>
                <c:pt idx="12">
                  <c:v>10.4</c:v>
                </c:pt>
                <c:pt idx="13">
                  <c:v>5.8</c:v>
                </c:pt>
                <c:pt idx="14">
                  <c:v>0</c:v>
                </c:pt>
                <c:pt idx="15">
                  <c:v>3.5</c:v>
                </c:pt>
                <c:pt idx="16">
                  <c:v>6.9</c:v>
                </c:pt>
                <c:pt idx="17">
                  <c:v>11.5</c:v>
                </c:pt>
                <c:pt idx="18">
                  <c:v>5.8</c:v>
                </c:pt>
                <c:pt idx="19">
                  <c:v>8.1</c:v>
                </c:pt>
                <c:pt idx="20">
                  <c:v>0</c:v>
                </c:pt>
                <c:pt idx="21">
                  <c:v>3.5</c:v>
                </c:pt>
                <c:pt idx="22">
                  <c:v>0</c:v>
                </c:pt>
                <c:pt idx="23">
                  <c:v>3.5</c:v>
                </c:pt>
              </c:numCache>
            </c:numRef>
          </c:val>
        </c:ser>
        <c:marker val="1"/>
        <c:axId val="106910848"/>
        <c:axId val="106908672"/>
      </c:lineChart>
      <c:catAx>
        <c:axId val="1040124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Hour</a:t>
                </a:r>
              </a:p>
            </c:rich>
          </c:tx>
          <c:layout/>
        </c:title>
        <c:tickLblPos val="nextTo"/>
        <c:crossAx val="106906752"/>
        <c:crosses val="autoZero"/>
        <c:auto val="1"/>
        <c:lblAlgn val="ctr"/>
        <c:lblOffset val="100"/>
      </c:catAx>
      <c:valAx>
        <c:axId val="1069067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(F) (Blue) Ozone (ppbv) (Green)</a:t>
                </a:r>
              </a:p>
            </c:rich>
          </c:tx>
          <c:layout/>
        </c:title>
        <c:numFmt formatCode="General" sourceLinked="1"/>
        <c:tickLblPos val="nextTo"/>
        <c:crossAx val="104012416"/>
        <c:crosses val="autoZero"/>
        <c:crossBetween val="between"/>
      </c:valAx>
      <c:valAx>
        <c:axId val="106908672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Wind Speed (mph) (Red)</a:t>
                </a:r>
              </a:p>
            </c:rich>
          </c:tx>
          <c:layout/>
        </c:title>
        <c:numFmt formatCode="General" sourceLinked="1"/>
        <c:tickLblPos val="nextTo"/>
        <c:crossAx val="106910848"/>
        <c:crosses val="max"/>
        <c:crossBetween val="between"/>
      </c:valAx>
      <c:catAx>
        <c:axId val="106910848"/>
        <c:scaling>
          <c:orientation val="minMax"/>
        </c:scaling>
        <c:delete val="1"/>
        <c:axPos val="b"/>
        <c:tickLblPos val="none"/>
        <c:crossAx val="106908672"/>
        <c:crosses val="autoZero"/>
        <c:auto val="1"/>
        <c:lblAlgn val="ctr"/>
        <c:lblOffset val="100"/>
      </c:catAx>
    </c:plotArea>
    <c:legend>
      <c:legendPos val="r"/>
      <c:layout/>
    </c:legend>
    <c:plotVisOnly val="1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5D60BBFF-88B1-48C9-A508-5E56BDABF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13394046-ED11-4045-AB4C-16AA9ED40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031764-F60E-4D00-ADC6-4FB5DD952B1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1E111E-37D3-42D1-80E9-491A5EAA171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D1C74-5346-41A7-BB34-886CCF1290D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9706C-D294-4F31-B02B-7AFAEE2B243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2F83BA-0947-4F54-AAE0-E26718CA96A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18B4-585C-451E-B82B-745CE0515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4F1E1-8BC9-46D3-AF69-C247A6BB7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4A27-852C-46FD-9B6C-D219E06AC1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DC332-693D-41C3-82BE-AD7F4EF44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3F0BD-4953-4F71-914C-CD46A3657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86443-76E2-4476-887D-6A38475D7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4200D-6628-4C19-8C94-F52B4CA00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AC0F2-6824-4E06-A880-18D8D811D0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6FB92-6BE1-425E-BAF8-97EA8AB6A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D6E92-78D9-4C21-83BF-CD56FD928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71ECB-9030-46E2-9B39-61A4AD1119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93D2B-FB87-465A-BD11-EF0CA4352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83FD0CF-4E0F-4572-80CD-442CE34D6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2054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609600" y="2147888"/>
            <a:ext cx="8001000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latin typeface="Elephant" pitchFamily="18" charset="0"/>
              </a:rPr>
              <a:t>Ozone Season Summary</a:t>
            </a:r>
          </a:p>
          <a:p>
            <a:pPr algn="ctr">
              <a:spcBef>
                <a:spcPct val="50000"/>
              </a:spcBef>
            </a:pPr>
            <a:r>
              <a:rPr lang="en-US" sz="4800" b="1">
                <a:latin typeface="Elephant" pitchFamily="18" charset="0"/>
              </a:rPr>
              <a:t>2010</a:t>
            </a: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981200" y="4862513"/>
            <a:ext cx="50292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/>
              <a:t>Sunil Kumar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2400" dirty="0"/>
              <a:t>TAC Meeting, COG</a:t>
            </a:r>
          </a:p>
          <a:p>
            <a:pPr algn="ctr">
              <a:spcBef>
                <a:spcPct val="50000"/>
              </a:spcBef>
            </a:pPr>
            <a:r>
              <a:rPr lang="en-US" sz="2400" dirty="0"/>
              <a:t>July 13,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1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3772" name="Rectangle 8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3773" name="Picture 10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5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Ozone Season Summary (2010)</a:t>
            </a:r>
          </a:p>
        </p:txBody>
      </p:sp>
      <p:sp>
        <p:nvSpPr>
          <p:cNvPr id="3076" name="Text Box 528"/>
          <p:cNvSpPr txBox="1">
            <a:spLocks noChangeArrowheads="1"/>
          </p:cNvSpPr>
          <p:nvPr/>
        </p:nvSpPr>
        <p:spPr bwMode="auto">
          <a:xfrm>
            <a:off x="76200" y="1676400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Peak 8-Hour Ozone Concentrations (ppb)</a:t>
            </a:r>
          </a:p>
        </p:txBody>
      </p:sp>
      <p:sp>
        <p:nvSpPr>
          <p:cNvPr id="3077" name="Text Box 4182"/>
          <p:cNvSpPr txBox="1">
            <a:spLocks noChangeArrowheads="1"/>
          </p:cNvSpPr>
          <p:nvPr/>
        </p:nvSpPr>
        <p:spPr bwMode="auto">
          <a:xfrm>
            <a:off x="152400" y="6019800"/>
            <a:ext cx="3352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* Analysis is based on draft data until July 12, 2010. Data is subject to change.</a:t>
            </a:r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304800" y="3200400"/>
            <a:ext cx="3200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Data based on the 8-hour standard set at 75 ppb.</a:t>
            </a:r>
          </a:p>
          <a:p>
            <a:pPr>
              <a:spcBef>
                <a:spcPct val="50000"/>
              </a:spcBef>
            </a:pPr>
            <a:r>
              <a:rPr lang="en-US" sz="1400"/>
              <a:t>   1 Code Red Day</a:t>
            </a:r>
          </a:p>
          <a:p>
            <a:pPr>
              <a:spcBef>
                <a:spcPct val="50000"/>
              </a:spcBef>
            </a:pPr>
            <a:r>
              <a:rPr lang="en-US" sz="1400"/>
              <a:t> 16 Code Orange Days</a:t>
            </a:r>
          </a:p>
          <a:p>
            <a:pPr>
              <a:spcBef>
                <a:spcPct val="50000"/>
              </a:spcBef>
            </a:pPr>
            <a:r>
              <a:rPr lang="en-US" sz="1400"/>
              <a:t> 20 Code Yellow Days</a:t>
            </a:r>
          </a:p>
          <a:p>
            <a:pPr>
              <a:spcBef>
                <a:spcPct val="50000"/>
              </a:spcBef>
            </a:pPr>
            <a:r>
              <a:rPr lang="en-US" sz="1400"/>
              <a:t> 35 Code Green Days</a:t>
            </a:r>
          </a:p>
        </p:txBody>
      </p:sp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1" name="Text Box 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Text Box 19"/>
          <p:cNvSpPr txBox="1">
            <a:spLocks noChangeArrowheads="1"/>
          </p:cNvSpPr>
          <p:nvPr/>
        </p:nvSpPr>
        <p:spPr bwMode="auto">
          <a:xfrm>
            <a:off x="3905250" y="4152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Text Box 20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1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Text Box 27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Text Box 34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Text Box 35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8" name="Text Box 36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9" name="Text Box 37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0" name="Text Box 3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1" name="Text Box 3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2" name="Text Box 40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3" name="Text Box 41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4" name="Text Box 42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5" name="Text Box 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6" name="Text Box 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7" name="Text Box 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8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9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0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1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2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3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4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5" name="Text Box 59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6" name="Text Box 60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7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8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9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0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1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2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3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4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5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6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7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8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9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0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1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2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3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4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5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6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7" name="Text Box 1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8" name="Text Box 1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9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0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1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2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3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4" name="Text Box 1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5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6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7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8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9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0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1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2" name="Text Box 1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3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4" name="Text Box 1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5" name="Text Box 1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6" name="Text Box 1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7" name="Text Box 1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8" name="Text Box 1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9" name="Text Box 1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0" name="Text Box 1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1" name="Text Box 134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2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3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4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5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6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7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8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9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0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1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2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3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" name="Text Box 14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" name="Text Box 1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1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" name="Text Box 170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" name="Text Box 177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" name="Text Box 179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" name="Text Box 18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9" name="Text Box 189"/>
          <p:cNvSpPr txBox="1">
            <a:spLocks noChangeArrowheads="1"/>
          </p:cNvSpPr>
          <p:nvPr/>
        </p:nvSpPr>
        <p:spPr bwMode="auto">
          <a:xfrm>
            <a:off x="4629150" y="44196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0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1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2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3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4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5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6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7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8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9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0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1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2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3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4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5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6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7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8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9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0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1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2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3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4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5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6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7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8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9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0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1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2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3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4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5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6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7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8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9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0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1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2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3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4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5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6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7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8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9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0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1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2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3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4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5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6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7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8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9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0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1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2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3" name="Text Box 286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4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5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6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7" name="Text Box 290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8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9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0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1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2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3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4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5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6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" name="Text Box 30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" name="Text Box 30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" name="Text Box 30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" name="Text Box 30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" name="Text Box 30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3" name="Text Box 30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4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5" name="Text Box 310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6" name="Text Box 31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7" name="Text Box 31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8" name="Text Box 31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9" name="Text Box 31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0" name="Text Box 31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1" name="Text Box 31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2" name="Text Box 322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3" name="Text Box 323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4" name="Text Box 324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5" name="Text Box 32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6" name="Text Box 32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7" name="Text Box 32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" name="Text Box 3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" name="Text Box 329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0" name="Text Box 330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1" name="Text Box 33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2" name="Text Box 338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3" name="Text Box 33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4" name="Text Box 34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5" name="Text Box 34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6" name="Text Box 342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7" name="Text Box 3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8" name="Text Box 3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9" name="Text Box 3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0" name="Text Box 346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1" name="Text Box 34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2" name="Text Box 34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3" name="Text Box 34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4" name="Text Box 3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5" name="Text Box 3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6" name="Text Box 3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7" name="Text Box 35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8" name="Text Box 35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9" name="Text Box 3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0" name="Text Box 3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1" name="Text Box 3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2" name="Text Box 3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3" name="Text Box 3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4" name="Text Box 3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5" name="Text Box 3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6" name="Text Box 3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7" name="Text Box 3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8" name="Text Box 3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9" name="Text Box 3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0" name="Text Box 3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1" name="Text Box 3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2" name="Text Box 3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3" name="Text Box 3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4" name="Text Box 3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5" name="Text Box 3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6" name="Text Box 3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7" name="Text Box 3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8" name="Text Box 3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9" name="Text Box 3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0" name="Text Box 3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1" name="Text Box 4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2" name="Text Box 4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3" name="Text Box 4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4" name="Text Box 4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5" name="Text Box 4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6" name="Text Box 4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7" name="Text Box 4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8" name="Text Box 4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9" name="Text Box 4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0" name="Text Box 4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1" name="Text Box 4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2" name="Text Box 4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3" name="Text Box 4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4" name="Text Box 4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5" name="Text Box 4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6" name="Text Box 4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7" name="Text Box 4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8" name="Text Box 4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9" name="Text Box 4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0" name="Text Box 4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1" name="Text Box 4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2" name="Text Box 4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3" name="Text Box 4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4" name="Text Box 4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5" name="Text Box 43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6" name="Text Box 4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7" name="Text Box 4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8" name="Text Box 4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9" name="Text Box 4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0" name="Text Box 4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1" name="Text Box 44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2" name="Text Box 4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3" name="Text Box 4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4" name="Text Box 4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5" name="Text Box 444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6" name="Text Box 44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7" name="Text Box 44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8" name="Text Box 44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" name="Text Box 44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" name="Text Box 44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" name="Text Box 4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" name="Text Box 455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" name="Text Box 456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" name="Text Box 45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5" name="Text Box 45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6" name="Text Box 459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" name="Text Box 46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" name="Text Box 4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" name="Text Box 462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" name="Text Box 4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" name="Text Box 4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2" name="Text Box 4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3" name="Text Box 4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4" name="Text Box 4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5" name="Text Box 4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6" name="Text Box 4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7" name="Text Box 4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8" name="Text Box 475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9" name="Text Box 496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0" name="Text Box 4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1" name="Text Box 4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2" name="Text Box 4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3" name="Text Box 50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4" name="Text Box 5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5" name="Text Box 502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6" name="Text Box 50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7" name="Text Box 50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8" name="Text Box 50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9" name="Text Box 50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0" name="Text Box 50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1" name="Text Box 50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2" name="Text Box 50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3" name="Text Box 5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4" name="Text Box 51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5" name="Text Box 512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6" name="Text Box 513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7" name="Text Box 51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8" name="Text Box 5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9" name="Text Box 5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0" name="Text Box 51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1" name="Text Box 51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2" name="Text Box 519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3" name="Text Box 52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4" name="Text Box 5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5" name="Text Box 52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6" name="Text Box 52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7" name="Text Box 524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8" name="Text Box 5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9" name="Text Box 5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0" name="Text Box 5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1" name="Text Box 52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2" name="Text Box 53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3" name="Text Box 53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4" name="Text Box 53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5" name="Text Box 53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6" name="Text Box 53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7" name="Text Box 53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8" name="Text Box 53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9" name="Text Box 53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0" name="Text Box 542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1" name="Text Box 54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2" name="Text Box 5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3" name="Text Box 54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4" name="Text Box 54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5" name="Text Box 54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6" name="Text Box 54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7" name="Text Box 5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8" name="Text Box 55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9" name="Text Box 55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0" name="Text Box 55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1" name="Text Box 5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2" name="Text Box 5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3" name="Text Box 55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4" name="Text Box 55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5" name="Text Box 55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6" name="Text Box 5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7" name="Text Box 5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8" name="Text Box 5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9" name="Text Box 5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0" name="Text Box 5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1" name="Text Box 5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2" name="Text Box 5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3" name="Text Box 5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4" name="Text Box 56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5" name="Text Box 56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6" name="Text Box 56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7" name="Text Box 570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8" name="Text Box 571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9" name="Text Box 57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0" name="Text Box 57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1" name="Text Box 5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2" name="Text Box 5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3" name="Text Box 57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4" name="Text Box 57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5" name="Text Box 57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6" name="Text Box 58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7" name="Text Box 5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8" name="Text Box 5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9" name="Text Box 5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0" name="Text Box 584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1" name="Text Box 585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" name="Text Box 58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" name="Text Box 59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" name="Text Box 592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" name="Text Box 59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" name="Text Box 60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" name="Text Box 60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" name="Text Box 603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9" name="Text Box 604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0" name="Text Box 605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1" name="Text Box 606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2" name="Text Box 60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3" name="Text Box 609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4" name="Text Box 610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5" name="Text Box 61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6" name="Text Box 61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7" name="Text Box 61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8" name="Text Box 618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9" name="Text Box 619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0" name="Text Box 6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1" name="Text Box 62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2" name="Text Box 6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3" name="Text Box 62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4" name="Text Box 63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5" name="Text Box 6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6" name="Text Box 63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7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8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9" name="Text Box 4"/>
          <p:cNvSpPr txBox="1">
            <a:spLocks noChangeArrowheads="1"/>
          </p:cNvSpPr>
          <p:nvPr/>
        </p:nvSpPr>
        <p:spPr bwMode="auto">
          <a:xfrm>
            <a:off x="3371850" y="55340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0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1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2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3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4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5" name="Text Box 20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6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7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8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9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0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1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2" name="Text Box 27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3" name="Text Box 34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4" name="Text Box 35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5" name="Text Box 36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6" name="Text Box 37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7" name="Text Box 38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8" name="Text Box 39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9" name="Text Box 40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0" name="Text Box 41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1" name="Text Box 42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2" name="Text Box 43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3" name="Text Box 44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4" name="Text Box 45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5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6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7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8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9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0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1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2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3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4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5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6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7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8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9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0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1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2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3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4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5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6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7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8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9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0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1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2" name="Text Box 102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3" name="Text Box 10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4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5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6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7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8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9" name="Text Box 111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0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1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2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3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4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5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6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7" name="Text Box 119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8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9" name="Text Box 121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0" name="Text Box 12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1" name="Text Box 124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2" name="Text Box 125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3" name="Text Box 131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" name="Text Box 132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" name="Text Box 133"/>
          <p:cNvSpPr txBox="1">
            <a:spLocks noChangeArrowheads="1"/>
          </p:cNvSpPr>
          <p:nvPr/>
        </p:nvSpPr>
        <p:spPr bwMode="auto">
          <a:xfrm>
            <a:off x="46672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1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2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3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4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5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6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7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8" name="Text Box 147"/>
          <p:cNvSpPr txBox="1">
            <a:spLocks noChangeArrowheads="1"/>
          </p:cNvSpPr>
          <p:nvPr/>
        </p:nvSpPr>
        <p:spPr bwMode="auto">
          <a:xfrm>
            <a:off x="3371850" y="5534025"/>
            <a:ext cx="133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9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0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1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2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3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4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5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6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7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8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9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42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0" name="Text Box 170"/>
          <p:cNvSpPr txBox="1">
            <a:spLocks noChangeArrowheads="1"/>
          </p:cNvSpPr>
          <p:nvPr/>
        </p:nvSpPr>
        <p:spPr bwMode="auto">
          <a:xfrm>
            <a:off x="6800850" y="669607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9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0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1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2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3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4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5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6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7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8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9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0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1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2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3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4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5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6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7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8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9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0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1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2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3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4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5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6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7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8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9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0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1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2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3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4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5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6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7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8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9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42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0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1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2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3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4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5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6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7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8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9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0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1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2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3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4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5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6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7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8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9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0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1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2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3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4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5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0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1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2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3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4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5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6" name="Text Box 3"/>
          <p:cNvSpPr txBox="1">
            <a:spLocks noChangeArrowheads="1"/>
          </p:cNvSpPr>
          <p:nvPr/>
        </p:nvSpPr>
        <p:spPr bwMode="auto">
          <a:xfrm>
            <a:off x="3371850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7" name="Text Box 26"/>
          <p:cNvSpPr txBox="1">
            <a:spLocks noChangeArrowheads="1"/>
          </p:cNvSpPr>
          <p:nvPr/>
        </p:nvSpPr>
        <p:spPr bwMode="auto">
          <a:xfrm>
            <a:off x="4400550" y="47815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8" name="Text Box 9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9" name="Text Box 9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0" name="Text Box 10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1" name="Text Box 10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2" name="Text Box 11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3" name="Text Box 1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4" name="Text Box 11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5" name="Text Box 11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6" name="Text Box 140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7" name="Text Box 144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8" name="Text Box 145"/>
          <p:cNvSpPr txBox="1">
            <a:spLocks noChangeArrowheads="1"/>
          </p:cNvSpPr>
          <p:nvPr/>
        </p:nvSpPr>
        <p:spPr bwMode="auto">
          <a:xfrm>
            <a:off x="3771900" y="50101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9" name="Text Box 211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0" name="Text Box 215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1" name="Text Box 2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2" name="Text Box 21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3" name="Text Box 22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4" name="Text Box 22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5" name="Text Box 22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6" name="Text Box 22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7" name="Text Box 23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8" name="Text Box 23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9" name="Text Box 2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0" name="Text Box 23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1" name="Text Box 23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2" name="Text Box 23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3" name="Text Box 242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4" name="Text Box 243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5" name="Text Box 24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6" name="Text Box 26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7" name="Text Box 26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8" name="Text Box 27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9" name="Text Box 27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0" name="Text Box 27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1" name="Text Box 27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2" name="Text Box 27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3" name="Text Box 310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4" name="Text Box 3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5" name="Text Box 3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6" name="Text Box 40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7" name="Text Box 41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8" name="Text Box 42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9" name="Text Box 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0" name="Text Box 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1" name="Text Box 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2" name="Text Box 342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3" name="Text Box 3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4" name="Text Box 3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5" name="Text Box 3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6" name="Text Box 346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7" name="Text Box 34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8" name="Text Box 34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9" name="Text Box 34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0" name="Text Box 603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1" name="Text Box 604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2" name="Text Box 605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3" name="Text Box 606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4" name="Text Box 60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5" name="Text Box 609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6" name="Text Box 610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7" name="Text Box 38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8" name="Text Box 39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9" name="Text Box 40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0" name="Text Box 41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1" name="Text Box 42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2" name="Text Box 43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3" name="Text Box 44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4" name="Text Box 45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5" name="Text Box 102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6" name="Text Box 10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7" name="Text Box 121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8" name="Text Box 12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9" name="Text Box 124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70" name="Text Box 125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771" name="Picture 705" descr="2010 Calendar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1295400"/>
            <a:ext cx="4916488" cy="476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4198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4199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2010 Ozone Exceedances</a:t>
            </a:r>
          </a:p>
        </p:txBody>
      </p:sp>
      <p:graphicFrame>
        <p:nvGraphicFramePr>
          <p:cNvPr id="81945" name="Group 1049"/>
          <p:cNvGraphicFramePr>
            <a:graphicFrameLocks noGrp="1"/>
          </p:cNvGraphicFramePr>
          <p:nvPr>
            <p:ph sz="half" idx="2"/>
          </p:nvPr>
        </p:nvGraphicFramePr>
        <p:xfrm>
          <a:off x="2514600" y="1270000"/>
          <a:ext cx="4191000" cy="5174750"/>
        </p:xfrm>
        <a:graphic>
          <a:graphicData uri="http://schemas.openxmlformats.org/drawingml/2006/table">
            <a:tbl>
              <a:tblPr/>
              <a:tblGrid>
                <a:gridCol w="762000"/>
                <a:gridCol w="990600"/>
                <a:gridCol w="1295400"/>
                <a:gridCol w="1143000"/>
              </a:tblGrid>
              <a:tr h="4217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of Monitors Exceeding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Monitor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Concentration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(ppb)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5/21/2010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Rockville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5/27/2010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6/4/2010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Rockville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Franconia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6/23/2010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6/25/2010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6/26/2010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7/3/2010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7/4/2010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River Terrace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7/5/2010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1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7/6/2010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56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7/7/2010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McMillan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 Reservoir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272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Frederick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197" name="Text Box 982"/>
          <p:cNvSpPr txBox="1">
            <a:spLocks noChangeArrowheads="1"/>
          </p:cNvSpPr>
          <p:nvPr/>
        </p:nvSpPr>
        <p:spPr bwMode="auto">
          <a:xfrm>
            <a:off x="1447800" y="6477000"/>
            <a:ext cx="7543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* Analysis is based on draft data until July 12, 2010. Data is subject to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7240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7241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1" name="Text Box 109"/>
          <p:cNvSpPr txBox="1">
            <a:spLocks noChangeArrowheads="1"/>
          </p:cNvSpPr>
          <p:nvPr/>
        </p:nvSpPr>
        <p:spPr bwMode="auto">
          <a:xfrm>
            <a:off x="304800" y="15240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24-Hour PM2.5 Concentrations (ug/m3)</a:t>
            </a:r>
          </a:p>
        </p:txBody>
      </p:sp>
      <p:sp>
        <p:nvSpPr>
          <p:cNvPr id="7172" name="Text Box 3278"/>
          <p:cNvSpPr txBox="1">
            <a:spLocks noChangeArrowheads="1"/>
          </p:cNvSpPr>
          <p:nvPr/>
        </p:nvSpPr>
        <p:spPr bwMode="auto">
          <a:xfrm>
            <a:off x="142875" y="976313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Text Box 3277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Text Box 3276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Text Box 3270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Text Box 3269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Text Box 3266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Text Box 3265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Text Box 3263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Text Box 3262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Text Box 3261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Text Box 3260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Text Box 3259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3258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Text Box 3257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6" name="Text Box 3256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7" name="Text Box 3255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Text Box 3254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Text Box 3275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0" name="Text Box 3274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1" name="Text Box 3253"/>
          <p:cNvSpPr txBox="1">
            <a:spLocks noChangeArrowheads="1"/>
          </p:cNvSpPr>
          <p:nvPr/>
        </p:nvSpPr>
        <p:spPr bwMode="auto">
          <a:xfrm>
            <a:off x="2754313" y="54514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2" name="Text Box 3252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3" name="Text Box 3251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4" name="Text Box 3268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5" name="Text Box 3267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6" name="Text Box 3264"/>
          <p:cNvSpPr txBox="1">
            <a:spLocks noChangeArrowheads="1"/>
          </p:cNvSpPr>
          <p:nvPr/>
        </p:nvSpPr>
        <p:spPr bwMode="auto">
          <a:xfrm>
            <a:off x="14589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7" name="Text Box 3273"/>
          <p:cNvSpPr txBox="1">
            <a:spLocks noChangeArrowheads="1"/>
          </p:cNvSpPr>
          <p:nvPr/>
        </p:nvSpPr>
        <p:spPr bwMode="auto">
          <a:xfrm>
            <a:off x="142875" y="976313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" name="Text Box 3272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9" name="Text Box 3271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0" name="Rectangle 3287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1" name="Rectangle 3293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2" name="Rectangle 3298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3" name="Rectangle 3336"/>
          <p:cNvSpPr>
            <a:spLocks noChangeArrowheads="1"/>
          </p:cNvSpPr>
          <p:nvPr/>
        </p:nvSpPr>
        <p:spPr bwMode="auto">
          <a:xfrm>
            <a:off x="0" y="928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73455" name="Group 3823"/>
          <p:cNvGraphicFramePr>
            <a:graphicFrameLocks noGrp="1"/>
          </p:cNvGraphicFramePr>
          <p:nvPr/>
        </p:nvGraphicFramePr>
        <p:xfrm>
          <a:off x="9525" y="938213"/>
          <a:ext cx="638175" cy="518160"/>
        </p:xfrm>
        <a:graphic>
          <a:graphicData uri="http://schemas.openxmlformats.org/drawingml/2006/table">
            <a:tbl>
              <a:tblPr/>
              <a:tblGrid>
                <a:gridCol w="638175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3454" name="Group 3822"/>
          <p:cNvGraphicFramePr>
            <a:graphicFrameLocks noGrp="1"/>
          </p:cNvGraphicFramePr>
          <p:nvPr/>
        </p:nvGraphicFramePr>
        <p:xfrm>
          <a:off x="677863" y="938213"/>
          <a:ext cx="647700" cy="42672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453" name="Group 3821"/>
          <p:cNvGraphicFramePr>
            <a:graphicFrameLocks noGrp="1"/>
          </p:cNvGraphicFramePr>
          <p:nvPr/>
        </p:nvGraphicFramePr>
        <p:xfrm>
          <a:off x="1325563" y="938213"/>
          <a:ext cx="647700" cy="51816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0" name="Text Box 4995"/>
          <p:cNvSpPr txBox="1">
            <a:spLocks noChangeArrowheads="1"/>
          </p:cNvSpPr>
          <p:nvPr/>
        </p:nvSpPr>
        <p:spPr bwMode="auto">
          <a:xfrm>
            <a:off x="152400" y="6167438"/>
            <a:ext cx="3352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* Analysis is based on draft data until July 12, 2010. Data is subject to change.</a:t>
            </a:r>
          </a:p>
        </p:txBody>
      </p:sp>
      <p:sp>
        <p:nvSpPr>
          <p:cNvPr id="7211" name="Text Box 5000"/>
          <p:cNvSpPr txBox="1">
            <a:spLocks noChangeArrowheads="1"/>
          </p:cNvSpPr>
          <p:nvPr/>
        </p:nvSpPr>
        <p:spPr bwMode="auto">
          <a:xfrm>
            <a:off x="228600" y="3200400"/>
            <a:ext cx="3429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Data based on the 24-hour standard set at 35.5 ug/m3.</a:t>
            </a:r>
          </a:p>
          <a:p>
            <a:pPr>
              <a:spcBef>
                <a:spcPct val="50000"/>
              </a:spcBef>
            </a:pPr>
            <a:r>
              <a:rPr lang="en-US" sz="1400"/>
              <a:t>  3 Code Orange Days</a:t>
            </a:r>
          </a:p>
          <a:p>
            <a:pPr>
              <a:spcBef>
                <a:spcPct val="50000"/>
              </a:spcBef>
            </a:pPr>
            <a:r>
              <a:rPr lang="en-US" sz="1400"/>
              <a:t>18 Code Yellow Days</a:t>
            </a:r>
          </a:p>
          <a:p>
            <a:pPr>
              <a:spcBef>
                <a:spcPct val="50000"/>
              </a:spcBef>
            </a:pPr>
            <a:r>
              <a:rPr lang="en-US" sz="1400"/>
              <a:t>51 Code Green Days</a:t>
            </a:r>
          </a:p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7212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Fine Particle Summary (2010)</a:t>
            </a:r>
          </a:p>
        </p:txBody>
      </p:sp>
      <p:sp>
        <p:nvSpPr>
          <p:cNvPr id="7213" name="Text Box 4"/>
          <p:cNvSpPr txBox="1">
            <a:spLocks noChangeArrowheads="1"/>
          </p:cNvSpPr>
          <p:nvPr/>
        </p:nvSpPr>
        <p:spPr bwMode="auto">
          <a:xfrm>
            <a:off x="3371850" y="54959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4" name="Text Box 20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5" name="Text Box 27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6" name="Text Box 34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7" name="Text Box 35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8" name="Text Box 36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" name="Text Box 37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0" name="Text Box 38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1" name="Text Box 39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2" name="Text Box 40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3" name="Text Box 41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4" name="Text Box 42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5" name="Text Box 43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6" name="Text Box 44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7" name="Text Box 45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8" name="Text Box 102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9" name="Text Box 10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0" name="Text Box 111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1" name="Text Box 119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2" name="Text Box 121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3" name="Text Box 12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4" name="Text Box 124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5" name="Text Box 125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6" name="Text Box 131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7" name="Text Box 132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8" name="Text Box 133"/>
          <p:cNvSpPr txBox="1">
            <a:spLocks noChangeArrowheads="1"/>
          </p:cNvSpPr>
          <p:nvPr/>
        </p:nvSpPr>
        <p:spPr bwMode="auto">
          <a:xfrm>
            <a:off x="46672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239" name="Picture 72" descr="2010 P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50006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2209800" y="457200"/>
            <a:ext cx="624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Poor </a:t>
            </a:r>
            <a:r>
              <a:rPr lang="en-US" sz="2400" b="1" dirty="0"/>
              <a:t>Air Quality </a:t>
            </a:r>
            <a:r>
              <a:rPr lang="en-US" sz="2400" b="1" dirty="0" smtClean="0"/>
              <a:t>Event (July </a:t>
            </a:r>
            <a:r>
              <a:rPr lang="en-US" sz="2400" b="1" dirty="0" smtClean="0"/>
              <a:t>3 - </a:t>
            </a:r>
            <a:r>
              <a:rPr lang="en-US" sz="2400" b="1" dirty="0" smtClean="0"/>
              <a:t>July </a:t>
            </a:r>
            <a:r>
              <a:rPr lang="en-US" sz="2400" b="1" dirty="0" smtClean="0"/>
              <a:t>8)</a:t>
            </a:r>
            <a:endParaRPr lang="en-US" sz="2400" b="1" dirty="0"/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533400" y="1295401"/>
            <a:ext cx="8229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  High </a:t>
            </a:r>
            <a:r>
              <a:rPr lang="en-US" sz="2400" dirty="0"/>
              <a:t>pressure led to conditions favorable to high ozone </a:t>
            </a:r>
            <a:r>
              <a:rPr lang="en-US" sz="2400" dirty="0" smtClean="0"/>
              <a:t> </a:t>
            </a:r>
            <a:r>
              <a:rPr lang="en-US" sz="2400" dirty="0" smtClean="0"/>
              <a:t>  </a:t>
            </a:r>
          </a:p>
          <a:p>
            <a:r>
              <a:rPr lang="en-US" sz="2400" dirty="0" smtClean="0"/>
              <a:t>     </a:t>
            </a:r>
            <a:r>
              <a:rPr lang="en-US" sz="2400" dirty="0" smtClean="0"/>
              <a:t>levels</a:t>
            </a:r>
            <a:r>
              <a:rPr lang="en-US" sz="2400" dirty="0"/>
              <a:t>.</a:t>
            </a:r>
          </a:p>
          <a:p>
            <a:pPr>
              <a:buFont typeface="Wingdings" pitchFamily="2" charset="2"/>
              <a:buChar char="v"/>
            </a:pPr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Winds </a:t>
            </a:r>
            <a:r>
              <a:rPr lang="en-US" sz="2400" dirty="0"/>
              <a:t>were light and usually re-circulating polluted air 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back </a:t>
            </a:r>
            <a:r>
              <a:rPr lang="en-US" sz="2400" dirty="0"/>
              <a:t>into the region.</a:t>
            </a:r>
          </a:p>
          <a:p>
            <a:pPr>
              <a:buFont typeface="Wingdings" pitchFamily="2" charset="2"/>
              <a:buChar char="v"/>
            </a:pPr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Clouds </a:t>
            </a:r>
            <a:r>
              <a:rPr lang="en-US" sz="2400" dirty="0"/>
              <a:t>were limited, allowing for intense sunlight (and </a:t>
            </a:r>
            <a:endParaRPr lang="en-US" sz="2400" dirty="0" smtClean="0"/>
          </a:p>
          <a:p>
            <a:r>
              <a:rPr lang="en-US" sz="2400" dirty="0" smtClean="0"/>
              <a:t>     record </a:t>
            </a:r>
            <a:r>
              <a:rPr lang="en-US" sz="2400" dirty="0"/>
              <a:t>temperatures</a:t>
            </a:r>
            <a:r>
              <a:rPr lang="en-US" sz="2400" dirty="0" smtClean="0"/>
              <a:t>).</a:t>
            </a:r>
            <a:endParaRPr lang="en-US" sz="2400" dirty="0"/>
          </a:p>
          <a:p>
            <a:pPr>
              <a:buFont typeface="Wingdings" pitchFamily="2" charset="2"/>
              <a:buChar char="v"/>
            </a:pPr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The </a:t>
            </a:r>
            <a:r>
              <a:rPr lang="en-US" sz="2400" dirty="0"/>
              <a:t>jet stream during this period was flowing from the </a:t>
            </a:r>
            <a:endParaRPr lang="en-US" sz="2400" dirty="0" smtClean="0"/>
          </a:p>
          <a:p>
            <a:r>
              <a:rPr lang="en-US" sz="2400" dirty="0" smtClean="0"/>
              <a:t>     South </a:t>
            </a:r>
            <a:r>
              <a:rPr lang="en-US" sz="2400" dirty="0"/>
              <a:t>West up into </a:t>
            </a:r>
            <a:r>
              <a:rPr lang="en-US" sz="2400" dirty="0" smtClean="0"/>
              <a:t>Canada, guiding </a:t>
            </a:r>
            <a:r>
              <a:rPr lang="en-US" sz="2400" dirty="0"/>
              <a:t>low pressure 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systems </a:t>
            </a:r>
            <a:r>
              <a:rPr lang="en-US" sz="2400" dirty="0"/>
              <a:t>to our north where they were </a:t>
            </a:r>
            <a:r>
              <a:rPr lang="en-US" sz="2400" dirty="0" smtClean="0"/>
              <a:t>unable to </a:t>
            </a:r>
            <a:r>
              <a:rPr lang="en-US" sz="2400" dirty="0"/>
              <a:t>clean 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</a:t>
            </a:r>
            <a:r>
              <a:rPr lang="en-US" sz="2400" dirty="0" smtClean="0"/>
              <a:t>   </a:t>
            </a:r>
            <a:r>
              <a:rPr lang="en-US" sz="2400" dirty="0" smtClean="0"/>
              <a:t>out the air </a:t>
            </a:r>
            <a:r>
              <a:rPr lang="en-US" sz="2400" dirty="0"/>
              <a:t>mass that remained overhead.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6151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6152" name="Picture 4" descr="COG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7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July 7</a:t>
            </a:r>
            <a:r>
              <a:rPr lang="en-US" sz="2400" b="1" baseline="30000"/>
              <a:t>th</a:t>
            </a:r>
            <a:r>
              <a:rPr lang="en-US" sz="2400" b="1"/>
              <a:t> Code Red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152400" y="2590800"/>
          <a:ext cx="5438775" cy="387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9" name="TextBox 12"/>
          <p:cNvSpPr txBox="1">
            <a:spLocks noChangeArrowheads="1"/>
          </p:cNvSpPr>
          <p:nvPr/>
        </p:nvSpPr>
        <p:spPr bwMode="auto">
          <a:xfrm>
            <a:off x="609600" y="1219200"/>
            <a:ext cx="377539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# of Monitors in </a:t>
            </a:r>
            <a:r>
              <a:rPr lang="en-US" dirty="0" err="1"/>
              <a:t>Exceedance</a:t>
            </a:r>
            <a:r>
              <a:rPr lang="en-US" dirty="0"/>
              <a:t>: 13</a:t>
            </a:r>
          </a:p>
          <a:p>
            <a:r>
              <a:rPr lang="en-US" dirty="0"/>
              <a:t>Maximum 8-Hour Ozone: 100 </a:t>
            </a:r>
            <a:r>
              <a:rPr lang="en-US" dirty="0" err="1" smtClean="0"/>
              <a:t>ppbv</a:t>
            </a:r>
            <a:endParaRPr lang="en-US" dirty="0" smtClean="0"/>
          </a:p>
          <a:p>
            <a:r>
              <a:rPr lang="en-US" dirty="0" smtClean="0"/>
              <a:t>2 Monitors: Code Red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4500" y="1919048"/>
            <a:ext cx="3581400" cy="44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248400" y="12954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Back Trajectory at 3 PM </a:t>
            </a:r>
          </a:p>
          <a:p>
            <a:pPr algn="ctr"/>
            <a:r>
              <a:rPr lang="en-US" sz="1600" b="1" dirty="0" smtClean="0"/>
              <a:t>(500 &amp;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</a:rPr>
              <a:t>1000</a:t>
            </a:r>
            <a:r>
              <a:rPr lang="en-US" sz="1600" b="1" dirty="0" smtClean="0"/>
              <a:t> m)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2419</TotalTime>
  <Words>421</Words>
  <Application>Microsoft Office PowerPoint</Application>
  <PresentationFormat>On-screen Show (4:3)</PresentationFormat>
  <Paragraphs>125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Slide 1</vt:lpstr>
      <vt:lpstr>Slide 2</vt:lpstr>
      <vt:lpstr>Slide 3</vt:lpstr>
      <vt:lpstr>Slide 4</vt:lpstr>
      <vt:lpstr>Slide 5</vt:lpstr>
      <vt:lpstr>Slide 6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Exceedances</dc:title>
  <dc:creator>User</dc:creator>
  <cp:lastModifiedBy>Sunil Kumar</cp:lastModifiedBy>
  <cp:revision>334</cp:revision>
  <dcterms:created xsi:type="dcterms:W3CDTF">2006-04-18T18:29:46Z</dcterms:created>
  <dcterms:modified xsi:type="dcterms:W3CDTF">2010-07-12T20:01:18Z</dcterms:modified>
</cp:coreProperties>
</file>