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62" r:id="rId4"/>
    <p:sldId id="263" r:id="rId5"/>
    <p:sldId id="264" r:id="rId6"/>
    <p:sldId id="269" r:id="rId7"/>
    <p:sldId id="275" r:id="rId8"/>
    <p:sldId id="272" r:id="rId9"/>
    <p:sldId id="280" r:id="rId10"/>
    <p:sldId id="278" r:id="rId11"/>
    <p:sldId id="279" r:id="rId12"/>
    <p:sldId id="265" r:id="rId13"/>
    <p:sldId id="267" r:id="rId14"/>
    <p:sldId id="282" r:id="rId15"/>
    <p:sldId id="284" r:id="rId16"/>
    <p:sldId id="281" r:id="rId17"/>
    <p:sldId id="286" r:id="rId18"/>
    <p:sldId id="285" r:id="rId19"/>
    <p:sldId id="260" r:id="rId20"/>
    <p:sldId id="25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8" autoAdjust="0"/>
    <p:restoredTop sz="94660"/>
  </p:normalViewPr>
  <p:slideViewPr>
    <p:cSldViewPr>
      <p:cViewPr varScale="1">
        <p:scale>
          <a:sx n="85" d="100"/>
          <a:sy n="85" d="100"/>
        </p:scale>
        <p:origin x="-5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1D9D9E-3760-4DDD-8FD4-7ADB90718710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D4FDA-C4ED-490B-B5B4-82D4772DF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008CAA-18CA-41B9-8E81-CB7624B49583}" type="slidenum">
              <a:rPr lang="en-US" smtClean="0">
                <a:latin typeface="Arial" charset="0"/>
              </a:rPr>
              <a:pPr/>
              <a:t>1</a:t>
            </a:fld>
            <a:endParaRPr lang="en-US" smtClean="0"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4344025"/>
            <a:ext cx="5486400" cy="4114488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Unique,</a:t>
            </a:r>
            <a:r>
              <a:rPr lang="en-US" b="1" baseline="0" dirty="0" smtClean="0"/>
              <a:t> transparent process that convenes multiply stakeholders…see more details of when I go over the development process for the new standards</a:t>
            </a:r>
            <a:endParaRPr lang="en-US" b="1" dirty="0" smtClean="0"/>
          </a:p>
          <a:p>
            <a:r>
              <a:rPr lang="en-US" b="1" dirty="0" smtClean="0"/>
              <a:t>Since being</a:t>
            </a:r>
            <a:r>
              <a:rPr lang="en-US" b="1" baseline="0" dirty="0" smtClean="0"/>
              <a:t> convened, GHG P has published several standards and protocols</a:t>
            </a:r>
            <a:endParaRPr lang="en-US" b="1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4344025"/>
            <a:ext cx="5486400" cy="4114488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To date: 2001 and updated</a:t>
            </a:r>
            <a:r>
              <a:rPr lang="en-US" b="1" baseline="0" dirty="0" smtClean="0"/>
              <a:t> in 2004</a:t>
            </a:r>
            <a:endParaRPr lang="en-US" b="1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Scope</a:t>
            </a:r>
            <a:r>
              <a:rPr lang="en-US" baseline="0" dirty="0" smtClean="0"/>
              <a:t> 1: All direct emissions owned of controlled by your company</a:t>
            </a:r>
          </a:p>
          <a:p>
            <a:r>
              <a:rPr lang="en-US" baseline="0" dirty="0" smtClean="0"/>
              <a:t>Scope 2: Indirect emissions from purchased electricity, steam, heating</a:t>
            </a:r>
          </a:p>
          <a:p>
            <a:r>
              <a:rPr lang="en-US" dirty="0" smtClean="0"/>
              <a:t>Scope 3: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D4FDA-C4ED-490B-B5B4-82D4772DFFA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F9F1FFC-FF7C-4254-BC1F-EAF3F4DF1639}" type="slidenum">
              <a:rPr lang="en-US" smtClean="0">
                <a:latin typeface="Arial" charset="0"/>
              </a:rPr>
              <a:pPr/>
              <a:t>9</a:t>
            </a:fld>
            <a:endParaRPr lang="en-US" smtClean="0">
              <a:latin typeface="Arial" charset="0"/>
            </a:endParaRPr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3884613" y="8686488"/>
            <a:ext cx="2971800" cy="45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47" tIns="45824" rIns="91647" bIns="45824" anchor="b"/>
          <a:lstStyle/>
          <a:p>
            <a:pPr algn="r" defTabSz="915988"/>
            <a:fld id="{D120E9FB-CEC7-4660-8C31-32CAEC37B66E}" type="slidenum">
              <a:rPr lang="en-US" sz="1100">
                <a:cs typeface="Arial" charset="0"/>
              </a:rPr>
              <a:pPr algn="r" defTabSz="915988"/>
              <a:t>9</a:t>
            </a:fld>
            <a:endParaRPr lang="en-US" sz="1100">
              <a:cs typeface="Arial" charset="0"/>
            </a:endParaRPr>
          </a:p>
        </p:txBody>
      </p:sp>
      <p:sp>
        <p:nvSpPr>
          <p:cNvPr id="2662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7388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4"/>
          <p:cNvSpPr>
            <a:spLocks noGrp="1"/>
          </p:cNvSpPr>
          <p:nvPr>
            <p:ph type="body" idx="1"/>
          </p:nvPr>
        </p:nvSpPr>
        <p:spPr bwMode="auto">
          <a:xfrm>
            <a:off x="685800" y="4342465"/>
            <a:ext cx="5486400" cy="4114487"/>
          </a:xfrm>
          <a:noFill/>
        </p:spPr>
        <p:txBody>
          <a:bodyPr wrap="square" lIns="91647" tIns="45824" rIns="91647" bIns="4582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How do we develop these standards…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6283E-D5E8-40CE-A268-2B59C0E42D9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comparisons</a:t>
            </a:r>
            <a:r>
              <a:rPr lang="en-US" baseline="0" dirty="0" smtClean="0"/>
              <a:t> such as labeling, comparing individual numbers. Many things need to be considered and compared – such as functional units, data quality etc.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6283E-D5E8-40CE-A268-2B59C0E42D9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EBCE80E-AF5D-4358-8842-C57C34ADD55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A7EC401-AE4E-4CF0-8D84-F802496E6F26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More details on </a:t>
            </a:r>
            <a:r>
              <a:rPr lang="en-US" baseline="0" dirty="0" smtClean="0"/>
              <a:t> Road testing after I go over the standards 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key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D4FDA-C4ED-490B-B5B4-82D4772DFFA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Hopefully companies will engage with you as</a:t>
            </a:r>
            <a:r>
              <a:rPr lang="en-US" baseline="0" dirty="0" smtClean="0"/>
              <a:t> well to get end-of-life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D4FDA-C4ED-490B-B5B4-82D4772DFFA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Particularly</a:t>
            </a:r>
            <a:r>
              <a:rPr lang="en-US" baseline="0" dirty="0" smtClean="0"/>
              <a:t> if you have expertise in accounting for GHG emissions in your facilities, ideas on how best to quantify emissions from recycling, solid waste management, energy recovery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D4FDA-C4ED-490B-B5B4-82D4772DFFA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008CAA-18CA-41B9-8E81-CB7624B49583}" type="slidenum">
              <a:rPr lang="en-US" smtClean="0">
                <a:latin typeface="Arial" charset="0"/>
              </a:rPr>
              <a:pPr/>
              <a:t>20</a:t>
            </a:fld>
            <a:endParaRPr lang="en-US" smtClean="0"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GHGP 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305550"/>
            <a:ext cx="2819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E6F08-5B9B-4753-9241-CD9F75490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45A1F-D6A8-441E-B66E-5CC9148D2C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3CEA4-EFB3-446E-A046-C67BA82BA1D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GHGP log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6200" y="6305550"/>
            <a:ext cx="2819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 txBox="1">
            <a:spLocks/>
          </p:cNvSpPr>
          <p:nvPr userDrawn="1"/>
        </p:nvSpPr>
        <p:spPr>
          <a:xfrm>
            <a:off x="2986674" y="65087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© WRI &amp; WBCSD, 2010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hgprotocol.org/standards/product-and-supply-chain-standard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hgprotocol.org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ldraucker@wri.org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/>
          </p:cNvSpPr>
          <p:nvPr>
            <p:ph type="subTitle" idx="1"/>
          </p:nvPr>
        </p:nvSpPr>
        <p:spPr>
          <a:xfrm>
            <a:off x="381000" y="3810000"/>
            <a:ext cx="8458200" cy="2133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Metropolitan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Washington Council of Governments (COG) Recycling Committee Meeting </a:t>
            </a:r>
          </a:p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March 18, 2010</a:t>
            </a:r>
          </a:p>
          <a:p>
            <a:endParaRPr lang="en-US" sz="2400" dirty="0" smtClean="0"/>
          </a:p>
          <a:p>
            <a:endParaRPr lang="en-US" sz="2800" dirty="0" smtClean="0"/>
          </a:p>
        </p:txBody>
      </p:sp>
      <p:sp>
        <p:nvSpPr>
          <p:cNvPr id="4100" name="Title 1"/>
          <p:cNvSpPr>
            <a:spLocks/>
          </p:cNvSpPr>
          <p:nvPr/>
        </p:nvSpPr>
        <p:spPr bwMode="auto">
          <a:xfrm>
            <a:off x="0" y="2128838"/>
            <a:ext cx="9144000" cy="1452562"/>
          </a:xfrm>
          <a:prstGeom prst="rect">
            <a:avLst/>
          </a:prstGeom>
          <a:solidFill>
            <a:srgbClr val="8FAFD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dirty="0">
                <a:solidFill>
                  <a:schemeClr val="bg1"/>
                </a:solidFill>
              </a:rPr>
              <a:t>Greenhouse Gas Protocol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Product/Supply Chain Initiative</a:t>
            </a:r>
          </a:p>
        </p:txBody>
      </p:sp>
      <p:pic>
        <p:nvPicPr>
          <p:cNvPr id="4101" name="Picture 5" descr="WRI Hi Res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06425"/>
            <a:ext cx="2338388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350838"/>
            <a:ext cx="32004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317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500D7222-944F-4ECE-9A45-52F51C5DAD88}" type="slidenum">
              <a:rPr lang="en-US" sz="1200">
                <a:solidFill>
                  <a:srgbClr val="898989"/>
                </a:solidFill>
                <a:latin typeface="+mn-lt"/>
              </a:rPr>
              <a:pPr algn="r">
                <a:defRPr/>
              </a:pPr>
              <a:t>1</a:t>
            </a:fld>
            <a:endParaRPr lang="en-US" sz="1200">
              <a:solidFill>
                <a:srgbClr val="898989"/>
              </a:solidFill>
              <a:latin typeface="+mn-lt"/>
            </a:endParaRPr>
          </a:p>
        </p:txBody>
      </p:sp>
      <p:pic>
        <p:nvPicPr>
          <p:cNvPr id="8" name="Picture 7" descr="GHGP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6305550"/>
            <a:ext cx="2819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Overview of the GHG Protocol Initiative</a:t>
            </a:r>
          </a:p>
          <a:p>
            <a:r>
              <a:rPr lang="en-US" dirty="0" smtClean="0"/>
              <a:t>GHG Protocol Supply Chain Initiative </a:t>
            </a:r>
          </a:p>
          <a:p>
            <a:pPr lvl="1"/>
            <a:r>
              <a:rPr lang="en-US" dirty="0" smtClean="0"/>
              <a:t>Standards Under Development</a:t>
            </a:r>
          </a:p>
          <a:p>
            <a:pPr lvl="1"/>
            <a:r>
              <a:rPr lang="en-US" dirty="0" smtClean="0"/>
              <a:t>Timeline </a:t>
            </a:r>
          </a:p>
          <a:p>
            <a:pPr lvl="1"/>
            <a:r>
              <a:rPr lang="en-US" dirty="0" smtClean="0"/>
              <a:t>Road Testing Process</a:t>
            </a:r>
          </a:p>
          <a:p>
            <a:r>
              <a:rPr lang="en-US" dirty="0" smtClean="0"/>
              <a:t>Impact on Products</a:t>
            </a:r>
          </a:p>
          <a:p>
            <a:pPr lvl="1"/>
            <a:r>
              <a:rPr lang="en-US" dirty="0" smtClean="0"/>
              <a:t>Product Stewardship</a:t>
            </a:r>
          </a:p>
          <a:p>
            <a:pPr lvl="1"/>
            <a:r>
              <a:rPr lang="en-US" dirty="0" smtClean="0"/>
              <a:t>Product Design</a:t>
            </a:r>
          </a:p>
          <a:p>
            <a:pPr lvl="1"/>
            <a:r>
              <a:rPr lang="en-US" dirty="0" smtClean="0"/>
              <a:t>End-of-Life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228600" y="1143000"/>
            <a:ext cx="441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spcAft>
                <a:spcPct val="20000"/>
              </a:spcAft>
              <a:buSzPct val="120000"/>
              <a:buFont typeface="Arial" pitchFamily="34" charset="0"/>
              <a:buChar char="•"/>
            </a:pPr>
            <a:r>
              <a:rPr lang="en-US" sz="2400" dirty="0" smtClean="0"/>
              <a:t>Convened in 1998 by WRI and WBCSD</a:t>
            </a:r>
          </a:p>
          <a:p>
            <a:pPr marL="342900" indent="-342900" eaLnBrk="0" hangingPunct="0">
              <a:spcBef>
                <a:spcPct val="20000"/>
              </a:spcBef>
              <a:spcAft>
                <a:spcPct val="20000"/>
              </a:spcAft>
              <a:buSzPct val="120000"/>
              <a:buFont typeface="Arial" pitchFamily="34" charset="0"/>
              <a:buChar char="•"/>
            </a:pPr>
            <a:r>
              <a:rPr lang="en-US" sz="2400" dirty="0" smtClean="0"/>
              <a:t>A multi-stakeholder partnership of businesses, NGOs, governments and others convened by WRI and WBCSD</a:t>
            </a:r>
          </a:p>
          <a:p>
            <a:pPr marL="342900" indent="-342900" eaLnBrk="0" hangingPunct="0">
              <a:spcBef>
                <a:spcPct val="20000"/>
              </a:spcBef>
              <a:spcAft>
                <a:spcPct val="20000"/>
              </a:spcAft>
              <a:buSzPct val="120000"/>
              <a:buFont typeface="Arial" pitchFamily="34" charset="0"/>
              <a:buChar char="•"/>
            </a:pPr>
            <a:r>
              <a:rPr lang="en-US" sz="2400" dirty="0" smtClean="0"/>
              <a:t>Mission: Develop internationally accepted GHG accounting and reporting standards and to promote their use worldwide</a:t>
            </a:r>
          </a:p>
          <a:p>
            <a:pPr marL="342900" indent="-342900" eaLnBrk="0" hangingPunct="0">
              <a:spcBef>
                <a:spcPct val="20000"/>
              </a:spcBef>
              <a:spcAft>
                <a:spcPct val="20000"/>
              </a:spcAft>
              <a:buClr>
                <a:srgbClr val="3B74B9"/>
              </a:buClr>
              <a:buFont typeface="Wingdings" pitchFamily="2" charset="2"/>
              <a:buChar char="§"/>
            </a:pPr>
            <a:endParaRPr lang="en-US" sz="2400" dirty="0"/>
          </a:p>
        </p:txBody>
      </p:sp>
      <p:sp>
        <p:nvSpPr>
          <p:cNvPr id="115717" name="Title 1"/>
          <p:cNvSpPr>
            <a:spLocks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8FAFD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4000" dirty="0">
                <a:solidFill>
                  <a:schemeClr val="bg1"/>
                </a:solidFill>
              </a:rPr>
              <a:t>Greenhouse Gas Protocol Initiative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142984"/>
            <a:ext cx="3917244" cy="55654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Title 1"/>
          <p:cNvSpPr>
            <a:spLocks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8FAFD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4000" dirty="0" smtClean="0">
                <a:solidFill>
                  <a:schemeClr val="bg1"/>
                </a:solidFill>
              </a:rPr>
              <a:t>GHG Protocol Publications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36196" name="Picture 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632232"/>
            <a:ext cx="3045842" cy="4311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6195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610783"/>
            <a:ext cx="3088740" cy="4332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6194" name="Picture 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1219200"/>
            <a:ext cx="2227152" cy="3124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6193" name="Picture 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95380" y="3657600"/>
            <a:ext cx="2196220" cy="3124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6200" name="Rectangle 8"/>
          <p:cNvSpPr>
            <a:spLocks noChangeArrowheads="1"/>
          </p:cNvSpPr>
          <p:nvPr/>
        </p:nvSpPr>
        <p:spPr bwMode="auto">
          <a:xfrm>
            <a:off x="0" y="71342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Times New Roman" pitchFamily="18" charset="0"/>
              </a:rPr>
              <a:t>   </a:t>
            </a:r>
            <a:endParaRPr kumimoji="0" lang="en-US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6201" name="Rectangle 9"/>
          <p:cNvSpPr>
            <a:spLocks noChangeArrowheads="1"/>
          </p:cNvSpPr>
          <p:nvPr/>
        </p:nvSpPr>
        <p:spPr bwMode="auto">
          <a:xfrm>
            <a:off x="0" y="95154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3" name="Title 1"/>
          <p:cNvSpPr>
            <a:spLocks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rgbClr val="8FAFD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altLang="ja-JP" sz="4000" dirty="0">
                <a:solidFill>
                  <a:schemeClr val="bg1"/>
                </a:solidFill>
                <a:ea typeface="ＭＳ Ｐゴシック" pitchFamily="-65" charset="-128"/>
              </a:rPr>
              <a:t>New Standards in </a:t>
            </a:r>
            <a:r>
              <a:rPr lang="en-US" altLang="ja-JP" sz="4000" dirty="0" smtClean="0">
                <a:solidFill>
                  <a:schemeClr val="bg1"/>
                </a:solidFill>
                <a:ea typeface="ＭＳ Ｐゴシック" pitchFamily="-65" charset="-128"/>
              </a:rPr>
              <a:t>Development: </a:t>
            </a:r>
          </a:p>
          <a:p>
            <a:pPr algn="ctr" eaLnBrk="0" hangingPunct="0"/>
            <a:r>
              <a:rPr lang="en-US" altLang="ja-JP" sz="4000" dirty="0" smtClean="0">
                <a:solidFill>
                  <a:schemeClr val="bg1"/>
                </a:solidFill>
                <a:ea typeface="ＭＳ Ｐゴシック" pitchFamily="-65" charset="-128"/>
              </a:rPr>
              <a:t>The Supply Chain Initiative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76486" name="Rectangle 6"/>
          <p:cNvSpPr>
            <a:spLocks noChangeArrowheads="1"/>
          </p:cNvSpPr>
          <p:nvPr/>
        </p:nvSpPr>
        <p:spPr bwMode="auto">
          <a:xfrm>
            <a:off x="250825" y="1693759"/>
            <a:ext cx="4248150" cy="790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Scope 3 (Corporate Value Chain)</a:t>
            </a:r>
          </a:p>
          <a:p>
            <a:pPr algn="ctr"/>
            <a:r>
              <a:rPr lang="en-US" sz="2000">
                <a:solidFill>
                  <a:schemeClr val="bg1"/>
                </a:solidFill>
              </a:rPr>
              <a:t>Accounting &amp; Reporting Standard</a:t>
            </a:r>
          </a:p>
        </p:txBody>
      </p:sp>
      <p:sp>
        <p:nvSpPr>
          <p:cNvPr id="276488" name="Text Box 8"/>
          <p:cNvSpPr txBox="1">
            <a:spLocks noChangeArrowheads="1"/>
          </p:cNvSpPr>
          <p:nvPr/>
        </p:nvSpPr>
        <p:spPr bwMode="auto">
          <a:xfrm>
            <a:off x="250825" y="2628796"/>
            <a:ext cx="4248150" cy="31624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900" dirty="0"/>
              <a:t> Quantify and report major GHG emissions in the value chain at the company/organization level (scope 3)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900" dirty="0"/>
              <a:t> To understand, manage, and report GHG emissions across the entire value chain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900" dirty="0"/>
              <a:t> Build on GHG Protocol Corporate Standard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endParaRPr lang="en-US" sz="1900" dirty="0">
              <a:solidFill>
                <a:schemeClr val="tx2"/>
              </a:solidFill>
            </a:endParaRPr>
          </a:p>
        </p:txBody>
      </p:sp>
      <p:sp>
        <p:nvSpPr>
          <p:cNvPr id="276492" name="Text Box 12"/>
          <p:cNvSpPr txBox="1">
            <a:spLocks noChangeArrowheads="1"/>
          </p:cNvSpPr>
          <p:nvPr/>
        </p:nvSpPr>
        <p:spPr bwMode="auto">
          <a:xfrm>
            <a:off x="4718050" y="2631971"/>
            <a:ext cx="4175125" cy="3121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900" dirty="0"/>
              <a:t> Quantify and report product-level emissions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900" dirty="0"/>
              <a:t> To understand, manage, and report the life cycle GHG emissions associated with individual products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900" dirty="0"/>
              <a:t> Build on existing life cycle assessment standards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endParaRPr lang="en-US" sz="1900" dirty="0">
              <a:solidFill>
                <a:schemeClr val="tx2"/>
              </a:solidFill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endParaRPr lang="en-US" sz="1200" dirty="0"/>
          </a:p>
        </p:txBody>
      </p:sp>
      <p:sp>
        <p:nvSpPr>
          <p:cNvPr id="276493" name="Rectangle 13"/>
          <p:cNvSpPr>
            <a:spLocks noChangeArrowheads="1"/>
          </p:cNvSpPr>
          <p:nvPr/>
        </p:nvSpPr>
        <p:spPr bwMode="auto">
          <a:xfrm>
            <a:off x="4716463" y="1692171"/>
            <a:ext cx="4176712" cy="790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Product Life Cycle</a:t>
            </a:r>
          </a:p>
          <a:p>
            <a:pPr algn="ctr"/>
            <a:r>
              <a:rPr lang="en-US" sz="2000">
                <a:solidFill>
                  <a:schemeClr val="bg1"/>
                </a:solidFill>
              </a:rPr>
              <a:t>Accounting &amp; Reporting Standard</a:t>
            </a:r>
          </a:p>
        </p:txBody>
      </p:sp>
      <p:sp>
        <p:nvSpPr>
          <p:cNvPr id="8" name="Slide Number Placeholder 3"/>
          <p:cNvSpPr txBox="1">
            <a:spLocks noGrp="1"/>
          </p:cNvSpPr>
          <p:nvPr/>
        </p:nvSpPr>
        <p:spPr>
          <a:xfrm>
            <a:off x="6553200" y="635317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8F1FD305-5533-4B48-861B-A7E8C97FD2F4}" type="slidenum">
              <a:rPr lang="en-US" sz="1200">
                <a:solidFill>
                  <a:srgbClr val="898989"/>
                </a:solidFill>
                <a:latin typeface="+mn-lt"/>
                <a:ea typeface="+mn-ea"/>
              </a:rPr>
              <a:pPr algn="r">
                <a:defRPr/>
              </a:pPr>
              <a:t>5</a:t>
            </a:fld>
            <a:endParaRPr lang="en-US" sz="1200" dirty="0">
              <a:solidFill>
                <a:srgbClr val="898989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Title 1"/>
          <p:cNvSpPr>
            <a:spLocks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8FAFD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dirty="0" smtClean="0">
                <a:solidFill>
                  <a:schemeClr val="bg1"/>
                </a:solidFill>
              </a:rPr>
              <a:t>Scope 3 Accounting and Reporting Standard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33475" name="Rectangle 3"/>
          <p:cNvSpPr>
            <a:spLocks noChangeArrowheads="1"/>
          </p:cNvSpPr>
          <p:nvPr/>
        </p:nvSpPr>
        <p:spPr bwMode="auto">
          <a:xfrm>
            <a:off x="76200" y="5486400"/>
            <a:ext cx="906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952500" lvl="1" indent="-495300" eaLnBrk="0" hangingPunct="0">
              <a:spcBef>
                <a:spcPct val="5000"/>
              </a:spcBef>
              <a:spcAft>
                <a:spcPct val="5000"/>
              </a:spcAft>
              <a:buClr>
                <a:schemeClr val="tx1"/>
              </a:buClr>
              <a:buSzPct val="110000"/>
              <a:buFont typeface="Arial" pitchFamily="34" charset="0"/>
              <a:buChar char="•"/>
            </a:pPr>
            <a:r>
              <a:rPr lang="en-US" altLang="zh-TW" sz="2400" b="1" dirty="0" smtClean="0"/>
              <a:t>Scope </a:t>
            </a:r>
            <a:r>
              <a:rPr lang="en-US" altLang="zh-TW" sz="2400" b="1" dirty="0"/>
              <a:t>3 emissions </a:t>
            </a:r>
            <a:r>
              <a:rPr lang="en-US" altLang="zh-TW" sz="2400" dirty="0"/>
              <a:t>= All other indirect emissions upstream &amp; downstream of a </a:t>
            </a:r>
            <a:r>
              <a:rPr lang="en-US" altLang="zh-TW" sz="2400" dirty="0" smtClean="0"/>
              <a:t>company</a:t>
            </a:r>
            <a:endParaRPr lang="en-US" altLang="zh-TW" sz="2400" dirty="0">
              <a:ea typeface="ＭＳ Ｐゴシック" charset="-128"/>
            </a:endParaRPr>
          </a:p>
        </p:txBody>
      </p:sp>
      <p:sp>
        <p:nvSpPr>
          <p:cNvPr id="6" name="Slide Number Placeholder 3"/>
          <p:cNvSpPr txBox="1">
            <a:spLocks noGrp="1"/>
          </p:cNvSpPr>
          <p:nvPr/>
        </p:nvSpPr>
        <p:spPr>
          <a:xfrm>
            <a:off x="6553200" y="635317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8F1FD305-5533-4B48-861B-A7E8C97FD2F4}" type="slidenum">
              <a:rPr lang="en-US" sz="1200">
                <a:solidFill>
                  <a:srgbClr val="898989"/>
                </a:solidFill>
                <a:latin typeface="+mn-lt"/>
                <a:ea typeface="+mn-ea"/>
              </a:rPr>
              <a:pPr algn="r">
                <a:defRPr/>
              </a:pPr>
              <a:t>6</a:t>
            </a:fld>
            <a:endParaRPr lang="en-US" sz="1200" dirty="0">
              <a:solidFill>
                <a:srgbClr val="898989"/>
              </a:solidFill>
              <a:latin typeface="+mn-lt"/>
              <a:ea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168" t="3390" r="1898" b="1695"/>
          <a:stretch>
            <a:fillRect/>
          </a:stretch>
        </p:blipFill>
        <p:spPr bwMode="auto">
          <a:xfrm>
            <a:off x="1447800" y="1143000"/>
            <a:ext cx="6437539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Drivers for a new standard:</a:t>
            </a:r>
          </a:p>
          <a:p>
            <a:pPr lvl="1"/>
            <a:r>
              <a:rPr lang="en-US" dirty="0" smtClean="0"/>
              <a:t>Increasing number of companies looking beyond their own boundaries</a:t>
            </a:r>
          </a:p>
          <a:p>
            <a:pPr lvl="1"/>
            <a:r>
              <a:rPr lang="en-US" dirty="0" smtClean="0"/>
              <a:t>Increased awareness and management of climate-related risks along the supply chain</a:t>
            </a:r>
            <a:endParaRPr lang="en-US" dirty="0"/>
          </a:p>
          <a:p>
            <a:r>
              <a:rPr lang="en-US" dirty="0" smtClean="0"/>
              <a:t>Standard goal: provide a consistent and robust reporting methodology to support GHG emissions transparency and management along the value chain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solidFill>
            <a:srgbClr val="8FAFD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dirty="0" smtClean="0">
                <a:solidFill>
                  <a:schemeClr val="bg1"/>
                </a:solidFill>
              </a:rPr>
              <a:t>Scope 3 Accounting and Reporting Standard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58148C-7BC5-41B3-A80E-DA066B975CA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3" name="Block Arc 2"/>
          <p:cNvSpPr/>
          <p:nvPr/>
        </p:nvSpPr>
        <p:spPr>
          <a:xfrm>
            <a:off x="500034" y="500042"/>
            <a:ext cx="8215370" cy="8715436"/>
          </a:xfrm>
          <a:prstGeom prst="blockArc">
            <a:avLst>
              <a:gd name="adj1" fmla="val 10789499"/>
              <a:gd name="adj2" fmla="val 158571"/>
              <a:gd name="adj3" fmla="val 8143"/>
            </a:avLst>
          </a:prstGeom>
          <a:ln cap="sq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714612" y="2428869"/>
            <a:ext cx="1214446" cy="3357586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Tier 1 Suppliers</a:t>
            </a:r>
          </a:p>
          <a:p>
            <a:pPr algn="ctr"/>
            <a:endParaRPr lang="en-US" dirty="0" smtClean="0"/>
          </a:p>
          <a:p>
            <a:pPr algn="ctr"/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endParaRPr lang="en-US" sz="1600" dirty="0" smtClean="0"/>
          </a:p>
          <a:p>
            <a:pPr algn="ctr"/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3929058" y="2428869"/>
            <a:ext cx="1285884" cy="32861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Reporting Company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9066367">
            <a:off x="787056" y="1874734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</a:t>
            </a:r>
            <a:r>
              <a:rPr lang="en-US" sz="3600" dirty="0" smtClean="0">
                <a:solidFill>
                  <a:schemeClr val="bg1"/>
                </a:solidFill>
              </a:rPr>
              <a:t>VALUE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2192247">
            <a:off x="6689919" y="2238760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</a:t>
            </a:r>
            <a:r>
              <a:rPr lang="en-US" sz="3600" dirty="0" smtClean="0">
                <a:solidFill>
                  <a:schemeClr val="bg1"/>
                </a:solidFill>
              </a:rPr>
              <a:t>CHAIN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Isosceles Triangle 7"/>
          <p:cNvSpPr/>
          <p:nvPr/>
        </p:nvSpPr>
        <p:spPr>
          <a:xfrm rot="10800000">
            <a:off x="7715272" y="4786322"/>
            <a:ext cx="1214446" cy="112871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214282" y="4714884"/>
            <a:ext cx="1214446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57158" y="5143512"/>
            <a:ext cx="785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Cradle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01024" y="4929198"/>
            <a:ext cx="785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Grave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2" name="Cloud 11"/>
          <p:cNvSpPr/>
          <p:nvPr/>
        </p:nvSpPr>
        <p:spPr>
          <a:xfrm>
            <a:off x="0" y="0"/>
            <a:ext cx="3357554" cy="1928802"/>
          </a:xfrm>
          <a:prstGeom prst="cloud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Cradle to Gate emissions of purchased products and services 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1678761" y="4179099"/>
            <a:ext cx="4500595" cy="0"/>
          </a:xfrm>
          <a:prstGeom prst="line">
            <a:avLst/>
          </a:prstGeom>
          <a:ln w="381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2964645" y="4179099"/>
            <a:ext cx="4500595" cy="0"/>
          </a:xfrm>
          <a:prstGeom prst="line">
            <a:avLst/>
          </a:prstGeom>
          <a:ln w="381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loud 14"/>
          <p:cNvSpPr/>
          <p:nvPr/>
        </p:nvSpPr>
        <p:spPr>
          <a:xfrm>
            <a:off x="6072198" y="71438"/>
            <a:ext cx="3000396" cy="1714488"/>
          </a:xfrm>
          <a:prstGeom prst="cloud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Gate to Grave emissions from sold products and services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3491569" y="584479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Gate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4940520" y="5701794"/>
            <a:ext cx="80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Gate</a:t>
            </a:r>
            <a:endParaRPr lang="en-US" b="1" dirty="0"/>
          </a:p>
        </p:txBody>
      </p:sp>
      <p:sp>
        <p:nvSpPr>
          <p:cNvPr id="18" name="Right Arrow 17"/>
          <p:cNvSpPr/>
          <p:nvPr/>
        </p:nvSpPr>
        <p:spPr>
          <a:xfrm>
            <a:off x="1500166" y="3267126"/>
            <a:ext cx="2428892" cy="590503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Raw Materials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1428728" y="3842096"/>
            <a:ext cx="2500330" cy="587037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Energy Activities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>
            <a:off x="1428728" y="4429133"/>
            <a:ext cx="2500330" cy="590503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Capital Equipment</a:t>
            </a:r>
            <a:endParaRPr lang="en-US" dirty="0"/>
          </a:p>
        </p:txBody>
      </p:sp>
      <p:sp>
        <p:nvSpPr>
          <p:cNvPr id="21" name="Right Arrow 20"/>
          <p:cNvSpPr/>
          <p:nvPr/>
        </p:nvSpPr>
        <p:spPr>
          <a:xfrm>
            <a:off x="1357290" y="5000637"/>
            <a:ext cx="2571768" cy="590503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Transportation</a:t>
            </a:r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>
            <a:off x="5286380" y="3286125"/>
            <a:ext cx="2500330" cy="590503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Product Distribution</a:t>
            </a:r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>
            <a:off x="5286380" y="3842096"/>
            <a:ext cx="2500330" cy="587037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Product Use</a:t>
            </a:r>
            <a:endParaRPr lang="en-US" dirty="0"/>
          </a:p>
        </p:txBody>
      </p:sp>
      <p:sp>
        <p:nvSpPr>
          <p:cNvPr id="24" name="Right Arrow 23"/>
          <p:cNvSpPr/>
          <p:nvPr/>
        </p:nvSpPr>
        <p:spPr>
          <a:xfrm>
            <a:off x="5286380" y="4429133"/>
            <a:ext cx="2500330" cy="590503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Product Disposal</a:t>
            </a:r>
            <a:endParaRPr lang="en-US" dirty="0"/>
          </a:p>
        </p:txBody>
      </p:sp>
      <p:sp>
        <p:nvSpPr>
          <p:cNvPr id="25" name="Right Arrow 24"/>
          <p:cNvSpPr/>
          <p:nvPr/>
        </p:nvSpPr>
        <p:spPr>
          <a:xfrm>
            <a:off x="228600" y="6000768"/>
            <a:ext cx="3629020" cy="857232"/>
          </a:xfrm>
          <a:prstGeom prst="rightArrow">
            <a:avLst/>
          </a:prstGeom>
          <a:solidFill>
            <a:srgbClr val="FAF7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Scope 2 and 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5286380" y="6000768"/>
            <a:ext cx="3429024" cy="857232"/>
          </a:xfrm>
          <a:prstGeom prst="rightArrow">
            <a:avLst/>
          </a:prstGeom>
          <a:solidFill>
            <a:srgbClr val="FAF7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Scope 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3929058" y="6000768"/>
            <a:ext cx="1285884" cy="857232"/>
          </a:xfrm>
          <a:prstGeom prst="rightArrow">
            <a:avLst/>
          </a:prstGeom>
          <a:solidFill>
            <a:srgbClr val="FAF7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Scope 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00400" y="1571612"/>
            <a:ext cx="1228724" cy="33855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Purchase</a:t>
            </a:r>
            <a:endParaRPr lang="en-US" sz="16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643438" y="1571612"/>
            <a:ext cx="1071570" cy="33855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Sale</a:t>
            </a:r>
            <a:endParaRPr lang="en-US" sz="1600" b="1" dirty="0"/>
          </a:p>
        </p:txBody>
      </p:sp>
      <p:sp>
        <p:nvSpPr>
          <p:cNvPr id="30" name="Cloud 29"/>
          <p:cNvSpPr/>
          <p:nvPr/>
        </p:nvSpPr>
        <p:spPr>
          <a:xfrm>
            <a:off x="3500430" y="-71462"/>
            <a:ext cx="2357454" cy="1500198"/>
          </a:xfrm>
          <a:prstGeom prst="cloud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Emissions from the company’s operations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A57F74-51AA-4A57-B88E-C28B3ED559DB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5" name="Slide Number Placeholder 1"/>
          <p:cNvSpPr txBox="1">
            <a:spLocks noGrp="1"/>
          </p:cNvSpPr>
          <p:nvPr/>
        </p:nvSpPr>
        <p:spPr>
          <a:xfrm>
            <a:off x="6553200" y="635317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CDD8A2E6-7753-4842-9F56-081FC1CAB4A7}" type="slidenum">
              <a:rPr lang="en-US" sz="1200">
                <a:solidFill>
                  <a:srgbClr val="898989"/>
                </a:solidFill>
                <a:latin typeface="+mn-lt"/>
              </a:rPr>
              <a:pPr algn="r">
                <a:defRPr/>
              </a:pPr>
              <a:t>9</a:t>
            </a:fld>
            <a:endParaRPr lang="en-US" sz="1200">
              <a:solidFill>
                <a:srgbClr val="898989"/>
              </a:solidFill>
              <a:latin typeface="+mn-lt"/>
            </a:endParaRPr>
          </a:p>
        </p:txBody>
      </p:sp>
      <p:sp>
        <p:nvSpPr>
          <p:cNvPr id="14340" name="Rectangle 2"/>
          <p:cNvSpPr>
            <a:spLocks noGrp="1"/>
          </p:cNvSpPr>
          <p:nvPr>
            <p:ph type="body" idx="4294967295"/>
          </p:nvPr>
        </p:nvSpPr>
        <p:spPr>
          <a:xfrm>
            <a:off x="228600" y="1219200"/>
            <a:ext cx="8686800" cy="1143000"/>
          </a:xfrm>
        </p:spPr>
        <p:txBody>
          <a:bodyPr/>
          <a:lstStyle/>
          <a:p>
            <a:pPr>
              <a:spcAft>
                <a:spcPct val="30000"/>
              </a:spcAft>
            </a:pPr>
            <a:r>
              <a:rPr lang="en-US" sz="2400" dirty="0" smtClean="0">
                <a:latin typeface="Arial" charset="0"/>
              </a:rPr>
              <a:t>The overarching method for accounting for product GHG emissions is </a:t>
            </a:r>
            <a:r>
              <a:rPr lang="en-US" sz="2400" i="1" dirty="0" smtClean="0">
                <a:latin typeface="Arial" charset="0"/>
              </a:rPr>
              <a:t>a life cycle approach</a:t>
            </a:r>
          </a:p>
        </p:txBody>
      </p:sp>
      <p:sp>
        <p:nvSpPr>
          <p:cNvPr id="14341" name="Title 1"/>
          <p:cNvSpPr>
            <a:spLocks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8FAFD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4400" dirty="0" smtClean="0">
                <a:solidFill>
                  <a:schemeClr val="bg1"/>
                </a:solidFill>
              </a:rPr>
              <a:t>Product Life Cycle Standard</a:t>
            </a:r>
            <a:endParaRPr lang="en-US" sz="4400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2050" name="Picture 1" descr="stages_1102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057400"/>
            <a:ext cx="640686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Product Life Cycle Standard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990B-3CB2-47FD-97A5-2F4D4919BB3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>
          <a:xfrm>
            <a:off x="381000" y="1219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 smtClean="0"/>
              <a:t>Drivers for a new standard:</a:t>
            </a:r>
          </a:p>
          <a:p>
            <a:pPr lvl="1" indent="-342900">
              <a:buFont typeface="Calibri" pitchFamily="34" charset="0"/>
              <a:buChar char="–"/>
              <a:defRPr/>
            </a:pPr>
            <a:r>
              <a:rPr lang="en-US" sz="2400" dirty="0" smtClean="0"/>
              <a:t>Increased demand for GHG inventory data</a:t>
            </a:r>
          </a:p>
          <a:p>
            <a:pPr lvl="2" indent="-342900">
              <a:buFont typeface="Calibri" pitchFamily="34" charset="0"/>
              <a:buChar char="–"/>
              <a:defRPr/>
            </a:pPr>
            <a:r>
              <a:rPr lang="en-US" sz="2000" dirty="0" smtClean="0"/>
              <a:t>Business-to-business</a:t>
            </a:r>
          </a:p>
          <a:p>
            <a:pPr lvl="2" indent="-342900">
              <a:buFont typeface="Calibri" pitchFamily="34" charset="0"/>
              <a:buChar char="–"/>
              <a:defRPr/>
            </a:pPr>
            <a:r>
              <a:rPr lang="en-US" sz="2000" dirty="0" smtClean="0"/>
              <a:t>Business-to-customer </a:t>
            </a:r>
          </a:p>
          <a:p>
            <a:pPr lvl="1" indent="-342900">
              <a:buFont typeface="Calibri" pitchFamily="34" charset="0"/>
              <a:buChar char="–"/>
              <a:defRPr/>
            </a:pPr>
            <a:r>
              <a:rPr lang="en-US" sz="2400" dirty="0" smtClean="0"/>
              <a:t>Importance of the product life cycle to a company’s supply chain emissions</a:t>
            </a:r>
          </a:p>
          <a:p>
            <a:pPr lvl="1" indent="-342900">
              <a:buFont typeface="Calibri" pitchFamily="34" charset="0"/>
              <a:buChar char="–"/>
              <a:defRPr/>
            </a:pPr>
            <a:r>
              <a:rPr lang="en-US" sz="2400" dirty="0" smtClean="0"/>
              <a:t>Need for an accounting </a:t>
            </a:r>
            <a:r>
              <a:rPr lang="en-US" sz="2400" u="sng" dirty="0" smtClean="0"/>
              <a:t>and</a:t>
            </a:r>
            <a:r>
              <a:rPr lang="en-US" sz="2400" dirty="0" smtClean="0"/>
              <a:t> reporting standard</a:t>
            </a:r>
            <a:endParaRPr lang="en-US" sz="2400" dirty="0" smtClean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+mn-lt"/>
              </a:rPr>
              <a:t>Standard Goal: Provide a consistent accounting and reporting standard for public </a:t>
            </a:r>
            <a:r>
              <a:rPr lang="en-US" sz="2800" dirty="0">
                <a:latin typeface="+mn-lt"/>
              </a:rPr>
              <a:t>disclosure of </a:t>
            </a:r>
            <a:r>
              <a:rPr lang="en-US" sz="2800" dirty="0" smtClean="0">
                <a:latin typeface="+mn-lt"/>
              </a:rPr>
              <a:t>product-level </a:t>
            </a:r>
            <a:r>
              <a:rPr lang="en-US" sz="2800" dirty="0">
                <a:latin typeface="+mn-lt"/>
              </a:rPr>
              <a:t>GHG </a:t>
            </a:r>
            <a:r>
              <a:rPr lang="en-US" sz="2800" dirty="0" smtClean="0">
                <a:latin typeface="+mn-lt"/>
              </a:rPr>
              <a:t>emissions and ultimately influence decisions to reduce GHG impacts along a </a:t>
            </a:r>
            <a:r>
              <a:rPr lang="en-US" sz="2800" dirty="0" smtClean="0">
                <a:latin typeface="+mn-lt"/>
              </a:rPr>
              <a:t>product’s </a:t>
            </a:r>
            <a:r>
              <a:rPr lang="en-US" sz="2800" dirty="0" smtClean="0">
                <a:latin typeface="+mn-lt"/>
              </a:rPr>
              <a:t>life cycle</a:t>
            </a:r>
            <a:endParaRPr lang="en-US" sz="2400" dirty="0" smtClean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None/>
              <a:defRPr/>
            </a:pPr>
            <a:endParaRPr lang="en-US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990B-3CB2-47FD-97A5-2F4D4919BB3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Life Cycle Standard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Business value created through conducting product-level GHG inventories may include:</a:t>
            </a:r>
          </a:p>
          <a:p>
            <a:pPr lvl="1"/>
            <a:r>
              <a:rPr lang="en-US" dirty="0" smtClean="0"/>
              <a:t>Supplier engagement and reduction opportunities</a:t>
            </a:r>
          </a:p>
          <a:p>
            <a:pPr lvl="1"/>
            <a:r>
              <a:rPr lang="en-US" dirty="0" smtClean="0"/>
              <a:t>Tracking reductions through public reporting</a:t>
            </a:r>
          </a:p>
          <a:p>
            <a:pPr lvl="1"/>
            <a:r>
              <a:rPr lang="en-US" dirty="0" smtClean="0"/>
              <a:t>Product differentiation</a:t>
            </a:r>
          </a:p>
          <a:p>
            <a:r>
              <a:rPr lang="en-US" dirty="0" smtClean="0"/>
              <a:t>Does this standard support product labeling? </a:t>
            </a:r>
            <a:r>
              <a:rPr lang="en-US" sz="3500" dirty="0" smtClean="0">
                <a:solidFill>
                  <a:srgbClr val="FF0000"/>
                </a:solidFill>
              </a:rPr>
              <a:t>NO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This standard is general enough to be used for a wide range of products and sectors</a:t>
            </a:r>
          </a:p>
          <a:p>
            <a:pPr lvl="1"/>
            <a:r>
              <a:rPr lang="en-US" dirty="0" smtClean="0"/>
              <a:t>More </a:t>
            </a:r>
            <a:r>
              <a:rPr lang="en-US" dirty="0" err="1" smtClean="0"/>
              <a:t>prescriptiveness</a:t>
            </a:r>
            <a:r>
              <a:rPr lang="en-US" dirty="0" smtClean="0"/>
              <a:t> is recommended for product </a:t>
            </a:r>
            <a:r>
              <a:rPr lang="en-US" dirty="0" smtClean="0"/>
              <a:t>comparisons like labeling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0"/>
          </p:nvPr>
        </p:nvSpPr>
        <p:spPr bwMode="auto">
          <a:xfrm>
            <a:off x="6553200" y="6492875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FC81B4D-D10B-4CB0-8F97-56E91E99A498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8195" name="Title 1"/>
          <p:cNvSpPr>
            <a:spLocks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rgbClr val="8FAFD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altLang="ja-JP" sz="4000" dirty="0" smtClean="0">
                <a:solidFill>
                  <a:schemeClr val="bg1"/>
                </a:solidFill>
                <a:ea typeface="ＭＳ Ｐゴシック" pitchFamily="-65" charset="-128"/>
              </a:rPr>
              <a:t>Process Structure for Standard Development</a:t>
            </a:r>
            <a:endParaRPr lang="en-US" sz="4800" dirty="0">
              <a:solidFill>
                <a:schemeClr val="bg1"/>
              </a:solidFill>
              <a:ea typeface="ＭＳ Ｐゴシック" pitchFamily="-65" charset="-128"/>
            </a:endParaRP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1447800" y="1465263"/>
            <a:ext cx="5797550" cy="576262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WRI/WBCSD Secretariat</a:t>
            </a: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1447800" y="2228850"/>
            <a:ext cx="5797550" cy="576263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Steering Committee (25 members)</a:t>
            </a:r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1447800" y="3030538"/>
            <a:ext cx="2825750" cy="1296987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Product</a:t>
            </a:r>
          </a:p>
          <a:p>
            <a:pPr algn="ctr"/>
            <a:r>
              <a:rPr lang="en-US" b="1"/>
              <a:t>Technical Working</a:t>
            </a:r>
          </a:p>
          <a:p>
            <a:pPr algn="ctr"/>
            <a:r>
              <a:rPr lang="en-US" b="1"/>
              <a:t>Groups </a:t>
            </a:r>
          </a:p>
          <a:p>
            <a:pPr algn="ctr"/>
            <a:r>
              <a:rPr lang="en-US" b="1"/>
              <a:t>( 100+ members)</a:t>
            </a:r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4502150" y="3030538"/>
            <a:ext cx="2743200" cy="1296987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Scope 3</a:t>
            </a:r>
          </a:p>
          <a:p>
            <a:pPr algn="ctr"/>
            <a:r>
              <a:rPr lang="en-US" b="1"/>
              <a:t>Technical Working</a:t>
            </a:r>
          </a:p>
          <a:p>
            <a:pPr algn="ctr"/>
            <a:r>
              <a:rPr lang="en-US" b="1"/>
              <a:t>Groups </a:t>
            </a:r>
          </a:p>
          <a:p>
            <a:pPr algn="ctr"/>
            <a:r>
              <a:rPr lang="en-US" b="1"/>
              <a:t>( 60+ members)</a:t>
            </a:r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1482725" y="4554538"/>
            <a:ext cx="5762625" cy="534987"/>
          </a:xfrm>
          <a:prstGeom prst="roundRect">
            <a:avLst>
              <a:gd name="adj" fmla="val 16667"/>
            </a:avLst>
          </a:prstGeom>
          <a:solidFill>
            <a:srgbClr val="8FAFD8">
              <a:alpha val="7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Stakeholder Advisory Group (1,000+)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1600200" y="5734050"/>
            <a:ext cx="2449513" cy="5746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Product Standard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4724400" y="5734050"/>
            <a:ext cx="2438400" cy="57467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Scope 3 Standard</a:t>
            </a:r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2590800" y="5241925"/>
            <a:ext cx="360363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5791200" y="5241925"/>
            <a:ext cx="360363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FEE131F-0DF0-4567-BB63-5D3C703FD0D4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9219" name="Title 1"/>
          <p:cNvSpPr>
            <a:spLocks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8FAFD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altLang="ja-JP" sz="4400" dirty="0">
                <a:solidFill>
                  <a:schemeClr val="bg1"/>
                </a:solidFill>
                <a:ea typeface="ＭＳ Ｐゴシック" pitchFamily="-65" charset="-128"/>
              </a:rPr>
              <a:t>Timeline</a:t>
            </a:r>
            <a:endParaRPr lang="en-US" sz="4400" dirty="0">
              <a:solidFill>
                <a:schemeClr val="bg1"/>
              </a:solidFill>
              <a:ea typeface="ＭＳ Ｐゴシック" pitchFamily="-65" charset="-128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317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18A1703C-EB56-4006-9801-916830D49AFD}" type="slidenum">
              <a:rPr lang="en-US" sz="1200">
                <a:solidFill>
                  <a:srgbClr val="898989"/>
                </a:solidFill>
                <a:latin typeface="+mn-lt"/>
              </a:rPr>
              <a:pPr algn="r">
                <a:defRPr/>
              </a:pPr>
              <a:t>13</a:t>
            </a:fld>
            <a:endParaRPr lang="en-US" sz="1200">
              <a:solidFill>
                <a:srgbClr val="898989"/>
              </a:solidFill>
              <a:latin typeface="+mn-lt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</p:nvPr>
        </p:nvGraphicFramePr>
        <p:xfrm>
          <a:off x="228600" y="990600"/>
          <a:ext cx="8610599" cy="5029198"/>
        </p:xfrm>
        <a:graphic>
          <a:graphicData uri="http://schemas.openxmlformats.org/drawingml/2006/table">
            <a:tbl>
              <a:tblPr/>
              <a:tblGrid>
                <a:gridCol w="1828799"/>
                <a:gridCol w="6781800"/>
              </a:tblGrid>
              <a:tr h="3248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Date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Activity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009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latin typeface="Arial"/>
                          <a:ea typeface="Times New Roman"/>
                        </a:rPr>
                        <a:t>November 2007</a:t>
                      </a:r>
                      <a:endParaRPr lang="en-US" sz="1800" b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1600">
                          <a:latin typeface="Arial"/>
                          <a:ea typeface="Times New Roman"/>
                        </a:rPr>
                        <a:t>Survey and consultations to assess need for new standards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7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latin typeface="Arial"/>
                          <a:ea typeface="Times New Roman"/>
                        </a:rPr>
                        <a:t>September 2008</a:t>
                      </a:r>
                      <a:endParaRPr lang="en-US" sz="1800" b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latin typeface="Arial"/>
                          <a:ea typeface="Times New Roman"/>
                        </a:rPr>
                        <a:t>Steering Committee Meeting #1 (Washington DC)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latin typeface="Arial"/>
                          <a:ea typeface="Times New Roman"/>
                        </a:rPr>
                        <a:t>Technical Working Group Meeting #1 (London) 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1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latin typeface="Arial"/>
                          <a:ea typeface="Times New Roman"/>
                        </a:rPr>
                        <a:t>January 2009 </a:t>
                      </a:r>
                      <a:endParaRPr lang="en-US" sz="1800" b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Working groups begin drafting </a:t>
                      </a: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4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Arial"/>
                          <a:ea typeface="Times New Roman"/>
                        </a:rPr>
                        <a:t>March 2009 </a:t>
                      </a:r>
                      <a:endParaRPr lang="en-US" sz="1800" b="0" dirty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1600">
                          <a:latin typeface="Arial"/>
                          <a:ea typeface="Times New Roman"/>
                        </a:rPr>
                        <a:t>Steering Committee Meeting #2 (Geneva) 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latin typeface="Arial"/>
                          <a:ea typeface="Times New Roman"/>
                        </a:rPr>
                        <a:t>June 2009 </a:t>
                      </a:r>
                      <a:endParaRPr lang="en-US" sz="1800" b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latin typeface="Arial"/>
                          <a:ea typeface="Times New Roman"/>
                        </a:rPr>
                        <a:t>Technical Working Group Meeting #2 (Washington DC) 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4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latin typeface="Arial"/>
                          <a:ea typeface="Times New Roman"/>
                        </a:rPr>
                        <a:t>August 2009 </a:t>
                      </a:r>
                      <a:endParaRPr lang="en-US" sz="1800" b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1600">
                          <a:latin typeface="Arial"/>
                          <a:ea typeface="Times New Roman"/>
                        </a:rPr>
                        <a:t>Stakeholder webinar and comment period 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9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latin typeface="Arial"/>
                          <a:ea typeface="Times New Roman"/>
                        </a:rPr>
                        <a:t>October 2009 </a:t>
                      </a:r>
                      <a:endParaRPr lang="en-US" sz="1800" b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latin typeface="Arial"/>
                          <a:ea typeface="Times New Roman"/>
                        </a:rPr>
                        <a:t>Steering Committee Meeting #3 (Washington DC) 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95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Arial"/>
                          <a:ea typeface="Times New Roman"/>
                        </a:rPr>
                        <a:t>November - December 2009</a:t>
                      </a:r>
                      <a:endParaRPr lang="en-US" sz="1800" b="0" dirty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latin typeface="Arial"/>
                          <a:ea typeface="Times New Roman"/>
                        </a:rPr>
                        <a:t>First draft of standards released for stakeholder </a:t>
                      </a:r>
                      <a:r>
                        <a:rPr lang="en-US" sz="1600" dirty="0" smtClean="0">
                          <a:latin typeface="Arial"/>
                          <a:ea typeface="Times New Roman"/>
                        </a:rPr>
                        <a:t>review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  <a:tabLst>
                          <a:tab pos="457200" algn="l"/>
                        </a:tabLst>
                      </a:pPr>
                      <a:r>
                        <a:rPr lang="en-US" sz="1600" dirty="0" smtClean="0">
                          <a:latin typeface="Arial"/>
                          <a:ea typeface="Times New Roman"/>
                        </a:rPr>
                        <a:t>Five </a:t>
                      </a:r>
                      <a:r>
                        <a:rPr lang="en-US" sz="1600" dirty="0">
                          <a:latin typeface="Arial"/>
                          <a:ea typeface="Times New Roman"/>
                        </a:rPr>
                        <a:t>stakeholder workshops (in Berlin, Germany; Guangzhou, China; Beijing, China; London, UK; Washington, DC, </a:t>
                      </a:r>
                      <a:r>
                        <a:rPr lang="en-US" sz="1600" dirty="0" smtClean="0">
                          <a:latin typeface="Arial"/>
                          <a:ea typeface="Times New Roman"/>
                        </a:rPr>
                        <a:t>USA)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ü"/>
                        <a:tabLst>
                          <a:tab pos="457200" algn="l"/>
                        </a:tabLst>
                      </a:pPr>
                      <a:r>
                        <a:rPr lang="en-US" sz="1600" dirty="0" smtClean="0">
                          <a:latin typeface="Arial"/>
                          <a:ea typeface="Times New Roman"/>
                        </a:rPr>
                        <a:t>Stakeholder </a:t>
                      </a:r>
                      <a:r>
                        <a:rPr lang="en-US" sz="1600" dirty="0">
                          <a:latin typeface="Arial"/>
                          <a:ea typeface="Times New Roman"/>
                        </a:rPr>
                        <a:t>comment period on first drafts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7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Arial"/>
                          <a:ea typeface="Times New Roman"/>
                        </a:rPr>
                        <a:t>January </a:t>
                      </a:r>
                      <a:r>
                        <a:rPr lang="en-US" sz="1600" b="0" dirty="0">
                          <a:latin typeface="Arial"/>
                          <a:ea typeface="Times New Roman"/>
                        </a:rPr>
                        <a:t>- June 2010</a:t>
                      </a:r>
                      <a:endParaRPr lang="en-US" sz="1800" b="0" dirty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en-US" sz="1600" dirty="0" smtClean="0">
                          <a:latin typeface="Arial"/>
                          <a:ea typeface="Times New Roman"/>
                        </a:rPr>
                        <a:t>Road </a:t>
                      </a:r>
                      <a:r>
                        <a:rPr lang="en-US" sz="1600" dirty="0">
                          <a:latin typeface="Arial"/>
                          <a:ea typeface="Times New Roman"/>
                        </a:rPr>
                        <a:t>testing by several companies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9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Arial"/>
                          <a:ea typeface="Times New Roman"/>
                        </a:rPr>
                        <a:t>Summer/Fall </a:t>
                      </a:r>
                      <a:r>
                        <a:rPr lang="en-US" sz="1600" b="0" dirty="0">
                          <a:latin typeface="Arial"/>
                          <a:ea typeface="Times New Roman"/>
                        </a:rPr>
                        <a:t>2010</a:t>
                      </a:r>
                      <a:endParaRPr lang="en-US" sz="1800" b="0" dirty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en-US" sz="1600">
                          <a:latin typeface="Arial"/>
                          <a:ea typeface="Times New Roman"/>
                        </a:rPr>
                        <a:t>Public comment period on second drafts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9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Arial"/>
                          <a:ea typeface="Times New Roman"/>
                        </a:rPr>
                        <a:t>December 2010 </a:t>
                      </a:r>
                      <a:endParaRPr lang="en-US" sz="1800" b="0" dirty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en-US" sz="1600" dirty="0" smtClean="0">
                          <a:latin typeface="Arial"/>
                          <a:ea typeface="Times New Roman"/>
                        </a:rPr>
                        <a:t>Finalize Standard Text for Publication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46219" marR="462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Testing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Unique to other standard development processes</a:t>
            </a:r>
          </a:p>
          <a:p>
            <a:r>
              <a:rPr lang="en-US" dirty="0" smtClean="0"/>
              <a:t>Over 70 companies are completing a road </a:t>
            </a:r>
            <a:r>
              <a:rPr lang="en-US" dirty="0"/>
              <a:t>t</a:t>
            </a:r>
            <a:r>
              <a:rPr lang="en-US" dirty="0" smtClean="0"/>
              <a:t>est of one or both of the new standards</a:t>
            </a:r>
          </a:p>
          <a:p>
            <a:pPr lvl="1"/>
            <a:r>
              <a:rPr lang="en-US" dirty="0" smtClean="0"/>
              <a:t>Monthly progress calls, in-person workshop</a:t>
            </a:r>
          </a:p>
          <a:p>
            <a:pPr lvl="1"/>
            <a:r>
              <a:rPr lang="en-US" dirty="0" smtClean="0"/>
              <a:t>Road Testers provide </a:t>
            </a:r>
            <a:r>
              <a:rPr lang="en-US" dirty="0" smtClean="0"/>
              <a:t>practical feedback on the usability  of the standards</a:t>
            </a:r>
          </a:p>
          <a:p>
            <a:r>
              <a:rPr lang="en-US" dirty="0" smtClean="0"/>
              <a:t>This feedback, along with stakeholder comments, will be used to update the standards before the next public comment period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on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impacts do the creation of these </a:t>
            </a:r>
            <a:r>
              <a:rPr lang="en-US" dirty="0" smtClean="0"/>
              <a:t>standards </a:t>
            </a:r>
            <a:r>
              <a:rPr lang="en-US" dirty="0" smtClean="0"/>
              <a:t>have on:</a:t>
            </a:r>
          </a:p>
          <a:p>
            <a:pPr lvl="1"/>
            <a:r>
              <a:rPr lang="en-US" dirty="0" smtClean="0"/>
              <a:t>Product Stewardship</a:t>
            </a:r>
          </a:p>
          <a:p>
            <a:pPr lvl="1"/>
            <a:r>
              <a:rPr lang="en-US" dirty="0" smtClean="0"/>
              <a:t>Product Design</a:t>
            </a:r>
          </a:p>
          <a:p>
            <a:pPr lvl="1"/>
            <a:r>
              <a:rPr lang="en-US" dirty="0" smtClean="0"/>
              <a:t>Product End-of-Life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Stewardship &amp; Design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Product-centered approach to environmental protection</a:t>
            </a:r>
          </a:p>
          <a:p>
            <a:pPr lvl="1"/>
            <a:r>
              <a:rPr lang="en-US" dirty="0" smtClean="0"/>
              <a:t>Scope 3 goes beyond a companies boundaries to consider the impacts of the products they buy and sell</a:t>
            </a:r>
          </a:p>
          <a:p>
            <a:pPr lvl="1"/>
            <a:r>
              <a:rPr lang="en-US" dirty="0" smtClean="0"/>
              <a:t>Both standards engage suppliers and customers to account for and manage GHG emissions on the product-level</a:t>
            </a:r>
          </a:p>
          <a:p>
            <a:r>
              <a:rPr lang="en-US" dirty="0" smtClean="0"/>
              <a:t>Reductions possible through product innovation</a:t>
            </a:r>
          </a:p>
          <a:p>
            <a:pPr lvl="1"/>
            <a:r>
              <a:rPr lang="en-US" dirty="0" smtClean="0"/>
              <a:t>Smart packaging</a:t>
            </a:r>
          </a:p>
          <a:p>
            <a:pPr lvl="1"/>
            <a:r>
              <a:rPr lang="en-US" dirty="0" smtClean="0"/>
              <a:t>Bio-based materials</a:t>
            </a:r>
          </a:p>
          <a:p>
            <a:pPr lvl="1"/>
            <a:r>
              <a:rPr lang="en-US" dirty="0" smtClean="0"/>
              <a:t>Use-stage energy reductions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End-of-Life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Supply chain and life cycle approaches</a:t>
            </a:r>
            <a:r>
              <a:rPr lang="en-US" dirty="0" smtClean="0"/>
              <a:t> draw attention to </a:t>
            </a:r>
            <a:r>
              <a:rPr lang="en-US" dirty="0" smtClean="0"/>
              <a:t>waste management and recycling</a:t>
            </a:r>
          </a:p>
          <a:p>
            <a:pPr lvl="1"/>
            <a:r>
              <a:rPr lang="en-US" dirty="0" smtClean="0"/>
              <a:t>GHG reductions possible through:</a:t>
            </a:r>
          </a:p>
          <a:p>
            <a:pPr lvl="2"/>
            <a:r>
              <a:rPr lang="en-US" dirty="0" smtClean="0"/>
              <a:t>Using waste in subsequent product systems</a:t>
            </a:r>
            <a:endParaRPr lang="en-US" dirty="0" smtClean="0"/>
          </a:p>
          <a:p>
            <a:pPr lvl="2"/>
            <a:r>
              <a:rPr lang="en-US" dirty="0" smtClean="0"/>
              <a:t>Degradable products and packaging</a:t>
            </a:r>
          </a:p>
          <a:p>
            <a:pPr lvl="2"/>
            <a:r>
              <a:rPr lang="en-US" dirty="0" smtClean="0"/>
              <a:t>Energy recovery</a:t>
            </a:r>
          </a:p>
          <a:p>
            <a:pPr lvl="2"/>
            <a:r>
              <a:rPr lang="en-US" dirty="0" smtClean="0"/>
              <a:t>Recycling/buy-back programs </a:t>
            </a:r>
          </a:p>
          <a:p>
            <a:r>
              <a:rPr lang="en-US" dirty="0" smtClean="0"/>
              <a:t>Data needs to improve end-of-life accounting:</a:t>
            </a:r>
          </a:p>
          <a:p>
            <a:pPr lvl="1"/>
            <a:r>
              <a:rPr lang="en-US" dirty="0" smtClean="0"/>
              <a:t>Recycling rates</a:t>
            </a:r>
          </a:p>
          <a:p>
            <a:pPr lvl="1"/>
            <a:r>
              <a:rPr lang="en-US" dirty="0" smtClean="0"/>
              <a:t>Waste treatment options</a:t>
            </a:r>
          </a:p>
          <a:p>
            <a:pPr lvl="1"/>
            <a:r>
              <a:rPr lang="en-US" dirty="0" smtClean="0"/>
              <a:t>Waste treatment emissions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Picture 6" descr="chain pic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219200"/>
            <a:ext cx="7536294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Information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Please visit our website: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http://www.ghgprotocol.org/standards/product-and-supply-chain-standard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Access to the draft standards and other standard development materials</a:t>
            </a:r>
          </a:p>
          <a:p>
            <a:pPr lvl="1"/>
            <a:r>
              <a:rPr lang="en-US" dirty="0" smtClean="0"/>
              <a:t>Become a stakeholder</a:t>
            </a:r>
          </a:p>
          <a:p>
            <a:pPr lvl="2"/>
            <a:r>
              <a:rPr lang="en-US" dirty="0" smtClean="0"/>
              <a:t>Receive updates on the standard development process</a:t>
            </a:r>
          </a:p>
          <a:p>
            <a:pPr lvl="2"/>
            <a:r>
              <a:rPr lang="en-US" dirty="0" smtClean="0"/>
              <a:t>Submit comments on the next draft</a:t>
            </a:r>
          </a:p>
          <a:p>
            <a:r>
              <a:rPr lang="en-US" dirty="0" smtClean="0"/>
              <a:t>For more information about the GHG Protocol Initiative: </a:t>
            </a:r>
            <a:r>
              <a:rPr lang="en-US" dirty="0" smtClean="0">
                <a:hlinkClick r:id="rId4"/>
              </a:rPr>
              <a:t>www.ghgprotocol.org</a:t>
            </a: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3CEA4-EFB3-446E-A046-C67BA82BA1D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B3A30D-1E2A-4648-87F7-83B22A286235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4100" name="Title 1"/>
          <p:cNvSpPr>
            <a:spLocks/>
          </p:cNvSpPr>
          <p:nvPr/>
        </p:nvSpPr>
        <p:spPr bwMode="auto">
          <a:xfrm>
            <a:off x="0" y="2667000"/>
            <a:ext cx="9144000" cy="1452562"/>
          </a:xfrm>
          <a:prstGeom prst="rect">
            <a:avLst/>
          </a:prstGeom>
          <a:solidFill>
            <a:srgbClr val="8FAFD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dirty="0" smtClean="0">
                <a:solidFill>
                  <a:schemeClr val="bg1"/>
                </a:solidFill>
              </a:rPr>
              <a:t>Thank You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101" name="Picture 5" descr="WRI Hi Res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06425"/>
            <a:ext cx="2338388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350838"/>
            <a:ext cx="32004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477000" y="632460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500D7222-944F-4ECE-9A45-52F51C5DAD88}" type="slidenum">
              <a:rPr lang="en-US" sz="1200">
                <a:solidFill>
                  <a:srgbClr val="898989"/>
                </a:solidFill>
                <a:latin typeface="+mn-lt"/>
              </a:rPr>
              <a:pPr algn="r">
                <a:defRPr/>
              </a:pPr>
              <a:t>20</a:t>
            </a:fld>
            <a:endParaRPr lang="en-US" sz="1200">
              <a:solidFill>
                <a:srgbClr val="898989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4648200"/>
            <a:ext cx="6019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Laura Draucker, PhD</a:t>
            </a:r>
          </a:p>
          <a:p>
            <a:pPr algn="ctr"/>
            <a:r>
              <a:rPr lang="en-US" sz="2800" dirty="0" smtClean="0"/>
              <a:t>World Resources Institute</a:t>
            </a:r>
          </a:p>
          <a:p>
            <a:pPr algn="ctr"/>
            <a:r>
              <a:rPr lang="en-US" sz="2800" dirty="0" smtClean="0">
                <a:hlinkClick r:id="rId5"/>
              </a:rPr>
              <a:t>ldraucker@wri.org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1099</Words>
  <Application>Microsoft Office PowerPoint</Application>
  <PresentationFormat>On-screen Show (4:3)</PresentationFormat>
  <Paragraphs>218</Paragraphs>
  <Slides>20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Outline</vt:lpstr>
      <vt:lpstr>Slide 3</vt:lpstr>
      <vt:lpstr>Slide 4</vt:lpstr>
      <vt:lpstr>Slide 5</vt:lpstr>
      <vt:lpstr>Slide 6</vt:lpstr>
      <vt:lpstr>Scope 3 Accounting and Reporting Standard</vt:lpstr>
      <vt:lpstr>Slide 8</vt:lpstr>
      <vt:lpstr>Slide 9</vt:lpstr>
      <vt:lpstr>Product Life Cycle Standard</vt:lpstr>
      <vt:lpstr>Product Life Cycle Standard</vt:lpstr>
      <vt:lpstr>Slide 12</vt:lpstr>
      <vt:lpstr>Slide 13</vt:lpstr>
      <vt:lpstr>Road Testing</vt:lpstr>
      <vt:lpstr>Impact on Products</vt:lpstr>
      <vt:lpstr>Product Stewardship &amp; Design</vt:lpstr>
      <vt:lpstr>Product End-of-Life</vt:lpstr>
      <vt:lpstr>Questions?</vt:lpstr>
      <vt:lpstr>For More Information </vt:lpstr>
      <vt:lpstr>Slide 20</vt:lpstr>
    </vt:vector>
  </TitlesOfParts>
  <Company>WORLD RESOURCES INSTITUTE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Laura Draucker</dc:creator>
  <cp:lastModifiedBy>Laura Draucker</cp:lastModifiedBy>
  <cp:revision>44</cp:revision>
  <dcterms:created xsi:type="dcterms:W3CDTF">2010-03-12T18:07:45Z</dcterms:created>
  <dcterms:modified xsi:type="dcterms:W3CDTF">2010-03-18T13:34:33Z</dcterms:modified>
</cp:coreProperties>
</file>