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0"/>
  </p:handoutMasterIdLst>
  <p:sldIdLst>
    <p:sldId id="256" r:id="rId2"/>
    <p:sldId id="257" r:id="rId3"/>
    <p:sldId id="260" r:id="rId4"/>
    <p:sldId id="264" r:id="rId5"/>
    <p:sldId id="266" r:id="rId6"/>
    <p:sldId id="269" r:id="rId7"/>
    <p:sldId id="262" r:id="rId8"/>
    <p:sldId id="272" r:id="rId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C2B4AB94-F5FD-4456-A0B3-12E55E66A711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AA683B31-E8C9-4087-9AD6-D0EA5E9A9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33103-2CF0-47A4-B2AC-53630420681B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cover2_mde-01.png"/>
          <p:cNvPicPr>
            <a:picLocks noChangeAspect="1"/>
          </p:cNvPicPr>
          <p:nvPr userDrawn="1"/>
        </p:nvPicPr>
        <p:blipFill>
          <a:blip r:embed="rId2"/>
          <a:srcRect l="-2109" t="46667" b="41112"/>
          <a:stretch>
            <a:fillRect/>
          </a:stretch>
        </p:blipFill>
        <p:spPr bwMode="auto">
          <a:xfrm>
            <a:off x="914400" y="5638800"/>
            <a:ext cx="7378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4"/>
          <p:cNvSpPr txBox="1">
            <a:spLocks noChangeArrowheads="1"/>
          </p:cNvSpPr>
          <p:nvPr userDrawn="1"/>
        </p:nvSpPr>
        <p:spPr bwMode="auto">
          <a:xfrm>
            <a:off x="8382000" y="626268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fld id="{971E7860-6B2F-41AA-8640-73DB6B0B5459}" type="slidenum">
              <a:rPr lang="en-US" sz="1400">
                <a:solidFill>
                  <a:srgbClr val="006600"/>
                </a:solidFill>
              </a:rPr>
              <a:pPr algn="ctr">
                <a:spcBef>
                  <a:spcPct val="50000"/>
                </a:spcBef>
              </a:pPr>
              <a:t>‹#›</a:t>
            </a:fld>
            <a:endParaRPr lang="en-US" sz="1400">
              <a:solidFill>
                <a:srgbClr val="006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16DD9F-3016-48B0-B0B1-C74D0E50C2D6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E2D0F7-18B4-412E-B678-D0BA93064552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B508C45-C9E5-4E4B-BFE6-732DF1CBD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62437-903B-404E-8002-62D414B25B29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F2FF09-9308-4B58-BD14-DA05F61671C6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B3A830-D1E0-4425-875F-9E7B94A23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8F282-66BB-4B5E-AD9E-637FAD31E78C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7623AE-A039-48BA-90B2-4717D594502B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A6D4275-C829-4D6C-8312-B6594B984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661465-7DB6-4128-BD9F-7ABDFEBD77C9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2A360D6-9F83-4B07-9079-53F406436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3C2385-4D01-4DE5-B325-5703FAA4616C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0F802FE-A169-4450-ACA6-EAA506F00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382DD-AB02-4BE1-A3D0-FB89B3A5B760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D451B-EFC7-434F-863E-DCCC4665C04B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5BB14E2-547A-458A-ADF2-F32A6EB2FCD0}" type="datetimeFigureOut">
              <a:rPr lang="en-US"/>
              <a:pPr>
                <a:defRPr/>
              </a:pPr>
              <a:t>3/17/2010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/>
          <p:nvPr userDrawn="1"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3" name="Picture 12" descr="cover2_mde-01.png"/>
          <p:cNvPicPr>
            <a:picLocks noChangeAspect="1"/>
          </p:cNvPicPr>
          <p:nvPr userDrawn="1"/>
        </p:nvPicPr>
        <p:blipFill>
          <a:blip r:embed="rId14"/>
          <a:srcRect l="-2109" t="46667" b="41112"/>
          <a:stretch>
            <a:fillRect/>
          </a:stretch>
        </p:blipFill>
        <p:spPr bwMode="auto">
          <a:xfrm>
            <a:off x="914400" y="5638800"/>
            <a:ext cx="7378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5"/>
          <p:cNvPicPr>
            <a:picLocks noChangeAspect="1" noChangeArrowheads="1"/>
          </p:cNvPicPr>
          <p:nvPr userDrawn="1"/>
        </p:nvPicPr>
        <p:blipFill>
          <a:blip r:embed="rId15">
            <a:clrChange>
              <a:clrFrom>
                <a:srgbClr val="ABD79A"/>
              </a:clrFrom>
              <a:clrTo>
                <a:srgbClr val="ABD79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4800"/>
            <a:ext cx="1066800" cy="1135063"/>
          </a:xfrm>
          <a:prstGeom prst="rect">
            <a:avLst/>
          </a:prstGeom>
          <a:blipFill dpi="0" rotWithShape="1">
            <a:blip r:embed="rId13">
              <a:clrChange>
                <a:clrFrom>
                  <a:srgbClr val="ABD79A"/>
                </a:clrFrom>
                <a:clrTo>
                  <a:srgbClr val="ABD79A">
                    <a:alpha val="0"/>
                  </a:srgbClr>
                </a:clrTo>
              </a:clrChange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18" r:id="rId4"/>
    <p:sldLayoutId id="2147483722" r:id="rId5"/>
    <p:sldLayoutId id="2147483717" r:id="rId6"/>
    <p:sldLayoutId id="2147483723" r:id="rId7"/>
    <p:sldLayoutId id="2147483724" r:id="rId8"/>
    <p:sldLayoutId id="2147483725" r:id="rId9"/>
    <p:sldLayoutId id="2147483716" r:id="rId10"/>
    <p:sldLayoutId id="21474837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0"/>
            <a:ext cx="7620000" cy="1471613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smtClean="0">
                <a:solidFill>
                  <a:srgbClr val="006600"/>
                </a:solidFill>
                <a:effectLst/>
              </a:rPr>
              <a:t>Update on the TIGER Grant for the TPB Regional Priority Bus Project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219200" y="1676400"/>
            <a:ext cx="7620000" cy="3027363"/>
          </a:xfrm>
        </p:spPr>
        <p:txBody>
          <a:bodyPr/>
          <a:lstStyle/>
          <a:p>
            <a:pPr marL="26988" eaLnBrk="1" hangingPunct="1"/>
            <a:endParaRPr lang="en-US" smtClean="0">
              <a:solidFill>
                <a:srgbClr val="320E04"/>
              </a:solidFill>
            </a:endParaRPr>
          </a:p>
          <a:p>
            <a:pPr marL="26988" eaLnBrk="1" hangingPunct="1"/>
            <a:endParaRPr lang="en-US" smtClean="0">
              <a:solidFill>
                <a:srgbClr val="320E04"/>
              </a:solidFill>
            </a:endParaRPr>
          </a:p>
          <a:p>
            <a:pPr marL="26988" eaLnBrk="1" hangingPunct="1"/>
            <a:r>
              <a:rPr lang="en-US" smtClean="0">
                <a:solidFill>
                  <a:srgbClr val="320E04"/>
                </a:solidFill>
              </a:rPr>
              <a:t>National Capital Region</a:t>
            </a:r>
            <a:br>
              <a:rPr lang="en-US" smtClean="0">
                <a:solidFill>
                  <a:srgbClr val="320E04"/>
                </a:solidFill>
              </a:rPr>
            </a:br>
            <a:r>
              <a:rPr lang="en-US" smtClean="0">
                <a:solidFill>
                  <a:srgbClr val="320E04"/>
                </a:solidFill>
              </a:rPr>
              <a:t>Transportation Planning Board</a:t>
            </a:r>
            <a:br>
              <a:rPr lang="en-US" smtClean="0">
                <a:solidFill>
                  <a:srgbClr val="320E04"/>
                </a:solidFill>
              </a:rPr>
            </a:br>
            <a:r>
              <a:rPr lang="en-US" smtClean="0">
                <a:solidFill>
                  <a:srgbClr val="320E04"/>
                </a:solidFill>
              </a:rPr>
              <a:t>March 17, 2010</a:t>
            </a:r>
          </a:p>
          <a:p>
            <a:pPr marL="26988" eaLnBrk="1" hangingPunct="1"/>
            <a:endParaRPr lang="en-US" smtClean="0">
              <a:solidFill>
                <a:srgbClr val="320E04"/>
              </a:solidFill>
            </a:endParaRPr>
          </a:p>
          <a:p>
            <a:pPr marL="26988" eaLnBrk="1" hangingPunct="1"/>
            <a:r>
              <a:rPr lang="en-US" sz="2400" smtClean="0">
                <a:solidFill>
                  <a:srgbClr val="320E04"/>
                </a:solidFill>
              </a:rPr>
              <a:t>Timothy Canan, AICP</a:t>
            </a:r>
            <a:br>
              <a:rPr lang="en-US" sz="2400" smtClean="0">
                <a:solidFill>
                  <a:srgbClr val="320E04"/>
                </a:solidFill>
              </a:rPr>
            </a:br>
            <a:r>
              <a:rPr lang="en-US" sz="2400" smtClean="0">
                <a:solidFill>
                  <a:srgbClr val="320E04"/>
                </a:solidFill>
              </a:rPr>
              <a:t>Principal Planner</a:t>
            </a:r>
            <a:br>
              <a:rPr lang="en-US" sz="2400" smtClean="0">
                <a:solidFill>
                  <a:srgbClr val="320E04"/>
                </a:solidFill>
              </a:rPr>
            </a:br>
            <a:r>
              <a:rPr lang="en-US" sz="2400" smtClean="0">
                <a:solidFill>
                  <a:srgbClr val="320E04"/>
                </a:solidFill>
              </a:rPr>
              <a:t>Department of Transportation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001000" y="1524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/>
              <a:t>Item #16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400" b="1" smtClean="0">
                <a:solidFill>
                  <a:srgbClr val="006600"/>
                </a:solidFill>
                <a:effectLst/>
              </a:rPr>
              <a:t>On February 17, 2010, Secretary of Transportation, Ray LaHood, announced recipients of $1.5 billion in TIGER Grant funds available through ARRA.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7715250" cy="4800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400" smtClean="0"/>
              <a:t>1400 total applications requesting $60 billion received from all 50 states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smtClean="0"/>
              <a:t>51 grants awarded amounting to $1.5 billion </a:t>
            </a:r>
            <a:br>
              <a:rPr lang="en-US" sz="2400" smtClean="0"/>
            </a:br>
            <a:r>
              <a:rPr lang="en-US" sz="2400" smtClean="0"/>
              <a:t>	(Average award ~ $30 million)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smtClean="0"/>
              <a:t>Washington region awarded $58.8 million for portions of a regional bus priority project located in DC, MD and VA</a:t>
            </a:r>
          </a:p>
          <a:p>
            <a:pPr marL="742950" lvl="1" indent="-285750" eaLnBrk="1" hangingPunct="1">
              <a:spcBef>
                <a:spcPct val="50000"/>
              </a:spcBef>
            </a:pPr>
            <a:r>
              <a:rPr lang="en-US" sz="2000" smtClean="0"/>
              <a:t>DC awarded $13.6 million</a:t>
            </a:r>
          </a:p>
          <a:p>
            <a:pPr marL="742950" lvl="1" indent="-285750" eaLnBrk="1" hangingPunct="1">
              <a:spcBef>
                <a:spcPct val="50000"/>
              </a:spcBef>
            </a:pPr>
            <a:r>
              <a:rPr lang="en-US" sz="2000" smtClean="0"/>
              <a:t>MD awarded $14.8 million</a:t>
            </a:r>
          </a:p>
          <a:p>
            <a:pPr marL="742950" lvl="1" indent="-285750" eaLnBrk="1" hangingPunct="1">
              <a:spcBef>
                <a:spcPct val="50000"/>
              </a:spcBef>
            </a:pPr>
            <a:r>
              <a:rPr lang="en-US" sz="2000" smtClean="0"/>
              <a:t>VA awarded $30.4 million</a:t>
            </a:r>
          </a:p>
          <a:p>
            <a:pPr eaLnBrk="1" hangingPunct="1">
              <a:spcBef>
                <a:spcPct val="50000"/>
              </a:spcBef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224" descr="Picture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82663"/>
            <a:ext cx="7696200" cy="488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19200" y="228600"/>
            <a:ext cx="77089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effectLst/>
              </a:rPr>
              <a:t>Funded Components for TPB TIGER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7"/>
          <p:cNvGrpSpPr>
            <a:grpSpLocks/>
          </p:cNvGrpSpPr>
          <p:nvPr/>
        </p:nvGrpSpPr>
        <p:grpSpPr bwMode="auto">
          <a:xfrm>
            <a:off x="762000" y="0"/>
            <a:ext cx="8229600" cy="6099175"/>
            <a:chOff x="480" y="0"/>
            <a:chExt cx="5184" cy="3842"/>
          </a:xfrm>
        </p:grpSpPr>
        <p:pic>
          <p:nvPicPr>
            <p:cNvPr id="18435" name="Picture 4" descr="TIGER_stylized_021810_MB_fundedprojectsonly-01"/>
            <p:cNvPicPr>
              <a:picLocks noChangeAspect="1" noChangeArrowheads="1"/>
            </p:cNvPicPr>
            <p:nvPr/>
          </p:nvPicPr>
          <p:blipFill>
            <a:blip r:embed="rId2" cstate="print"/>
            <a:srcRect r="12222" b="31284"/>
            <a:stretch>
              <a:fillRect/>
            </a:stretch>
          </p:blipFill>
          <p:spPr bwMode="auto">
            <a:xfrm>
              <a:off x="1872" y="0"/>
              <a:ext cx="3792" cy="3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6" name="Picture 5" descr="TIGER_stylized_021810_MB_fundedprojectsonly-01"/>
            <p:cNvPicPr>
              <a:picLocks noChangeAspect="1" noChangeArrowheads="1"/>
            </p:cNvPicPr>
            <p:nvPr/>
          </p:nvPicPr>
          <p:blipFill>
            <a:blip r:embed="rId3"/>
            <a:srcRect t="70886" r="15790" b="3336"/>
            <a:stretch>
              <a:fillRect/>
            </a:stretch>
          </p:blipFill>
          <p:spPr bwMode="auto">
            <a:xfrm>
              <a:off x="480" y="2680"/>
              <a:ext cx="2688" cy="1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1524000"/>
            <a:ext cx="2514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800" b="1" smtClean="0">
                <a:solidFill>
                  <a:srgbClr val="006600"/>
                </a:solidFill>
                <a:effectLst/>
              </a:rPr>
              <a:t>Funded 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63650" y="1524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800" b="1" smtClean="0">
                <a:solidFill>
                  <a:srgbClr val="006600"/>
                </a:solidFill>
                <a:effectLst/>
              </a:rPr>
              <a:t>Since Feb. 17 announcement . . . 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295400"/>
            <a:ext cx="7924800" cy="4800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000" b="1" smtClean="0">
                <a:solidFill>
                  <a:srgbClr val="006600"/>
                </a:solidFill>
              </a:rPr>
              <a:t>17 Feb</a:t>
            </a:r>
            <a:r>
              <a:rPr lang="en-US" sz="2000" smtClean="0"/>
              <a:t>: TIGER award announced at Feb. 17 TPB meeting.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smtClean="0">
                <a:solidFill>
                  <a:srgbClr val="006600"/>
                </a:solidFill>
              </a:rPr>
              <a:t>19 Feb</a:t>
            </a:r>
            <a:r>
              <a:rPr lang="en-US" sz="2000" smtClean="0"/>
              <a:t>:  FTA contacted TPB to verbally notify us of the Grant Award and state it will be the modal agency responsible for grant administration.</a:t>
            </a:r>
          </a:p>
          <a:p>
            <a:pPr marL="742950" lvl="1" indent="-285750" eaLnBrk="1" hangingPunct="1">
              <a:spcBef>
                <a:spcPct val="50000"/>
              </a:spcBef>
            </a:pPr>
            <a:r>
              <a:rPr lang="en-US" sz="1800" smtClean="0"/>
              <a:t>FTA project manager to follow-up with TPB within several weeks.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smtClean="0">
                <a:solidFill>
                  <a:srgbClr val="006600"/>
                </a:solidFill>
              </a:rPr>
              <a:t>23 Feb</a:t>
            </a:r>
            <a:r>
              <a:rPr lang="en-US" sz="2000" smtClean="0"/>
              <a:t>:  TPB Staff e-mail to Scenario Task Force members to announce Award and inform them that further information will be forthcoming upon receiving more direction from FTA.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smtClean="0">
                <a:solidFill>
                  <a:srgbClr val="006600"/>
                </a:solidFill>
              </a:rPr>
              <a:t>5 Mar:</a:t>
            </a:r>
            <a:r>
              <a:rPr lang="en-US" sz="2000" smtClean="0"/>
              <a:t> TPB Staff suggested to FTA representative at Technical Committee meeting that hiring a consultant for program management support could promote efficiencies and economies of scale in grant administration for TPB and project owners.</a:t>
            </a:r>
          </a:p>
          <a:p>
            <a:pPr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n-US" sz="2000" smtClean="0"/>
              <a:t>							</a:t>
            </a:r>
            <a:r>
              <a:rPr lang="en-US" sz="2000" smtClean="0">
                <a:solidFill>
                  <a:srgbClr val="006600"/>
                </a:solidFill>
              </a:rPr>
              <a:t>Continued . . .</a:t>
            </a:r>
            <a:r>
              <a:rPr lang="en-US" sz="2000" smtClean="0"/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63650" y="1524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800" b="1" smtClean="0">
                <a:solidFill>
                  <a:srgbClr val="006600"/>
                </a:solidFill>
                <a:effectLst/>
              </a:rPr>
              <a:t>Since Feb. 17 announcement . . . (cont’d)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371600"/>
            <a:ext cx="7924800" cy="4800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8 Mar</a:t>
            </a:r>
            <a:r>
              <a:rPr lang="en-US" sz="2000" dirty="0" smtClean="0"/>
              <a:t>:  TPB Staff e-mail to project owners requesting points of contact and encouraging initiation of project scoping in advance of FTA’s formal involvement.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15 Mar</a:t>
            </a:r>
            <a:r>
              <a:rPr lang="en-US" sz="2000" dirty="0" smtClean="0"/>
              <a:t>:  FTA informed TPB staff that development of terms and conditions of grant is still underway, but advised project owners to identify scopes, schedules and budgets for FTA approval by mid-May.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17 Mar</a:t>
            </a:r>
            <a:r>
              <a:rPr lang="en-US" sz="2000" dirty="0" smtClean="0"/>
              <a:t>:  TPB Staff e-mailed project owners to advise them of mid-May FTA deadline for project scopes, schedules and budgets and propose a scoping meeting among project owners, TPB staff and FTA staff on April 15.</a:t>
            </a:r>
          </a:p>
          <a:p>
            <a:pPr eaLnBrk="1" hangingPunct="1">
              <a:spcBef>
                <a:spcPct val="50000"/>
              </a:spcBef>
            </a:pPr>
            <a:endParaRPr lang="en-US" sz="2000" dirty="0" smtClean="0"/>
          </a:p>
          <a:p>
            <a:pPr eaLnBrk="1" hangingPunct="1">
              <a:spcBef>
                <a:spcPct val="50000"/>
              </a:spcBef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800" b="1" smtClean="0">
                <a:solidFill>
                  <a:srgbClr val="006600"/>
                </a:solidFill>
                <a:effectLst/>
              </a:rPr>
              <a:t>What will happen next?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4294967295"/>
          </p:nvPr>
        </p:nvSpPr>
        <p:spPr>
          <a:xfrm>
            <a:off x="1066800" y="1447800"/>
            <a:ext cx="7924800" cy="4800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000" smtClean="0"/>
              <a:t>FTA project manager will be named and will follow-up with TPB to define terms and conditions of grant and requirements for project owners.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smtClean="0"/>
              <a:t>Project owners will develop scopes, schedules and budgets for all project components for FTA as a prerequisite for grant execution.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smtClean="0"/>
              <a:t>Grant execution anticipated mid-May.</a:t>
            </a:r>
          </a:p>
          <a:p>
            <a:pPr eaLnBrk="1" hangingPunct="1">
              <a:spcBef>
                <a:spcPct val="50000"/>
              </a:spcBef>
            </a:pPr>
            <a:endParaRPr lang="en-US" sz="2000" smtClean="0"/>
          </a:p>
          <a:p>
            <a:pPr eaLnBrk="1" hangingPunct="1">
              <a:spcBef>
                <a:spcPct val="50000"/>
              </a:spcBef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95400" y="0"/>
            <a:ext cx="7620000" cy="147161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smtClean="0">
                <a:solidFill>
                  <a:srgbClr val="006600"/>
                </a:solidFill>
                <a:effectLst/>
              </a:rPr>
              <a:t>Update on the TIGER Grant for the TPB Regional Priority Bus Project</a:t>
            </a:r>
          </a:p>
        </p:txBody>
      </p:sp>
      <p:sp>
        <p:nvSpPr>
          <p:cNvPr id="33795" name="Subtitle 2"/>
          <p:cNvSpPr>
            <a:spLocks noGrp="1"/>
          </p:cNvSpPr>
          <p:nvPr>
            <p:ph type="subTitle" idx="4294967295"/>
          </p:nvPr>
        </p:nvSpPr>
        <p:spPr>
          <a:xfrm>
            <a:off x="1219200" y="1676400"/>
            <a:ext cx="7620000" cy="3027363"/>
          </a:xfrm>
        </p:spPr>
        <p:txBody>
          <a:bodyPr tIns="0"/>
          <a:lstStyle/>
          <a:p>
            <a:pPr marL="26988" indent="0" eaLnBrk="1" hangingPunct="1">
              <a:buFont typeface="Wingdings 2" pitchFamily="18" charset="2"/>
              <a:buNone/>
            </a:pPr>
            <a:endParaRPr lang="en-US" sz="2600" smtClean="0">
              <a:solidFill>
                <a:srgbClr val="320E04"/>
              </a:solidFill>
            </a:endParaRPr>
          </a:p>
          <a:p>
            <a:pPr marL="26988" indent="0" eaLnBrk="1" hangingPunct="1">
              <a:buFont typeface="Wingdings 2" pitchFamily="18" charset="2"/>
              <a:buNone/>
            </a:pPr>
            <a:endParaRPr lang="en-US" sz="2600" smtClean="0">
              <a:solidFill>
                <a:srgbClr val="320E04"/>
              </a:solidFill>
            </a:endParaRPr>
          </a:p>
          <a:p>
            <a:pPr marL="26988" indent="0" eaLnBrk="1" hangingPunct="1">
              <a:buFont typeface="Wingdings 2" pitchFamily="18" charset="2"/>
              <a:buNone/>
            </a:pPr>
            <a:r>
              <a:rPr lang="en-US" sz="2600" smtClean="0">
                <a:solidFill>
                  <a:srgbClr val="320E04"/>
                </a:solidFill>
              </a:rPr>
              <a:t>National Capital Region</a:t>
            </a:r>
            <a:br>
              <a:rPr lang="en-US" sz="2600" smtClean="0">
                <a:solidFill>
                  <a:srgbClr val="320E04"/>
                </a:solidFill>
              </a:rPr>
            </a:br>
            <a:r>
              <a:rPr lang="en-US" sz="2600" smtClean="0">
                <a:solidFill>
                  <a:srgbClr val="320E04"/>
                </a:solidFill>
              </a:rPr>
              <a:t>Transportation Planning Board</a:t>
            </a:r>
            <a:br>
              <a:rPr lang="en-US" sz="2600" smtClean="0">
                <a:solidFill>
                  <a:srgbClr val="320E04"/>
                </a:solidFill>
              </a:rPr>
            </a:br>
            <a:r>
              <a:rPr lang="en-US" sz="2600" smtClean="0">
                <a:solidFill>
                  <a:srgbClr val="320E04"/>
                </a:solidFill>
              </a:rPr>
              <a:t>March 17, 2010</a:t>
            </a:r>
          </a:p>
          <a:p>
            <a:pPr marL="26988" indent="0" eaLnBrk="1" hangingPunct="1">
              <a:buFont typeface="Wingdings 2" pitchFamily="18" charset="2"/>
              <a:buNone/>
            </a:pPr>
            <a:endParaRPr lang="en-US" sz="2600" smtClean="0">
              <a:solidFill>
                <a:srgbClr val="320E04"/>
              </a:solidFill>
            </a:endParaRPr>
          </a:p>
          <a:p>
            <a:pPr marL="26988" indent="0" eaLnBrk="1" hangingPunct="1">
              <a:buFont typeface="Wingdings 2" pitchFamily="18" charset="2"/>
              <a:buNone/>
            </a:pPr>
            <a:r>
              <a:rPr lang="en-US" sz="2400" smtClean="0">
                <a:solidFill>
                  <a:srgbClr val="320E04"/>
                </a:solidFill>
              </a:rPr>
              <a:t>Timothy Canan, AICP</a:t>
            </a:r>
            <a:br>
              <a:rPr lang="en-US" sz="2400" smtClean="0">
                <a:solidFill>
                  <a:srgbClr val="320E04"/>
                </a:solidFill>
              </a:rPr>
            </a:br>
            <a:r>
              <a:rPr lang="en-US" sz="2400" smtClean="0">
                <a:solidFill>
                  <a:srgbClr val="320E04"/>
                </a:solidFill>
              </a:rPr>
              <a:t>Principal Planner</a:t>
            </a:r>
            <a:br>
              <a:rPr lang="en-US" sz="2400" smtClean="0">
                <a:solidFill>
                  <a:srgbClr val="320E04"/>
                </a:solidFill>
              </a:rPr>
            </a:br>
            <a:r>
              <a:rPr lang="en-US" sz="2400" smtClean="0">
                <a:solidFill>
                  <a:srgbClr val="320E04"/>
                </a:solidFill>
              </a:rPr>
              <a:t>Department of Transportation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472</TotalTime>
  <Words>383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Solstice</vt:lpstr>
      <vt:lpstr>Update on the TIGER Grant for the TPB Regional Priority Bus Project</vt:lpstr>
      <vt:lpstr>On February 17, 2010, Secretary of Transportation, Ray LaHood, announced recipients of $1.5 billion in TIGER Grant funds available through ARRA.</vt:lpstr>
      <vt:lpstr>Funded Components for TPB TIGER Project</vt:lpstr>
      <vt:lpstr>Funded Components</vt:lpstr>
      <vt:lpstr>Since Feb. 17 announcement . . . </vt:lpstr>
      <vt:lpstr>Since Feb. 17 announcement . . . (cont’d)</vt:lpstr>
      <vt:lpstr>What will happen next?</vt:lpstr>
      <vt:lpstr>Update on the TIGER Grant for the TPB Regional Priority Bus Project</vt:lpstr>
    </vt:vector>
  </TitlesOfParts>
  <Company>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TIGER Grant for the TPB Regional Priority Bus Project</dc:title>
  <dc:creator>User</dc:creator>
  <cp:lastModifiedBy>BoardRoom</cp:lastModifiedBy>
  <cp:revision>35</cp:revision>
  <dcterms:created xsi:type="dcterms:W3CDTF">2010-03-05T00:31:14Z</dcterms:created>
  <dcterms:modified xsi:type="dcterms:W3CDTF">2010-03-17T15:03:02Z</dcterms:modified>
</cp:coreProperties>
</file>