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0" r:id="rId2"/>
    <p:sldId id="267" r:id="rId3"/>
    <p:sldId id="269" r:id="rId4"/>
    <p:sldId id="286" r:id="rId5"/>
    <p:sldId id="284" r:id="rId6"/>
    <p:sldId id="287" r:id="rId7"/>
    <p:sldId id="297" r:id="rId8"/>
    <p:sldId id="299" r:id="rId9"/>
    <p:sldId id="296" r:id="rId10"/>
    <p:sldId id="295" r:id="rId11"/>
    <p:sldId id="294" r:id="rId12"/>
    <p:sldId id="289" r:id="rId13"/>
    <p:sldId id="292" r:id="rId14"/>
    <p:sldId id="291" r:id="rId15"/>
    <p:sldId id="293" r:id="rId16"/>
    <p:sldId id="271" r:id="rId17"/>
    <p:sldId id="272" r:id="rId18"/>
    <p:sldId id="301" r:id="rId19"/>
    <p:sldId id="279" r:id="rId20"/>
    <p:sldId id="281" r:id="rId21"/>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a:srgbClr val="339933"/>
    <a:srgbClr val="005C00"/>
    <a:srgbClr val="336600"/>
    <a:srgbClr val="006600"/>
    <a:srgbClr val="008000"/>
    <a:srgbClr val="CC0000"/>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38" autoAdjust="0"/>
    <p:restoredTop sz="94718" autoAdjust="0"/>
  </p:normalViewPr>
  <p:slideViewPr>
    <p:cSldViewPr>
      <p:cViewPr varScale="1">
        <p:scale>
          <a:sx n="45" d="100"/>
          <a:sy n="45" d="100"/>
        </p:scale>
        <p:origin x="-510"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CB48A34-1A8F-407E-B87F-F931F631DC96}"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77EB828-8EF0-4F88-96B6-DBD987967B3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3D986C7-7B54-4170-97B7-6998E2FE88BE}"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CFFD955-6DF9-4CB9-B5CD-056F8AEEC552}"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9872FD02-2DD8-4E35-A12F-5894DB018D53}"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ACDE4826-0959-454B-A863-D7E16B7122E0}"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1B3588F2-8040-49F9-8326-1EE3800AEDCA}"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93EA045-B5B3-4B0C-A556-4D3DD3C425C1}"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600E2E3-390F-4610-8417-D1414B4AB885}"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585DB07-9F51-42F3-911B-A30EBFF7B83B}"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E99498F-13CE-4B11-9B36-A6FBD7045552}"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D29B4A65-328F-4192-8D63-A9C1EEF3A7D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anusa logo"/>
          <p:cNvPicPr>
            <a:picLocks noChangeAspect="1" noChangeArrowheads="1"/>
          </p:cNvPicPr>
          <p:nvPr/>
        </p:nvPicPr>
        <p:blipFill>
          <a:blip r:embed="rId2" cstate="screen"/>
          <a:srcRect/>
          <a:stretch>
            <a:fillRect/>
          </a:stretch>
        </p:blipFill>
        <p:spPr bwMode="auto">
          <a:xfrm>
            <a:off x="304800" y="381000"/>
            <a:ext cx="2971800" cy="663575"/>
          </a:xfrm>
          <a:prstGeom prst="rect">
            <a:avLst/>
          </a:prstGeom>
          <a:noFill/>
        </p:spPr>
      </p:pic>
      <p:grpSp>
        <p:nvGrpSpPr>
          <p:cNvPr id="32773" name="Group 5"/>
          <p:cNvGrpSpPr>
            <a:grpSpLocks/>
          </p:cNvGrpSpPr>
          <p:nvPr/>
        </p:nvGrpSpPr>
        <p:grpSpPr bwMode="auto">
          <a:xfrm>
            <a:off x="1981200" y="2055813"/>
            <a:ext cx="5181600" cy="609600"/>
            <a:chOff x="378" y="1440"/>
            <a:chExt cx="4668" cy="438"/>
          </a:xfrm>
        </p:grpSpPr>
        <p:pic>
          <p:nvPicPr>
            <p:cNvPr id="32774" name="Picture 6" descr="mwcog"/>
            <p:cNvPicPr>
              <a:picLocks noChangeAspect="1" noChangeArrowheads="1"/>
            </p:cNvPicPr>
            <p:nvPr/>
          </p:nvPicPr>
          <p:blipFill>
            <a:blip r:embed="rId3" cstate="screen"/>
            <a:srcRect/>
            <a:stretch>
              <a:fillRect/>
            </a:stretch>
          </p:blipFill>
          <p:spPr bwMode="auto">
            <a:xfrm>
              <a:off x="378" y="1440"/>
              <a:ext cx="3750" cy="438"/>
            </a:xfrm>
            <a:prstGeom prst="rect">
              <a:avLst/>
            </a:prstGeom>
            <a:noFill/>
          </p:spPr>
        </p:pic>
        <p:pic>
          <p:nvPicPr>
            <p:cNvPr id="32775" name="Picture 7" descr="logo"/>
            <p:cNvPicPr>
              <a:picLocks noChangeAspect="1" noChangeArrowheads="1"/>
            </p:cNvPicPr>
            <p:nvPr/>
          </p:nvPicPr>
          <p:blipFill>
            <a:blip r:embed="rId4" cstate="screen"/>
            <a:srcRect/>
            <a:stretch>
              <a:fillRect/>
            </a:stretch>
          </p:blipFill>
          <p:spPr bwMode="auto">
            <a:xfrm>
              <a:off x="4128" y="1440"/>
              <a:ext cx="918" cy="438"/>
            </a:xfrm>
            <a:prstGeom prst="rect">
              <a:avLst/>
            </a:prstGeom>
            <a:noFill/>
          </p:spPr>
        </p:pic>
      </p:grpSp>
      <p:sp>
        <p:nvSpPr>
          <p:cNvPr id="32776" name="Text Box 8"/>
          <p:cNvSpPr txBox="1">
            <a:spLocks noChangeArrowheads="1"/>
          </p:cNvSpPr>
          <p:nvPr/>
        </p:nvSpPr>
        <p:spPr bwMode="auto">
          <a:xfrm>
            <a:off x="2590800" y="2817813"/>
            <a:ext cx="3886200" cy="703262"/>
          </a:xfrm>
          <a:prstGeom prst="rect">
            <a:avLst/>
          </a:prstGeom>
          <a:noFill/>
          <a:ln w="9525">
            <a:noFill/>
            <a:miter lim="800000"/>
            <a:headEnd/>
            <a:tailEnd/>
          </a:ln>
          <a:effectLst/>
        </p:spPr>
        <p:txBody>
          <a:bodyPr>
            <a:spAutoFit/>
          </a:bodyPr>
          <a:lstStyle/>
          <a:p>
            <a:pPr algn="ctr">
              <a:spcBef>
                <a:spcPct val="50000"/>
              </a:spcBef>
            </a:pPr>
            <a:r>
              <a:rPr lang="en-US" sz="1600" b="1"/>
              <a:t>Recycling Committee Meeting</a:t>
            </a:r>
          </a:p>
          <a:p>
            <a:pPr algn="ctr">
              <a:spcBef>
                <a:spcPct val="50000"/>
              </a:spcBef>
            </a:pPr>
            <a:r>
              <a:rPr lang="en-US" sz="1600"/>
              <a:t>July 16, 2009</a:t>
            </a:r>
          </a:p>
        </p:txBody>
      </p:sp>
      <p:sp>
        <p:nvSpPr>
          <p:cNvPr id="32777" name="Text Box 9"/>
          <p:cNvSpPr txBox="1">
            <a:spLocks noChangeArrowheads="1"/>
          </p:cNvSpPr>
          <p:nvPr/>
        </p:nvSpPr>
        <p:spPr bwMode="auto">
          <a:xfrm>
            <a:off x="1752600" y="4206875"/>
            <a:ext cx="5562600" cy="822325"/>
          </a:xfrm>
          <a:prstGeom prst="rect">
            <a:avLst/>
          </a:prstGeom>
          <a:noFill/>
          <a:ln w="9525">
            <a:noFill/>
            <a:miter lim="800000"/>
            <a:headEnd/>
            <a:tailEnd/>
          </a:ln>
          <a:effectLst/>
        </p:spPr>
        <p:txBody>
          <a:bodyPr>
            <a:spAutoFit/>
          </a:bodyPr>
          <a:lstStyle/>
          <a:p>
            <a:pPr algn="ctr">
              <a:spcBef>
                <a:spcPct val="50000"/>
              </a:spcBef>
            </a:pPr>
            <a:r>
              <a:rPr lang="en-US" sz="2400">
                <a:effectLst>
                  <a:outerShdw blurRad="38100" dist="38100" dir="2700000" algn="tl">
                    <a:srgbClr val="C0C0C0"/>
                  </a:outerShdw>
                </a:effectLst>
              </a:rPr>
              <a:t>Introducing the Region’s Newest Single Stream Material Recovery Facility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descr="canusa logo"/>
          <p:cNvPicPr>
            <a:picLocks noChangeAspect="1" noChangeArrowheads="1"/>
          </p:cNvPicPr>
          <p:nvPr/>
        </p:nvPicPr>
        <p:blipFill>
          <a:blip r:embed="rId2" cstate="screen"/>
          <a:srcRect/>
          <a:stretch>
            <a:fillRect/>
          </a:stretch>
        </p:blipFill>
        <p:spPr bwMode="auto">
          <a:xfrm>
            <a:off x="304800" y="381000"/>
            <a:ext cx="2971800" cy="663575"/>
          </a:xfrm>
          <a:prstGeom prst="rect">
            <a:avLst/>
          </a:prstGeom>
          <a:noFill/>
        </p:spPr>
      </p:pic>
      <p:sp>
        <p:nvSpPr>
          <p:cNvPr id="15365" name="Rectangle 5"/>
          <p:cNvSpPr>
            <a:spLocks noGrp="1" noChangeArrowheads="1"/>
          </p:cNvSpPr>
          <p:nvPr>
            <p:ph type="body" idx="1"/>
          </p:nvPr>
        </p:nvSpPr>
        <p:spPr>
          <a:xfrm>
            <a:off x="381000" y="1524000"/>
            <a:ext cx="8305800" cy="4419600"/>
          </a:xfrm>
          <a:noFill/>
          <a:ln/>
        </p:spPr>
        <p:txBody>
          <a:bodyPr/>
          <a:lstStyle/>
          <a:p>
            <a:pPr>
              <a:lnSpc>
                <a:spcPct val="80000"/>
              </a:lnSpc>
              <a:buFontTx/>
              <a:buNone/>
            </a:pPr>
            <a:r>
              <a:rPr lang="en-US" sz="2200" b="1" u="sng">
                <a:solidFill>
                  <a:srgbClr val="CC0000"/>
                </a:solidFill>
              </a:rPr>
              <a:t>ABOUT CHRC</a:t>
            </a:r>
          </a:p>
          <a:p>
            <a:pPr>
              <a:lnSpc>
                <a:spcPct val="80000"/>
              </a:lnSpc>
            </a:pPr>
            <a:r>
              <a:rPr lang="en-US" sz="2200"/>
              <a:t>Created in June 2002 by the merger of Canusa Corporation’s Fiber Group and Hershman Recycling, Inc.</a:t>
            </a:r>
          </a:p>
          <a:p>
            <a:pPr>
              <a:lnSpc>
                <a:spcPct val="80000"/>
              </a:lnSpc>
              <a:buFontTx/>
              <a:buNone/>
            </a:pPr>
            <a:endParaRPr lang="en-US" sz="2200"/>
          </a:p>
          <a:p>
            <a:pPr>
              <a:lnSpc>
                <a:spcPct val="80000"/>
              </a:lnSpc>
            </a:pPr>
            <a:r>
              <a:rPr lang="en-US" sz="2200"/>
              <a:t>CHRC brings together more than 135 years of experience in the processing and trading of secondary fiber and other recyclable commodities.</a:t>
            </a:r>
          </a:p>
          <a:p>
            <a:pPr>
              <a:lnSpc>
                <a:spcPct val="80000"/>
              </a:lnSpc>
              <a:buFontTx/>
              <a:buNone/>
            </a:pPr>
            <a:endParaRPr lang="en-US" sz="2200"/>
          </a:p>
          <a:p>
            <a:pPr>
              <a:lnSpc>
                <a:spcPct val="80000"/>
              </a:lnSpc>
            </a:pPr>
            <a:r>
              <a:rPr lang="en-US" sz="2200"/>
              <a:t>The company has a dozen offices and processing facilities across North America.</a:t>
            </a:r>
          </a:p>
          <a:p>
            <a:pPr>
              <a:lnSpc>
                <a:spcPct val="80000"/>
              </a:lnSpc>
              <a:buFontTx/>
              <a:buNone/>
            </a:pPr>
            <a:endParaRPr lang="en-US" sz="2200"/>
          </a:p>
          <a:p>
            <a:pPr>
              <a:lnSpc>
                <a:spcPct val="80000"/>
              </a:lnSpc>
            </a:pPr>
            <a:r>
              <a:rPr lang="en-US" sz="2200"/>
              <a:t>CHRC and its partner companies handle over 2.5 million tons per year of fiber and more than 50 million pounds/month of plastics and other commodities.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anusa logo"/>
          <p:cNvPicPr>
            <a:picLocks noChangeAspect="1" noChangeArrowheads="1"/>
          </p:cNvPicPr>
          <p:nvPr/>
        </p:nvPicPr>
        <p:blipFill>
          <a:blip r:embed="rId2" cstate="screen"/>
          <a:srcRect/>
          <a:stretch>
            <a:fillRect/>
          </a:stretch>
        </p:blipFill>
        <p:spPr bwMode="auto">
          <a:xfrm>
            <a:off x="304800" y="381000"/>
            <a:ext cx="2971800" cy="663575"/>
          </a:xfrm>
          <a:prstGeom prst="rect">
            <a:avLst/>
          </a:prstGeom>
          <a:noFill/>
        </p:spPr>
      </p:pic>
      <p:sp>
        <p:nvSpPr>
          <p:cNvPr id="17417" name="Text Box 9"/>
          <p:cNvSpPr txBox="1">
            <a:spLocks noChangeArrowheads="1"/>
          </p:cNvSpPr>
          <p:nvPr/>
        </p:nvSpPr>
        <p:spPr bwMode="auto">
          <a:xfrm>
            <a:off x="457200" y="1524000"/>
            <a:ext cx="7772400" cy="762000"/>
          </a:xfrm>
          <a:prstGeom prst="rect">
            <a:avLst/>
          </a:prstGeom>
          <a:noFill/>
          <a:ln w="9525">
            <a:noFill/>
            <a:miter lim="800000"/>
            <a:headEnd/>
            <a:tailEnd/>
          </a:ln>
          <a:effectLst/>
        </p:spPr>
        <p:txBody>
          <a:bodyPr>
            <a:spAutoFit/>
          </a:bodyPr>
          <a:lstStyle/>
          <a:p>
            <a:pPr>
              <a:spcBef>
                <a:spcPct val="50000"/>
              </a:spcBef>
            </a:pPr>
            <a:r>
              <a:rPr lang="en-US" sz="2200" b="1">
                <a:solidFill>
                  <a:srgbClr val="CC0000"/>
                </a:solidFill>
                <a:effectLst>
                  <a:outerShdw blurRad="38100" dist="38100" dir="2700000" algn="tl">
                    <a:srgbClr val="C0C0C0"/>
                  </a:outerShdw>
                </a:effectLst>
              </a:rPr>
              <a:t>Canusa Hershman Recycling of VA (CHVA)</a:t>
            </a:r>
            <a:r>
              <a:rPr lang="en-US" sz="2200"/>
              <a:t> was created to fill a void and address a need in the marketplace.</a:t>
            </a:r>
          </a:p>
        </p:txBody>
      </p:sp>
      <p:sp>
        <p:nvSpPr>
          <p:cNvPr id="17418" name="Text Box 10"/>
          <p:cNvSpPr txBox="1">
            <a:spLocks noChangeArrowheads="1"/>
          </p:cNvSpPr>
          <p:nvPr/>
        </p:nvSpPr>
        <p:spPr bwMode="auto">
          <a:xfrm>
            <a:off x="457200" y="2438400"/>
            <a:ext cx="7772400" cy="396875"/>
          </a:xfrm>
          <a:prstGeom prst="rect">
            <a:avLst/>
          </a:prstGeom>
          <a:noFill/>
          <a:ln w="9525">
            <a:noFill/>
            <a:miter lim="800000"/>
            <a:headEnd/>
            <a:tailEnd/>
          </a:ln>
          <a:effectLst/>
        </p:spPr>
        <p:txBody>
          <a:bodyPr>
            <a:spAutoFit/>
          </a:bodyPr>
          <a:lstStyle/>
          <a:p>
            <a:pPr>
              <a:spcBef>
                <a:spcPct val="50000"/>
              </a:spcBef>
              <a:buFont typeface="Wingdings" pitchFamily="2" charset="2"/>
              <a:buChar char="Ø"/>
            </a:pPr>
            <a:r>
              <a:rPr lang="en-US" sz="2000">
                <a:latin typeface="Times New Roman" pitchFamily="18" charset="0"/>
              </a:rPr>
              <a:t> </a:t>
            </a:r>
            <a:r>
              <a:rPr lang="en-US" sz="2000"/>
              <a:t>A full service company focused exclusively on </a:t>
            </a:r>
            <a:r>
              <a:rPr lang="en-US" sz="2000">
                <a:effectLst>
                  <a:outerShdw blurRad="38100" dist="38100" dir="2700000" algn="tl">
                    <a:srgbClr val="C0C0C0"/>
                  </a:outerShdw>
                </a:effectLst>
              </a:rPr>
              <a:t>recycling</a:t>
            </a:r>
          </a:p>
        </p:txBody>
      </p:sp>
      <p:sp>
        <p:nvSpPr>
          <p:cNvPr id="17419" name="Text Box 11"/>
          <p:cNvSpPr txBox="1">
            <a:spLocks noChangeArrowheads="1"/>
          </p:cNvSpPr>
          <p:nvPr/>
        </p:nvSpPr>
        <p:spPr bwMode="auto">
          <a:xfrm>
            <a:off x="457200" y="2971800"/>
            <a:ext cx="7315200" cy="396875"/>
          </a:xfrm>
          <a:prstGeom prst="rect">
            <a:avLst/>
          </a:prstGeom>
          <a:noFill/>
          <a:ln w="9525">
            <a:noFill/>
            <a:miter lim="800000"/>
            <a:headEnd/>
            <a:tailEnd/>
          </a:ln>
          <a:effectLst/>
        </p:spPr>
        <p:txBody>
          <a:bodyPr>
            <a:spAutoFit/>
          </a:bodyPr>
          <a:lstStyle/>
          <a:p>
            <a:pPr>
              <a:spcBef>
                <a:spcPct val="50000"/>
              </a:spcBef>
              <a:buFont typeface="Wingdings" pitchFamily="2" charset="2"/>
              <a:buChar char="Ø"/>
            </a:pPr>
            <a:r>
              <a:rPr lang="en-US" sz="2000">
                <a:latin typeface="Times New Roman" pitchFamily="18" charset="0"/>
              </a:rPr>
              <a:t> </a:t>
            </a:r>
            <a:r>
              <a:rPr lang="en-US" sz="2000"/>
              <a:t>State of the art processing technology in the region</a:t>
            </a:r>
          </a:p>
        </p:txBody>
      </p:sp>
      <p:sp>
        <p:nvSpPr>
          <p:cNvPr id="17420" name="Text Box 12"/>
          <p:cNvSpPr txBox="1">
            <a:spLocks noChangeArrowheads="1"/>
          </p:cNvSpPr>
          <p:nvPr/>
        </p:nvSpPr>
        <p:spPr bwMode="auto">
          <a:xfrm>
            <a:off x="457200" y="4038600"/>
            <a:ext cx="6705600" cy="396875"/>
          </a:xfrm>
          <a:prstGeom prst="rect">
            <a:avLst/>
          </a:prstGeom>
          <a:noFill/>
          <a:ln w="9525">
            <a:noFill/>
            <a:miter lim="800000"/>
            <a:headEnd/>
            <a:tailEnd/>
          </a:ln>
          <a:effectLst/>
        </p:spPr>
        <p:txBody>
          <a:bodyPr>
            <a:spAutoFit/>
          </a:bodyPr>
          <a:lstStyle/>
          <a:p>
            <a:pPr>
              <a:spcBef>
                <a:spcPct val="50000"/>
              </a:spcBef>
              <a:buFont typeface="Wingdings" pitchFamily="2" charset="2"/>
              <a:buChar char="Ø"/>
            </a:pPr>
            <a:r>
              <a:rPr lang="en-US" sz="2000"/>
              <a:t> Fair value for recyclable commodities</a:t>
            </a:r>
          </a:p>
        </p:txBody>
      </p:sp>
      <p:sp>
        <p:nvSpPr>
          <p:cNvPr id="17421" name="Text Box 13"/>
          <p:cNvSpPr txBox="1">
            <a:spLocks noChangeArrowheads="1"/>
          </p:cNvSpPr>
          <p:nvPr/>
        </p:nvSpPr>
        <p:spPr bwMode="auto">
          <a:xfrm>
            <a:off x="457200" y="3505200"/>
            <a:ext cx="6781800" cy="396875"/>
          </a:xfrm>
          <a:prstGeom prst="rect">
            <a:avLst/>
          </a:prstGeom>
          <a:noFill/>
          <a:ln w="9525">
            <a:noFill/>
            <a:miter lim="800000"/>
            <a:headEnd/>
            <a:tailEnd/>
          </a:ln>
          <a:effectLst/>
        </p:spPr>
        <p:txBody>
          <a:bodyPr>
            <a:spAutoFit/>
          </a:bodyPr>
          <a:lstStyle/>
          <a:p>
            <a:pPr>
              <a:spcBef>
                <a:spcPct val="50000"/>
              </a:spcBef>
              <a:buFont typeface="Wingdings" pitchFamily="2" charset="2"/>
              <a:buChar char="Ø"/>
            </a:pPr>
            <a:r>
              <a:rPr lang="en-US" sz="2000"/>
              <a:t> Alternative outlet for recyclable materials</a:t>
            </a:r>
          </a:p>
        </p:txBody>
      </p:sp>
      <p:sp>
        <p:nvSpPr>
          <p:cNvPr id="17422" name="Text Box 14"/>
          <p:cNvSpPr txBox="1">
            <a:spLocks noChangeArrowheads="1"/>
          </p:cNvSpPr>
          <p:nvPr/>
        </p:nvSpPr>
        <p:spPr bwMode="auto">
          <a:xfrm>
            <a:off x="457200" y="4556125"/>
            <a:ext cx="7924800" cy="396875"/>
          </a:xfrm>
          <a:prstGeom prst="rect">
            <a:avLst/>
          </a:prstGeom>
          <a:noFill/>
          <a:ln w="9525">
            <a:noFill/>
            <a:miter lim="800000"/>
            <a:headEnd/>
            <a:tailEnd/>
          </a:ln>
          <a:effectLst/>
        </p:spPr>
        <p:txBody>
          <a:bodyPr>
            <a:spAutoFit/>
          </a:bodyPr>
          <a:lstStyle/>
          <a:p>
            <a:pPr>
              <a:spcBef>
                <a:spcPct val="50000"/>
              </a:spcBef>
              <a:buFont typeface="Wingdings" pitchFamily="2" charset="2"/>
              <a:buChar char="Ø"/>
            </a:pPr>
            <a:r>
              <a:rPr lang="en-US" sz="2000"/>
              <a:t> Drive maximum diversion and material value for our customers</a:t>
            </a:r>
          </a:p>
        </p:txBody>
      </p:sp>
      <p:sp>
        <p:nvSpPr>
          <p:cNvPr id="17424" name="Text Box 16"/>
          <p:cNvSpPr txBox="1">
            <a:spLocks noChangeArrowheads="1"/>
          </p:cNvSpPr>
          <p:nvPr/>
        </p:nvSpPr>
        <p:spPr bwMode="auto">
          <a:xfrm>
            <a:off x="533400" y="5213350"/>
            <a:ext cx="8001000" cy="915988"/>
          </a:xfrm>
          <a:prstGeom prst="rect">
            <a:avLst/>
          </a:prstGeom>
          <a:noFill/>
          <a:ln w="9525">
            <a:noFill/>
            <a:miter lim="800000"/>
            <a:headEnd/>
            <a:tailEnd/>
          </a:ln>
          <a:effectLst/>
        </p:spPr>
        <p:txBody>
          <a:bodyPr>
            <a:spAutoFit/>
          </a:bodyPr>
          <a:lstStyle/>
          <a:p>
            <a:pPr>
              <a:spcBef>
                <a:spcPct val="50000"/>
              </a:spcBef>
            </a:pPr>
            <a:r>
              <a:rPr lang="en-US" b="1"/>
              <a:t>We are dedicated to helping our customers achieve maximum cost reductions and refunds for their waste disposal and recycling services whenever possible.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anusa logo"/>
          <p:cNvPicPr>
            <a:picLocks noChangeAspect="1" noChangeArrowheads="1"/>
          </p:cNvPicPr>
          <p:nvPr/>
        </p:nvPicPr>
        <p:blipFill>
          <a:blip r:embed="rId2" cstate="screen"/>
          <a:srcRect/>
          <a:stretch>
            <a:fillRect/>
          </a:stretch>
        </p:blipFill>
        <p:spPr bwMode="auto">
          <a:xfrm>
            <a:off x="304800" y="381000"/>
            <a:ext cx="2971800" cy="663575"/>
          </a:xfrm>
          <a:prstGeom prst="rect">
            <a:avLst/>
          </a:prstGeom>
          <a:noFill/>
        </p:spPr>
      </p:pic>
      <p:sp>
        <p:nvSpPr>
          <p:cNvPr id="38915" name="Text Box 3"/>
          <p:cNvSpPr txBox="1">
            <a:spLocks noChangeArrowheads="1"/>
          </p:cNvSpPr>
          <p:nvPr/>
        </p:nvSpPr>
        <p:spPr bwMode="auto">
          <a:xfrm>
            <a:off x="533400" y="1524000"/>
            <a:ext cx="3048000" cy="1524000"/>
          </a:xfrm>
          <a:prstGeom prst="rect">
            <a:avLst/>
          </a:prstGeom>
          <a:noFill/>
          <a:ln w="9525">
            <a:noFill/>
            <a:miter lim="800000"/>
            <a:headEnd/>
            <a:tailEnd/>
          </a:ln>
          <a:effectLst/>
        </p:spPr>
        <p:txBody>
          <a:bodyPr lIns="0" tIns="0" rIns="0" bIns="0"/>
          <a:lstStyle/>
          <a:p>
            <a:pPr>
              <a:spcBef>
                <a:spcPct val="50000"/>
              </a:spcBef>
            </a:pPr>
            <a:r>
              <a:rPr lang="en-US" sz="2200" b="1">
                <a:solidFill>
                  <a:srgbClr val="CC0000"/>
                </a:solidFill>
                <a:effectLst>
                  <a:outerShdw blurRad="38100" dist="38100" dir="2700000" algn="tl">
                    <a:srgbClr val="C0C0C0"/>
                  </a:outerShdw>
                </a:effectLst>
              </a:rPr>
              <a:t>Location</a:t>
            </a:r>
          </a:p>
          <a:p>
            <a:pPr>
              <a:spcBef>
                <a:spcPct val="50000"/>
              </a:spcBef>
            </a:pPr>
            <a:endParaRPr lang="en-US" sz="400" b="1">
              <a:solidFill>
                <a:srgbClr val="CC0000"/>
              </a:solidFill>
              <a:effectLst>
                <a:outerShdw blurRad="38100" dist="38100" dir="2700000" algn="tl">
                  <a:srgbClr val="C0C0C0"/>
                </a:outerShdw>
              </a:effectLst>
            </a:endParaRPr>
          </a:p>
          <a:p>
            <a:r>
              <a:rPr lang="en-US" sz="2000">
                <a:effectLst>
                  <a:outerShdw blurRad="38100" dist="38100" dir="2700000" algn="tl">
                    <a:srgbClr val="C0C0C0"/>
                  </a:outerShdw>
                </a:effectLst>
              </a:rPr>
              <a:t>7911 Notes Drive</a:t>
            </a:r>
          </a:p>
          <a:p>
            <a:r>
              <a:rPr lang="en-US" sz="2000">
                <a:effectLst>
                  <a:outerShdw blurRad="38100" dist="38100" dir="2700000" algn="tl">
                    <a:srgbClr val="C0C0C0"/>
                  </a:outerShdw>
                </a:effectLst>
              </a:rPr>
              <a:t>Manassas, VA  20109</a:t>
            </a:r>
          </a:p>
          <a:p>
            <a:r>
              <a:rPr lang="en-US" sz="2000">
                <a:effectLst>
                  <a:outerShdw blurRad="38100" dist="38100" dir="2700000" algn="tl">
                    <a:srgbClr val="C0C0C0"/>
                  </a:outerShdw>
                </a:effectLst>
              </a:rPr>
              <a:t>Prince William County</a:t>
            </a:r>
            <a:endParaRPr lang="en-US" sz="2000"/>
          </a:p>
        </p:txBody>
      </p:sp>
      <p:pic>
        <p:nvPicPr>
          <p:cNvPr id="38918" name="Picture 6" descr="Regional_Map_Large_Text_with_Frederick%2021_small"/>
          <p:cNvPicPr>
            <a:picLocks noChangeAspect="1" noChangeArrowheads="1"/>
          </p:cNvPicPr>
          <p:nvPr/>
        </p:nvPicPr>
        <p:blipFill>
          <a:blip r:embed="rId3" cstate="screen"/>
          <a:srcRect/>
          <a:stretch>
            <a:fillRect/>
          </a:stretch>
        </p:blipFill>
        <p:spPr bwMode="auto">
          <a:xfrm>
            <a:off x="4400550" y="990600"/>
            <a:ext cx="4362450" cy="5181600"/>
          </a:xfrm>
          <a:prstGeom prst="rect">
            <a:avLst/>
          </a:prstGeom>
          <a:noFill/>
        </p:spPr>
      </p:pic>
      <p:sp>
        <p:nvSpPr>
          <p:cNvPr id="38920" name="AutoShape 8"/>
          <p:cNvSpPr>
            <a:spLocks noChangeArrowheads="1"/>
          </p:cNvSpPr>
          <p:nvPr/>
        </p:nvSpPr>
        <p:spPr bwMode="auto">
          <a:xfrm rot="367350">
            <a:off x="5543550" y="4648200"/>
            <a:ext cx="228600" cy="228600"/>
          </a:xfrm>
          <a:prstGeom prst="star5">
            <a:avLst/>
          </a:prstGeom>
          <a:solidFill>
            <a:srgbClr val="FFFF00"/>
          </a:solidFill>
          <a:ln w="9525">
            <a:solidFill>
              <a:schemeClr val="tx1"/>
            </a:solidFill>
            <a:miter lim="800000"/>
            <a:headEnd/>
            <a:tailEnd/>
          </a:ln>
          <a:effectLst/>
        </p:spPr>
        <p:txBody>
          <a:bodyPr wrap="none" anchor="ctr"/>
          <a:lstStyle/>
          <a:p>
            <a:endParaRPr lang="en-US"/>
          </a:p>
        </p:txBody>
      </p:sp>
      <p:pic>
        <p:nvPicPr>
          <p:cNvPr id="38923" name="Picture 11" descr="Tinder Overhead 2"/>
          <p:cNvPicPr>
            <a:picLocks noChangeAspect="1" noChangeArrowheads="1"/>
          </p:cNvPicPr>
          <p:nvPr/>
        </p:nvPicPr>
        <p:blipFill>
          <a:blip r:embed="rId4" cstate="screen"/>
          <a:srcRect/>
          <a:stretch>
            <a:fillRect/>
          </a:stretch>
        </p:blipFill>
        <p:spPr bwMode="auto">
          <a:xfrm>
            <a:off x="457200" y="3124200"/>
            <a:ext cx="3581400" cy="299085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anusa logo"/>
          <p:cNvPicPr>
            <a:picLocks noChangeAspect="1" noChangeArrowheads="1"/>
          </p:cNvPicPr>
          <p:nvPr/>
        </p:nvPicPr>
        <p:blipFill>
          <a:blip r:embed="rId2" cstate="screen"/>
          <a:srcRect/>
          <a:stretch>
            <a:fillRect/>
          </a:stretch>
        </p:blipFill>
        <p:spPr bwMode="auto">
          <a:xfrm>
            <a:off x="304800" y="381000"/>
            <a:ext cx="2971800" cy="663575"/>
          </a:xfrm>
          <a:prstGeom prst="rect">
            <a:avLst/>
          </a:prstGeom>
          <a:noFill/>
        </p:spPr>
      </p:pic>
      <p:sp>
        <p:nvSpPr>
          <p:cNvPr id="36867" name="Text Box 3"/>
          <p:cNvSpPr txBox="1">
            <a:spLocks noChangeArrowheads="1"/>
          </p:cNvSpPr>
          <p:nvPr/>
        </p:nvSpPr>
        <p:spPr bwMode="auto">
          <a:xfrm>
            <a:off x="457200" y="1524000"/>
            <a:ext cx="7772400" cy="427038"/>
          </a:xfrm>
          <a:prstGeom prst="rect">
            <a:avLst/>
          </a:prstGeom>
          <a:noFill/>
          <a:ln w="9525">
            <a:noFill/>
            <a:miter lim="800000"/>
            <a:headEnd/>
            <a:tailEnd/>
          </a:ln>
          <a:effectLst/>
        </p:spPr>
        <p:txBody>
          <a:bodyPr>
            <a:spAutoFit/>
          </a:bodyPr>
          <a:lstStyle/>
          <a:p>
            <a:pPr>
              <a:spcBef>
                <a:spcPct val="50000"/>
              </a:spcBef>
            </a:pPr>
            <a:r>
              <a:rPr lang="en-US" sz="2200" b="1">
                <a:solidFill>
                  <a:srgbClr val="CC0000"/>
                </a:solidFill>
                <a:effectLst>
                  <a:outerShdw blurRad="38100" dist="38100" dir="2700000" algn="tl">
                    <a:srgbClr val="C0C0C0"/>
                  </a:outerShdw>
                </a:effectLst>
              </a:rPr>
              <a:t>Facility</a:t>
            </a:r>
            <a:endParaRPr lang="en-US" sz="2200"/>
          </a:p>
        </p:txBody>
      </p:sp>
      <p:sp>
        <p:nvSpPr>
          <p:cNvPr id="36868" name="Text Box 4"/>
          <p:cNvSpPr txBox="1">
            <a:spLocks noChangeArrowheads="1"/>
          </p:cNvSpPr>
          <p:nvPr/>
        </p:nvSpPr>
        <p:spPr bwMode="auto">
          <a:xfrm>
            <a:off x="457200" y="2133600"/>
            <a:ext cx="7772400" cy="396875"/>
          </a:xfrm>
          <a:prstGeom prst="rect">
            <a:avLst/>
          </a:prstGeom>
          <a:noFill/>
          <a:ln w="9525">
            <a:noFill/>
            <a:miter lim="800000"/>
            <a:headEnd/>
            <a:tailEnd/>
          </a:ln>
          <a:effectLst/>
        </p:spPr>
        <p:txBody>
          <a:bodyPr>
            <a:spAutoFit/>
          </a:bodyPr>
          <a:lstStyle/>
          <a:p>
            <a:pPr>
              <a:spcBef>
                <a:spcPct val="50000"/>
              </a:spcBef>
              <a:buFont typeface="Wingdings" pitchFamily="2" charset="2"/>
              <a:buChar char="Ø"/>
            </a:pPr>
            <a:r>
              <a:rPr lang="en-US" sz="2000">
                <a:latin typeface="Times New Roman" pitchFamily="18" charset="0"/>
              </a:rPr>
              <a:t> </a:t>
            </a:r>
            <a:r>
              <a:rPr lang="en-US" sz="2000"/>
              <a:t>50 ton per hour of Single Stream processing capacity</a:t>
            </a:r>
            <a:endParaRPr lang="en-US" sz="2000">
              <a:effectLst>
                <a:outerShdw blurRad="38100" dist="38100" dir="2700000" algn="tl">
                  <a:srgbClr val="C0C0C0"/>
                </a:outerShdw>
              </a:effectLst>
            </a:endParaRPr>
          </a:p>
        </p:txBody>
      </p:sp>
      <p:sp>
        <p:nvSpPr>
          <p:cNvPr id="36869" name="Text Box 5"/>
          <p:cNvSpPr txBox="1">
            <a:spLocks noChangeArrowheads="1"/>
          </p:cNvSpPr>
          <p:nvPr/>
        </p:nvSpPr>
        <p:spPr bwMode="auto">
          <a:xfrm>
            <a:off x="457200" y="2667000"/>
            <a:ext cx="7391400" cy="396875"/>
          </a:xfrm>
          <a:prstGeom prst="rect">
            <a:avLst/>
          </a:prstGeom>
          <a:noFill/>
          <a:ln w="9525">
            <a:noFill/>
            <a:miter lim="800000"/>
            <a:headEnd/>
            <a:tailEnd/>
          </a:ln>
          <a:effectLst/>
        </p:spPr>
        <p:txBody>
          <a:bodyPr>
            <a:spAutoFit/>
          </a:bodyPr>
          <a:lstStyle/>
          <a:p>
            <a:pPr>
              <a:spcBef>
                <a:spcPct val="50000"/>
              </a:spcBef>
              <a:buFont typeface="Wingdings" pitchFamily="2" charset="2"/>
              <a:buChar char="Ø"/>
            </a:pPr>
            <a:r>
              <a:rPr lang="en-US" sz="2000">
                <a:latin typeface="Times New Roman" pitchFamily="18" charset="0"/>
              </a:rPr>
              <a:t> </a:t>
            </a:r>
            <a:r>
              <a:rPr lang="en-US" sz="2000"/>
              <a:t>State of the art </a:t>
            </a:r>
            <a:r>
              <a:rPr lang="en-US" sz="2000">
                <a:effectLst>
                  <a:outerShdw blurRad="38100" dist="38100" dir="2700000" algn="tl">
                    <a:srgbClr val="C0C0C0"/>
                  </a:outerShdw>
                </a:effectLst>
              </a:rPr>
              <a:t>Bollegraaf</a:t>
            </a:r>
            <a:r>
              <a:rPr lang="en-US" sz="2000"/>
              <a:t> &amp; </a:t>
            </a:r>
            <a:r>
              <a:rPr lang="en-US" sz="2000">
                <a:effectLst>
                  <a:outerShdw blurRad="38100" dist="38100" dir="2700000" algn="tl">
                    <a:srgbClr val="C0C0C0"/>
                  </a:outerShdw>
                </a:effectLst>
              </a:rPr>
              <a:t>TiTech</a:t>
            </a:r>
            <a:r>
              <a:rPr lang="en-US" sz="2000"/>
              <a:t> processing technology</a:t>
            </a:r>
          </a:p>
        </p:txBody>
      </p:sp>
      <p:sp>
        <p:nvSpPr>
          <p:cNvPr id="36870" name="Text Box 6"/>
          <p:cNvSpPr txBox="1">
            <a:spLocks noChangeArrowheads="1"/>
          </p:cNvSpPr>
          <p:nvPr/>
        </p:nvSpPr>
        <p:spPr bwMode="auto">
          <a:xfrm>
            <a:off x="457200" y="3260725"/>
            <a:ext cx="3962400" cy="396875"/>
          </a:xfrm>
          <a:prstGeom prst="rect">
            <a:avLst/>
          </a:prstGeom>
          <a:noFill/>
          <a:ln w="9525">
            <a:noFill/>
            <a:miter lim="800000"/>
            <a:headEnd/>
            <a:tailEnd/>
          </a:ln>
          <a:effectLst/>
        </p:spPr>
        <p:txBody>
          <a:bodyPr>
            <a:spAutoFit/>
          </a:bodyPr>
          <a:lstStyle/>
          <a:p>
            <a:pPr>
              <a:spcBef>
                <a:spcPct val="50000"/>
              </a:spcBef>
              <a:buFont typeface="Wingdings" pitchFamily="2" charset="2"/>
              <a:buChar char="Ø"/>
            </a:pPr>
            <a:r>
              <a:rPr lang="en-US" sz="2000"/>
              <a:t> 4.1 acres / 47,000 sf building</a:t>
            </a:r>
          </a:p>
        </p:txBody>
      </p:sp>
      <p:sp>
        <p:nvSpPr>
          <p:cNvPr id="36871" name="Text Box 7"/>
          <p:cNvSpPr txBox="1">
            <a:spLocks noChangeArrowheads="1"/>
          </p:cNvSpPr>
          <p:nvPr/>
        </p:nvSpPr>
        <p:spPr bwMode="auto">
          <a:xfrm>
            <a:off x="457200" y="4343400"/>
            <a:ext cx="6781800" cy="396875"/>
          </a:xfrm>
          <a:prstGeom prst="rect">
            <a:avLst/>
          </a:prstGeom>
          <a:noFill/>
          <a:ln w="9525">
            <a:noFill/>
            <a:miter lim="800000"/>
            <a:headEnd/>
            <a:tailEnd/>
          </a:ln>
          <a:effectLst/>
        </p:spPr>
        <p:txBody>
          <a:bodyPr>
            <a:spAutoFit/>
          </a:bodyPr>
          <a:lstStyle/>
          <a:p>
            <a:pPr>
              <a:spcBef>
                <a:spcPct val="50000"/>
              </a:spcBef>
              <a:buFont typeface="Wingdings" pitchFamily="2" charset="2"/>
              <a:buChar char="Ø"/>
            </a:pPr>
            <a:r>
              <a:rPr lang="en-US" sz="2000"/>
              <a:t> </a:t>
            </a:r>
            <a:r>
              <a:rPr lang="en-US" sz="2000" b="1">
                <a:effectLst>
                  <a:outerShdw blurRad="38100" dist="38100" dir="2700000" algn="tl">
                    <a:srgbClr val="C0C0C0"/>
                  </a:outerShdw>
                </a:effectLst>
              </a:rPr>
              <a:t>$20 million </a:t>
            </a:r>
            <a:r>
              <a:rPr lang="en-US" sz="2000">
                <a:effectLst>
                  <a:outerShdw blurRad="38100" dist="38100" dir="2700000" algn="tl">
                    <a:srgbClr val="C0C0C0"/>
                  </a:outerShdw>
                </a:effectLst>
              </a:rPr>
              <a:t>investment in the region</a:t>
            </a:r>
          </a:p>
        </p:txBody>
      </p:sp>
      <p:sp>
        <p:nvSpPr>
          <p:cNvPr id="36872" name="Text Box 8"/>
          <p:cNvSpPr txBox="1">
            <a:spLocks noChangeArrowheads="1"/>
          </p:cNvSpPr>
          <p:nvPr/>
        </p:nvSpPr>
        <p:spPr bwMode="auto">
          <a:xfrm>
            <a:off x="457200" y="3794125"/>
            <a:ext cx="7924800" cy="396875"/>
          </a:xfrm>
          <a:prstGeom prst="rect">
            <a:avLst/>
          </a:prstGeom>
          <a:noFill/>
          <a:ln w="9525">
            <a:noFill/>
            <a:miter lim="800000"/>
            <a:headEnd/>
            <a:tailEnd/>
          </a:ln>
          <a:effectLst/>
        </p:spPr>
        <p:txBody>
          <a:bodyPr>
            <a:spAutoFit/>
          </a:bodyPr>
          <a:lstStyle/>
          <a:p>
            <a:pPr>
              <a:spcBef>
                <a:spcPct val="50000"/>
              </a:spcBef>
              <a:buFont typeface="Wingdings" pitchFamily="2" charset="2"/>
              <a:buChar char="Ø"/>
            </a:pPr>
            <a:r>
              <a:rPr lang="en-US" sz="2000"/>
              <a:t> 40 employees</a:t>
            </a:r>
          </a:p>
        </p:txBody>
      </p:sp>
      <p:sp>
        <p:nvSpPr>
          <p:cNvPr id="36873" name="Text Box 9"/>
          <p:cNvSpPr txBox="1">
            <a:spLocks noChangeArrowheads="1"/>
          </p:cNvSpPr>
          <p:nvPr/>
        </p:nvSpPr>
        <p:spPr bwMode="auto">
          <a:xfrm>
            <a:off x="533400" y="5073650"/>
            <a:ext cx="8001000" cy="701675"/>
          </a:xfrm>
          <a:prstGeom prst="rect">
            <a:avLst/>
          </a:prstGeom>
          <a:noFill/>
          <a:ln w="9525">
            <a:noFill/>
            <a:miter lim="800000"/>
            <a:headEnd/>
            <a:tailEnd/>
          </a:ln>
          <a:effectLst/>
        </p:spPr>
        <p:txBody>
          <a:bodyPr>
            <a:spAutoFit/>
          </a:bodyPr>
          <a:lstStyle/>
          <a:p>
            <a:pPr>
              <a:spcBef>
                <a:spcPct val="50000"/>
              </a:spcBef>
            </a:pPr>
            <a:r>
              <a:rPr lang="en-US" sz="2000" b="1" i="1"/>
              <a:t>Currently processing </a:t>
            </a:r>
            <a:r>
              <a:rPr lang="en-US" sz="2000" b="1" i="1">
                <a:solidFill>
                  <a:srgbClr val="CC0000"/>
                </a:solidFill>
              </a:rPr>
              <a:t>11,000 tons</a:t>
            </a:r>
            <a:r>
              <a:rPr lang="en-US" sz="2000" b="1" i="1"/>
              <a:t> of recyclables per month with the capacity to process up to </a:t>
            </a:r>
            <a:r>
              <a:rPr lang="en-US" sz="2000" b="1" i="1">
                <a:solidFill>
                  <a:srgbClr val="CC0000"/>
                </a:solidFill>
              </a:rPr>
              <a:t>20,000 tons</a:t>
            </a:r>
            <a:r>
              <a:rPr lang="en-US" sz="2000" b="1" i="1"/>
              <a:t> per month.</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49" name="Picture 13" descr="Manassas Plant Pictures 024"/>
          <p:cNvPicPr>
            <a:picLocks noChangeAspect="1" noChangeArrowheads="1"/>
          </p:cNvPicPr>
          <p:nvPr/>
        </p:nvPicPr>
        <p:blipFill>
          <a:blip r:embed="rId2" cstate="screen"/>
          <a:srcRect/>
          <a:stretch>
            <a:fillRect/>
          </a:stretch>
        </p:blipFill>
        <p:spPr bwMode="auto">
          <a:xfrm>
            <a:off x="1447800" y="1447800"/>
            <a:ext cx="6248400" cy="4648200"/>
          </a:xfrm>
          <a:prstGeom prst="rect">
            <a:avLst/>
          </a:prstGeom>
          <a:noFill/>
        </p:spPr>
      </p:pic>
      <p:pic>
        <p:nvPicPr>
          <p:cNvPr id="39938" name="Picture 2" descr="canusa logo"/>
          <p:cNvPicPr>
            <a:picLocks noChangeAspect="1" noChangeArrowheads="1"/>
          </p:cNvPicPr>
          <p:nvPr/>
        </p:nvPicPr>
        <p:blipFill>
          <a:blip r:embed="rId3" cstate="screen"/>
          <a:srcRect/>
          <a:stretch>
            <a:fillRect/>
          </a:stretch>
        </p:blipFill>
        <p:spPr bwMode="auto">
          <a:xfrm>
            <a:off x="304800" y="381000"/>
            <a:ext cx="2971800" cy="663575"/>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4" name="Picture 4" descr="Manassas Plant Pictures 039"/>
          <p:cNvPicPr>
            <a:picLocks noChangeAspect="1" noChangeArrowheads="1"/>
          </p:cNvPicPr>
          <p:nvPr/>
        </p:nvPicPr>
        <p:blipFill>
          <a:blip r:embed="rId2" cstate="screen"/>
          <a:srcRect/>
          <a:stretch>
            <a:fillRect/>
          </a:stretch>
        </p:blipFill>
        <p:spPr bwMode="auto">
          <a:xfrm>
            <a:off x="1447800" y="1447800"/>
            <a:ext cx="6248400" cy="4572000"/>
          </a:xfrm>
          <a:prstGeom prst="rect">
            <a:avLst/>
          </a:prstGeom>
          <a:noFill/>
        </p:spPr>
      </p:pic>
      <p:pic>
        <p:nvPicPr>
          <p:cNvPr id="51202" name="Picture 2" descr="canusa logo"/>
          <p:cNvPicPr>
            <a:picLocks noChangeAspect="1" noChangeArrowheads="1"/>
          </p:cNvPicPr>
          <p:nvPr/>
        </p:nvPicPr>
        <p:blipFill>
          <a:blip r:embed="rId3" cstate="screen"/>
          <a:srcRect/>
          <a:stretch>
            <a:fillRect/>
          </a:stretch>
        </p:blipFill>
        <p:spPr bwMode="auto">
          <a:xfrm>
            <a:off x="304800" y="381000"/>
            <a:ext cx="2971800" cy="663575"/>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3" name="Picture 5" descr="Manassas Plant Pictures 026"/>
          <p:cNvPicPr>
            <a:picLocks noChangeAspect="1" noChangeArrowheads="1"/>
          </p:cNvPicPr>
          <p:nvPr/>
        </p:nvPicPr>
        <p:blipFill>
          <a:blip r:embed="rId2" cstate="screen"/>
          <a:srcRect/>
          <a:stretch>
            <a:fillRect/>
          </a:stretch>
        </p:blipFill>
        <p:spPr bwMode="auto">
          <a:xfrm>
            <a:off x="1447800" y="1447800"/>
            <a:ext cx="6248400" cy="4648200"/>
          </a:xfrm>
          <a:prstGeom prst="rect">
            <a:avLst/>
          </a:prstGeom>
          <a:noFill/>
        </p:spPr>
      </p:pic>
      <p:pic>
        <p:nvPicPr>
          <p:cNvPr id="53250" name="Picture 2" descr="canusa logo"/>
          <p:cNvPicPr>
            <a:picLocks noChangeAspect="1" noChangeArrowheads="1"/>
          </p:cNvPicPr>
          <p:nvPr/>
        </p:nvPicPr>
        <p:blipFill>
          <a:blip r:embed="rId3" cstate="screen"/>
          <a:srcRect/>
          <a:stretch>
            <a:fillRect/>
          </a:stretch>
        </p:blipFill>
        <p:spPr bwMode="auto">
          <a:xfrm>
            <a:off x="304800" y="381000"/>
            <a:ext cx="2971800" cy="663575"/>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canusa logo"/>
          <p:cNvPicPr>
            <a:picLocks noChangeAspect="1" noChangeArrowheads="1"/>
          </p:cNvPicPr>
          <p:nvPr/>
        </p:nvPicPr>
        <p:blipFill>
          <a:blip r:embed="rId2" cstate="screen"/>
          <a:srcRect/>
          <a:stretch>
            <a:fillRect/>
          </a:stretch>
        </p:blipFill>
        <p:spPr bwMode="auto">
          <a:xfrm>
            <a:off x="304800" y="381000"/>
            <a:ext cx="2971800" cy="663575"/>
          </a:xfrm>
          <a:prstGeom prst="rect">
            <a:avLst/>
          </a:prstGeom>
          <a:noFill/>
        </p:spPr>
      </p:pic>
      <p:pic>
        <p:nvPicPr>
          <p:cNvPr id="50179" name="Picture 3" descr="IMG_0595"/>
          <p:cNvPicPr>
            <a:picLocks noChangeAspect="1" noChangeArrowheads="1"/>
          </p:cNvPicPr>
          <p:nvPr/>
        </p:nvPicPr>
        <p:blipFill>
          <a:blip r:embed="rId3" cstate="screen"/>
          <a:srcRect/>
          <a:stretch>
            <a:fillRect/>
          </a:stretch>
        </p:blipFill>
        <p:spPr bwMode="auto">
          <a:xfrm>
            <a:off x="1447800" y="1447800"/>
            <a:ext cx="6248400" cy="4613275"/>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anusa logo"/>
          <p:cNvPicPr>
            <a:picLocks noChangeAspect="1" noChangeArrowheads="1"/>
          </p:cNvPicPr>
          <p:nvPr/>
        </p:nvPicPr>
        <p:blipFill>
          <a:blip r:embed="rId2" cstate="screen"/>
          <a:srcRect/>
          <a:stretch>
            <a:fillRect/>
          </a:stretch>
        </p:blipFill>
        <p:spPr bwMode="auto">
          <a:xfrm>
            <a:off x="304800" y="381000"/>
            <a:ext cx="2971800" cy="663575"/>
          </a:xfrm>
          <a:prstGeom prst="rect">
            <a:avLst/>
          </a:prstGeom>
          <a:noFill/>
        </p:spPr>
      </p:pic>
      <p:pic>
        <p:nvPicPr>
          <p:cNvPr id="48136" name="Picture 8" descr="1"/>
          <p:cNvPicPr>
            <a:picLocks noChangeAspect="1" noChangeArrowheads="1"/>
          </p:cNvPicPr>
          <p:nvPr/>
        </p:nvPicPr>
        <p:blipFill>
          <a:blip r:embed="rId3" cstate="screen"/>
          <a:srcRect/>
          <a:stretch>
            <a:fillRect/>
          </a:stretch>
        </p:blipFill>
        <p:spPr bwMode="auto">
          <a:xfrm>
            <a:off x="1447800" y="1447800"/>
            <a:ext cx="6248400" cy="462915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anusa logo"/>
          <p:cNvPicPr>
            <a:picLocks noChangeAspect="1" noChangeArrowheads="1"/>
          </p:cNvPicPr>
          <p:nvPr/>
        </p:nvPicPr>
        <p:blipFill>
          <a:blip r:embed="rId2" cstate="screen"/>
          <a:srcRect/>
          <a:stretch>
            <a:fillRect/>
          </a:stretch>
        </p:blipFill>
        <p:spPr bwMode="auto">
          <a:xfrm>
            <a:off x="304800" y="381000"/>
            <a:ext cx="2971800" cy="663575"/>
          </a:xfrm>
          <a:prstGeom prst="rect">
            <a:avLst/>
          </a:prstGeom>
          <a:noFill/>
        </p:spPr>
      </p:pic>
      <p:pic>
        <p:nvPicPr>
          <p:cNvPr id="47112" name="Picture 8" descr="2"/>
          <p:cNvPicPr>
            <a:picLocks noChangeAspect="1" noChangeArrowheads="1"/>
          </p:cNvPicPr>
          <p:nvPr/>
        </p:nvPicPr>
        <p:blipFill>
          <a:blip r:embed="rId3" cstate="screen"/>
          <a:srcRect/>
          <a:stretch>
            <a:fillRect/>
          </a:stretch>
        </p:blipFill>
        <p:spPr bwMode="auto">
          <a:xfrm>
            <a:off x="1447800" y="1447800"/>
            <a:ext cx="6248400" cy="462915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anusa logo"/>
          <p:cNvPicPr>
            <a:picLocks noChangeAspect="1" noChangeArrowheads="1"/>
          </p:cNvPicPr>
          <p:nvPr/>
        </p:nvPicPr>
        <p:blipFill>
          <a:blip r:embed="rId2" cstate="screen"/>
          <a:srcRect/>
          <a:stretch>
            <a:fillRect/>
          </a:stretch>
        </p:blipFill>
        <p:spPr bwMode="auto">
          <a:xfrm>
            <a:off x="304800" y="381000"/>
            <a:ext cx="2971800" cy="663575"/>
          </a:xfrm>
          <a:prstGeom prst="rect">
            <a:avLst/>
          </a:prstGeom>
          <a:noFill/>
        </p:spPr>
      </p:pic>
      <p:pic>
        <p:nvPicPr>
          <p:cNvPr id="41989" name="Picture 5" descr="IMG_0599"/>
          <p:cNvPicPr>
            <a:picLocks noChangeAspect="1" noChangeArrowheads="1"/>
          </p:cNvPicPr>
          <p:nvPr/>
        </p:nvPicPr>
        <p:blipFill>
          <a:blip r:embed="rId3" cstate="screen"/>
          <a:srcRect/>
          <a:stretch>
            <a:fillRect/>
          </a:stretch>
        </p:blipFill>
        <p:spPr bwMode="auto">
          <a:xfrm>
            <a:off x="1447800" y="1447800"/>
            <a:ext cx="6248400" cy="46482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anusa logo"/>
          <p:cNvPicPr>
            <a:picLocks noChangeAspect="1" noChangeArrowheads="1"/>
          </p:cNvPicPr>
          <p:nvPr/>
        </p:nvPicPr>
        <p:blipFill>
          <a:blip r:embed="rId2" cstate="screen"/>
          <a:srcRect/>
          <a:stretch>
            <a:fillRect/>
          </a:stretch>
        </p:blipFill>
        <p:spPr bwMode="auto">
          <a:xfrm>
            <a:off x="304800" y="381000"/>
            <a:ext cx="2971800" cy="663575"/>
          </a:xfrm>
          <a:prstGeom prst="rect">
            <a:avLst/>
          </a:prstGeom>
          <a:noFill/>
        </p:spPr>
      </p:pic>
      <p:pic>
        <p:nvPicPr>
          <p:cNvPr id="45064" name="Picture 8" descr="3"/>
          <p:cNvPicPr>
            <a:picLocks noChangeAspect="1" noChangeArrowheads="1"/>
          </p:cNvPicPr>
          <p:nvPr/>
        </p:nvPicPr>
        <p:blipFill>
          <a:blip r:embed="rId3" cstate="screen"/>
          <a:srcRect/>
          <a:stretch>
            <a:fillRect/>
          </a:stretch>
        </p:blipFill>
        <p:spPr bwMode="auto">
          <a:xfrm>
            <a:off x="1447800" y="1447800"/>
            <a:ext cx="6248400" cy="46482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anusa logo"/>
          <p:cNvPicPr>
            <a:picLocks noChangeAspect="1" noChangeArrowheads="1"/>
          </p:cNvPicPr>
          <p:nvPr/>
        </p:nvPicPr>
        <p:blipFill>
          <a:blip r:embed="rId2" cstate="screen"/>
          <a:srcRect/>
          <a:stretch>
            <a:fillRect/>
          </a:stretch>
        </p:blipFill>
        <p:spPr bwMode="auto">
          <a:xfrm>
            <a:off x="304800" y="381000"/>
            <a:ext cx="2971800" cy="663575"/>
          </a:xfrm>
          <a:prstGeom prst="rect">
            <a:avLst/>
          </a:prstGeom>
          <a:noFill/>
        </p:spPr>
      </p:pic>
      <p:pic>
        <p:nvPicPr>
          <p:cNvPr id="44038" name="Picture 6" descr="4"/>
          <p:cNvPicPr>
            <a:picLocks noChangeAspect="1" noChangeArrowheads="1"/>
          </p:cNvPicPr>
          <p:nvPr/>
        </p:nvPicPr>
        <p:blipFill>
          <a:blip r:embed="rId3" cstate="screen"/>
          <a:srcRect/>
          <a:stretch>
            <a:fillRect/>
          </a:stretch>
        </p:blipFill>
        <p:spPr bwMode="auto">
          <a:xfrm>
            <a:off x="2628900" y="1371600"/>
            <a:ext cx="3771900" cy="50292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anusa logo"/>
          <p:cNvPicPr>
            <a:picLocks noChangeAspect="1" noChangeArrowheads="1"/>
          </p:cNvPicPr>
          <p:nvPr/>
        </p:nvPicPr>
        <p:blipFill>
          <a:blip r:embed="rId2" cstate="screen"/>
          <a:srcRect/>
          <a:stretch>
            <a:fillRect/>
          </a:stretch>
        </p:blipFill>
        <p:spPr bwMode="auto">
          <a:xfrm>
            <a:off x="304800" y="381000"/>
            <a:ext cx="2971800" cy="663575"/>
          </a:xfrm>
          <a:prstGeom prst="rect">
            <a:avLst/>
          </a:prstGeom>
          <a:noFill/>
        </p:spPr>
      </p:pic>
      <p:pic>
        <p:nvPicPr>
          <p:cNvPr id="46088" name="Picture 8" descr="5"/>
          <p:cNvPicPr>
            <a:picLocks noChangeAspect="1" noChangeArrowheads="1"/>
          </p:cNvPicPr>
          <p:nvPr/>
        </p:nvPicPr>
        <p:blipFill>
          <a:blip r:embed="rId3" cstate="screen"/>
          <a:srcRect/>
          <a:stretch>
            <a:fillRect/>
          </a:stretch>
        </p:blipFill>
        <p:spPr bwMode="auto">
          <a:xfrm>
            <a:off x="1447800" y="1447800"/>
            <a:ext cx="6248400" cy="46482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anusa logo"/>
          <p:cNvPicPr>
            <a:picLocks noChangeAspect="1" noChangeArrowheads="1"/>
          </p:cNvPicPr>
          <p:nvPr/>
        </p:nvPicPr>
        <p:blipFill>
          <a:blip r:embed="rId2" cstate="screen"/>
          <a:srcRect/>
          <a:stretch>
            <a:fillRect/>
          </a:stretch>
        </p:blipFill>
        <p:spPr bwMode="auto">
          <a:xfrm>
            <a:off x="304800" y="381000"/>
            <a:ext cx="2971800" cy="663575"/>
          </a:xfrm>
          <a:prstGeom prst="rect">
            <a:avLst/>
          </a:prstGeom>
          <a:noFill/>
        </p:spPr>
      </p:pic>
      <p:sp>
        <p:nvSpPr>
          <p:cNvPr id="20483" name="Rectangle 3"/>
          <p:cNvSpPr>
            <a:spLocks noChangeArrowheads="1"/>
          </p:cNvSpPr>
          <p:nvPr/>
        </p:nvSpPr>
        <p:spPr bwMode="auto">
          <a:xfrm>
            <a:off x="457200" y="1524000"/>
            <a:ext cx="5715000" cy="381000"/>
          </a:xfrm>
          <a:prstGeom prst="rect">
            <a:avLst/>
          </a:prstGeom>
          <a:noFill/>
          <a:ln w="9525">
            <a:noFill/>
            <a:miter lim="800000"/>
            <a:headEnd/>
            <a:tailEnd/>
          </a:ln>
          <a:effectLst/>
        </p:spPr>
        <p:txBody>
          <a:bodyPr anchor="ctr"/>
          <a:lstStyle/>
          <a:p>
            <a:r>
              <a:rPr lang="en-US" sz="2400">
                <a:effectLst>
                  <a:outerShdw blurRad="38100" dist="38100" dir="2700000" algn="tl">
                    <a:srgbClr val="C0C0C0"/>
                  </a:outerShdw>
                </a:effectLst>
              </a:rPr>
              <a:t>What can be recycled?</a:t>
            </a:r>
          </a:p>
        </p:txBody>
      </p:sp>
      <p:sp>
        <p:nvSpPr>
          <p:cNvPr id="20484" name="Rectangle 4"/>
          <p:cNvSpPr>
            <a:spLocks noGrp="1" noChangeArrowheads="1"/>
          </p:cNvSpPr>
          <p:nvPr>
            <p:ph type="body" idx="1"/>
          </p:nvPr>
        </p:nvSpPr>
        <p:spPr>
          <a:xfrm>
            <a:off x="457200" y="2011363"/>
            <a:ext cx="7086600" cy="1112837"/>
          </a:xfrm>
          <a:noFill/>
          <a:ln/>
        </p:spPr>
        <p:txBody>
          <a:bodyPr/>
          <a:lstStyle/>
          <a:p>
            <a:pPr>
              <a:lnSpc>
                <a:spcPct val="80000"/>
              </a:lnSpc>
              <a:buFont typeface="Wingdings" pitchFamily="2" charset="2"/>
              <a:buChar char="Ø"/>
            </a:pPr>
            <a:endParaRPr lang="en-US" sz="2000" i="1">
              <a:effectLst>
                <a:outerShdw blurRad="38100" dist="38100" dir="2700000" algn="tl">
                  <a:srgbClr val="C0C0C0"/>
                </a:outerShdw>
              </a:effectLst>
            </a:endParaRPr>
          </a:p>
          <a:p>
            <a:pPr>
              <a:lnSpc>
                <a:spcPct val="80000"/>
              </a:lnSpc>
              <a:buFont typeface="Wingdings" pitchFamily="2" charset="2"/>
              <a:buNone/>
            </a:pPr>
            <a:r>
              <a:rPr lang="en-US" sz="2000"/>
              <a:t>     </a:t>
            </a:r>
          </a:p>
          <a:p>
            <a:pPr>
              <a:lnSpc>
                <a:spcPct val="80000"/>
              </a:lnSpc>
              <a:buFontTx/>
              <a:buNone/>
            </a:pPr>
            <a:endParaRPr lang="en-US" sz="3100"/>
          </a:p>
        </p:txBody>
      </p:sp>
      <p:pic>
        <p:nvPicPr>
          <p:cNvPr id="20496" name="Picture 16"/>
          <p:cNvPicPr>
            <a:picLocks noChangeAspect="1" noChangeArrowheads="1"/>
          </p:cNvPicPr>
          <p:nvPr/>
        </p:nvPicPr>
        <p:blipFill>
          <a:blip r:embed="rId3" cstate="screen"/>
          <a:srcRect/>
          <a:stretch>
            <a:fillRect/>
          </a:stretch>
        </p:blipFill>
        <p:spPr bwMode="auto">
          <a:xfrm>
            <a:off x="4495800" y="381000"/>
            <a:ext cx="4454525" cy="6096000"/>
          </a:xfrm>
          <a:prstGeom prst="rect">
            <a:avLst/>
          </a:prstGeom>
          <a:noFill/>
          <a:ln w="9525">
            <a:noFill/>
            <a:miter lim="800000"/>
            <a:headEnd/>
            <a:tailEnd/>
          </a:ln>
          <a:effectLst/>
        </p:spPr>
      </p:pic>
      <p:sp>
        <p:nvSpPr>
          <p:cNvPr id="20500" name="Rectangle 20"/>
          <p:cNvSpPr>
            <a:spLocks noChangeArrowheads="1"/>
          </p:cNvSpPr>
          <p:nvPr/>
        </p:nvSpPr>
        <p:spPr bwMode="auto">
          <a:xfrm>
            <a:off x="762000" y="2057400"/>
            <a:ext cx="5105400" cy="4278313"/>
          </a:xfrm>
          <a:prstGeom prst="rect">
            <a:avLst/>
          </a:prstGeom>
          <a:noFill/>
          <a:ln w="9525">
            <a:noFill/>
            <a:miter lim="800000"/>
            <a:headEnd/>
            <a:tailEnd/>
          </a:ln>
          <a:effectLst/>
        </p:spPr>
        <p:txBody>
          <a:bodyPr>
            <a:spAutoFit/>
          </a:bodyPr>
          <a:lstStyle/>
          <a:p>
            <a:r>
              <a:rPr lang="en-US" b="1" u="sng">
                <a:solidFill>
                  <a:srgbClr val="009900"/>
                </a:solidFill>
              </a:rPr>
              <a:t>ACCEPTABLE</a:t>
            </a:r>
          </a:p>
          <a:p>
            <a:r>
              <a:rPr lang="en-US" sz="1600"/>
              <a:t>Cardboard</a:t>
            </a:r>
          </a:p>
          <a:p>
            <a:r>
              <a:rPr lang="en-US" sz="1600"/>
              <a:t>Office Paper (white and colored)</a:t>
            </a:r>
          </a:p>
          <a:p>
            <a:r>
              <a:rPr lang="en-US" sz="1600"/>
              <a:t>Newspaper and magazines</a:t>
            </a:r>
          </a:p>
          <a:p>
            <a:r>
              <a:rPr lang="en-US" sz="1600"/>
              <a:t>Junk Mail</a:t>
            </a:r>
          </a:p>
          <a:p>
            <a:r>
              <a:rPr lang="en-US" sz="1600"/>
              <a:t>Envelopes (manila, regular &amp; windowed)</a:t>
            </a:r>
          </a:p>
          <a:p>
            <a:r>
              <a:rPr lang="en-US" sz="1600"/>
              <a:t>File Folders</a:t>
            </a:r>
          </a:p>
          <a:p>
            <a:r>
              <a:rPr lang="en-US" sz="1600"/>
              <a:t>Computer Paper</a:t>
            </a:r>
          </a:p>
          <a:p>
            <a:r>
              <a:rPr lang="en-US" sz="1600"/>
              <a:t>Post It Notes</a:t>
            </a:r>
          </a:p>
          <a:p>
            <a:r>
              <a:rPr lang="en-US" sz="1600"/>
              <a:t>Card Stock Paper</a:t>
            </a:r>
          </a:p>
          <a:p>
            <a:r>
              <a:rPr lang="en-US" sz="1600"/>
              <a:t>Aluminum Cans</a:t>
            </a:r>
          </a:p>
          <a:p>
            <a:r>
              <a:rPr lang="en-US" sz="1600"/>
              <a:t>Tin Cans</a:t>
            </a:r>
          </a:p>
          <a:p>
            <a:r>
              <a:rPr lang="en-US" sz="1600"/>
              <a:t>Glass Bottles and Jars</a:t>
            </a:r>
          </a:p>
          <a:p>
            <a:r>
              <a:rPr lang="en-US" sz="1600"/>
              <a:t>#1 Plastic bottles (Water and soda)</a:t>
            </a:r>
          </a:p>
          <a:p>
            <a:r>
              <a:rPr lang="en-US" sz="1600"/>
              <a:t>#2 Plastic containers (Milk and detergent)</a:t>
            </a:r>
          </a:p>
          <a:p>
            <a:r>
              <a:rPr lang="en-US" sz="1600"/>
              <a:t>#3 – 7 Plastic containers (Yogurt and margarine)</a:t>
            </a:r>
          </a:p>
          <a:p>
            <a:endParaRPr lang="en-US" sz="1600"/>
          </a:p>
        </p:txBody>
      </p:sp>
      <p:sp>
        <p:nvSpPr>
          <p:cNvPr id="20501" name="Rectangle 21"/>
          <p:cNvSpPr>
            <a:spLocks noChangeArrowheads="1"/>
          </p:cNvSpPr>
          <p:nvPr/>
        </p:nvSpPr>
        <p:spPr bwMode="auto">
          <a:xfrm>
            <a:off x="8763000" y="304800"/>
            <a:ext cx="228600" cy="152400"/>
          </a:xfrm>
          <a:prstGeom prst="rect">
            <a:avLst/>
          </a:prstGeom>
          <a:solidFill>
            <a:schemeClr val="bg1"/>
          </a:solidFill>
          <a:ln w="9525">
            <a:noFill/>
            <a:miter lim="800000"/>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23" name="Picture 19"/>
          <p:cNvPicPr>
            <a:picLocks noChangeAspect="1" noChangeArrowheads="1"/>
          </p:cNvPicPr>
          <p:nvPr/>
        </p:nvPicPr>
        <p:blipFill>
          <a:blip r:embed="rId2" cstate="screen"/>
          <a:srcRect/>
          <a:stretch>
            <a:fillRect/>
          </a:stretch>
        </p:blipFill>
        <p:spPr bwMode="auto">
          <a:xfrm>
            <a:off x="5029200" y="4648200"/>
            <a:ext cx="1600200" cy="1143000"/>
          </a:xfrm>
          <a:prstGeom prst="rect">
            <a:avLst/>
          </a:prstGeom>
          <a:noFill/>
          <a:ln w="9525">
            <a:noFill/>
            <a:miter lim="800000"/>
            <a:headEnd/>
            <a:tailEnd/>
          </a:ln>
          <a:effectLst/>
        </p:spPr>
      </p:pic>
      <p:pic>
        <p:nvPicPr>
          <p:cNvPr id="21506" name="Picture 2" descr="canusa logo"/>
          <p:cNvPicPr>
            <a:picLocks noChangeAspect="1" noChangeArrowheads="1"/>
          </p:cNvPicPr>
          <p:nvPr/>
        </p:nvPicPr>
        <p:blipFill>
          <a:blip r:embed="rId3" cstate="screen"/>
          <a:srcRect/>
          <a:stretch>
            <a:fillRect/>
          </a:stretch>
        </p:blipFill>
        <p:spPr bwMode="auto">
          <a:xfrm>
            <a:off x="304800" y="381000"/>
            <a:ext cx="2971800" cy="663575"/>
          </a:xfrm>
          <a:prstGeom prst="rect">
            <a:avLst/>
          </a:prstGeom>
          <a:noFill/>
        </p:spPr>
      </p:pic>
      <p:sp>
        <p:nvSpPr>
          <p:cNvPr id="21507" name="Rectangle 3"/>
          <p:cNvSpPr>
            <a:spLocks noChangeArrowheads="1"/>
          </p:cNvSpPr>
          <p:nvPr/>
        </p:nvSpPr>
        <p:spPr bwMode="auto">
          <a:xfrm>
            <a:off x="457200" y="1524000"/>
            <a:ext cx="5715000" cy="381000"/>
          </a:xfrm>
          <a:prstGeom prst="rect">
            <a:avLst/>
          </a:prstGeom>
          <a:noFill/>
          <a:ln w="9525">
            <a:noFill/>
            <a:miter lim="800000"/>
            <a:headEnd/>
            <a:tailEnd/>
          </a:ln>
          <a:effectLst/>
        </p:spPr>
        <p:txBody>
          <a:bodyPr anchor="ctr"/>
          <a:lstStyle/>
          <a:p>
            <a:r>
              <a:rPr lang="en-US" sz="2400">
                <a:effectLst>
                  <a:outerShdw blurRad="38100" dist="38100" dir="2700000" algn="tl">
                    <a:srgbClr val="C0C0C0"/>
                  </a:outerShdw>
                </a:effectLst>
              </a:rPr>
              <a:t>What can</a:t>
            </a:r>
            <a:r>
              <a:rPr lang="en-US" sz="2400">
                <a:solidFill>
                  <a:srgbClr val="009900"/>
                </a:solidFill>
                <a:effectLst>
                  <a:outerShdw blurRad="38100" dist="38100" dir="2700000" algn="tl">
                    <a:srgbClr val="C0C0C0"/>
                  </a:outerShdw>
                </a:effectLst>
              </a:rPr>
              <a:t> </a:t>
            </a:r>
            <a:r>
              <a:rPr lang="en-US" sz="2400">
                <a:solidFill>
                  <a:srgbClr val="CC0000"/>
                </a:solidFill>
                <a:effectLst>
                  <a:outerShdw blurRad="38100" dist="38100" dir="2700000" algn="tl">
                    <a:srgbClr val="C0C0C0"/>
                  </a:outerShdw>
                </a:effectLst>
              </a:rPr>
              <a:t>not</a:t>
            </a:r>
            <a:r>
              <a:rPr lang="en-US" sz="2400">
                <a:solidFill>
                  <a:srgbClr val="009900"/>
                </a:solidFill>
                <a:effectLst>
                  <a:outerShdw blurRad="38100" dist="38100" dir="2700000" algn="tl">
                    <a:srgbClr val="C0C0C0"/>
                  </a:outerShdw>
                </a:effectLst>
              </a:rPr>
              <a:t> </a:t>
            </a:r>
            <a:r>
              <a:rPr lang="en-US" sz="2400">
                <a:effectLst>
                  <a:outerShdw blurRad="38100" dist="38100" dir="2700000" algn="tl">
                    <a:srgbClr val="C0C0C0"/>
                  </a:outerShdw>
                </a:effectLst>
              </a:rPr>
              <a:t>be recycled?</a:t>
            </a:r>
          </a:p>
        </p:txBody>
      </p:sp>
      <p:sp>
        <p:nvSpPr>
          <p:cNvPr id="21508" name="Rectangle 4"/>
          <p:cNvSpPr>
            <a:spLocks noGrp="1" noChangeArrowheads="1"/>
          </p:cNvSpPr>
          <p:nvPr>
            <p:ph type="body" idx="1"/>
          </p:nvPr>
        </p:nvSpPr>
        <p:spPr>
          <a:xfrm>
            <a:off x="457200" y="2011363"/>
            <a:ext cx="7086600" cy="1112837"/>
          </a:xfrm>
          <a:noFill/>
          <a:ln/>
        </p:spPr>
        <p:txBody>
          <a:bodyPr/>
          <a:lstStyle/>
          <a:p>
            <a:pPr>
              <a:lnSpc>
                <a:spcPct val="80000"/>
              </a:lnSpc>
              <a:buFont typeface="Wingdings" pitchFamily="2" charset="2"/>
              <a:buChar char="Ø"/>
            </a:pPr>
            <a:endParaRPr lang="en-US" sz="2000" i="1">
              <a:effectLst>
                <a:outerShdw blurRad="38100" dist="38100" dir="2700000" algn="tl">
                  <a:srgbClr val="C0C0C0"/>
                </a:outerShdw>
              </a:effectLst>
            </a:endParaRPr>
          </a:p>
          <a:p>
            <a:pPr>
              <a:lnSpc>
                <a:spcPct val="80000"/>
              </a:lnSpc>
              <a:buFont typeface="Wingdings" pitchFamily="2" charset="2"/>
              <a:buNone/>
            </a:pPr>
            <a:r>
              <a:rPr lang="en-US" sz="2000"/>
              <a:t>     </a:t>
            </a:r>
          </a:p>
          <a:p>
            <a:pPr>
              <a:lnSpc>
                <a:spcPct val="80000"/>
              </a:lnSpc>
              <a:buFontTx/>
              <a:buNone/>
            </a:pPr>
            <a:endParaRPr lang="en-US" sz="3100"/>
          </a:p>
        </p:txBody>
      </p:sp>
      <p:sp>
        <p:nvSpPr>
          <p:cNvPr id="21510" name="Rectangle 6"/>
          <p:cNvSpPr>
            <a:spLocks noChangeArrowheads="1"/>
          </p:cNvSpPr>
          <p:nvPr/>
        </p:nvSpPr>
        <p:spPr bwMode="auto">
          <a:xfrm>
            <a:off x="685800" y="2286000"/>
            <a:ext cx="4038600" cy="2835275"/>
          </a:xfrm>
          <a:prstGeom prst="rect">
            <a:avLst/>
          </a:prstGeom>
          <a:noFill/>
          <a:ln w="9525">
            <a:noFill/>
            <a:miter lim="800000"/>
            <a:headEnd/>
            <a:tailEnd/>
          </a:ln>
          <a:effectLst/>
        </p:spPr>
        <p:txBody>
          <a:bodyPr>
            <a:spAutoFit/>
          </a:bodyPr>
          <a:lstStyle/>
          <a:p>
            <a:r>
              <a:rPr lang="en-US" sz="2000" b="1" u="sng">
                <a:solidFill>
                  <a:srgbClr val="CC0000"/>
                </a:solidFill>
              </a:rPr>
              <a:t>NOT ACCEPTABLE</a:t>
            </a:r>
          </a:p>
          <a:p>
            <a:r>
              <a:rPr lang="en-US" sz="2000"/>
              <a:t>Food Waste</a:t>
            </a:r>
          </a:p>
          <a:p>
            <a:r>
              <a:rPr lang="en-US" sz="2000"/>
              <a:t>Styrofoam</a:t>
            </a:r>
          </a:p>
          <a:p>
            <a:r>
              <a:rPr lang="en-US" sz="2000"/>
              <a:t>Printer Cartridges (toner or inkjet) Coffee Station Waste</a:t>
            </a:r>
          </a:p>
          <a:p>
            <a:r>
              <a:rPr lang="en-US" sz="2000"/>
              <a:t>Cell phones</a:t>
            </a:r>
          </a:p>
          <a:p>
            <a:r>
              <a:rPr lang="en-US" sz="2000"/>
              <a:t>Batteries</a:t>
            </a:r>
          </a:p>
          <a:p>
            <a:r>
              <a:rPr lang="en-US" sz="2000"/>
              <a:t>Computers or other electronics</a:t>
            </a:r>
          </a:p>
          <a:p>
            <a:r>
              <a:rPr lang="en-US" sz="2000"/>
              <a:t>Bathroom Waste</a:t>
            </a:r>
          </a:p>
        </p:txBody>
      </p:sp>
      <p:pic>
        <p:nvPicPr>
          <p:cNvPr id="21511" name="Picture 7"/>
          <p:cNvPicPr>
            <a:picLocks noChangeAspect="1" noChangeArrowheads="1"/>
          </p:cNvPicPr>
          <p:nvPr/>
        </p:nvPicPr>
        <p:blipFill>
          <a:blip r:embed="rId4" cstate="screen"/>
          <a:srcRect/>
          <a:stretch>
            <a:fillRect/>
          </a:stretch>
        </p:blipFill>
        <p:spPr bwMode="auto">
          <a:xfrm>
            <a:off x="5029200" y="1023938"/>
            <a:ext cx="1600200" cy="1262062"/>
          </a:xfrm>
          <a:prstGeom prst="rect">
            <a:avLst/>
          </a:prstGeom>
          <a:noFill/>
          <a:ln w="9525">
            <a:noFill/>
            <a:miter lim="800000"/>
            <a:headEnd/>
            <a:tailEnd/>
          </a:ln>
          <a:effectLst/>
        </p:spPr>
      </p:pic>
      <p:pic>
        <p:nvPicPr>
          <p:cNvPr id="21513" name="Picture 9"/>
          <p:cNvPicPr>
            <a:picLocks noChangeAspect="1" noChangeArrowheads="1"/>
          </p:cNvPicPr>
          <p:nvPr/>
        </p:nvPicPr>
        <p:blipFill>
          <a:blip r:embed="rId5" cstate="screen"/>
          <a:srcRect/>
          <a:stretch>
            <a:fillRect/>
          </a:stretch>
        </p:blipFill>
        <p:spPr bwMode="auto">
          <a:xfrm>
            <a:off x="6553200" y="914400"/>
            <a:ext cx="1524000" cy="1524000"/>
          </a:xfrm>
          <a:prstGeom prst="rect">
            <a:avLst/>
          </a:prstGeom>
          <a:noFill/>
          <a:ln w="9525">
            <a:noFill/>
            <a:miter lim="800000"/>
            <a:headEnd/>
            <a:tailEnd/>
          </a:ln>
          <a:effectLst/>
        </p:spPr>
      </p:pic>
      <p:pic>
        <p:nvPicPr>
          <p:cNvPr id="21514" name="Picture 10"/>
          <p:cNvPicPr>
            <a:picLocks noChangeAspect="1" noChangeArrowheads="1"/>
          </p:cNvPicPr>
          <p:nvPr/>
        </p:nvPicPr>
        <p:blipFill>
          <a:blip r:embed="rId6" cstate="screen"/>
          <a:srcRect/>
          <a:stretch>
            <a:fillRect/>
          </a:stretch>
        </p:blipFill>
        <p:spPr bwMode="auto">
          <a:xfrm>
            <a:off x="6553200" y="2286000"/>
            <a:ext cx="1524000" cy="1220788"/>
          </a:xfrm>
          <a:prstGeom prst="rect">
            <a:avLst/>
          </a:prstGeom>
          <a:noFill/>
          <a:ln w="9525">
            <a:noFill/>
            <a:miter lim="800000"/>
            <a:headEnd/>
            <a:tailEnd/>
          </a:ln>
          <a:effectLst/>
        </p:spPr>
      </p:pic>
      <p:pic>
        <p:nvPicPr>
          <p:cNvPr id="21517" name="Picture 13"/>
          <p:cNvPicPr>
            <a:picLocks noChangeAspect="1" noChangeArrowheads="1"/>
          </p:cNvPicPr>
          <p:nvPr/>
        </p:nvPicPr>
        <p:blipFill>
          <a:blip r:embed="rId7" cstate="screen"/>
          <a:srcRect/>
          <a:stretch>
            <a:fillRect/>
          </a:stretch>
        </p:blipFill>
        <p:spPr bwMode="auto">
          <a:xfrm>
            <a:off x="5124450" y="2314575"/>
            <a:ext cx="1428750" cy="1038225"/>
          </a:xfrm>
          <a:prstGeom prst="rect">
            <a:avLst/>
          </a:prstGeom>
          <a:noFill/>
          <a:ln w="9525">
            <a:noFill/>
            <a:miter lim="800000"/>
            <a:headEnd/>
            <a:tailEnd/>
          </a:ln>
          <a:effectLst/>
        </p:spPr>
      </p:pic>
      <p:pic>
        <p:nvPicPr>
          <p:cNvPr id="21519" name="Picture 15"/>
          <p:cNvPicPr>
            <a:picLocks noChangeAspect="1" noChangeArrowheads="1"/>
          </p:cNvPicPr>
          <p:nvPr/>
        </p:nvPicPr>
        <p:blipFill>
          <a:blip r:embed="rId8" cstate="screen"/>
          <a:srcRect/>
          <a:stretch>
            <a:fillRect/>
          </a:stretch>
        </p:blipFill>
        <p:spPr bwMode="auto">
          <a:xfrm>
            <a:off x="6553200" y="3505200"/>
            <a:ext cx="1524000" cy="1143000"/>
          </a:xfrm>
          <a:prstGeom prst="rect">
            <a:avLst/>
          </a:prstGeom>
          <a:noFill/>
          <a:ln w="9525">
            <a:noFill/>
            <a:miter lim="800000"/>
            <a:headEnd/>
            <a:tailEnd/>
          </a:ln>
          <a:effectLst/>
        </p:spPr>
      </p:pic>
      <p:pic>
        <p:nvPicPr>
          <p:cNvPr id="21522" name="Picture 18"/>
          <p:cNvPicPr>
            <a:picLocks noChangeAspect="1" noChangeArrowheads="1"/>
          </p:cNvPicPr>
          <p:nvPr/>
        </p:nvPicPr>
        <p:blipFill>
          <a:blip r:embed="rId9" cstate="screen"/>
          <a:srcRect/>
          <a:stretch>
            <a:fillRect/>
          </a:stretch>
        </p:blipFill>
        <p:spPr bwMode="auto">
          <a:xfrm>
            <a:off x="5029200" y="3505200"/>
            <a:ext cx="1524000" cy="1149350"/>
          </a:xfrm>
          <a:prstGeom prst="rect">
            <a:avLst/>
          </a:prstGeom>
          <a:noFill/>
          <a:ln w="9525">
            <a:noFill/>
            <a:miter lim="800000"/>
            <a:headEnd/>
            <a:tailEnd/>
          </a:ln>
          <a:effectLst/>
        </p:spPr>
      </p:pic>
      <p:pic>
        <p:nvPicPr>
          <p:cNvPr id="21525" name="Picture 21"/>
          <p:cNvPicPr>
            <a:picLocks noChangeAspect="1" noChangeArrowheads="1"/>
          </p:cNvPicPr>
          <p:nvPr/>
        </p:nvPicPr>
        <p:blipFill>
          <a:blip r:embed="rId10" cstate="screen"/>
          <a:srcRect/>
          <a:stretch>
            <a:fillRect/>
          </a:stretch>
        </p:blipFill>
        <p:spPr bwMode="auto">
          <a:xfrm>
            <a:off x="6553200" y="4648200"/>
            <a:ext cx="1524000" cy="1143000"/>
          </a:xfrm>
          <a:prstGeom prst="rect">
            <a:avLst/>
          </a:prstGeom>
          <a:noFill/>
          <a:ln w="9525">
            <a:noFill/>
            <a:miter lim="800000"/>
            <a:headEnd/>
            <a:tailEnd/>
          </a:ln>
          <a:effectLst/>
        </p:spPr>
      </p:pic>
      <p:sp>
        <p:nvSpPr>
          <p:cNvPr id="21526" name="Rectangle 22"/>
          <p:cNvSpPr>
            <a:spLocks noChangeArrowheads="1"/>
          </p:cNvSpPr>
          <p:nvPr/>
        </p:nvSpPr>
        <p:spPr bwMode="auto">
          <a:xfrm>
            <a:off x="4724400" y="914400"/>
            <a:ext cx="3429000" cy="152400"/>
          </a:xfrm>
          <a:prstGeom prst="rect">
            <a:avLst/>
          </a:prstGeom>
          <a:solidFill>
            <a:schemeClr val="bg1"/>
          </a:solidFill>
          <a:ln w="9525">
            <a:noFill/>
            <a:miter lim="800000"/>
            <a:headEnd/>
            <a:tailEnd/>
          </a:ln>
          <a:effectLst/>
        </p:spPr>
        <p:txBody>
          <a:bodyPr wrap="none" anchor="ctr"/>
          <a:lstStyle/>
          <a:p>
            <a:endParaRPr lang="en-US"/>
          </a:p>
        </p:txBody>
      </p:sp>
      <p:sp>
        <p:nvSpPr>
          <p:cNvPr id="21527" name="Rectangle 23"/>
          <p:cNvSpPr>
            <a:spLocks noChangeArrowheads="1"/>
          </p:cNvSpPr>
          <p:nvPr/>
        </p:nvSpPr>
        <p:spPr bwMode="auto">
          <a:xfrm>
            <a:off x="8001000" y="838200"/>
            <a:ext cx="152400" cy="5029200"/>
          </a:xfrm>
          <a:prstGeom prst="rect">
            <a:avLst/>
          </a:prstGeom>
          <a:solidFill>
            <a:schemeClr val="bg1"/>
          </a:solidFill>
          <a:ln w="9525">
            <a:noFill/>
            <a:miter lim="800000"/>
            <a:headEnd/>
            <a:tailEnd/>
          </a:ln>
          <a:effectLst/>
        </p:spPr>
        <p:txBody>
          <a:bodyPr wrap="none" anchor="ctr"/>
          <a:lstStyle/>
          <a:p>
            <a:endParaRPr lang="en-US"/>
          </a:p>
        </p:txBody>
      </p:sp>
      <p:sp>
        <p:nvSpPr>
          <p:cNvPr id="21528" name="Rectangle 24"/>
          <p:cNvSpPr>
            <a:spLocks noChangeArrowheads="1"/>
          </p:cNvSpPr>
          <p:nvPr/>
        </p:nvSpPr>
        <p:spPr bwMode="auto">
          <a:xfrm>
            <a:off x="4953000" y="990600"/>
            <a:ext cx="152400" cy="5029200"/>
          </a:xfrm>
          <a:prstGeom prst="rect">
            <a:avLst/>
          </a:prstGeom>
          <a:solidFill>
            <a:schemeClr val="bg1"/>
          </a:solidFill>
          <a:ln w="9525">
            <a:noFill/>
            <a:miter lim="800000"/>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MPj04373290000[1]"/>
          <p:cNvPicPr>
            <a:picLocks noChangeAspect="1" noChangeArrowheads="1"/>
          </p:cNvPicPr>
          <p:nvPr/>
        </p:nvPicPr>
        <p:blipFill>
          <a:blip r:embed="rId2" cstate="screen"/>
          <a:srcRect/>
          <a:stretch>
            <a:fillRect/>
          </a:stretch>
        </p:blipFill>
        <p:spPr bwMode="auto">
          <a:xfrm>
            <a:off x="5410200" y="2133600"/>
            <a:ext cx="3124200" cy="3124200"/>
          </a:xfrm>
          <a:prstGeom prst="rect">
            <a:avLst/>
          </a:prstGeom>
          <a:noFill/>
        </p:spPr>
      </p:pic>
      <p:sp>
        <p:nvSpPr>
          <p:cNvPr id="56323" name="Rectangle 3"/>
          <p:cNvSpPr>
            <a:spLocks noGrp="1" noChangeArrowheads="1"/>
          </p:cNvSpPr>
          <p:nvPr>
            <p:ph type="title"/>
          </p:nvPr>
        </p:nvSpPr>
        <p:spPr>
          <a:xfrm>
            <a:off x="457200" y="1143000"/>
            <a:ext cx="5943600" cy="868363"/>
          </a:xfrm>
        </p:spPr>
        <p:txBody>
          <a:bodyPr/>
          <a:lstStyle/>
          <a:p>
            <a:pPr algn="l"/>
            <a:r>
              <a:rPr lang="en-US" sz="2600">
                <a:solidFill>
                  <a:srgbClr val="009900"/>
                </a:solidFill>
                <a:effectLst>
                  <a:outerShdw blurRad="38100" dist="38100" dir="2700000" algn="tl">
                    <a:srgbClr val="C0C0C0"/>
                  </a:outerShdw>
                </a:effectLst>
              </a:rPr>
              <a:t>Benefits of Single Stream Recycling</a:t>
            </a:r>
          </a:p>
        </p:txBody>
      </p:sp>
      <p:sp>
        <p:nvSpPr>
          <p:cNvPr id="56324" name="Rectangle 4"/>
          <p:cNvSpPr>
            <a:spLocks noGrp="1" noChangeArrowheads="1"/>
          </p:cNvSpPr>
          <p:nvPr>
            <p:ph type="body" idx="1"/>
          </p:nvPr>
        </p:nvSpPr>
        <p:spPr>
          <a:xfrm>
            <a:off x="457200" y="2057400"/>
            <a:ext cx="7924800" cy="2103438"/>
          </a:xfrm>
        </p:spPr>
        <p:txBody>
          <a:bodyPr/>
          <a:lstStyle/>
          <a:p>
            <a:pPr marL="347663" indent="-347663">
              <a:lnSpc>
                <a:spcPct val="80000"/>
              </a:lnSpc>
              <a:buFont typeface="Wingdings" pitchFamily="2" charset="2"/>
              <a:buNone/>
            </a:pPr>
            <a:endParaRPr lang="en-US" sz="100"/>
          </a:p>
          <a:p>
            <a:pPr marL="347663" indent="-347663">
              <a:lnSpc>
                <a:spcPct val="80000"/>
              </a:lnSpc>
              <a:buFont typeface="Wingdings" pitchFamily="2" charset="2"/>
              <a:buNone/>
            </a:pPr>
            <a:r>
              <a:rPr lang="en-US" sz="2000"/>
              <a:t>EASY COLLECTION, GREATER VOLUME &amp; LESS DISPOSAL!</a:t>
            </a:r>
          </a:p>
          <a:p>
            <a:pPr marL="347663" indent="-347663">
              <a:lnSpc>
                <a:spcPct val="80000"/>
              </a:lnSpc>
              <a:buFont typeface="Wingdings" pitchFamily="2" charset="2"/>
              <a:buNone/>
            </a:pPr>
            <a:endParaRPr lang="en-US" sz="1600">
              <a:solidFill>
                <a:srgbClr val="009900"/>
              </a:solidFill>
            </a:endParaRPr>
          </a:p>
          <a:p>
            <a:pPr marL="347663" indent="-347663">
              <a:lnSpc>
                <a:spcPct val="80000"/>
              </a:lnSpc>
              <a:buFont typeface="Wingdings" pitchFamily="2" charset="2"/>
              <a:buChar char="Ø"/>
            </a:pPr>
            <a:r>
              <a:rPr lang="en-US" sz="1600"/>
              <a:t>SIMPLIFIES THE RECYCLING EFFORT</a:t>
            </a:r>
          </a:p>
          <a:p>
            <a:pPr marL="347663" indent="-347663">
              <a:lnSpc>
                <a:spcPct val="80000"/>
              </a:lnSpc>
              <a:buFont typeface="Wingdings" pitchFamily="2" charset="2"/>
              <a:buChar char="Ø"/>
            </a:pPr>
            <a:endParaRPr lang="en-US" sz="1000"/>
          </a:p>
          <a:p>
            <a:pPr marL="347663" indent="-347663">
              <a:lnSpc>
                <a:spcPct val="80000"/>
              </a:lnSpc>
              <a:buFont typeface="Wingdings" pitchFamily="2" charset="2"/>
              <a:buChar char="Ø"/>
            </a:pPr>
            <a:r>
              <a:rPr lang="en-US" sz="1600"/>
              <a:t>SIGNIFICANTLY INCREASES PARTICIPATION</a:t>
            </a:r>
          </a:p>
          <a:p>
            <a:pPr marL="347663" indent="-347663">
              <a:lnSpc>
                <a:spcPct val="80000"/>
              </a:lnSpc>
              <a:buFont typeface="Wingdings" pitchFamily="2" charset="2"/>
              <a:buNone/>
            </a:pPr>
            <a:endParaRPr lang="en-US" sz="1000"/>
          </a:p>
          <a:p>
            <a:pPr marL="347663" indent="-347663">
              <a:lnSpc>
                <a:spcPct val="80000"/>
              </a:lnSpc>
              <a:buFont typeface="Wingdings" pitchFamily="2" charset="2"/>
              <a:buChar char="Ø"/>
            </a:pPr>
            <a:r>
              <a:rPr lang="en-US" sz="1600"/>
              <a:t>SAVES MONEY ON COLLECTION</a:t>
            </a:r>
          </a:p>
          <a:p>
            <a:pPr marL="347663" indent="-347663">
              <a:lnSpc>
                <a:spcPct val="80000"/>
              </a:lnSpc>
              <a:buFont typeface="Wingdings" pitchFamily="2" charset="2"/>
              <a:buChar char="Ø"/>
            </a:pPr>
            <a:endParaRPr lang="en-US" sz="1000"/>
          </a:p>
          <a:p>
            <a:pPr marL="347663" indent="-347663">
              <a:lnSpc>
                <a:spcPct val="80000"/>
              </a:lnSpc>
              <a:buFont typeface="Wingdings" pitchFamily="2" charset="2"/>
              <a:buChar char="Ø"/>
            </a:pPr>
            <a:r>
              <a:rPr lang="en-US" sz="1600"/>
              <a:t>ENABLES MAXIMUM DIVERSION</a:t>
            </a:r>
          </a:p>
          <a:p>
            <a:pPr marL="347663" indent="-347663">
              <a:lnSpc>
                <a:spcPct val="80000"/>
              </a:lnSpc>
              <a:buFont typeface="Wingdings" pitchFamily="2" charset="2"/>
              <a:buChar char="Ø"/>
            </a:pPr>
            <a:endParaRPr lang="en-US" sz="1600"/>
          </a:p>
        </p:txBody>
      </p:sp>
      <p:sp>
        <p:nvSpPr>
          <p:cNvPr id="56325" name="Rectangle 5"/>
          <p:cNvSpPr>
            <a:spLocks noChangeArrowheads="1"/>
          </p:cNvSpPr>
          <p:nvPr/>
        </p:nvSpPr>
        <p:spPr bwMode="auto">
          <a:xfrm>
            <a:off x="457200" y="4310063"/>
            <a:ext cx="8229600" cy="2014537"/>
          </a:xfrm>
          <a:prstGeom prst="rect">
            <a:avLst/>
          </a:prstGeom>
          <a:noFill/>
          <a:ln w="9525">
            <a:noFill/>
            <a:miter lim="800000"/>
            <a:headEnd/>
            <a:tailEnd/>
          </a:ln>
          <a:effectLst/>
        </p:spPr>
        <p:txBody>
          <a:bodyPr anchor="ctr">
            <a:spAutoFit/>
          </a:bodyPr>
          <a:lstStyle/>
          <a:p>
            <a:r>
              <a:rPr lang="en-US" b="1"/>
              <a:t>Our single-stream recycling technology </a:t>
            </a:r>
            <a:r>
              <a:rPr lang="en-US"/>
              <a:t>offers municipalities a revolutionary program that enables their residents to utilize one receptacle for virtually all of their recyclables.  This greatly reduces collection costs by optimizing routes and eliminating the need for specialized collection vehicles.  Additionally, diversion rates typically </a:t>
            </a:r>
            <a:r>
              <a:rPr lang="en-US" b="1"/>
              <a:t>increase 35%</a:t>
            </a:r>
            <a:r>
              <a:rPr lang="en-US"/>
              <a:t> over traditional multi-receptacle recycling programs which greatly reduces a community’s waste disposal costs and accelerates their efforts to achieve recycling goals.</a:t>
            </a:r>
            <a:endParaRPr lang="en-US" sz="2000"/>
          </a:p>
        </p:txBody>
      </p:sp>
      <p:pic>
        <p:nvPicPr>
          <p:cNvPr id="56326" name="Picture 6" descr="canusa logo"/>
          <p:cNvPicPr>
            <a:picLocks noChangeAspect="1" noChangeArrowheads="1"/>
          </p:cNvPicPr>
          <p:nvPr/>
        </p:nvPicPr>
        <p:blipFill>
          <a:blip r:embed="rId3" cstate="screen"/>
          <a:srcRect/>
          <a:stretch>
            <a:fillRect/>
          </a:stretch>
        </p:blipFill>
        <p:spPr bwMode="auto">
          <a:xfrm>
            <a:off x="304800" y="381000"/>
            <a:ext cx="2971800" cy="663575"/>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anusa logo"/>
          <p:cNvPicPr>
            <a:picLocks noChangeAspect="1" noChangeArrowheads="1"/>
          </p:cNvPicPr>
          <p:nvPr/>
        </p:nvPicPr>
        <p:blipFill>
          <a:blip r:embed="rId2" cstate="screen"/>
          <a:srcRect/>
          <a:stretch>
            <a:fillRect/>
          </a:stretch>
        </p:blipFill>
        <p:spPr bwMode="auto">
          <a:xfrm>
            <a:off x="304800" y="381000"/>
            <a:ext cx="2971800" cy="663575"/>
          </a:xfrm>
          <a:prstGeom prst="rect">
            <a:avLst/>
          </a:prstGeom>
          <a:noFill/>
        </p:spPr>
      </p:pic>
      <p:sp>
        <p:nvSpPr>
          <p:cNvPr id="31748" name="Rectangle 4"/>
          <p:cNvSpPr>
            <a:spLocks noChangeArrowheads="1"/>
          </p:cNvSpPr>
          <p:nvPr/>
        </p:nvSpPr>
        <p:spPr bwMode="auto">
          <a:xfrm>
            <a:off x="3048000" y="2667000"/>
            <a:ext cx="304800" cy="228600"/>
          </a:xfrm>
          <a:prstGeom prst="rect">
            <a:avLst/>
          </a:prstGeom>
          <a:solidFill>
            <a:schemeClr val="bg1"/>
          </a:solidFill>
          <a:ln w="9525">
            <a:noFill/>
            <a:miter lim="800000"/>
            <a:headEnd/>
            <a:tailEnd/>
          </a:ln>
          <a:effectLst/>
        </p:spPr>
        <p:txBody>
          <a:bodyPr wrap="none" anchor="ctr"/>
          <a:lstStyle/>
          <a:p>
            <a:endParaRPr lang="en-US"/>
          </a:p>
        </p:txBody>
      </p:sp>
      <p:sp>
        <p:nvSpPr>
          <p:cNvPr id="31751" name="Rectangle 7"/>
          <p:cNvSpPr>
            <a:spLocks noChangeArrowheads="1"/>
          </p:cNvSpPr>
          <p:nvPr/>
        </p:nvSpPr>
        <p:spPr bwMode="auto">
          <a:xfrm>
            <a:off x="2590800" y="2133600"/>
            <a:ext cx="3886200" cy="990600"/>
          </a:xfrm>
          <a:prstGeom prst="rect">
            <a:avLst/>
          </a:prstGeom>
          <a:noFill/>
          <a:ln w="9525">
            <a:noFill/>
            <a:miter lim="800000"/>
            <a:headEnd/>
            <a:tailEnd/>
          </a:ln>
          <a:effectLst/>
        </p:spPr>
        <p:txBody>
          <a:bodyPr anchor="ctr"/>
          <a:lstStyle/>
          <a:p>
            <a:pPr algn="ctr"/>
            <a:r>
              <a:rPr lang="en-US" sz="3600">
                <a:effectLst>
                  <a:outerShdw blurRad="38100" dist="38100" dir="2700000" algn="tl">
                    <a:srgbClr val="C0C0C0"/>
                  </a:outerShdw>
                </a:effectLst>
              </a:rPr>
              <a:t>QUESTIONS?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anusa logo"/>
          <p:cNvPicPr>
            <a:picLocks noChangeAspect="1" noChangeArrowheads="1"/>
          </p:cNvPicPr>
          <p:nvPr/>
        </p:nvPicPr>
        <p:blipFill>
          <a:blip r:embed="rId2" cstate="screen"/>
          <a:srcRect/>
          <a:stretch>
            <a:fillRect/>
          </a:stretch>
        </p:blipFill>
        <p:spPr bwMode="auto">
          <a:xfrm>
            <a:off x="304800" y="381000"/>
            <a:ext cx="2971800" cy="663575"/>
          </a:xfrm>
          <a:prstGeom prst="rect">
            <a:avLst/>
          </a:prstGeom>
          <a:noFill/>
        </p:spPr>
      </p:pic>
      <p:sp>
        <p:nvSpPr>
          <p:cNvPr id="33795" name="Rectangle 3"/>
          <p:cNvSpPr>
            <a:spLocks noChangeArrowheads="1"/>
          </p:cNvSpPr>
          <p:nvPr/>
        </p:nvSpPr>
        <p:spPr bwMode="auto">
          <a:xfrm>
            <a:off x="3048000" y="2667000"/>
            <a:ext cx="304800" cy="228600"/>
          </a:xfrm>
          <a:prstGeom prst="rect">
            <a:avLst/>
          </a:prstGeom>
          <a:solidFill>
            <a:schemeClr val="bg1"/>
          </a:solidFill>
          <a:ln w="9525">
            <a:noFill/>
            <a:miter lim="800000"/>
            <a:headEnd/>
            <a:tailEnd/>
          </a:ln>
          <a:effectLst/>
        </p:spPr>
        <p:txBody>
          <a:bodyPr wrap="none" anchor="ctr"/>
          <a:lstStyle/>
          <a:p>
            <a:endParaRPr lang="en-US"/>
          </a:p>
        </p:txBody>
      </p:sp>
      <p:sp>
        <p:nvSpPr>
          <p:cNvPr id="33796" name="Rectangle 4"/>
          <p:cNvSpPr>
            <a:spLocks noChangeArrowheads="1"/>
          </p:cNvSpPr>
          <p:nvPr/>
        </p:nvSpPr>
        <p:spPr bwMode="auto">
          <a:xfrm>
            <a:off x="2590800" y="1371600"/>
            <a:ext cx="3886200" cy="609600"/>
          </a:xfrm>
          <a:prstGeom prst="rect">
            <a:avLst/>
          </a:prstGeom>
          <a:noFill/>
          <a:ln w="9525">
            <a:noFill/>
            <a:miter lim="800000"/>
            <a:headEnd/>
            <a:tailEnd/>
          </a:ln>
          <a:effectLst/>
        </p:spPr>
        <p:txBody>
          <a:bodyPr anchor="ctr"/>
          <a:lstStyle/>
          <a:p>
            <a:pPr algn="ctr"/>
            <a:r>
              <a:rPr lang="en-US" sz="3200">
                <a:effectLst>
                  <a:outerShdw blurRad="38100" dist="38100" dir="2700000" algn="tl">
                    <a:srgbClr val="C0C0C0"/>
                  </a:outerShdw>
                </a:effectLst>
              </a:rPr>
              <a:t>Contacts</a:t>
            </a:r>
          </a:p>
        </p:txBody>
      </p:sp>
      <p:sp>
        <p:nvSpPr>
          <p:cNvPr id="33797" name="Text Box 5"/>
          <p:cNvSpPr txBox="1">
            <a:spLocks noChangeArrowheads="1"/>
          </p:cNvSpPr>
          <p:nvPr/>
        </p:nvSpPr>
        <p:spPr bwMode="auto">
          <a:xfrm>
            <a:off x="1828800" y="2308225"/>
            <a:ext cx="3160713" cy="1247775"/>
          </a:xfrm>
          <a:prstGeom prst="rect">
            <a:avLst/>
          </a:prstGeom>
          <a:noFill/>
          <a:ln w="9525">
            <a:noFill/>
            <a:miter lim="800000"/>
            <a:headEnd/>
            <a:tailEnd/>
          </a:ln>
          <a:effectLst/>
        </p:spPr>
        <p:txBody>
          <a:bodyPr wrap="none">
            <a:spAutoFit/>
          </a:bodyPr>
          <a:lstStyle/>
          <a:p>
            <a:r>
              <a:rPr lang="en-US" sz="1900"/>
              <a:t>Jonathan Sloan</a:t>
            </a:r>
          </a:p>
          <a:p>
            <a:r>
              <a:rPr lang="en-US" sz="1900"/>
              <a:t>President</a:t>
            </a:r>
          </a:p>
          <a:p>
            <a:r>
              <a:rPr lang="en-US" sz="1900"/>
              <a:t>(p) 410-319-0319 x107</a:t>
            </a:r>
          </a:p>
          <a:p>
            <a:r>
              <a:rPr lang="en-US" sz="1900"/>
              <a:t>(e) jsloan@chrecycling.com</a:t>
            </a:r>
          </a:p>
        </p:txBody>
      </p:sp>
      <p:sp>
        <p:nvSpPr>
          <p:cNvPr id="33798" name="Text Box 6"/>
          <p:cNvSpPr txBox="1">
            <a:spLocks noChangeArrowheads="1"/>
          </p:cNvSpPr>
          <p:nvPr/>
        </p:nvSpPr>
        <p:spPr bwMode="auto">
          <a:xfrm>
            <a:off x="1844675" y="3933825"/>
            <a:ext cx="3441700" cy="1247775"/>
          </a:xfrm>
          <a:prstGeom prst="rect">
            <a:avLst/>
          </a:prstGeom>
          <a:noFill/>
          <a:ln w="9525">
            <a:noFill/>
            <a:miter lim="800000"/>
            <a:headEnd/>
            <a:tailEnd/>
          </a:ln>
          <a:effectLst/>
        </p:spPr>
        <p:txBody>
          <a:bodyPr wrap="none">
            <a:spAutoFit/>
          </a:bodyPr>
          <a:lstStyle/>
          <a:p>
            <a:r>
              <a:rPr lang="en-US" sz="1900"/>
              <a:t>Tim Horchar</a:t>
            </a:r>
          </a:p>
          <a:p>
            <a:r>
              <a:rPr lang="en-US" sz="1900"/>
              <a:t>Market Development Manager</a:t>
            </a:r>
          </a:p>
          <a:p>
            <a:r>
              <a:rPr lang="en-US" sz="1900"/>
              <a:t>(p) 410-319-0319 x115</a:t>
            </a:r>
          </a:p>
          <a:p>
            <a:r>
              <a:rPr lang="en-US" sz="1900"/>
              <a:t>(e) thorchar@chrecycling.com</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962</TotalTime>
  <Words>487</Words>
  <Application>Microsoft Office PowerPoint</Application>
  <PresentationFormat>On-screen Show (4:3)</PresentationFormat>
  <Paragraphs>82</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Times New Roman</vt:lpstr>
      <vt:lpstr>Wingdings</vt:lpstr>
      <vt:lpstr>Default Design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Benefits of Single Stream Recycling</vt:lpstr>
      <vt:lpstr>Slide 19</vt:lpstr>
      <vt:lpstr>Slide 20</vt:lpstr>
    </vt:vector>
  </TitlesOfParts>
  <Company>CHRC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Canusa Hershman Recycling Company</dc:title>
  <dc:creator>Stephanie Pfirman</dc:creator>
  <cp:lastModifiedBy>User</cp:lastModifiedBy>
  <cp:revision>26</cp:revision>
  <dcterms:created xsi:type="dcterms:W3CDTF">2008-04-16T19:22:37Z</dcterms:created>
  <dcterms:modified xsi:type="dcterms:W3CDTF">2009-07-21T15:33:30Z</dcterms:modified>
</cp:coreProperties>
</file>