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256" r:id="rId2"/>
    <p:sldId id="504" r:id="rId3"/>
    <p:sldId id="482" r:id="rId4"/>
    <p:sldId id="503" r:id="rId5"/>
    <p:sldId id="484" r:id="rId6"/>
    <p:sldId id="483" r:id="rId7"/>
    <p:sldId id="505" r:id="rId8"/>
    <p:sldId id="497" r:id="rId9"/>
    <p:sldId id="498" r:id="rId10"/>
    <p:sldId id="502" r:id="rId11"/>
    <p:sldId id="506" r:id="rId12"/>
    <p:sldId id="444" r:id="rId13"/>
    <p:sldId id="285" r:id="rId1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7475" autoAdjust="0"/>
    <p:restoredTop sz="88040" autoAdjust="0"/>
  </p:normalViewPr>
  <p:slideViewPr>
    <p:cSldViewPr>
      <p:cViewPr>
        <p:scale>
          <a:sx n="100" d="100"/>
          <a:sy n="100" d="100"/>
        </p:scale>
        <p:origin x="-1944" y="-82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6760"/>
    </p:cViewPr>
  </p:sorterViewPr>
  <p:notesViewPr>
    <p:cSldViewPr>
      <p:cViewPr varScale="1">
        <p:scale>
          <a:sx n="99" d="100"/>
          <a:sy n="99" d="100"/>
        </p:scale>
        <p:origin x="-3618" y="-102"/>
      </p:cViewPr>
      <p:guideLst>
        <p:guide orient="horz" pos="3024"/>
        <p:guide pos="230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142749" y="9119173"/>
            <a:ext cx="3170763" cy="480388"/>
          </a:xfrm>
          <a:prstGeom prst="rect">
            <a:avLst/>
          </a:prstGeom>
        </p:spPr>
        <p:txBody>
          <a:bodyPr vert="horz" lIns="95601" tIns="47801" rIns="95601" bIns="47801" rtlCol="0" anchor="b"/>
          <a:lstStyle>
            <a:lvl1pPr algn="r">
              <a:defRPr sz="1300"/>
            </a:lvl1pPr>
          </a:lstStyle>
          <a:p>
            <a:fld id="{FDD2EBFD-3B0F-422F-9360-63FC4188A3B7}" type="slidenum">
              <a:rPr lang="en-US" smtClean="0"/>
              <a:pPr/>
              <a:t>‹#›</a:t>
            </a:fld>
            <a:endParaRPr lang="en-US" dirty="0"/>
          </a:p>
        </p:txBody>
      </p:sp>
    </p:spTree>
    <p:extLst>
      <p:ext uri="{BB962C8B-B14F-4D97-AF65-F5344CB8AC3E}">
        <p14:creationId xmlns:p14="http://schemas.microsoft.com/office/powerpoint/2010/main" val="3195718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0" cy="480060"/>
          </a:xfrm>
          <a:prstGeom prst="rect">
            <a:avLst/>
          </a:prstGeom>
        </p:spPr>
        <p:txBody>
          <a:bodyPr vert="horz" lIns="96653" tIns="48327" rIns="96653" bIns="48327" rtlCol="0"/>
          <a:lstStyle>
            <a:lvl1pPr algn="l">
              <a:defRPr sz="1300"/>
            </a:lvl1pPr>
          </a:lstStyle>
          <a:p>
            <a:endParaRPr lang="en-US" dirty="0"/>
          </a:p>
        </p:txBody>
      </p:sp>
      <p:sp>
        <p:nvSpPr>
          <p:cNvPr id="3" name="Date Placeholder 2"/>
          <p:cNvSpPr>
            <a:spLocks noGrp="1"/>
          </p:cNvSpPr>
          <p:nvPr>
            <p:ph type="dt" idx="1"/>
          </p:nvPr>
        </p:nvSpPr>
        <p:spPr>
          <a:xfrm>
            <a:off x="4143588" y="0"/>
            <a:ext cx="3169920" cy="480060"/>
          </a:xfrm>
          <a:prstGeom prst="rect">
            <a:avLst/>
          </a:prstGeom>
        </p:spPr>
        <p:txBody>
          <a:bodyPr vert="horz" lIns="96653" tIns="48327" rIns="96653" bIns="48327" rtlCol="0"/>
          <a:lstStyle>
            <a:lvl1pPr algn="r">
              <a:defRPr sz="1300"/>
            </a:lvl1pPr>
          </a:lstStyle>
          <a:p>
            <a:fld id="{E193ED2E-0B87-4520-815E-4866382A8D65}" type="datetimeFigureOut">
              <a:rPr lang="en-US" smtClean="0"/>
              <a:pPr/>
              <a:t>1/14/2014</a:t>
            </a:fld>
            <a:endParaRPr lang="en-US" dirty="0"/>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53" tIns="48327" rIns="96653" bIns="483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9119474"/>
            <a:ext cx="3169920" cy="480060"/>
          </a:xfrm>
          <a:prstGeom prst="rect">
            <a:avLst/>
          </a:prstGeom>
        </p:spPr>
        <p:txBody>
          <a:bodyPr vert="horz" lIns="96653" tIns="48327" rIns="96653" bIns="48327"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6653" tIns="48327" rIns="96653" bIns="48327" rtlCol="0" anchor="b"/>
          <a:lstStyle>
            <a:lvl1pPr algn="r">
              <a:defRPr sz="1300"/>
            </a:lvl1pPr>
          </a:lstStyle>
          <a:p>
            <a:fld id="{FE376062-B1F9-4212-B93D-98596E4B3C7B}" type="slidenum">
              <a:rPr lang="en-US" smtClean="0"/>
              <a:pPr/>
              <a:t>‹#›</a:t>
            </a:fld>
            <a:endParaRPr lang="en-US" dirty="0"/>
          </a:p>
        </p:txBody>
      </p:sp>
    </p:spTree>
    <p:extLst>
      <p:ext uri="{BB962C8B-B14F-4D97-AF65-F5344CB8AC3E}">
        <p14:creationId xmlns:p14="http://schemas.microsoft.com/office/powerpoint/2010/main" val="431515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800" b="1">
                <a:solidFill>
                  <a:schemeClr val="tx1"/>
                </a:solidFill>
              </a:defRPr>
            </a:lvl1pPr>
          </a:lstStyle>
          <a:p>
            <a:fld id="{C7DA8BFC-387D-4027-9319-779220EA719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800" b="1">
                <a:solidFill>
                  <a:schemeClr val="tx1"/>
                </a:solidFill>
              </a:defRPr>
            </a:lvl1pPr>
          </a:lstStyle>
          <a:p>
            <a:fld id="{C7DA8BFC-387D-4027-9319-779220EA719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1/15/2014</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1/15/2014</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1/15/2014</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1/15/2014</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1/15/2014</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1/15/2014</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DA8BFC-387D-4027-9319-779220EA719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1/15/2014</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A8BFC-387D-4027-9319-779220EA719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mfarrell@mwcog.or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7728" y="1143000"/>
            <a:ext cx="7772400" cy="1142999"/>
          </a:xfrm>
        </p:spPr>
        <p:txBody>
          <a:bodyPr>
            <a:noAutofit/>
          </a:bodyPr>
          <a:lstStyle/>
          <a:p>
            <a:r>
              <a:rPr lang="en-US" sz="3200" b="1" dirty="0" smtClean="0"/>
              <a:t>Briefing on a Draft Green Streets Policy for the National Capital Region</a:t>
            </a:r>
            <a:br>
              <a:rPr lang="en-US" sz="3200" b="1" dirty="0" smtClean="0"/>
            </a:br>
            <a:endParaRPr lang="en-US" sz="3200" b="1" dirty="0"/>
          </a:p>
        </p:txBody>
      </p:sp>
      <p:sp>
        <p:nvSpPr>
          <p:cNvPr id="3" name="Subtitle 2"/>
          <p:cNvSpPr>
            <a:spLocks noGrp="1"/>
          </p:cNvSpPr>
          <p:nvPr>
            <p:ph type="subTitle" idx="1"/>
          </p:nvPr>
        </p:nvSpPr>
        <p:spPr>
          <a:xfrm>
            <a:off x="1371600" y="5105400"/>
            <a:ext cx="6400800" cy="990600"/>
          </a:xfrm>
        </p:spPr>
        <p:txBody>
          <a:bodyPr>
            <a:normAutofit fontScale="25000" lnSpcReduction="20000"/>
          </a:bodyPr>
          <a:lstStyle/>
          <a:p>
            <a:r>
              <a:rPr lang="en-US" sz="8000" dirty="0" smtClean="0">
                <a:solidFill>
                  <a:schemeClr val="tx1"/>
                </a:solidFill>
              </a:rPr>
              <a:t>Michael Farrell</a:t>
            </a:r>
          </a:p>
          <a:p>
            <a:pPr>
              <a:spcAft>
                <a:spcPts val="1200"/>
              </a:spcAft>
            </a:pPr>
            <a:r>
              <a:rPr lang="en-US" sz="8000" dirty="0" smtClean="0">
                <a:solidFill>
                  <a:schemeClr val="tx1"/>
                </a:solidFill>
              </a:rPr>
              <a:t>COG/TPB Staff</a:t>
            </a:r>
          </a:p>
          <a:p>
            <a:r>
              <a:rPr lang="en-US" sz="8000" dirty="0" smtClean="0">
                <a:solidFill>
                  <a:schemeClr val="tx1"/>
                </a:solidFill>
              </a:rPr>
              <a:t>Transportation Planning Board</a:t>
            </a:r>
          </a:p>
          <a:p>
            <a:r>
              <a:rPr lang="en-US" sz="8000" dirty="0" smtClean="0">
                <a:solidFill>
                  <a:schemeClr val="tx1"/>
                </a:solidFill>
              </a:rPr>
              <a:t>January 15, 2014</a:t>
            </a:r>
          </a:p>
          <a:p>
            <a:endParaRPr lang="en-US" dirty="0"/>
          </a:p>
        </p:txBody>
      </p:sp>
      <p:sp>
        <p:nvSpPr>
          <p:cNvPr id="6" name="TextBox 5"/>
          <p:cNvSpPr txBox="1"/>
          <p:nvPr/>
        </p:nvSpPr>
        <p:spPr>
          <a:xfrm>
            <a:off x="5562600" y="0"/>
            <a:ext cx="3200400" cy="646331"/>
          </a:xfrm>
          <a:prstGeom prst="rect">
            <a:avLst/>
          </a:prstGeom>
          <a:noFill/>
        </p:spPr>
        <p:txBody>
          <a:bodyPr wrap="square" rtlCol="0">
            <a:spAutoFit/>
          </a:bodyPr>
          <a:lstStyle/>
          <a:p>
            <a:endParaRPr lang="en-US" dirty="0" smtClean="0"/>
          </a:p>
          <a:p>
            <a:endParaRPr lang="en-US" dirty="0"/>
          </a:p>
        </p:txBody>
      </p:sp>
      <p:pic>
        <p:nvPicPr>
          <p:cNvPr id="7" name="Picture 11" descr="image002"/>
          <p:cNvPicPr>
            <a:picLocks noChangeAspect="1" noChangeArrowheads="1"/>
          </p:cNvPicPr>
          <p:nvPr/>
        </p:nvPicPr>
        <p:blipFill>
          <a:blip r:embed="rId2" cstate="print"/>
          <a:srcRect/>
          <a:stretch>
            <a:fillRect/>
          </a:stretch>
        </p:blipFill>
        <p:spPr bwMode="auto">
          <a:xfrm>
            <a:off x="2590800" y="2286000"/>
            <a:ext cx="3935393" cy="2590800"/>
          </a:xfrm>
          <a:prstGeom prst="rect">
            <a:avLst/>
          </a:prstGeom>
          <a:noFill/>
          <a:ln w="9525">
            <a:noFill/>
            <a:miter lim="800000"/>
            <a:headEnd/>
            <a:tailEnd/>
          </a:ln>
        </p:spPr>
      </p:pic>
      <p:sp>
        <p:nvSpPr>
          <p:cNvPr id="4" name="TextBox 3"/>
          <p:cNvSpPr txBox="1"/>
          <p:nvPr/>
        </p:nvSpPr>
        <p:spPr>
          <a:xfrm>
            <a:off x="6096000" y="230832"/>
            <a:ext cx="2590800" cy="338554"/>
          </a:xfrm>
          <a:prstGeom prst="rect">
            <a:avLst/>
          </a:prstGeom>
          <a:noFill/>
        </p:spPr>
        <p:txBody>
          <a:bodyPr wrap="square" rtlCol="0">
            <a:spAutoFit/>
          </a:bodyPr>
          <a:lstStyle/>
          <a:p>
            <a:r>
              <a:rPr lang="en-US" sz="1600" dirty="0" smtClean="0"/>
              <a:t>Item 11</a:t>
            </a:r>
            <a:endParaRPr lang="en-US" sz="16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Green Streets Package</a:t>
            </a:r>
            <a:endParaRPr lang="en-US" b="1" dirty="0"/>
          </a:p>
        </p:txBody>
      </p:sp>
      <p:sp>
        <p:nvSpPr>
          <p:cNvPr id="3" name="Content Placeholder 2"/>
          <p:cNvSpPr>
            <a:spLocks noGrp="1"/>
          </p:cNvSpPr>
          <p:nvPr>
            <p:ph idx="1"/>
          </p:nvPr>
        </p:nvSpPr>
        <p:spPr>
          <a:xfrm>
            <a:off x="457200" y="1600200"/>
            <a:ext cx="4953000" cy="4525963"/>
          </a:xfrm>
        </p:spPr>
        <p:txBody>
          <a:bodyPr>
            <a:normAutofit fontScale="92500" lnSpcReduction="20000"/>
          </a:bodyPr>
          <a:lstStyle/>
          <a:p>
            <a:pPr lvl="0"/>
            <a:r>
              <a:rPr lang="en-US" dirty="0" smtClean="0"/>
              <a:t>Draft </a:t>
            </a:r>
            <a:r>
              <a:rPr lang="en-US" dirty="0"/>
              <a:t>Green Streets </a:t>
            </a:r>
            <a:r>
              <a:rPr lang="en-US" dirty="0" smtClean="0"/>
              <a:t>Policy for the National Capital Region</a:t>
            </a:r>
            <a:endParaRPr lang="en-US" dirty="0"/>
          </a:p>
          <a:p>
            <a:pPr lvl="0"/>
            <a:r>
              <a:rPr lang="en-US" dirty="0" smtClean="0"/>
              <a:t>Supporting Materials:</a:t>
            </a:r>
          </a:p>
          <a:p>
            <a:pPr lvl="1"/>
            <a:r>
              <a:rPr lang="en-US" dirty="0" smtClean="0"/>
              <a:t>Attachment </a:t>
            </a:r>
            <a:r>
              <a:rPr lang="en-US" dirty="0"/>
              <a:t>A:  Green Streets Guidance</a:t>
            </a:r>
          </a:p>
          <a:p>
            <a:pPr lvl="1"/>
            <a:r>
              <a:rPr lang="en-US" dirty="0"/>
              <a:t>Attachment B:  Green Streets Resources</a:t>
            </a:r>
          </a:p>
          <a:p>
            <a:pPr lvl="1"/>
            <a:r>
              <a:rPr lang="en-US" dirty="0" smtClean="0"/>
              <a:t>Inventory of Green </a:t>
            </a:r>
            <a:r>
              <a:rPr lang="en-US" dirty="0"/>
              <a:t>Streets </a:t>
            </a:r>
            <a:r>
              <a:rPr lang="en-US" dirty="0" smtClean="0"/>
              <a:t>Policies in the Washington Region</a:t>
            </a:r>
            <a:endParaRPr lang="en-US" dirty="0"/>
          </a:p>
          <a:p>
            <a:endParaRPr lang="en-US" dirty="0"/>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2</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l="64807" t="29918" r="8469" b="34290"/>
          <a:stretch>
            <a:fillRect/>
          </a:stretch>
        </p:blipFill>
        <p:spPr bwMode="auto">
          <a:xfrm>
            <a:off x="5373386" y="1781033"/>
            <a:ext cx="3770614"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3741578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Background on Request for TPB</a:t>
            </a:r>
            <a:br>
              <a:rPr lang="en-US" b="1" dirty="0" smtClean="0"/>
            </a:br>
            <a:r>
              <a:rPr lang="en-US" b="1" dirty="0" smtClean="0"/>
              <a:t>to Look at Green Streets</a:t>
            </a:r>
            <a:endParaRPr lang="en-US" b="1" dirty="0"/>
          </a:p>
        </p:txBody>
      </p:sp>
      <p:sp>
        <p:nvSpPr>
          <p:cNvPr id="3" name="Content Placeholder 2"/>
          <p:cNvSpPr>
            <a:spLocks noGrp="1"/>
          </p:cNvSpPr>
          <p:nvPr>
            <p:ph idx="1"/>
          </p:nvPr>
        </p:nvSpPr>
        <p:spPr>
          <a:xfrm>
            <a:off x="3952653" y="1734879"/>
            <a:ext cx="4724400" cy="4525963"/>
          </a:xfrm>
        </p:spPr>
        <p:txBody>
          <a:bodyPr>
            <a:normAutofit fontScale="85000" lnSpcReduction="20000"/>
          </a:bodyPr>
          <a:lstStyle/>
          <a:p>
            <a:pPr>
              <a:spcAft>
                <a:spcPts val="1200"/>
              </a:spcAft>
            </a:pPr>
            <a:r>
              <a:rPr lang="en-US" dirty="0" smtClean="0"/>
              <a:t>December 18, 2012 letter from Anacostia Watershed Restoration Partnership</a:t>
            </a:r>
          </a:p>
          <a:p>
            <a:pPr>
              <a:spcAft>
                <a:spcPts val="1200"/>
              </a:spcAft>
            </a:pPr>
            <a:r>
              <a:rPr lang="en-US" dirty="0" smtClean="0"/>
              <a:t>Offered congratulations on the regional Complete Streets policy</a:t>
            </a:r>
          </a:p>
          <a:p>
            <a:r>
              <a:rPr lang="en-US" dirty="0" smtClean="0"/>
              <a:t>Suggested development of a similar Green Streets policy</a:t>
            </a:r>
          </a:p>
          <a:p>
            <a:pPr lvl="1"/>
            <a:r>
              <a:rPr lang="en-US" dirty="0" smtClean="0"/>
              <a:t>Cited Prince George’s County Complete Streets/Green Streets policy as an example</a:t>
            </a:r>
          </a:p>
          <a:p>
            <a:endParaRPr lang="en-US" dirty="0" smtClean="0"/>
          </a:p>
          <a:p>
            <a:pPr lvl="4"/>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752600"/>
            <a:ext cx="3238500" cy="4191000"/>
          </a:xfrm>
          <a:prstGeom prst="rect">
            <a:avLst/>
          </a:prstGeom>
          <a:ln>
            <a:solidFill>
              <a:schemeClr val="tx1"/>
            </a:solidFill>
          </a:ln>
          <a:scene3d>
            <a:camera prst="perspectiveContrastingRightFacing"/>
            <a:lightRig rig="threePt" dir="t"/>
          </a:scene3d>
        </p:spPr>
      </p:pic>
      <p:sp>
        <p:nvSpPr>
          <p:cNvPr id="7" name="Date Placeholder 6"/>
          <p:cNvSpPr>
            <a:spLocks noGrp="1"/>
          </p:cNvSpPr>
          <p:nvPr>
            <p:ph type="dt" sz="half" idx="10"/>
          </p:nvPr>
        </p:nvSpPr>
        <p:spPr/>
        <p:txBody>
          <a:bodyPr/>
          <a:lstStyle/>
          <a:p>
            <a:r>
              <a:rPr lang="en-US" smtClean="0"/>
              <a:t>1/15/2014</a:t>
            </a:r>
            <a:endParaRPr lang="en-US" dirty="0"/>
          </a:p>
        </p:txBody>
      </p:sp>
      <p:sp>
        <p:nvSpPr>
          <p:cNvPr id="8" name="Slide Number Placeholder 7"/>
          <p:cNvSpPr>
            <a:spLocks noGrp="1"/>
          </p:cNvSpPr>
          <p:nvPr>
            <p:ph type="sldNum" sz="quarter" idx="12"/>
          </p:nvPr>
        </p:nvSpPr>
        <p:spPr/>
        <p:txBody>
          <a:bodyPr/>
          <a:lstStyle/>
          <a:p>
            <a:fld id="{C7DA8BFC-387D-4027-9319-779220EA719C}" type="slidenum">
              <a:rPr lang="en-US" smtClean="0"/>
              <a:pPr/>
              <a:t>3</a:t>
            </a:fld>
            <a:endParaRPr lang="en-US" dirty="0"/>
          </a:p>
        </p:txBody>
      </p:sp>
    </p:spTree>
    <p:extLst>
      <p:ext uri="{BB962C8B-B14F-4D97-AF65-F5344CB8AC3E}">
        <p14:creationId xmlns:p14="http://schemas.microsoft.com/office/powerpoint/2010/main" val="13387212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b="1" dirty="0" smtClean="0"/>
              <a:t>Development Process</a:t>
            </a:r>
            <a:endParaRPr lang="en-US" b="1" dirty="0"/>
          </a:p>
        </p:txBody>
      </p:sp>
      <p:sp>
        <p:nvSpPr>
          <p:cNvPr id="3" name="Content Placeholder 2"/>
          <p:cNvSpPr>
            <a:spLocks noGrp="1"/>
          </p:cNvSpPr>
          <p:nvPr>
            <p:ph idx="1"/>
          </p:nvPr>
        </p:nvSpPr>
        <p:spPr>
          <a:xfrm>
            <a:off x="457200" y="1371600"/>
            <a:ext cx="5638800" cy="4754563"/>
          </a:xfrm>
        </p:spPr>
        <p:txBody>
          <a:bodyPr>
            <a:normAutofit lnSpcReduction="10000"/>
          </a:bodyPr>
          <a:lstStyle/>
          <a:p>
            <a:r>
              <a:rPr lang="en-US" sz="2600" dirty="0">
                <a:solidFill>
                  <a:prstClr val="black"/>
                </a:solidFill>
              </a:rPr>
              <a:t>Transportation and Environment Programs staff worked together on </a:t>
            </a:r>
            <a:r>
              <a:rPr lang="en-US" sz="2600" dirty="0" smtClean="0">
                <a:solidFill>
                  <a:prstClr val="black"/>
                </a:solidFill>
              </a:rPr>
              <a:t>a draft Green Streets policy </a:t>
            </a:r>
            <a:endParaRPr lang="en-US" sz="2600" dirty="0" smtClean="0"/>
          </a:p>
          <a:p>
            <a:r>
              <a:rPr lang="en-US" sz="2600" dirty="0" smtClean="0"/>
              <a:t>Regional Inventory of Green Streets Policies*</a:t>
            </a:r>
          </a:p>
          <a:p>
            <a:pPr lvl="1"/>
            <a:r>
              <a:rPr lang="en-US" sz="2200" dirty="0" smtClean="0"/>
              <a:t>Shows policies relating to Green Streets in the TPB member jurisdictions</a:t>
            </a:r>
          </a:p>
          <a:p>
            <a:pPr lvl="1"/>
            <a:r>
              <a:rPr lang="en-US" sz="2200" dirty="0" smtClean="0"/>
              <a:t>Identified context and resources for a regional policy </a:t>
            </a:r>
          </a:p>
          <a:p>
            <a:r>
              <a:rPr lang="en-US" sz="2600" dirty="0" smtClean="0"/>
              <a:t>Green Streets Workshop </a:t>
            </a:r>
            <a:r>
              <a:rPr lang="en-US" sz="2600" dirty="0"/>
              <a:t>April 8</a:t>
            </a:r>
            <a:r>
              <a:rPr lang="en-US" sz="2600" baseline="30000" dirty="0"/>
              <a:t>th</a:t>
            </a:r>
            <a:endParaRPr lang="en-US" sz="2600" dirty="0"/>
          </a:p>
          <a:p>
            <a:pPr lvl="1"/>
            <a:r>
              <a:rPr lang="en-US" sz="2200" dirty="0"/>
              <a:t>90 people </a:t>
            </a:r>
            <a:r>
              <a:rPr lang="en-US" sz="2200" dirty="0" smtClean="0"/>
              <a:t>attended</a:t>
            </a:r>
          </a:p>
          <a:p>
            <a:pPr lvl="1"/>
            <a:r>
              <a:rPr lang="en-US" sz="2200" dirty="0" smtClean="0"/>
              <a:t>Provided technical input</a:t>
            </a:r>
          </a:p>
          <a:p>
            <a:pPr lvl="1"/>
            <a:endParaRPr lang="en-US" sz="2000" dirty="0" smtClean="0">
              <a:solidFill>
                <a:prstClr val="black"/>
              </a:solidFill>
            </a:endParaRPr>
          </a:p>
          <a:p>
            <a:pPr lvl="1"/>
            <a:endParaRPr lang="en-US" sz="2000" dirty="0" smtClean="0">
              <a:solidFill>
                <a:prstClr val="black"/>
              </a:solidFill>
            </a:endParaRPr>
          </a:p>
          <a:p>
            <a:pPr lvl="0"/>
            <a:endParaRPr lang="en-US" sz="2400" dirty="0">
              <a:solidFill>
                <a:prstClr val="black"/>
              </a:solidFill>
            </a:endParaRPr>
          </a:p>
          <a:p>
            <a:endParaRPr lang="en-US" dirty="0"/>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4</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447800"/>
            <a:ext cx="2987722" cy="3983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81000" y="6172200"/>
            <a:ext cx="7543800" cy="461665"/>
          </a:xfrm>
          <a:prstGeom prst="rect">
            <a:avLst/>
          </a:prstGeom>
          <a:noFill/>
        </p:spPr>
        <p:txBody>
          <a:bodyPr wrap="square" rtlCol="0">
            <a:spAutoFit/>
          </a:bodyPr>
          <a:lstStyle/>
          <a:p>
            <a:pPr lvl="2"/>
            <a:r>
              <a:rPr lang="en-US" sz="1200" dirty="0" smtClean="0"/>
              <a:t>*Source</a:t>
            </a:r>
            <a:r>
              <a:rPr lang="en-US" sz="1200" dirty="0"/>
              <a:t>:  COG’s Climate Energy and Environment Policy Committee (CEEPC) Annual Survey and pertinent websites (January and August 2013)</a:t>
            </a:r>
          </a:p>
        </p:txBody>
      </p:sp>
    </p:spTree>
    <p:extLst>
      <p:ext uri="{BB962C8B-B14F-4D97-AF65-F5344CB8AC3E}">
        <p14:creationId xmlns:p14="http://schemas.microsoft.com/office/powerpoint/2010/main" val="1876328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868362"/>
          </a:xfrm>
        </p:spPr>
        <p:txBody>
          <a:bodyPr>
            <a:normAutofit/>
          </a:bodyPr>
          <a:lstStyle/>
          <a:p>
            <a:r>
              <a:rPr lang="en-US" b="1" dirty="0" smtClean="0"/>
              <a:t>Review Process</a:t>
            </a:r>
            <a:endParaRPr lang="en-US" b="1" dirty="0"/>
          </a:p>
        </p:txBody>
      </p:sp>
      <p:sp>
        <p:nvSpPr>
          <p:cNvPr id="3" name="Content Placeholder 2"/>
          <p:cNvSpPr>
            <a:spLocks noGrp="1"/>
          </p:cNvSpPr>
          <p:nvPr>
            <p:ph idx="1"/>
          </p:nvPr>
        </p:nvSpPr>
        <p:spPr>
          <a:xfrm>
            <a:off x="76201" y="1295400"/>
            <a:ext cx="5905110" cy="4267200"/>
          </a:xfrm>
        </p:spPr>
        <p:txBody>
          <a:bodyPr>
            <a:noAutofit/>
          </a:bodyPr>
          <a:lstStyle/>
          <a:p>
            <a:pPr marL="342900" lvl="1" indent="-342900">
              <a:buFont typeface="Arial" pitchFamily="34" charset="0"/>
              <a:buChar char="•"/>
            </a:pPr>
            <a:r>
              <a:rPr lang="en-US" dirty="0" smtClean="0">
                <a:solidFill>
                  <a:prstClr val="black"/>
                </a:solidFill>
              </a:rPr>
              <a:t>Review Period:  September-December 2013</a:t>
            </a:r>
          </a:p>
          <a:p>
            <a:pPr lvl="1"/>
            <a:r>
              <a:rPr lang="en-US" sz="2400" dirty="0" smtClean="0">
                <a:solidFill>
                  <a:prstClr val="black"/>
                </a:solidFill>
              </a:rPr>
              <a:t>Committees briefed</a:t>
            </a:r>
          </a:p>
          <a:p>
            <a:pPr lvl="2"/>
            <a:r>
              <a:rPr lang="en-US" sz="1600" dirty="0"/>
              <a:t>TPB Technical Committee 9/6, 11/1</a:t>
            </a:r>
          </a:p>
          <a:p>
            <a:pPr lvl="2"/>
            <a:r>
              <a:rPr lang="en-US" sz="1600" dirty="0"/>
              <a:t>Anacostia Watershed Management Committee 9/12</a:t>
            </a:r>
          </a:p>
          <a:p>
            <a:pPr lvl="2"/>
            <a:r>
              <a:rPr lang="en-US" sz="1600" dirty="0"/>
              <a:t>Bicycle and Pedestrian Subcommittee  9/17</a:t>
            </a:r>
          </a:p>
          <a:p>
            <a:pPr lvl="2"/>
            <a:r>
              <a:rPr lang="en-US" sz="1600" dirty="0"/>
              <a:t>Climate Energy and Environmental Policy Committee 9/25</a:t>
            </a:r>
          </a:p>
          <a:p>
            <a:pPr lvl="2"/>
            <a:r>
              <a:rPr lang="en-US" sz="1600" dirty="0"/>
              <a:t>Citizens Advisory Committee 10/10</a:t>
            </a:r>
            <a:endParaRPr lang="en-US" sz="1200" dirty="0">
              <a:solidFill>
                <a:prstClr val="black"/>
              </a:solidFill>
            </a:endParaRPr>
          </a:p>
          <a:p>
            <a:pPr lvl="1"/>
            <a:r>
              <a:rPr lang="en-US" sz="2400" dirty="0">
                <a:solidFill>
                  <a:prstClr val="black"/>
                </a:solidFill>
              </a:rPr>
              <a:t>Comments </a:t>
            </a:r>
            <a:r>
              <a:rPr lang="en-US" sz="2400" dirty="0" smtClean="0">
                <a:solidFill>
                  <a:prstClr val="black"/>
                </a:solidFill>
              </a:rPr>
              <a:t>received from stakeholders</a:t>
            </a:r>
          </a:p>
          <a:p>
            <a:pPr marL="457200" lvl="1" indent="0">
              <a:buNone/>
            </a:pPr>
            <a:endParaRPr lang="en-US" sz="1000" dirty="0" smtClean="0">
              <a:solidFill>
                <a:prstClr val="black"/>
              </a:solidFill>
            </a:endParaRPr>
          </a:p>
          <a:p>
            <a:r>
              <a:rPr lang="en-US" sz="2800" dirty="0" smtClean="0">
                <a:solidFill>
                  <a:prstClr val="black"/>
                </a:solidFill>
              </a:rPr>
              <a:t>DTP and DEP Staff revised draft Policy based on comments</a:t>
            </a:r>
          </a:p>
          <a:p>
            <a:pPr marL="457200" lvl="1" indent="0">
              <a:buNone/>
            </a:pPr>
            <a:endParaRPr lang="en-US" sz="2000" dirty="0" smtClean="0"/>
          </a:p>
          <a:p>
            <a:pPr lvl="1"/>
            <a:endParaRPr lang="en-US" sz="2000" dirty="0"/>
          </a:p>
          <a:p>
            <a:pPr lvl="1"/>
            <a:endParaRPr lang="en-US" sz="2000" dirty="0" smtClean="0"/>
          </a:p>
          <a:p>
            <a:pPr lvl="1"/>
            <a:endParaRPr lang="en-US" sz="2000" dirty="0" smtClean="0"/>
          </a:p>
          <a:p>
            <a:pPr lvl="1"/>
            <a:endParaRPr lang="en-US" sz="2000" dirty="0" smtClean="0"/>
          </a:p>
          <a:p>
            <a:pPr marL="914400" lvl="2" indent="0">
              <a:buNone/>
            </a:pPr>
            <a:endParaRPr lang="en-US" sz="1800" dirty="0"/>
          </a:p>
          <a:p>
            <a:pPr marL="0" indent="0">
              <a:buNone/>
            </a:pPr>
            <a:endParaRPr lang="en-US" sz="2600" dirty="0"/>
          </a:p>
          <a:p>
            <a:endParaRPr lang="en-US" sz="2600" dirty="0"/>
          </a:p>
          <a:p>
            <a:endParaRPr lang="en-US" sz="2600" dirty="0" smtClean="0"/>
          </a:p>
          <a:p>
            <a:endParaRPr lang="en-US" sz="2600" dirty="0" smtClean="0"/>
          </a:p>
          <a:p>
            <a:pPr lvl="4"/>
            <a:endParaRPr lang="en-US" sz="2600" dirty="0"/>
          </a:p>
        </p:txBody>
      </p:sp>
      <p:sp>
        <p:nvSpPr>
          <p:cNvPr id="7" name="Date Placeholder 6"/>
          <p:cNvSpPr>
            <a:spLocks noGrp="1"/>
          </p:cNvSpPr>
          <p:nvPr>
            <p:ph type="dt" sz="half" idx="10"/>
          </p:nvPr>
        </p:nvSpPr>
        <p:spPr>
          <a:xfrm>
            <a:off x="0" y="6356350"/>
            <a:ext cx="1828800" cy="365125"/>
          </a:xfrm>
        </p:spPr>
        <p:txBody>
          <a:bodyPr/>
          <a:lstStyle/>
          <a:p>
            <a:pPr lvl="1"/>
            <a:r>
              <a:rPr lang="en-US" dirty="0" smtClean="0"/>
              <a:t>1/15/2014</a:t>
            </a:r>
            <a:endParaRPr lang="en-US" dirty="0"/>
          </a:p>
        </p:txBody>
      </p:sp>
      <p:sp>
        <p:nvSpPr>
          <p:cNvPr id="8" name="Slide Number Placeholder 7"/>
          <p:cNvSpPr>
            <a:spLocks noGrp="1"/>
          </p:cNvSpPr>
          <p:nvPr>
            <p:ph type="sldNum" sz="quarter" idx="12"/>
          </p:nvPr>
        </p:nvSpPr>
        <p:spPr/>
        <p:txBody>
          <a:bodyPr/>
          <a:lstStyle/>
          <a:p>
            <a:fld id="{C7DA8BFC-387D-4027-9319-779220EA719C}" type="slidenum">
              <a:rPr lang="en-US" smtClean="0"/>
              <a:pPr/>
              <a:t>5</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l="22829" t="44186" r="52840" b="36131"/>
          <a:stretch>
            <a:fillRect/>
          </a:stretch>
        </p:blipFill>
        <p:spPr bwMode="auto">
          <a:xfrm>
            <a:off x="5761686" y="1379402"/>
            <a:ext cx="3050057" cy="1973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l="57216" t="34018" r="20786" b="45001"/>
          <a:stretch>
            <a:fillRect/>
          </a:stretch>
        </p:blipFill>
        <p:spPr bwMode="auto">
          <a:xfrm>
            <a:off x="5761686" y="3657600"/>
            <a:ext cx="3050057" cy="23281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1566517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391400" cy="1143000"/>
          </a:xfrm>
        </p:spPr>
        <p:txBody>
          <a:bodyPr>
            <a:noAutofit/>
          </a:bodyPr>
          <a:lstStyle/>
          <a:p>
            <a:pPr algn="l"/>
            <a:r>
              <a:rPr lang="en-US" b="1" dirty="0" smtClean="0"/>
              <a:t>Draft Green Streets Policy for the National Capital Region</a:t>
            </a:r>
            <a:endParaRPr lang="en-US" b="1" dirty="0"/>
          </a:p>
        </p:txBody>
      </p:sp>
      <p:sp>
        <p:nvSpPr>
          <p:cNvPr id="3" name="Content Placeholder 2"/>
          <p:cNvSpPr>
            <a:spLocks noGrp="1"/>
          </p:cNvSpPr>
          <p:nvPr>
            <p:ph idx="1"/>
          </p:nvPr>
        </p:nvSpPr>
        <p:spPr>
          <a:xfrm>
            <a:off x="502920" y="2133600"/>
            <a:ext cx="5364480" cy="3429000"/>
          </a:xfrm>
        </p:spPr>
        <p:txBody>
          <a:bodyPr>
            <a:normAutofit fontScale="92500"/>
          </a:bodyPr>
          <a:lstStyle/>
          <a:p>
            <a:r>
              <a:rPr lang="en-US" sz="3100" dirty="0" smtClean="0"/>
              <a:t>Purpose similar to  TPB’s </a:t>
            </a:r>
            <a:r>
              <a:rPr lang="en-US" sz="3100" i="1" dirty="0" smtClean="0"/>
              <a:t>Complete Streets Policy for the National Capital Region </a:t>
            </a:r>
            <a:r>
              <a:rPr lang="en-US" sz="3100" dirty="0" smtClean="0"/>
              <a:t>(May 2012)</a:t>
            </a:r>
            <a:endParaRPr lang="en-US" sz="2400" dirty="0" smtClean="0"/>
          </a:p>
          <a:p>
            <a:pPr lvl="1"/>
            <a:r>
              <a:rPr lang="en-US" sz="2400" dirty="0" smtClean="0"/>
              <a:t>Promote the adoption of Green Streets policies and practices by the TPB member jurisdictions and agencies</a:t>
            </a:r>
          </a:p>
          <a:p>
            <a:pPr lvl="1"/>
            <a:r>
              <a:rPr lang="en-US" sz="2400" dirty="0" smtClean="0"/>
              <a:t>Provides resources and examples </a:t>
            </a:r>
          </a:p>
          <a:p>
            <a:pPr lvl="1"/>
            <a:endParaRPr lang="en-US" sz="1100" dirty="0" smtClean="0"/>
          </a:p>
          <a:p>
            <a:pPr lvl="1"/>
            <a:endParaRPr lang="en-US" dirty="0"/>
          </a:p>
          <a:p>
            <a:pPr lvl="1"/>
            <a:endParaRPr lang="en-US" dirty="0" smtClean="0"/>
          </a:p>
          <a:p>
            <a:pPr lvl="1"/>
            <a:endParaRPr lang="en-US" dirty="0" smtClean="0"/>
          </a:p>
          <a:p>
            <a:pPr lvl="1"/>
            <a:endParaRPr lang="en-US" sz="2400" dirty="0" smtClean="0"/>
          </a:p>
          <a:p>
            <a:endParaRPr lang="en-US" sz="2800" dirty="0" smtClean="0"/>
          </a:p>
          <a:p>
            <a:endParaRPr lang="en-US" sz="2800" dirty="0" smtClean="0"/>
          </a:p>
          <a:p>
            <a:endParaRPr lang="en-US" sz="2800" dirty="0" smtClean="0"/>
          </a:p>
          <a:p>
            <a:pPr lvl="4"/>
            <a:endParaRPr lang="en-US" sz="2800" dirty="0"/>
          </a:p>
        </p:txBody>
      </p:sp>
      <p:pic>
        <p:nvPicPr>
          <p:cNvPr id="6" name="Picture 4" descr="Adelphi_Road_Bioswale with inlet"/>
          <p:cNvPicPr>
            <a:picLocks noChangeAspect="1" noChangeArrowheads="1"/>
          </p:cNvPicPr>
          <p:nvPr/>
        </p:nvPicPr>
        <p:blipFill>
          <a:blip r:embed="rId2" cstate="print"/>
          <a:srcRect/>
          <a:stretch>
            <a:fillRect/>
          </a:stretch>
        </p:blipFill>
        <p:spPr bwMode="auto">
          <a:xfrm>
            <a:off x="5791200" y="2438400"/>
            <a:ext cx="3169920" cy="2377440"/>
          </a:xfrm>
          <a:prstGeom prst="rect">
            <a:avLst/>
          </a:prstGeom>
          <a:noFill/>
          <a:ln w="9525">
            <a:noFill/>
            <a:miter lim="800000"/>
            <a:headEnd/>
            <a:tailEnd/>
          </a:ln>
        </p:spPr>
      </p:pic>
      <p:sp>
        <p:nvSpPr>
          <p:cNvPr id="8" name="Date Placeholder 7"/>
          <p:cNvSpPr>
            <a:spLocks noGrp="1"/>
          </p:cNvSpPr>
          <p:nvPr>
            <p:ph type="dt" sz="half" idx="10"/>
          </p:nvPr>
        </p:nvSpPr>
        <p:spPr/>
        <p:txBody>
          <a:bodyPr/>
          <a:lstStyle/>
          <a:p>
            <a:r>
              <a:rPr lang="en-US" smtClean="0"/>
              <a:t>1/15/2014</a:t>
            </a:r>
            <a:endParaRPr lang="en-US" dirty="0"/>
          </a:p>
        </p:txBody>
      </p:sp>
      <p:sp>
        <p:nvSpPr>
          <p:cNvPr id="9" name="Slide Number Placeholder 8"/>
          <p:cNvSpPr>
            <a:spLocks noGrp="1"/>
          </p:cNvSpPr>
          <p:nvPr>
            <p:ph type="sldNum" sz="quarter" idx="12"/>
          </p:nvPr>
        </p:nvSpPr>
        <p:spPr/>
        <p:txBody>
          <a:bodyPr/>
          <a:lstStyle/>
          <a:p>
            <a:fld id="{C7DA8BFC-387D-4027-9319-779220EA719C}" type="slidenum">
              <a:rPr lang="en-US" smtClean="0"/>
              <a:pPr/>
              <a:t>6</a:t>
            </a:fld>
            <a:endParaRPr lang="en-US" dirty="0"/>
          </a:p>
        </p:txBody>
      </p:sp>
    </p:spTree>
    <p:extLst>
      <p:ext uri="{BB962C8B-B14F-4D97-AF65-F5344CB8AC3E}">
        <p14:creationId xmlns:p14="http://schemas.microsoft.com/office/powerpoint/2010/main" val="1894935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r>
              <a:rPr lang="en-US" b="1" dirty="0"/>
              <a:t>Definition of Green Streets</a:t>
            </a:r>
            <a:br>
              <a:rPr lang="en-US" b="1" dirty="0"/>
            </a:br>
            <a:endParaRPr lang="en-US" b="1" dirty="0"/>
          </a:p>
        </p:txBody>
      </p:sp>
      <p:sp>
        <p:nvSpPr>
          <p:cNvPr id="3" name="Content Placeholder 2"/>
          <p:cNvSpPr>
            <a:spLocks noGrp="1"/>
          </p:cNvSpPr>
          <p:nvPr>
            <p:ph idx="1"/>
          </p:nvPr>
        </p:nvSpPr>
        <p:spPr>
          <a:xfrm>
            <a:off x="457200" y="1447800"/>
            <a:ext cx="4191000" cy="4678363"/>
          </a:xfrm>
        </p:spPr>
        <p:txBody>
          <a:bodyPr>
            <a:normAutofit fontScale="85000" lnSpcReduction="10000"/>
          </a:bodyPr>
          <a:lstStyle/>
          <a:p>
            <a:pPr marL="457200" lvl="1" indent="0">
              <a:buNone/>
            </a:pPr>
            <a:r>
              <a:rPr lang="en-US" sz="2600" dirty="0"/>
              <a:t>“Green Streets are an alternative to conventional street drainage systems designed to more closely mimic the natural hydrology of a particular site by infiltrating all or a portion of local rainfall events.  A green street uses trees, landscaping, and related environmental site design features to capture and filter </a:t>
            </a:r>
            <a:r>
              <a:rPr lang="en-US" sz="2600" dirty="0" err="1"/>
              <a:t>stormwater</a:t>
            </a:r>
            <a:r>
              <a:rPr lang="en-US" sz="2600" dirty="0"/>
              <a:t> runoff within the right of way, while cooling and enhancing the appearance of the street.”  </a:t>
            </a:r>
          </a:p>
          <a:p>
            <a:endParaRPr lang="en-US" dirty="0"/>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7</a:t>
            </a:fld>
            <a:endParaRPr lang="en-US" dirty="0"/>
          </a:p>
        </p:txBody>
      </p:sp>
      <p:pic>
        <p:nvPicPr>
          <p:cNvPr id="6" name="Picture 4" descr="PA Ave bioretention 050211 - 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796955"/>
            <a:ext cx="4365551" cy="3276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61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normAutofit/>
          </a:bodyPr>
          <a:lstStyle/>
          <a:p>
            <a:r>
              <a:rPr lang="en-US" b="1" dirty="0" smtClean="0"/>
              <a:t>Policy Statement</a:t>
            </a:r>
            <a:endParaRPr lang="en-US" dirty="0"/>
          </a:p>
        </p:txBody>
      </p:sp>
      <p:sp>
        <p:nvSpPr>
          <p:cNvPr id="3" name="Content Placeholder 2"/>
          <p:cNvSpPr>
            <a:spLocks noGrp="1"/>
          </p:cNvSpPr>
          <p:nvPr>
            <p:ph idx="1"/>
          </p:nvPr>
        </p:nvSpPr>
        <p:spPr>
          <a:xfrm>
            <a:off x="457200" y="1752600"/>
            <a:ext cx="3276600" cy="4724994"/>
          </a:xfrm>
        </p:spPr>
        <p:txBody>
          <a:bodyPr>
            <a:normAutofit/>
          </a:bodyPr>
          <a:lstStyle/>
          <a:p>
            <a:pPr marL="0" indent="0">
              <a:buNone/>
            </a:pPr>
            <a:r>
              <a:rPr lang="en-US" sz="1800" dirty="0" smtClean="0"/>
              <a:t>“The </a:t>
            </a:r>
            <a:r>
              <a:rPr lang="en-US" sz="1800" dirty="0"/>
              <a:t>National Capital Region Transportation Planning Board endorses the concept </a:t>
            </a:r>
            <a:r>
              <a:rPr lang="en-US" sz="1800" dirty="0" smtClean="0"/>
              <a:t>of Green </a:t>
            </a:r>
            <a:r>
              <a:rPr lang="en-US" sz="1800" dirty="0"/>
              <a:t>Streets and strongly encourages its member jurisdictions and agencies that </a:t>
            </a:r>
            <a:r>
              <a:rPr lang="en-US" sz="1800" dirty="0" smtClean="0"/>
              <a:t>do not </a:t>
            </a:r>
            <a:r>
              <a:rPr lang="en-US" sz="1800" dirty="0"/>
              <a:t>already have a Green Streets policy, or who are revising an existing policy, to adopt </a:t>
            </a:r>
            <a:r>
              <a:rPr lang="en-US" sz="1800" dirty="0" smtClean="0"/>
              <a:t>a Green </a:t>
            </a:r>
            <a:r>
              <a:rPr lang="en-US" sz="1800" dirty="0"/>
              <a:t>Streets policy that includes common elements that the TPB believes </a:t>
            </a:r>
            <a:r>
              <a:rPr lang="en-US" sz="1800" dirty="0" smtClean="0"/>
              <a:t>reflect current </a:t>
            </a:r>
            <a:r>
              <a:rPr lang="en-US" sz="1800" dirty="0"/>
              <a:t>best practices, such as the attached </a:t>
            </a:r>
            <a:r>
              <a:rPr lang="en-US" sz="1800" i="1" dirty="0"/>
              <a:t>A:  Green Streets Guidance </a:t>
            </a:r>
            <a:r>
              <a:rPr lang="en-US" sz="1800" dirty="0"/>
              <a:t>and </a:t>
            </a:r>
            <a:r>
              <a:rPr lang="en-US" sz="1800" i="1" dirty="0"/>
              <a:t>B:  Green Streets Resources</a:t>
            </a:r>
            <a:r>
              <a:rPr lang="en-US" sz="1800" i="1" dirty="0" smtClean="0"/>
              <a:t>.” </a:t>
            </a:r>
            <a:endParaRPr lang="en-US" sz="1800" dirty="0"/>
          </a:p>
          <a:p>
            <a:pPr marL="0" indent="0">
              <a:buNone/>
            </a:pPr>
            <a:endParaRPr lang="en-US" sz="900" dirty="0"/>
          </a:p>
          <a:p>
            <a:endParaRPr lang="en-US" dirty="0"/>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8</a:t>
            </a:fld>
            <a:endParaRPr lang="en-US" dirty="0"/>
          </a:p>
        </p:txBody>
      </p:sp>
      <p:pic>
        <p:nvPicPr>
          <p:cNvPr id="6" name="Content Placeholder 3" descr="Images 004.jpg"/>
          <p:cNvPicPr>
            <a:picLocks noChangeAspect="1"/>
          </p:cNvPicPr>
          <p:nvPr/>
        </p:nvPicPr>
        <p:blipFill>
          <a:blip r:embed="rId2" cstate="print"/>
          <a:srcRect/>
          <a:stretch>
            <a:fillRect/>
          </a:stretch>
        </p:blipFill>
        <p:spPr>
          <a:xfrm>
            <a:off x="3843646" y="1752600"/>
            <a:ext cx="5180984" cy="3886200"/>
          </a:xfrm>
          <a:prstGeom prst="rect">
            <a:avLst/>
          </a:prstGeom>
        </p:spPr>
      </p:pic>
    </p:spTree>
    <p:extLst>
      <p:ext uri="{BB962C8B-B14F-4D97-AF65-F5344CB8AC3E}">
        <p14:creationId xmlns:p14="http://schemas.microsoft.com/office/powerpoint/2010/main" val="2162506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Attachment A:  Green Streets Guidance</a:t>
            </a:r>
            <a:endParaRPr lang="en-US" b="1" dirty="0"/>
          </a:p>
        </p:txBody>
      </p:sp>
      <p:sp>
        <p:nvSpPr>
          <p:cNvPr id="3" name="Content Placeholder 2"/>
          <p:cNvSpPr>
            <a:spLocks noGrp="1"/>
          </p:cNvSpPr>
          <p:nvPr>
            <p:ph idx="1"/>
          </p:nvPr>
        </p:nvSpPr>
        <p:spPr>
          <a:xfrm>
            <a:off x="0" y="1364776"/>
            <a:ext cx="7772400" cy="5340824"/>
          </a:xfrm>
        </p:spPr>
        <p:txBody>
          <a:bodyPr>
            <a:normAutofit fontScale="92500" lnSpcReduction="10000"/>
          </a:bodyPr>
          <a:lstStyle/>
          <a:p>
            <a:pPr marL="0" indent="0">
              <a:buNone/>
            </a:pPr>
            <a:endParaRPr lang="en-US" sz="1800" dirty="0" smtClean="0"/>
          </a:p>
          <a:p>
            <a:r>
              <a:rPr lang="en-US" sz="2600" dirty="0" smtClean="0"/>
              <a:t>Elements of an ideal policy</a:t>
            </a:r>
          </a:p>
          <a:p>
            <a:pPr lvl="2"/>
            <a:r>
              <a:rPr lang="en-US" sz="2000" dirty="0"/>
              <a:t>Includes a vision for how and </a:t>
            </a:r>
            <a:r>
              <a:rPr lang="en-US" sz="2000" dirty="0" smtClean="0"/>
              <a:t>why</a:t>
            </a:r>
          </a:p>
          <a:p>
            <a:pPr lvl="2"/>
            <a:r>
              <a:rPr lang="en-US" sz="2000" dirty="0" smtClean="0"/>
              <a:t>Covers </a:t>
            </a:r>
            <a:r>
              <a:rPr lang="en-US" sz="2000" dirty="0"/>
              <a:t>all transportation facilities.   </a:t>
            </a:r>
          </a:p>
          <a:p>
            <a:pPr lvl="2"/>
            <a:r>
              <a:rPr lang="en-US" sz="2000" dirty="0"/>
              <a:t>Applies to both new and retrofit </a:t>
            </a:r>
            <a:r>
              <a:rPr lang="en-US" sz="2000" dirty="0" smtClean="0"/>
              <a:t>projects</a:t>
            </a:r>
          </a:p>
          <a:p>
            <a:pPr lvl="2"/>
            <a:r>
              <a:rPr lang="en-US" sz="2000" dirty="0" smtClean="0"/>
              <a:t>Makes </a:t>
            </a:r>
            <a:r>
              <a:rPr lang="en-US" sz="2000" dirty="0"/>
              <a:t>any exceptions specific </a:t>
            </a:r>
            <a:endParaRPr lang="en-US" sz="2000" dirty="0" smtClean="0"/>
          </a:p>
          <a:p>
            <a:pPr lvl="2"/>
            <a:r>
              <a:rPr lang="en-US" sz="2000" dirty="0"/>
              <a:t>U</a:t>
            </a:r>
            <a:r>
              <a:rPr lang="en-US" sz="2000" dirty="0" smtClean="0"/>
              <a:t>se latest </a:t>
            </a:r>
            <a:r>
              <a:rPr lang="en-US" sz="2000" dirty="0"/>
              <a:t>and best design standards </a:t>
            </a:r>
          </a:p>
          <a:p>
            <a:pPr lvl="2"/>
            <a:r>
              <a:rPr lang="en-US" sz="2000" dirty="0" smtClean="0"/>
              <a:t>Context sensitive</a:t>
            </a:r>
            <a:endParaRPr lang="en-US" sz="2000" dirty="0"/>
          </a:p>
          <a:p>
            <a:pPr lvl="2"/>
            <a:r>
              <a:rPr lang="en-US" sz="2000" dirty="0"/>
              <a:t>P</a:t>
            </a:r>
            <a:r>
              <a:rPr lang="en-US" sz="2000" dirty="0" smtClean="0"/>
              <a:t>erformance standards</a:t>
            </a:r>
            <a:endParaRPr lang="en-US" sz="2000" dirty="0"/>
          </a:p>
          <a:p>
            <a:pPr lvl="2"/>
            <a:r>
              <a:rPr lang="en-US" sz="2000" dirty="0"/>
              <a:t>S</a:t>
            </a:r>
            <a:r>
              <a:rPr lang="en-US" sz="2000" dirty="0" smtClean="0"/>
              <a:t>pecific </a:t>
            </a:r>
            <a:r>
              <a:rPr lang="en-US" sz="2000" dirty="0"/>
              <a:t>next steps for </a:t>
            </a:r>
            <a:r>
              <a:rPr lang="en-US" sz="2000" dirty="0" smtClean="0"/>
              <a:t>implementation</a:t>
            </a:r>
            <a:endParaRPr lang="en-US" sz="1800" dirty="0" smtClean="0"/>
          </a:p>
          <a:p>
            <a:endParaRPr lang="en-US" sz="900" dirty="0" smtClean="0"/>
          </a:p>
          <a:p>
            <a:r>
              <a:rPr lang="en-US" sz="2600" dirty="0" smtClean="0"/>
              <a:t>Sample Policy Statement</a:t>
            </a:r>
          </a:p>
          <a:p>
            <a:pPr marL="457200" lvl="1" indent="0">
              <a:buNone/>
            </a:pPr>
            <a:r>
              <a:rPr lang="en-US" sz="1800" i="1" dirty="0"/>
              <a:t>Beginning on the effective date of this policy, all (insert jurisdiction or agency) financed and approved transportation projects in (insert Jurisdiction or Agency) shall, where practicable, use trees, landscaping and related environmental site design features to capture and filter </a:t>
            </a:r>
            <a:r>
              <a:rPr lang="en-US" sz="1800" i="1" dirty="0" err="1"/>
              <a:t>stormwater</a:t>
            </a:r>
            <a:r>
              <a:rPr lang="en-US" sz="1800" i="1" dirty="0"/>
              <a:t> runoff within the right of way, in a manner appropriate to the function and context of the facility.   </a:t>
            </a:r>
            <a:endParaRPr lang="en-US" sz="1800" dirty="0"/>
          </a:p>
          <a:p>
            <a:pPr marL="0" indent="0">
              <a:buNone/>
            </a:pPr>
            <a:endParaRPr lang="en-US" sz="2400" dirty="0" smtClean="0"/>
          </a:p>
          <a:p>
            <a:pPr marL="57150" indent="0">
              <a:buNone/>
            </a:pPr>
            <a:endParaRPr lang="en-US" sz="2200" dirty="0"/>
          </a:p>
          <a:p>
            <a:pPr marL="457200" lvl="1" indent="0">
              <a:buNone/>
            </a:pPr>
            <a:endParaRPr lang="en-US" sz="1800" dirty="0" smtClean="0"/>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9</a:t>
            </a:fld>
            <a:endParaRPr lang="en-US" dirty="0"/>
          </a:p>
        </p:txBody>
      </p:sp>
      <p:pic>
        <p:nvPicPr>
          <p:cNvPr id="6" name="Picture 57" descr="Slide3"/>
          <p:cNvPicPr>
            <a:picLocks noChangeAspect="1" noChangeArrowheads="1"/>
          </p:cNvPicPr>
          <p:nvPr/>
        </p:nvPicPr>
        <p:blipFill>
          <a:blip r:embed="rId2" cstate="print"/>
          <a:srcRect/>
          <a:stretch>
            <a:fillRect/>
          </a:stretch>
        </p:blipFill>
        <p:spPr bwMode="auto">
          <a:xfrm>
            <a:off x="5258447" y="1752600"/>
            <a:ext cx="3773372" cy="2514600"/>
          </a:xfrm>
          <a:prstGeom prst="rect">
            <a:avLst/>
          </a:prstGeom>
          <a:noFill/>
          <a:ln w="28575">
            <a:solidFill>
              <a:srgbClr val="FFF8E0"/>
            </a:solidFill>
            <a:miter lim="800000"/>
            <a:headEnd/>
            <a:tailEnd/>
          </a:ln>
        </p:spPr>
      </p:pic>
    </p:spTree>
    <p:extLst>
      <p:ext uri="{BB962C8B-B14F-4D97-AF65-F5344CB8AC3E}">
        <p14:creationId xmlns:p14="http://schemas.microsoft.com/office/powerpoint/2010/main" val="4058106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Attachment B:  Green Streets Resources</a:t>
            </a:r>
            <a:endParaRPr lang="en-US" b="1" dirty="0"/>
          </a:p>
        </p:txBody>
      </p:sp>
      <p:sp>
        <p:nvSpPr>
          <p:cNvPr id="3" name="Content Placeholder 2"/>
          <p:cNvSpPr>
            <a:spLocks noGrp="1"/>
          </p:cNvSpPr>
          <p:nvPr>
            <p:ph idx="1"/>
          </p:nvPr>
        </p:nvSpPr>
        <p:spPr>
          <a:xfrm>
            <a:off x="457200" y="1600200"/>
            <a:ext cx="4343400" cy="4648200"/>
          </a:xfrm>
        </p:spPr>
        <p:txBody>
          <a:bodyPr>
            <a:normAutofit lnSpcReduction="10000"/>
          </a:bodyPr>
          <a:lstStyle/>
          <a:p>
            <a:pPr marL="0" indent="0">
              <a:buNone/>
            </a:pPr>
            <a:r>
              <a:rPr lang="en-US" sz="2600" dirty="0" smtClean="0"/>
              <a:t>Purpose:</a:t>
            </a:r>
          </a:p>
          <a:p>
            <a:pPr lvl="1" indent="-342900"/>
            <a:r>
              <a:rPr lang="en-US" sz="2000" dirty="0" smtClean="0"/>
              <a:t>Aid </a:t>
            </a:r>
            <a:r>
              <a:rPr lang="en-US" sz="2000" dirty="0"/>
              <a:t>to </a:t>
            </a:r>
            <a:r>
              <a:rPr lang="en-US" sz="2000" dirty="0" smtClean="0"/>
              <a:t>local </a:t>
            </a:r>
            <a:r>
              <a:rPr lang="en-US" sz="2000" dirty="0"/>
              <a:t>governments in drafting their own Green Streets principles, standards and </a:t>
            </a:r>
            <a:r>
              <a:rPr lang="en-US" sz="2000" dirty="0" smtClean="0"/>
              <a:t>procedures</a:t>
            </a:r>
          </a:p>
          <a:p>
            <a:pPr marL="0" indent="0">
              <a:buNone/>
            </a:pPr>
            <a:endParaRPr lang="en-US" sz="900" dirty="0" smtClean="0"/>
          </a:p>
          <a:p>
            <a:pPr marL="0" indent="0">
              <a:buNone/>
            </a:pPr>
            <a:r>
              <a:rPr lang="en-US" sz="2600" dirty="0" smtClean="0"/>
              <a:t>Includes:  </a:t>
            </a:r>
            <a:endParaRPr lang="en-US" sz="2600" dirty="0"/>
          </a:p>
          <a:p>
            <a:pPr lvl="1"/>
            <a:r>
              <a:rPr lang="en-US" sz="2000" dirty="0" smtClean="0"/>
              <a:t>Definition of Green Streets</a:t>
            </a:r>
          </a:p>
          <a:p>
            <a:pPr lvl="1"/>
            <a:r>
              <a:rPr lang="en-US" sz="2000" dirty="0" smtClean="0"/>
              <a:t>Benefits</a:t>
            </a:r>
          </a:p>
          <a:p>
            <a:pPr lvl="1"/>
            <a:r>
              <a:rPr lang="en-US" sz="2000" dirty="0" smtClean="0"/>
              <a:t>Sample Treatments</a:t>
            </a:r>
          </a:p>
          <a:p>
            <a:pPr lvl="1"/>
            <a:r>
              <a:rPr lang="en-US" sz="2000" dirty="0" smtClean="0"/>
              <a:t>Sample Policies</a:t>
            </a:r>
          </a:p>
          <a:p>
            <a:pPr lvl="1"/>
            <a:r>
              <a:rPr lang="en-US" sz="2000" dirty="0" smtClean="0"/>
              <a:t>Guidebooks</a:t>
            </a:r>
            <a:r>
              <a:rPr lang="en-US" sz="2000" dirty="0"/>
              <a:t>, Standards and </a:t>
            </a:r>
            <a:r>
              <a:rPr lang="en-US" sz="2000" dirty="0" smtClean="0"/>
              <a:t>Manuals</a:t>
            </a:r>
          </a:p>
          <a:p>
            <a:pPr lvl="1"/>
            <a:r>
              <a:rPr lang="en-US" sz="2000" dirty="0" smtClean="0"/>
              <a:t>Other resources</a:t>
            </a:r>
            <a:endParaRPr lang="en-US" sz="2000" dirty="0"/>
          </a:p>
          <a:p>
            <a:endParaRPr lang="en-US" sz="2000" dirty="0"/>
          </a:p>
          <a:p>
            <a:endParaRPr lang="en-US" sz="2600" dirty="0" smtClean="0"/>
          </a:p>
          <a:p>
            <a:pPr marL="57150" indent="0">
              <a:buNone/>
            </a:pPr>
            <a:endParaRPr lang="en-US" sz="2200" dirty="0"/>
          </a:p>
          <a:p>
            <a:pPr marL="457200" lvl="1" indent="0">
              <a:buNone/>
            </a:pPr>
            <a:endParaRPr lang="en-US" sz="1800" dirty="0" smtClean="0"/>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10</a:t>
            </a:fld>
            <a:endParaRPr lang="en-US" dirty="0"/>
          </a:p>
        </p:txBody>
      </p:sp>
      <p:pic>
        <p:nvPicPr>
          <p:cNvPr id="50" name="Picture 5" descr="I:\Support Division\Current Team 4 Projects\NHB Ave\Images\DSC081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535" y="1828800"/>
            <a:ext cx="4210256" cy="279809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69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Follow-On Actions</a:t>
            </a:r>
            <a:endParaRPr lang="en-US" b="1" dirty="0"/>
          </a:p>
        </p:txBody>
      </p:sp>
      <p:sp>
        <p:nvSpPr>
          <p:cNvPr id="3" name="Content Placeholder 2"/>
          <p:cNvSpPr>
            <a:spLocks noGrp="1"/>
          </p:cNvSpPr>
          <p:nvPr>
            <p:ph idx="1"/>
          </p:nvPr>
        </p:nvSpPr>
        <p:spPr>
          <a:xfrm>
            <a:off x="457200" y="1600200"/>
            <a:ext cx="4114800" cy="4525963"/>
          </a:xfrm>
        </p:spPr>
        <p:txBody>
          <a:bodyPr>
            <a:normAutofit lnSpcReduction="10000"/>
          </a:bodyPr>
          <a:lstStyle/>
          <a:p>
            <a:r>
              <a:rPr lang="en-US" sz="2400" dirty="0"/>
              <a:t>Documentation and Reporting</a:t>
            </a:r>
          </a:p>
          <a:p>
            <a:pPr lvl="1"/>
            <a:r>
              <a:rPr lang="en-US" sz="1800" dirty="0"/>
              <a:t>Within six months of adoption, conduct a survey of TPB member jurisdictions and agencies within six months and every two years thereafter</a:t>
            </a:r>
          </a:p>
          <a:p>
            <a:pPr lvl="1"/>
            <a:r>
              <a:rPr lang="en-US" sz="1800" dirty="0"/>
              <a:t>Within two years, include information on the Green Streets features of transportation projects in the regional information clearing house</a:t>
            </a:r>
          </a:p>
          <a:p>
            <a:r>
              <a:rPr lang="en-US" sz="2400" dirty="0"/>
              <a:t>Promotion</a:t>
            </a:r>
          </a:p>
          <a:p>
            <a:pPr lvl="1"/>
            <a:r>
              <a:rPr lang="en-US" sz="1800" dirty="0"/>
              <a:t>Within six months of adoption, sponsor training on Green Streets</a:t>
            </a:r>
          </a:p>
          <a:p>
            <a:endParaRPr lang="en-US" dirty="0"/>
          </a:p>
        </p:txBody>
      </p:sp>
      <p:sp>
        <p:nvSpPr>
          <p:cNvPr id="4" name="Date Placeholder 3"/>
          <p:cNvSpPr>
            <a:spLocks noGrp="1"/>
          </p:cNvSpPr>
          <p:nvPr>
            <p:ph type="dt" sz="half" idx="10"/>
          </p:nvPr>
        </p:nvSpPr>
        <p:spPr/>
        <p:txBody>
          <a:bodyPr/>
          <a:lstStyle/>
          <a:p>
            <a:r>
              <a:rPr lang="en-US" smtClean="0"/>
              <a:t>1/15/2014</a:t>
            </a:r>
            <a:endParaRPr lang="en-US" dirty="0"/>
          </a:p>
        </p:txBody>
      </p:sp>
      <p:sp>
        <p:nvSpPr>
          <p:cNvPr id="5" name="Slide Number Placeholder 4"/>
          <p:cNvSpPr>
            <a:spLocks noGrp="1"/>
          </p:cNvSpPr>
          <p:nvPr>
            <p:ph type="sldNum" sz="quarter" idx="12"/>
          </p:nvPr>
        </p:nvSpPr>
        <p:spPr/>
        <p:txBody>
          <a:bodyPr/>
          <a:lstStyle/>
          <a:p>
            <a:fld id="{C7DA8BFC-387D-4027-9319-779220EA719C}" type="slidenum">
              <a:rPr lang="en-US" smtClean="0"/>
              <a:pPr/>
              <a:t>11</a:t>
            </a:fld>
            <a:endParaRPr lang="en-US" dirty="0"/>
          </a:p>
        </p:txBody>
      </p:sp>
      <p:pic>
        <p:nvPicPr>
          <p:cNvPr id="6" name="Picture 5" descr="July 11 2012 025.jpg"/>
          <p:cNvPicPr/>
          <p:nvPr/>
        </p:nvPicPr>
        <p:blipFill>
          <a:blip r:embed="rId2" cstate="print"/>
          <a:stretch>
            <a:fillRect/>
          </a:stretch>
        </p:blipFill>
        <p:spPr>
          <a:xfrm>
            <a:off x="4724400" y="1752600"/>
            <a:ext cx="4290680" cy="3810000"/>
          </a:xfrm>
          <a:prstGeom prst="rect">
            <a:avLst/>
          </a:prstGeom>
        </p:spPr>
      </p:pic>
    </p:spTree>
    <p:extLst>
      <p:ext uri="{BB962C8B-B14F-4D97-AF65-F5344CB8AC3E}">
        <p14:creationId xmlns:p14="http://schemas.microsoft.com/office/powerpoint/2010/main" val="3348570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t>Next Steps</a:t>
            </a:r>
            <a:endParaRPr lang="en-US" b="1" dirty="0"/>
          </a:p>
        </p:txBody>
      </p:sp>
      <p:sp>
        <p:nvSpPr>
          <p:cNvPr id="3" name="Content Placeholder 2"/>
          <p:cNvSpPr>
            <a:spLocks noGrp="1"/>
          </p:cNvSpPr>
          <p:nvPr>
            <p:ph idx="1"/>
          </p:nvPr>
        </p:nvSpPr>
        <p:spPr>
          <a:xfrm>
            <a:off x="457200" y="1371600"/>
            <a:ext cx="4800600" cy="4754563"/>
          </a:xfrm>
        </p:spPr>
        <p:txBody>
          <a:bodyPr>
            <a:normAutofit/>
          </a:bodyPr>
          <a:lstStyle/>
          <a:p>
            <a:pPr marL="514350" indent="-514350">
              <a:buFont typeface="+mj-lt"/>
              <a:buAutoNum type="alphaUcPeriod"/>
            </a:pPr>
            <a:r>
              <a:rPr lang="en-US" dirty="0" smtClean="0"/>
              <a:t>Presented Today for TPB Review and Comment</a:t>
            </a:r>
            <a:endParaRPr lang="en-US" dirty="0"/>
          </a:p>
          <a:p>
            <a:pPr marL="514350" indent="-514350">
              <a:buFont typeface="+mj-lt"/>
              <a:buAutoNum type="alphaUcPeriod"/>
            </a:pPr>
            <a:r>
              <a:rPr lang="en-US" dirty="0" smtClean="0"/>
              <a:t>Anticipate approval by TPB at February 19</a:t>
            </a:r>
            <a:r>
              <a:rPr lang="en-US" baseline="30000" dirty="0" smtClean="0"/>
              <a:t>th</a:t>
            </a:r>
            <a:r>
              <a:rPr lang="en-US" dirty="0" smtClean="0"/>
              <a:t> meeting</a:t>
            </a:r>
          </a:p>
          <a:p>
            <a:pPr marL="0" indent="0">
              <a:buNone/>
            </a:pPr>
            <a:endParaRPr lang="en-US" dirty="0"/>
          </a:p>
        </p:txBody>
      </p:sp>
      <p:sp>
        <p:nvSpPr>
          <p:cNvPr id="7" name="Date Placeholder 6"/>
          <p:cNvSpPr>
            <a:spLocks noGrp="1"/>
          </p:cNvSpPr>
          <p:nvPr>
            <p:ph type="dt" sz="half" idx="10"/>
          </p:nvPr>
        </p:nvSpPr>
        <p:spPr/>
        <p:txBody>
          <a:bodyPr/>
          <a:lstStyle/>
          <a:p>
            <a:r>
              <a:rPr lang="en-US" smtClean="0"/>
              <a:t>1/15/2014</a:t>
            </a:r>
            <a:endParaRPr lang="en-US" dirty="0"/>
          </a:p>
        </p:txBody>
      </p:sp>
      <p:sp>
        <p:nvSpPr>
          <p:cNvPr id="8" name="Slide Number Placeholder 7"/>
          <p:cNvSpPr>
            <a:spLocks noGrp="1"/>
          </p:cNvSpPr>
          <p:nvPr>
            <p:ph type="sldNum" sz="quarter" idx="12"/>
          </p:nvPr>
        </p:nvSpPr>
        <p:spPr/>
        <p:txBody>
          <a:bodyPr/>
          <a:lstStyle/>
          <a:p>
            <a:fld id="{C7DA8BFC-387D-4027-9319-779220EA719C}" type="slidenum">
              <a:rPr lang="en-US" smtClean="0"/>
              <a:pPr/>
              <a:t>12</a:t>
            </a:fld>
            <a:endParaRPr lang="en-US" dirty="0"/>
          </a:p>
        </p:txBody>
      </p:sp>
      <p:pic>
        <p:nvPicPr>
          <p:cNvPr id="9" name="Picture 4" descr="The Yards 050211 - 011"/>
          <p:cNvPicPr>
            <a:picLocks noChangeAspect="1" noChangeArrowheads="1"/>
          </p:cNvPicPr>
          <p:nvPr/>
        </p:nvPicPr>
        <p:blipFill>
          <a:blip r:embed="rId2" cstate="print">
            <a:extLst>
              <a:ext uri="{28A0092B-C50C-407E-A947-70E740481C1C}">
                <a14:useLocalDpi xmlns:a14="http://schemas.microsoft.com/office/drawing/2010/main" val="0"/>
              </a:ext>
            </a:extLst>
          </a:blip>
          <a:srcRect r="12193"/>
          <a:stretch>
            <a:fillRect/>
          </a:stretch>
        </p:blipFill>
        <p:spPr bwMode="auto">
          <a:xfrm>
            <a:off x="5334000" y="3733800"/>
            <a:ext cx="2774891" cy="23704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I:\Support Division\DDOE Coordination\Project- Conn Ave NW GTBID\Images\IMG_4484.JPG"/>
          <p:cNvPicPr>
            <a:picLocks noChangeAspect="1" noChangeArrowheads="1"/>
          </p:cNvPicPr>
          <p:nvPr/>
        </p:nvPicPr>
        <p:blipFill>
          <a:blip r:embed="rId3">
            <a:extLst>
              <a:ext uri="{28A0092B-C50C-407E-A947-70E740481C1C}">
                <a14:useLocalDpi xmlns:a14="http://schemas.microsoft.com/office/drawing/2010/main" val="0"/>
              </a:ext>
            </a:extLst>
          </a:blip>
          <a:srcRect t="16667"/>
          <a:stretch>
            <a:fillRect/>
          </a:stretch>
        </p:blipFill>
        <p:spPr bwMode="auto">
          <a:xfrm>
            <a:off x="5334000" y="1600200"/>
            <a:ext cx="30480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123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p:spPr>
        <p:txBody>
          <a:bodyPr>
            <a:normAutofit fontScale="90000"/>
          </a:bodyPr>
          <a:lstStyle/>
          <a:p>
            <a:r>
              <a:rPr lang="en-US" b="1" dirty="0" smtClean="0"/>
              <a:t/>
            </a:r>
            <a:br>
              <a:rPr lang="en-US" b="1" dirty="0" smtClean="0"/>
            </a:br>
            <a:r>
              <a:rPr lang="en-US" dirty="0" smtClean="0"/>
              <a:t/>
            </a:r>
            <a:br>
              <a:rPr lang="en-US" dirty="0" smtClean="0"/>
            </a:br>
            <a:r>
              <a:rPr lang="en-US" sz="2200" dirty="0" smtClean="0"/>
              <a:t/>
            </a:r>
            <a:br>
              <a:rPr lang="en-US" sz="2200" dirty="0" smtClean="0"/>
            </a:br>
            <a:r>
              <a:rPr lang="en-US" sz="2200" dirty="0" smtClean="0"/>
              <a:t/>
            </a:r>
            <a:br>
              <a:rPr lang="en-US" sz="2200" dirty="0" smtClean="0"/>
            </a:br>
            <a:endParaRPr lang="en-US" sz="2200" dirty="0"/>
          </a:p>
        </p:txBody>
      </p:sp>
      <p:sp>
        <p:nvSpPr>
          <p:cNvPr id="5" name="Rectangle 4"/>
          <p:cNvSpPr/>
          <p:nvPr/>
        </p:nvSpPr>
        <p:spPr>
          <a:xfrm>
            <a:off x="2286000" y="2362200"/>
            <a:ext cx="4572000" cy="2031325"/>
          </a:xfrm>
          <a:prstGeom prst="rect">
            <a:avLst/>
          </a:prstGeom>
        </p:spPr>
        <p:txBody>
          <a:bodyPr>
            <a:spAutoFit/>
          </a:bodyPr>
          <a:lstStyle/>
          <a:p>
            <a:pPr algn="ctr"/>
            <a:r>
              <a:rPr lang="en-US" b="1" dirty="0" smtClean="0"/>
              <a:t>Michael J. Farrell</a:t>
            </a:r>
          </a:p>
          <a:p>
            <a:pPr algn="ctr"/>
            <a:r>
              <a:rPr lang="en-US" dirty="0" smtClean="0"/>
              <a:t>Senior Transportation Planner</a:t>
            </a:r>
          </a:p>
          <a:p>
            <a:pPr algn="ctr"/>
            <a:r>
              <a:rPr lang="en-US" dirty="0" smtClean="0"/>
              <a:t>Metropolitan Washington Council of Governments</a:t>
            </a:r>
          </a:p>
          <a:p>
            <a:pPr algn="ctr"/>
            <a:r>
              <a:rPr lang="en-US" dirty="0" smtClean="0"/>
              <a:t>202-962-3760</a:t>
            </a:r>
          </a:p>
          <a:p>
            <a:pPr algn="ctr"/>
            <a:r>
              <a:rPr lang="en-US" dirty="0" smtClean="0">
                <a:hlinkClick r:id="rId2"/>
              </a:rPr>
              <a:t>mfarrell@mwcog.org</a:t>
            </a:r>
            <a:endParaRPr lang="en-US" dirty="0" smtClean="0"/>
          </a:p>
          <a:p>
            <a:pPr algn="ctr"/>
            <a:endParaRPr lang="en-US" dirty="0" smtClean="0"/>
          </a:p>
        </p:txBody>
      </p:sp>
      <p:sp>
        <p:nvSpPr>
          <p:cNvPr id="7" name="Date Placeholder 6"/>
          <p:cNvSpPr>
            <a:spLocks noGrp="1"/>
          </p:cNvSpPr>
          <p:nvPr>
            <p:ph type="dt" sz="half" idx="10"/>
          </p:nvPr>
        </p:nvSpPr>
        <p:spPr/>
        <p:txBody>
          <a:bodyPr/>
          <a:lstStyle/>
          <a:p>
            <a:r>
              <a:rPr lang="en-US" smtClean="0"/>
              <a:t>1/15/2014</a:t>
            </a:r>
            <a:endParaRPr lang="en-US" dirty="0"/>
          </a:p>
        </p:txBody>
      </p:sp>
      <p:sp>
        <p:nvSpPr>
          <p:cNvPr id="8" name="Slide Number Placeholder 7"/>
          <p:cNvSpPr>
            <a:spLocks noGrp="1"/>
          </p:cNvSpPr>
          <p:nvPr>
            <p:ph type="sldNum" sz="quarter" idx="12"/>
          </p:nvPr>
        </p:nvSpPr>
        <p:spPr/>
        <p:txBody>
          <a:bodyPr/>
          <a:lstStyle/>
          <a:p>
            <a:fld id="{C7DA8BFC-387D-4027-9319-779220EA719C}" type="slidenum">
              <a:rPr lang="en-US" smtClean="0"/>
              <a:pPr/>
              <a:t>13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9027</TotalTime>
  <Words>702</Words>
  <Application>Microsoft Office PowerPoint</Application>
  <PresentationFormat>On-screen Show (4:3)</PresentationFormat>
  <Paragraphs>130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Briefing on a Draft Green Streets Policy for the National Capital Region </vt:lpstr>
      <vt:lpstr>The Green Streets Package</vt:lpstr>
      <vt:lpstr>Background on Request for TPB to Look at Green Streets</vt:lpstr>
      <vt:lpstr>Development Process</vt:lpstr>
      <vt:lpstr>Review Process</vt:lpstr>
      <vt:lpstr>Draft Green Streets Policy for the National Capital Region</vt:lpstr>
      <vt:lpstr>Definition of Green Streets </vt:lpstr>
      <vt:lpstr>Policy Statement</vt:lpstr>
      <vt:lpstr>Attachment A:  Green Streets Guidance</vt:lpstr>
      <vt:lpstr>Attachment B:  Green Streets Resources</vt:lpstr>
      <vt:lpstr>Follow-On Actions</vt:lpstr>
      <vt:lpstr>Next Steps</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Complete Streets: Federal, State, &amp; Local Policies</dc:title>
  <dc:creator>mfarrell</dc:creator>
  <cp:lastModifiedBy>mfarrell</cp:lastModifiedBy>
  <cp:revision>411</cp:revision>
  <cp:lastPrinted>2014-01-14T18:38:37Z</cp:lastPrinted>
  <dcterms:created xsi:type="dcterms:W3CDTF">2011-05-12T19:56:53Z</dcterms:created>
  <dcterms:modified xsi:type="dcterms:W3CDTF">2014-01-14T18:40:31Z</dcterms:modified>
</cp:coreProperties>
</file>