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6" r:id="rId1"/>
  </p:sldMasterIdLst>
  <p:notesMasterIdLst>
    <p:notesMasterId r:id="rId18"/>
  </p:notesMasterIdLst>
  <p:handoutMasterIdLst>
    <p:handoutMasterId r:id="rId19"/>
  </p:handoutMasterIdLst>
  <p:sldIdLst>
    <p:sldId id="256" r:id="rId2"/>
    <p:sldId id="333" r:id="rId3"/>
    <p:sldId id="314" r:id="rId4"/>
    <p:sldId id="276" r:id="rId5"/>
    <p:sldId id="344" r:id="rId6"/>
    <p:sldId id="328" r:id="rId7"/>
    <p:sldId id="336" r:id="rId8"/>
    <p:sldId id="337" r:id="rId9"/>
    <p:sldId id="291" r:id="rId10"/>
    <p:sldId id="346" r:id="rId11"/>
    <p:sldId id="348" r:id="rId12"/>
    <p:sldId id="349" r:id="rId13"/>
    <p:sldId id="350" r:id="rId14"/>
    <p:sldId id="352" r:id="rId15"/>
    <p:sldId id="353" r:id="rId16"/>
    <p:sldId id="334" r:id="rId17"/>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70119" autoAdjust="0"/>
  </p:normalViewPr>
  <p:slideViewPr>
    <p:cSldViewPr>
      <p:cViewPr varScale="1">
        <p:scale>
          <a:sx n="116" d="100"/>
          <a:sy n="116" d="100"/>
        </p:scale>
        <p:origin x="-14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88"/>
    </p:cViewPr>
  </p:sorterViewPr>
  <p:notesViewPr>
    <p:cSldViewPr>
      <p:cViewPr varScale="1">
        <p:scale>
          <a:sx n="45" d="100"/>
          <a:sy n="45" d="100"/>
        </p:scale>
        <p:origin x="-821" y="-8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defTabSz="932617">
              <a:defRPr sz="1200">
                <a:latin typeface="Arial" charset="0"/>
              </a:defRPr>
            </a:lvl1pPr>
          </a:lstStyle>
          <a:p>
            <a:pPr>
              <a:defRPr/>
            </a:pPr>
            <a:endParaRPr lang="en-US" dirty="0"/>
          </a:p>
        </p:txBody>
      </p:sp>
      <p:sp>
        <p:nvSpPr>
          <p:cNvPr id="7680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algn="r" defTabSz="932617">
              <a:defRPr sz="1200">
                <a:latin typeface="Arial" charset="0"/>
              </a:defRPr>
            </a:lvl1pPr>
          </a:lstStyle>
          <a:p>
            <a:pPr>
              <a:defRPr/>
            </a:pPr>
            <a:endParaRPr lang="en-US" dirty="0"/>
          </a:p>
        </p:txBody>
      </p:sp>
      <p:sp>
        <p:nvSpPr>
          <p:cNvPr id="7680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defTabSz="932617">
              <a:defRPr sz="1200">
                <a:latin typeface="Arial" charset="0"/>
              </a:defRPr>
            </a:lvl1pPr>
          </a:lstStyle>
          <a:p>
            <a:pPr>
              <a:defRPr/>
            </a:pPr>
            <a:endParaRPr lang="en-US" dirty="0"/>
          </a:p>
        </p:txBody>
      </p:sp>
      <p:sp>
        <p:nvSpPr>
          <p:cNvPr id="7680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algn="r" defTabSz="932617">
              <a:defRPr sz="1200">
                <a:latin typeface="Arial" charset="0"/>
              </a:defRPr>
            </a:lvl1pPr>
          </a:lstStyle>
          <a:p>
            <a:pPr>
              <a:defRPr/>
            </a:pPr>
            <a:fld id="{4036354A-2122-4CB3-9274-75EF46CD930E}"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defTabSz="932617">
              <a:defRPr sz="1200">
                <a:latin typeface="Arial" charset="0"/>
              </a:defRPr>
            </a:lvl1pPr>
          </a:lstStyle>
          <a:p>
            <a:pPr>
              <a:defRPr/>
            </a:pPr>
            <a:endParaRPr lang="en-US" dirty="0"/>
          </a:p>
        </p:txBody>
      </p:sp>
      <p:sp>
        <p:nvSpPr>
          <p:cNvPr id="2662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algn="r" defTabSz="932617">
              <a:defRPr sz="1200">
                <a:latin typeface="Arial" charset="0"/>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663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defTabSz="932617">
              <a:defRPr sz="1200">
                <a:latin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algn="r" defTabSz="932617">
              <a:defRPr sz="1200">
                <a:latin typeface="Arial" charset="0"/>
              </a:defRPr>
            </a:lvl1pPr>
          </a:lstStyle>
          <a:p>
            <a:pPr>
              <a:defRPr/>
            </a:pPr>
            <a:fld id="{998447B6-3385-4B21-A2AA-046572611639}"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pPr defTabSz="931863"/>
            <a:fld id="{1A7344BB-E12F-480B-BF03-8C024CCE2C8C}" type="slidenum">
              <a:rPr lang="en-US" smtClean="0"/>
              <a:pPr defTabSz="931863"/>
              <a:t>1</a:t>
            </a:fld>
            <a:endParaRPr lang="en-US"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98447B6-3385-4B21-A2AA-046572611639}" type="slidenum">
              <a:rPr lang="en-US" smtClean="0"/>
              <a:pPr>
                <a:defRPr/>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1526A34-FD43-4281-8E7D-FFC084F11D5A}" type="slidenum">
              <a:rPr lang="en-US" smtClean="0"/>
              <a:pPr/>
              <a:t>10</a:t>
            </a:fld>
            <a:endParaRPr lang="en-US"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pPr>
              <a:defRPr/>
            </a:pPr>
            <a:endParaRPr lang="en-US" dirty="0"/>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F0A193B1-52B7-4653-B8E8-89BA3DBA1EC0}" type="slidenum">
              <a:rPr lang="en-US" smtClean="0"/>
              <a:pPr>
                <a:defRPr/>
              </a:pPr>
              <a:t>‹#›</a:t>
            </a:fld>
            <a:endParaRPr lang="en-US" dirty="0"/>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9F6E0507-677F-4269-BCD4-81F8174A88A9}"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pPr>
              <a:defRPr/>
            </a:pPr>
            <a:endParaRPr lang="en-US" dirty="0"/>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B7B2F6FE-9490-43AE-AAD5-52D98FB774A4}" type="slidenum">
              <a:rPr lang="en-US" smtClean="0"/>
              <a:pPr>
                <a:defRPr/>
              </a:pPr>
              <a:t>‹#›</a:t>
            </a:fld>
            <a:endParaRPr lang="en-US" dirty="0"/>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pPr>
              <a:defRPr/>
            </a:pP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dirty="0"/>
          </a:p>
        </p:txBody>
      </p:sp>
      <p:sp>
        <p:nvSpPr>
          <p:cNvPr id="6" name="Footer Placeholder 5"/>
          <p:cNvSpPr>
            <a:spLocks noGrp="1"/>
          </p:cNvSpPr>
          <p:nvPr>
            <p:ph type="ftr" sz="quarter" idx="11"/>
          </p:nvPr>
        </p:nvSpPr>
        <p:spPr/>
        <p:txBody>
          <a:bodyPr/>
          <a:lstStyle>
            <a:extLst/>
          </a:lstStyle>
          <a:p>
            <a:pPr>
              <a:defRPr/>
            </a:pPr>
            <a:endParaRPr lang="en-US" dirty="0"/>
          </a:p>
        </p:txBody>
      </p:sp>
      <p:sp>
        <p:nvSpPr>
          <p:cNvPr id="7" name="Slide Number Placeholder 6"/>
          <p:cNvSpPr>
            <a:spLocks noGrp="1"/>
          </p:cNvSpPr>
          <p:nvPr>
            <p:ph type="sldNum" sz="quarter" idx="12"/>
          </p:nvPr>
        </p:nvSpPr>
        <p:spPr>
          <a:xfrm>
            <a:off x="8641080" y="6514568"/>
            <a:ext cx="464288" cy="274320"/>
          </a:xfrm>
        </p:spPr>
        <p:txBody>
          <a:bodyPr/>
          <a:lstStyle>
            <a:extLst/>
          </a:lstStyle>
          <a:p>
            <a:pPr>
              <a:defRPr/>
            </a:pPr>
            <a:fld id="{A997DD94-BE57-49D2-873C-368EEC877837}" type="slidenum">
              <a:rPr lang="en-US" smtClean="0"/>
              <a:pPr>
                <a:defRPr/>
              </a:pPr>
              <a:t>‹#›</a:t>
            </a:fld>
            <a:endParaRPr lang="en-US" dirty="0"/>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dirty="0"/>
          </a:p>
        </p:txBody>
      </p:sp>
      <p:sp>
        <p:nvSpPr>
          <p:cNvPr id="8" name="Footer Placeholder 7"/>
          <p:cNvSpPr>
            <a:spLocks noGrp="1"/>
          </p:cNvSpPr>
          <p:nvPr>
            <p:ph type="ftr" sz="quarter" idx="11"/>
          </p:nvPr>
        </p:nvSpPr>
        <p:spPr/>
        <p:txBody>
          <a:bodyPr/>
          <a:lstStyle>
            <a:extLst/>
          </a:lstStyle>
          <a:p>
            <a:pPr>
              <a:defRPr/>
            </a:pPr>
            <a:endParaRPr lang="en-US" dirty="0"/>
          </a:p>
        </p:txBody>
      </p:sp>
      <p:sp>
        <p:nvSpPr>
          <p:cNvPr id="9" name="Slide Number Placeholder 8"/>
          <p:cNvSpPr>
            <a:spLocks noGrp="1"/>
          </p:cNvSpPr>
          <p:nvPr>
            <p:ph type="sldNum" sz="quarter" idx="12"/>
          </p:nvPr>
        </p:nvSpPr>
        <p:spPr>
          <a:xfrm>
            <a:off x="8641080" y="6514568"/>
            <a:ext cx="464288" cy="274320"/>
          </a:xfrm>
        </p:spPr>
        <p:txBody>
          <a:bodyPr/>
          <a:lstStyle>
            <a:extLst/>
          </a:lstStyle>
          <a:p>
            <a:pPr>
              <a:defRPr/>
            </a:pPr>
            <a:fld id="{540EE3E7-3E95-4031-B86D-D98560A48D9E}"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endParaRPr lang="en-US" dirty="0"/>
          </a:p>
        </p:txBody>
      </p:sp>
      <p:sp>
        <p:nvSpPr>
          <p:cNvPr id="4" name="Footer Placeholder 3"/>
          <p:cNvSpPr>
            <a:spLocks noGrp="1"/>
          </p:cNvSpPr>
          <p:nvPr>
            <p:ph type="ftr" sz="quarter" idx="11"/>
          </p:nvPr>
        </p:nvSpPr>
        <p:spPr/>
        <p:txBody>
          <a:bodyPr/>
          <a:lstStyle>
            <a:extLst/>
          </a:lstStyle>
          <a:p>
            <a:pPr>
              <a:defRPr/>
            </a:pPr>
            <a:endParaRPr lang="en-US" dirty="0"/>
          </a:p>
        </p:txBody>
      </p:sp>
      <p:sp>
        <p:nvSpPr>
          <p:cNvPr id="5" name="Slide Number Placeholder 4"/>
          <p:cNvSpPr>
            <a:spLocks noGrp="1"/>
          </p:cNvSpPr>
          <p:nvPr>
            <p:ph type="sldNum" sz="quarter" idx="12"/>
          </p:nvPr>
        </p:nvSpPr>
        <p:spPr/>
        <p:txBody>
          <a:bodyPr/>
          <a:lstStyle>
            <a:extLst/>
          </a:lstStyle>
          <a:p>
            <a:pPr>
              <a:defRPr/>
            </a:pPr>
            <a:fld id="{972C7C56-FB23-4387-BC47-E5A94C5E10F8}" type="slidenum">
              <a:rPr lang="en-US" smtClean="0"/>
              <a:pPr>
                <a:defRPr/>
              </a:pPr>
              <a:t>‹#›</a:t>
            </a:fld>
            <a:endParaRPr lang="en-US" dirty="0"/>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dirty="0"/>
          </a:p>
        </p:txBody>
      </p:sp>
      <p:sp>
        <p:nvSpPr>
          <p:cNvPr id="3" name="Footer Placeholder 2"/>
          <p:cNvSpPr>
            <a:spLocks noGrp="1"/>
          </p:cNvSpPr>
          <p:nvPr>
            <p:ph type="ftr" sz="quarter" idx="11"/>
          </p:nvPr>
        </p:nvSpPr>
        <p:spPr/>
        <p:txBody>
          <a:bodyPr/>
          <a:lstStyle>
            <a:extLst/>
          </a:lstStyle>
          <a:p>
            <a:pPr>
              <a:defRPr/>
            </a:pPr>
            <a:endParaRPr lang="en-US" dirty="0"/>
          </a:p>
        </p:txBody>
      </p:sp>
      <p:sp>
        <p:nvSpPr>
          <p:cNvPr id="4" name="Slide Number Placeholder 3"/>
          <p:cNvSpPr>
            <a:spLocks noGrp="1"/>
          </p:cNvSpPr>
          <p:nvPr>
            <p:ph type="sldNum" sz="quarter" idx="12"/>
          </p:nvPr>
        </p:nvSpPr>
        <p:spPr/>
        <p:txBody>
          <a:bodyPr/>
          <a:lstStyle>
            <a:extLst/>
          </a:lstStyle>
          <a:p>
            <a:pPr>
              <a:defRPr/>
            </a:pPr>
            <a:fld id="{69D48F6F-3082-4DC7-B8E8-38CA9DC83CDC}"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pPr>
              <a:defRPr/>
            </a:pPr>
            <a:endParaRPr lang="en-US" dirty="0"/>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9CA33E0D-8E6C-4957-BC35-37DEDDEACDE1}" type="slidenum">
              <a:rPr lang="en-US" smtClean="0"/>
              <a:pPr>
                <a:defRPr/>
              </a:pPr>
              <a:t>‹#›</a:t>
            </a:fld>
            <a:endParaRPr lang="en-US" dirty="0"/>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pPr>
              <a:defRPr/>
            </a:pP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pPr>
              <a:defRPr/>
            </a:pPr>
            <a:endParaRPr lang="en-US" dirty="0"/>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CFC05EF9-E1EA-4D51-A8C4-98EB908432D5}" type="slidenum">
              <a:rPr lang="en-US" smtClean="0"/>
              <a:pPr>
                <a:defRPr/>
              </a:pPr>
              <a:t>‹#›</a:t>
            </a:fld>
            <a:endParaRPr lang="en-US" dirty="0"/>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466675E8-D08A-43AE-B05F-3A5634F1B27B}"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endParaRPr lang="en-US" dirty="0"/>
          </a:p>
        </p:txBody>
      </p:sp>
      <p:sp>
        <p:nvSpPr>
          <p:cNvPr id="6" name="Slide Number Placeholder 5"/>
          <p:cNvSpPr>
            <a:spLocks noGrp="1"/>
          </p:cNvSpPr>
          <p:nvPr>
            <p:ph type="sldNum" sz="quarter" idx="12"/>
          </p:nvPr>
        </p:nvSpPr>
        <p:spPr/>
        <p:txBody>
          <a:bodyPr/>
          <a:lstStyle>
            <a:extLst/>
          </a:lstStyle>
          <a:p>
            <a:pPr>
              <a:defRPr/>
            </a:pPr>
            <a:fld id="{9ABD98F6-FFCA-402F-A6DB-307449A03B2C}"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0550" y="266700"/>
            <a:ext cx="8324850" cy="11049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790700"/>
            <a:ext cx="3810000" cy="4381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790700"/>
            <a:ext cx="3810000" cy="4381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ftr" sz="quarter" idx="10"/>
          </p:nvPr>
        </p:nvSpPr>
        <p:spPr>
          <a:ln/>
        </p:spPr>
        <p:txBody>
          <a:bodyPr/>
          <a:lstStyle>
            <a:lvl1pPr>
              <a:defRPr/>
            </a:lvl1pPr>
          </a:lstStyle>
          <a:p>
            <a:pPr>
              <a:defRPr/>
            </a:pPr>
            <a:endParaRPr lang="en-US" dirty="0"/>
          </a:p>
        </p:txBody>
      </p:sp>
      <p:sp>
        <p:nvSpPr>
          <p:cNvPr id="6" name="Rectangle 9"/>
          <p:cNvSpPr>
            <a:spLocks noGrp="1" noChangeArrowheads="1"/>
          </p:cNvSpPr>
          <p:nvPr>
            <p:ph type="sldNum" sz="quarter" idx="11"/>
          </p:nvPr>
        </p:nvSpPr>
        <p:spPr>
          <a:ln/>
        </p:spPr>
        <p:txBody>
          <a:bodyPr/>
          <a:lstStyle>
            <a:lvl1pPr>
              <a:defRPr/>
            </a:lvl1pPr>
          </a:lstStyle>
          <a:p>
            <a:pPr>
              <a:defRPr/>
            </a:pPr>
            <a:fld id="{8B45D056-3970-4B11-A374-32B795AC338F}" type="slidenum">
              <a:rPr lang="en-US"/>
              <a:pPr>
                <a:defRPr/>
              </a:pPr>
              <a:t>‹#›</a:t>
            </a:fld>
            <a:endParaRPr lang="en-US" dirty="0"/>
          </a:p>
        </p:txBody>
      </p:sp>
      <p:sp>
        <p:nvSpPr>
          <p:cNvPr id="7" name="Rectangle 10"/>
          <p:cNvSpPr>
            <a:spLocks noGrp="1" noChangeArrowheads="1"/>
          </p:cNvSpPr>
          <p:nvPr>
            <p:ph type="dt" sz="half" idx="12"/>
          </p:nvPr>
        </p:nvSpPr>
        <p:spPr>
          <a:ln/>
        </p:spPr>
        <p:txBody>
          <a:bodyPr/>
          <a:lstStyle>
            <a:lvl1pPr>
              <a:defRPr/>
            </a:lvl1pPr>
          </a:lstStyle>
          <a:p>
            <a:pPr>
              <a:defRPr/>
            </a:pP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90550" y="266700"/>
            <a:ext cx="8324850" cy="11049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790700"/>
            <a:ext cx="7772400" cy="4381500"/>
          </a:xfrm>
        </p:spPr>
        <p:txBody>
          <a:bodyPr/>
          <a:lstStyle/>
          <a:p>
            <a:pPr lvl="0"/>
            <a:endParaRPr lang="en-US" noProof="0" dirty="0" smtClean="0"/>
          </a:p>
        </p:txBody>
      </p:sp>
      <p:sp>
        <p:nvSpPr>
          <p:cNvPr id="4" name="Rectangle 8"/>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9"/>
          <p:cNvSpPr>
            <a:spLocks noGrp="1" noChangeArrowheads="1"/>
          </p:cNvSpPr>
          <p:nvPr>
            <p:ph type="sldNum" sz="quarter" idx="11"/>
          </p:nvPr>
        </p:nvSpPr>
        <p:spPr>
          <a:ln/>
        </p:spPr>
        <p:txBody>
          <a:bodyPr/>
          <a:lstStyle>
            <a:lvl1pPr>
              <a:defRPr/>
            </a:lvl1pPr>
          </a:lstStyle>
          <a:p>
            <a:pPr>
              <a:defRPr/>
            </a:pPr>
            <a:fld id="{384A13E5-1399-4DA0-941B-F74CA63B8C9E}" type="slidenum">
              <a:rPr lang="en-US"/>
              <a:pPr>
                <a:defRPr/>
              </a:pPr>
              <a:t>‹#›</a:t>
            </a:fld>
            <a:endParaRPr lang="en-US" dirty="0"/>
          </a:p>
        </p:txBody>
      </p:sp>
      <p:sp>
        <p:nvSpPr>
          <p:cNvPr id="6" name="Rectangle 10"/>
          <p:cNvSpPr>
            <a:spLocks noGrp="1" noChangeArrowheads="1"/>
          </p:cNvSpPr>
          <p:nvPr>
            <p:ph type="dt" sz="half" idx="12"/>
          </p:nvPr>
        </p:nvSpPr>
        <p:spPr>
          <a:ln/>
        </p:spPr>
        <p:txBody>
          <a:bodyPr/>
          <a:lstStyle>
            <a:lvl1pPr>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defRPr/>
            </a:pPr>
            <a:endParaRPr lang="en-US" dirty="0"/>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pPr>
              <a:defRPr/>
            </a:pPr>
            <a:endParaRPr lang="en-US" dirty="0"/>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BD12AF95-6325-4D82-89FF-1A8EF4042C99}" type="slidenum">
              <a:rPr lang="en-US" smtClean="0"/>
              <a:pPr>
                <a:defRPr/>
              </a:pPr>
              <a:t>‹#›</a:t>
            </a:fld>
            <a:endParaRPr lang="en-US" dirty="0"/>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371600" y="1997075"/>
            <a:ext cx="6781800" cy="1355725"/>
          </a:xfrm>
        </p:spPr>
        <p:txBody>
          <a:bodyPr/>
          <a:lstStyle/>
          <a:p>
            <a:pPr eaLnBrk="1" hangingPunct="1">
              <a:defRPr/>
            </a:pPr>
            <a:r>
              <a:rPr lang="en-US" sz="4000" dirty="0" smtClean="0"/>
              <a:t>Commuter Connections  FY 2014 Work Program</a:t>
            </a:r>
          </a:p>
        </p:txBody>
      </p:sp>
      <p:sp>
        <p:nvSpPr>
          <p:cNvPr id="3075" name="Rectangle 3"/>
          <p:cNvSpPr>
            <a:spLocks noGrp="1" noChangeArrowheads="1"/>
          </p:cNvSpPr>
          <p:nvPr>
            <p:ph type="subTitle" idx="1"/>
          </p:nvPr>
        </p:nvSpPr>
        <p:spPr>
          <a:xfrm>
            <a:off x="1600200" y="4876800"/>
            <a:ext cx="5867400" cy="1600200"/>
          </a:xfrm>
        </p:spPr>
        <p:txBody>
          <a:bodyPr/>
          <a:lstStyle/>
          <a:p>
            <a:pPr eaLnBrk="1" hangingPunct="1">
              <a:lnSpc>
                <a:spcPct val="80000"/>
              </a:lnSpc>
            </a:pPr>
            <a:r>
              <a:rPr lang="en-US" sz="2800" dirty="0" smtClean="0"/>
              <a:t>National Capital Region Transportation Planning Board </a:t>
            </a:r>
          </a:p>
          <a:p>
            <a:pPr eaLnBrk="1" hangingPunct="1">
              <a:lnSpc>
                <a:spcPct val="80000"/>
              </a:lnSpc>
            </a:pPr>
            <a:r>
              <a:rPr lang="en-US" sz="2800" dirty="0" smtClean="0"/>
              <a:t>February 19, 2013</a:t>
            </a:r>
          </a:p>
          <a:p>
            <a:pPr eaLnBrk="1" hangingPunct="1">
              <a:lnSpc>
                <a:spcPct val="80000"/>
              </a:lnSpc>
            </a:pPr>
            <a:endParaRPr lang="en-US" sz="2800" dirty="0" smtClean="0"/>
          </a:p>
        </p:txBody>
      </p:sp>
      <p:pic>
        <p:nvPicPr>
          <p:cNvPr id="3076" name="Picture 4" descr="ccrlogo2"/>
          <p:cNvPicPr>
            <a:picLocks noChangeAspect="1" noChangeArrowheads="1"/>
          </p:cNvPicPr>
          <p:nvPr/>
        </p:nvPicPr>
        <p:blipFill>
          <a:blip r:embed="rId3" cstate="print"/>
          <a:srcRect/>
          <a:stretch>
            <a:fillRect/>
          </a:stretch>
        </p:blipFill>
        <p:spPr bwMode="auto">
          <a:xfrm>
            <a:off x="1676400" y="533400"/>
            <a:ext cx="5751513" cy="1158875"/>
          </a:xfrm>
          <a:prstGeom prst="rect">
            <a:avLst/>
          </a:prstGeom>
          <a:noFill/>
          <a:ln w="9525">
            <a:noFill/>
            <a:miter lim="800000"/>
            <a:headEnd/>
            <a:tailEnd/>
          </a:ln>
        </p:spPr>
      </p:pic>
      <p:sp>
        <p:nvSpPr>
          <p:cNvPr id="5" name="Rectangle 4"/>
          <p:cNvSpPr/>
          <p:nvPr/>
        </p:nvSpPr>
        <p:spPr>
          <a:xfrm>
            <a:off x="7467600" y="0"/>
            <a:ext cx="1676400" cy="461665"/>
          </a:xfrm>
          <a:prstGeom prst="rect">
            <a:avLst/>
          </a:prstGeom>
        </p:spPr>
        <p:txBody>
          <a:bodyPr wrap="square">
            <a:spAutoFit/>
          </a:bodyPr>
          <a:lstStyle/>
          <a:p>
            <a:r>
              <a:rPr lang="en-US" b="1" dirty="0" smtClean="0"/>
              <a:t>ITEM #12</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pic>
        <p:nvPicPr>
          <p:cNvPr id="141316" name="Picture 4" descr="ccrlogo2"/>
          <p:cNvPicPr>
            <a:picLocks noGrp="1" noChangeAspect="1" noChangeArrowheads="1"/>
          </p:cNvPicPr>
          <p:nvPr>
            <p:ph type="title"/>
          </p:nvPr>
        </p:nvPicPr>
        <p:blipFill>
          <a:blip r:embed="rId2" cstate="print"/>
          <a:stretch>
            <a:fillRect/>
          </a:stretch>
        </p:blipFill>
        <p:spPr>
          <a:xfrm>
            <a:off x="1984663" y="378691"/>
            <a:ext cx="5174673" cy="893618"/>
          </a:xfrm>
          <a:effectLst>
            <a:outerShdw dist="35921" dir="2700000" algn="ctr" rotWithShape="0">
              <a:srgbClr val="808080"/>
            </a:outerShdw>
          </a:effectLst>
        </p:spPr>
      </p:pic>
      <p:sp>
        <p:nvSpPr>
          <p:cNvPr id="4100" name="Rectangle 3"/>
          <p:cNvSpPr>
            <a:spLocks noGrp="1" noChangeArrowheads="1"/>
          </p:cNvSpPr>
          <p:nvPr>
            <p:ph idx="1"/>
          </p:nvPr>
        </p:nvSpPr>
        <p:spPr>
          <a:xfrm>
            <a:off x="1143000" y="1600200"/>
            <a:ext cx="5257800" cy="762000"/>
          </a:xfrm>
        </p:spPr>
        <p:txBody>
          <a:bodyPr>
            <a:noAutofit/>
          </a:bodyPr>
          <a:lstStyle/>
          <a:p>
            <a:pPr eaLnBrk="1" hangingPunct="1">
              <a:lnSpc>
                <a:spcPct val="90000"/>
              </a:lnSpc>
              <a:buFont typeface="Wingdings" pitchFamily="2" charset="2"/>
              <a:buNone/>
            </a:pPr>
            <a:r>
              <a:rPr lang="en-US" sz="2800" dirty="0" smtClean="0"/>
              <a:t>Definition from Strategic Plan</a:t>
            </a:r>
          </a:p>
          <a:p>
            <a:pPr eaLnBrk="1" hangingPunct="1">
              <a:lnSpc>
                <a:spcPct val="90000"/>
              </a:lnSpc>
            </a:pPr>
            <a:r>
              <a:rPr lang="en-US" sz="2800" dirty="0" smtClean="0"/>
              <a:t>Network of public and private transportation organizations, including COG, state funding agencies, and local organizations, that work together to assist and encourage people in the Washington region to use alternatives to the single-occupant automobile. </a:t>
            </a:r>
          </a:p>
        </p:txBody>
      </p:sp>
      <p:sp>
        <p:nvSpPr>
          <p:cNvPr id="4099" name="Slide Number Placeholder 4"/>
          <p:cNvSpPr>
            <a:spLocks noGrp="1"/>
          </p:cNvSpPr>
          <p:nvPr>
            <p:ph type="sldNum" sz="quarter" idx="12"/>
          </p:nvPr>
        </p:nvSpPr>
        <p:spPr>
          <a:noFill/>
        </p:spPr>
        <p:txBody>
          <a:bodyPr>
            <a:normAutofit fontScale="92500" lnSpcReduction="20000"/>
          </a:bodyPr>
          <a:lstStyle/>
          <a:p>
            <a:fld id="{9200766B-1A25-4749-B796-E06A3FA6E9D0}" type="slidenum">
              <a:rPr lang="en-US" smtClean="0"/>
              <a:pPr/>
              <a:t>2</a:t>
            </a:fld>
            <a:endParaRPr lang="en-US" dirty="0" smtClean="0"/>
          </a:p>
        </p:txBody>
      </p:sp>
      <p:pic>
        <p:nvPicPr>
          <p:cNvPr id="6" name="Picture 5" descr="Maze.JPG"/>
          <p:cNvPicPr>
            <a:picLocks noChangeAspect="1"/>
          </p:cNvPicPr>
          <p:nvPr/>
        </p:nvPicPr>
        <p:blipFill>
          <a:blip r:embed="rId3" cstate="print"/>
          <a:stretch>
            <a:fillRect/>
          </a:stretch>
        </p:blipFill>
        <p:spPr>
          <a:xfrm>
            <a:off x="5688900" y="2971800"/>
            <a:ext cx="3455100" cy="3065198"/>
          </a:xfrm>
          <a:prstGeom prst="rect">
            <a:avLst/>
          </a:prstGeom>
          <a:scene3d>
            <a:camera prst="perspectiveContrastingLeftFacing"/>
            <a:lightRig rig="threePt" dir="t"/>
          </a:scene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oad Line.JPG"/>
          <p:cNvPicPr>
            <a:picLocks noChangeAspect="1"/>
          </p:cNvPicPr>
          <p:nvPr/>
        </p:nvPicPr>
        <p:blipFill>
          <a:blip r:embed="rId2" cstate="print"/>
          <a:stretch>
            <a:fillRect/>
          </a:stretch>
        </p:blipFill>
        <p:spPr>
          <a:xfrm>
            <a:off x="914400" y="228600"/>
            <a:ext cx="7162800" cy="6477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12642" name="Rectangle 2"/>
          <p:cNvSpPr>
            <a:spLocks noGrp="1" noChangeArrowheads="1"/>
          </p:cNvSpPr>
          <p:nvPr>
            <p:ph type="title"/>
          </p:nvPr>
        </p:nvSpPr>
        <p:spPr>
          <a:xfrm>
            <a:off x="609600" y="266700"/>
            <a:ext cx="6248400" cy="1104900"/>
          </a:xfrm>
        </p:spPr>
        <p:txBody>
          <a:bodyPr>
            <a:normAutofit fontScale="90000"/>
          </a:bodyPr>
          <a:lstStyle/>
          <a:p>
            <a:pPr eaLnBrk="1" hangingPunct="1">
              <a:defRPr/>
            </a:pPr>
            <a:r>
              <a:rPr lang="en-US" dirty="0" smtClean="0"/>
              <a:t>Benefits of Commuter Connections	</a:t>
            </a:r>
          </a:p>
        </p:txBody>
      </p:sp>
      <p:sp>
        <p:nvSpPr>
          <p:cNvPr id="5124" name="Rectangle 3"/>
          <p:cNvSpPr>
            <a:spLocks noGrp="1" noChangeArrowheads="1"/>
          </p:cNvSpPr>
          <p:nvPr>
            <p:ph idx="1"/>
          </p:nvPr>
        </p:nvSpPr>
        <p:spPr>
          <a:xfrm>
            <a:off x="1447800" y="1524000"/>
            <a:ext cx="6096000" cy="5105400"/>
          </a:xfrm>
        </p:spPr>
        <p:txBody>
          <a:bodyPr>
            <a:normAutofit lnSpcReduction="10000"/>
          </a:bodyPr>
          <a:lstStyle/>
          <a:p>
            <a:pPr eaLnBrk="1" hangingPunct="1">
              <a:lnSpc>
                <a:spcPct val="80000"/>
              </a:lnSpc>
              <a:buClr>
                <a:srgbClr val="FF0000"/>
              </a:buClr>
            </a:pPr>
            <a:r>
              <a:rPr lang="en-US" sz="2400" b="1" u="sng" dirty="0" smtClean="0">
                <a:solidFill>
                  <a:srgbClr val="FF0000"/>
                </a:solidFill>
              </a:rPr>
              <a:t>Jurisdictions</a:t>
            </a:r>
          </a:p>
          <a:p>
            <a:pPr lvl="1" eaLnBrk="1" hangingPunct="1">
              <a:lnSpc>
                <a:spcPct val="80000"/>
              </a:lnSpc>
              <a:buClr>
                <a:srgbClr val="FF0000"/>
              </a:buClr>
            </a:pPr>
            <a:r>
              <a:rPr lang="en-US" sz="2400" b="1" dirty="0" smtClean="0">
                <a:solidFill>
                  <a:srgbClr val="FF0000"/>
                </a:solidFill>
              </a:rPr>
              <a:t>Helps reduce and manage  commuter congestion, goods movement, tourist travel, sustainability</a:t>
            </a:r>
          </a:p>
          <a:p>
            <a:pPr lvl="1" eaLnBrk="1" hangingPunct="1">
              <a:lnSpc>
                <a:spcPct val="80000"/>
              </a:lnSpc>
              <a:buClr>
                <a:srgbClr val="FF0000"/>
              </a:buClr>
            </a:pPr>
            <a:r>
              <a:rPr lang="en-US" sz="2400" b="1" dirty="0" smtClean="0">
                <a:solidFill>
                  <a:srgbClr val="FF0000"/>
                </a:solidFill>
              </a:rPr>
              <a:t>Helps reduce emissions</a:t>
            </a:r>
          </a:p>
          <a:p>
            <a:pPr lvl="1" eaLnBrk="1" hangingPunct="1">
              <a:lnSpc>
                <a:spcPct val="80000"/>
              </a:lnSpc>
              <a:buClr>
                <a:srgbClr val="FF0000"/>
              </a:buClr>
            </a:pPr>
            <a:r>
              <a:rPr lang="en-US" sz="2400" b="1" dirty="0" smtClean="0">
                <a:solidFill>
                  <a:srgbClr val="FF0000"/>
                </a:solidFill>
              </a:rPr>
              <a:t>Supports local efforts to attract and retain employers </a:t>
            </a:r>
          </a:p>
          <a:p>
            <a:pPr lvl="1" eaLnBrk="1" hangingPunct="1">
              <a:lnSpc>
                <a:spcPct val="80000"/>
              </a:lnSpc>
              <a:buClr>
                <a:srgbClr val="FF0000"/>
              </a:buClr>
            </a:pPr>
            <a:endParaRPr lang="en-US" sz="2400" dirty="0" smtClean="0">
              <a:solidFill>
                <a:srgbClr val="FF0000"/>
              </a:solidFill>
            </a:endParaRPr>
          </a:p>
          <a:p>
            <a:pPr eaLnBrk="1" hangingPunct="1">
              <a:lnSpc>
                <a:spcPct val="80000"/>
              </a:lnSpc>
              <a:buClr>
                <a:srgbClr val="FF0000"/>
              </a:buClr>
            </a:pPr>
            <a:r>
              <a:rPr lang="en-US" sz="2400" b="1" u="sng" dirty="0" smtClean="0">
                <a:solidFill>
                  <a:srgbClr val="FF0000"/>
                </a:solidFill>
              </a:rPr>
              <a:t>Employers</a:t>
            </a:r>
          </a:p>
          <a:p>
            <a:pPr lvl="1" eaLnBrk="1" hangingPunct="1">
              <a:lnSpc>
                <a:spcPct val="80000"/>
              </a:lnSpc>
              <a:buClr>
                <a:srgbClr val="FF0000"/>
              </a:buClr>
            </a:pPr>
            <a:r>
              <a:rPr lang="en-US" sz="2400" b="1" dirty="0" smtClean="0">
                <a:solidFill>
                  <a:srgbClr val="FF0000"/>
                </a:solidFill>
              </a:rPr>
              <a:t>Recruitment/Retention</a:t>
            </a:r>
          </a:p>
          <a:p>
            <a:pPr lvl="1" eaLnBrk="1" hangingPunct="1">
              <a:lnSpc>
                <a:spcPct val="80000"/>
              </a:lnSpc>
              <a:buClr>
                <a:srgbClr val="FF0000"/>
              </a:buClr>
            </a:pPr>
            <a:endParaRPr lang="en-US" sz="2400" dirty="0" smtClean="0">
              <a:solidFill>
                <a:srgbClr val="FF0000"/>
              </a:solidFill>
            </a:endParaRPr>
          </a:p>
          <a:p>
            <a:pPr eaLnBrk="1" hangingPunct="1">
              <a:lnSpc>
                <a:spcPct val="80000"/>
              </a:lnSpc>
              <a:buClr>
                <a:srgbClr val="FF0000"/>
              </a:buClr>
            </a:pPr>
            <a:r>
              <a:rPr lang="en-US" sz="2400" b="1" u="sng" dirty="0" smtClean="0">
                <a:solidFill>
                  <a:srgbClr val="FF0000"/>
                </a:solidFill>
              </a:rPr>
              <a:t>Workers</a:t>
            </a:r>
          </a:p>
          <a:p>
            <a:pPr lvl="1" eaLnBrk="1" hangingPunct="1">
              <a:lnSpc>
                <a:spcPct val="80000"/>
              </a:lnSpc>
              <a:buClr>
                <a:srgbClr val="FF0000"/>
              </a:buClr>
            </a:pPr>
            <a:r>
              <a:rPr lang="en-US" sz="2400" b="1" dirty="0" smtClean="0">
                <a:solidFill>
                  <a:srgbClr val="FF0000"/>
                </a:solidFill>
              </a:rPr>
              <a:t>More commute options</a:t>
            </a:r>
          </a:p>
          <a:p>
            <a:pPr lvl="1" eaLnBrk="1" hangingPunct="1">
              <a:lnSpc>
                <a:spcPct val="80000"/>
              </a:lnSpc>
              <a:buClr>
                <a:srgbClr val="FF0000"/>
              </a:buClr>
            </a:pPr>
            <a:r>
              <a:rPr lang="en-US" sz="2400" b="1" dirty="0" smtClean="0">
                <a:solidFill>
                  <a:srgbClr val="FF0000"/>
                </a:solidFill>
              </a:rPr>
              <a:t>Reduced stress/costs/time</a:t>
            </a:r>
          </a:p>
          <a:p>
            <a:pPr lvl="1" eaLnBrk="1" hangingPunct="1">
              <a:lnSpc>
                <a:spcPct val="80000"/>
              </a:lnSpc>
              <a:buClr>
                <a:srgbClr val="FF0000"/>
              </a:buClr>
            </a:pPr>
            <a:r>
              <a:rPr lang="en-US" sz="2400" b="1" dirty="0" smtClean="0">
                <a:solidFill>
                  <a:srgbClr val="FF0000"/>
                </a:solidFill>
              </a:rPr>
              <a:t>Improved quality of life</a:t>
            </a:r>
          </a:p>
        </p:txBody>
      </p:sp>
      <p:sp>
        <p:nvSpPr>
          <p:cNvPr id="5122" name="Slide Number Placeholder 4"/>
          <p:cNvSpPr>
            <a:spLocks noGrp="1"/>
          </p:cNvSpPr>
          <p:nvPr>
            <p:ph type="sldNum" sz="quarter" idx="12"/>
          </p:nvPr>
        </p:nvSpPr>
        <p:spPr>
          <a:noFill/>
        </p:spPr>
        <p:txBody>
          <a:bodyPr>
            <a:normAutofit fontScale="92500" lnSpcReduction="20000"/>
          </a:bodyPr>
          <a:lstStyle/>
          <a:p>
            <a:fld id="{88AE28AA-4A52-4E00-9EC7-41774B30DDF7}" type="slidenum">
              <a:rPr lang="en-US" smtClean="0"/>
              <a:pPr/>
              <a:t>3</a:t>
            </a:fld>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66700"/>
            <a:ext cx="8458200" cy="1104900"/>
          </a:xfrm>
        </p:spPr>
        <p:txBody>
          <a:bodyPr>
            <a:normAutofit fontScale="90000"/>
          </a:bodyPr>
          <a:lstStyle/>
          <a:p>
            <a:pPr algn="ctr" eaLnBrk="1" hangingPunct="1">
              <a:defRPr/>
            </a:pPr>
            <a:r>
              <a:rPr lang="en-US" sz="4000" dirty="0" smtClean="0"/>
              <a:t>Geographic Areas Serviced by Commuter Connections</a:t>
            </a:r>
          </a:p>
        </p:txBody>
      </p:sp>
      <p:sp>
        <p:nvSpPr>
          <p:cNvPr id="6146" name="Slide Number Placeholder 4"/>
          <p:cNvSpPr>
            <a:spLocks noGrp="1"/>
          </p:cNvSpPr>
          <p:nvPr>
            <p:ph type="sldNum" sz="quarter" idx="12"/>
          </p:nvPr>
        </p:nvSpPr>
        <p:spPr>
          <a:noFill/>
        </p:spPr>
        <p:txBody>
          <a:bodyPr>
            <a:normAutofit fontScale="92500" lnSpcReduction="20000"/>
          </a:bodyPr>
          <a:lstStyle/>
          <a:p>
            <a:fld id="{44BCD6C6-2CE0-4619-9F1C-DA89D642C8FA}" type="slidenum">
              <a:rPr lang="en-US" smtClean="0"/>
              <a:pPr/>
              <a:t>4</a:t>
            </a:fld>
            <a:endParaRPr lang="en-US" dirty="0" smtClean="0"/>
          </a:p>
        </p:txBody>
      </p:sp>
      <p:pic>
        <p:nvPicPr>
          <p:cNvPr id="6" name="Picture 5" descr="Figure_1_Areas_Svc_by_CC_COLOR.jpg"/>
          <p:cNvPicPr>
            <a:picLocks noChangeAspect="1"/>
          </p:cNvPicPr>
          <p:nvPr/>
        </p:nvPicPr>
        <p:blipFill>
          <a:blip r:embed="rId2" cstate="print"/>
          <a:stretch>
            <a:fillRect/>
          </a:stretch>
        </p:blipFill>
        <p:spPr>
          <a:xfrm>
            <a:off x="381000" y="1676400"/>
            <a:ext cx="8628529" cy="51816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0309271.jpg"/>
          <p:cNvPicPr>
            <a:picLocks noChangeAspect="1"/>
          </p:cNvPicPr>
          <p:nvPr/>
        </p:nvPicPr>
        <p:blipFill>
          <a:blip r:embed="rId3" cstate="print"/>
          <a:stretch>
            <a:fillRect/>
          </a:stretch>
        </p:blipFill>
        <p:spPr>
          <a:xfrm>
            <a:off x="0" y="0"/>
            <a:ext cx="1413171" cy="5867400"/>
          </a:xfrm>
          <a:prstGeom prst="rect">
            <a:avLst/>
          </a:prstGeom>
        </p:spPr>
      </p:pic>
      <p:sp>
        <p:nvSpPr>
          <p:cNvPr id="75778" name="Rectangle 2"/>
          <p:cNvSpPr>
            <a:spLocks noGrp="1" noChangeArrowheads="1"/>
          </p:cNvSpPr>
          <p:nvPr>
            <p:ph type="title"/>
          </p:nvPr>
        </p:nvSpPr>
        <p:spPr>
          <a:xfrm>
            <a:off x="1447800" y="266700"/>
            <a:ext cx="7467600" cy="1104900"/>
          </a:xfrm>
        </p:spPr>
        <p:txBody>
          <a:bodyPr>
            <a:normAutofit/>
          </a:bodyPr>
          <a:lstStyle/>
          <a:p>
            <a:pPr fontAlgn="auto">
              <a:spcAft>
                <a:spcPts val="0"/>
              </a:spcAft>
              <a:defRPr/>
            </a:pPr>
            <a:r>
              <a:rPr lang="en-US" sz="2700" dirty="0" smtClean="0">
                <a:solidFill>
                  <a:srgbClr val="C00000"/>
                </a:solidFill>
              </a:rPr>
              <a:t>MSA Rankings for Carpooling and Transit Use</a:t>
            </a:r>
          </a:p>
        </p:txBody>
      </p:sp>
      <p:sp>
        <p:nvSpPr>
          <p:cNvPr id="13315" name="Rectangle 3"/>
          <p:cNvSpPr>
            <a:spLocks noGrp="1" noChangeArrowheads="1"/>
          </p:cNvSpPr>
          <p:nvPr>
            <p:ph type="body" sz="half" idx="1"/>
          </p:nvPr>
        </p:nvSpPr>
        <p:spPr>
          <a:xfrm>
            <a:off x="0" y="2667000"/>
            <a:ext cx="3352800" cy="4530725"/>
          </a:xfrm>
        </p:spPr>
        <p:txBody>
          <a:bodyPr/>
          <a:lstStyle/>
          <a:p>
            <a:pPr marL="457200" indent="-457200"/>
            <a:endParaRPr lang="en-US" sz="2800" dirty="0" smtClean="0"/>
          </a:p>
          <a:p>
            <a:pPr marL="457200" indent="-457200"/>
            <a:endParaRPr lang="en-US" sz="2800" dirty="0" smtClean="0"/>
          </a:p>
          <a:p>
            <a:pPr marL="457200" indent="-457200"/>
            <a:endParaRPr lang="en-US" sz="2800" dirty="0" smtClean="0"/>
          </a:p>
        </p:txBody>
      </p:sp>
      <p:graphicFrame>
        <p:nvGraphicFramePr>
          <p:cNvPr id="75888" name="Group 112"/>
          <p:cNvGraphicFramePr>
            <a:graphicFrameLocks noGrp="1"/>
          </p:cNvGraphicFramePr>
          <p:nvPr>
            <p:ph sz="half" idx="2"/>
          </p:nvPr>
        </p:nvGraphicFramePr>
        <p:xfrm>
          <a:off x="1447801" y="1551552"/>
          <a:ext cx="7391399" cy="4663440"/>
        </p:xfrm>
        <a:graphic>
          <a:graphicData uri="http://schemas.openxmlformats.org/drawingml/2006/table">
            <a:tbl>
              <a:tblPr/>
              <a:tblGrid>
                <a:gridCol w="2878026"/>
                <a:gridCol w="1769316"/>
                <a:gridCol w="1413605"/>
                <a:gridCol w="1330452"/>
              </a:tblGrid>
              <a:tr h="619618">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Metropolitan Statistical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Total Workers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Carpool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Transit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NYC/Long Island/N NJ/PA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8,719,316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30.3%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LA/Long Bch/Santa Ana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5,816,255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11.4%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Chicago/Naperville/Joliet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4,422,844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Dallas/Ft. Worth/Arlington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2,945,976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11.4%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424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rgbClr val="FF0000"/>
                          </a:solidFill>
                          <a:effectLst/>
                          <a:latin typeface="Arial" charset="0"/>
                        </a:rPr>
                        <a:t>Washington DC Metro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rgbClr val="FF0000"/>
                          </a:solidFill>
                          <a:effectLst/>
                          <a:latin typeface="Arial" charset="0"/>
                        </a:rPr>
                        <a:t>2,795,375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rgbClr val="FF0000"/>
                          </a:solidFill>
                          <a:effectLst/>
                          <a:latin typeface="Arial" charset="0"/>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rgbClr val="FF0000"/>
                          </a:solidFill>
                          <a:effectLst/>
                          <a:latin typeface="Arial" charset="0"/>
                        </a:rPr>
                        <a:t> 13.9%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Philadelphia Metro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2,751,491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Houston Metro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2,581,559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2.7%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1800" b="0" i="0" u="none" strike="noStrike" cap="none" normalizeH="0" baseline="0" dirty="0" smtClean="0">
                          <a:ln>
                            <a:noFill/>
                          </a:ln>
                          <a:solidFill>
                            <a:schemeClr val="tx1"/>
                          </a:solidFill>
                          <a:effectLst/>
                          <a:latin typeface="Arial" charset="0"/>
                        </a:rPr>
                        <a:t>Atlanta Metro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1800" b="0" i="0" u="none" strike="noStrike" cap="none" normalizeH="0" baseline="0" dirty="0" smtClean="0">
                          <a:ln>
                            <a:noFill/>
                          </a:ln>
                          <a:solidFill>
                            <a:schemeClr val="tx1"/>
                          </a:solidFill>
                          <a:effectLst/>
                          <a:latin typeface="Arial" charset="0"/>
                        </a:rPr>
                        <a:t>2,494,475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424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Miami Metro Area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2,479,021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424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Boston Metro Area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2,277,958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8.1%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280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San Francisco-Oakland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2,056,454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Arial" charset="0"/>
                        </a:rPr>
                        <a:t>  14.5%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84" name="Slide Number Placeholder 5"/>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B81C81BE-BE0A-48CE-B450-64C17DD579D1}" type="slidenum">
              <a:rPr lang="en-US" smtClean="0"/>
              <a:pPr/>
              <a:t>5</a:t>
            </a:fld>
            <a:endParaRPr lang="en-US" dirty="0" smtClean="0"/>
          </a:p>
        </p:txBody>
      </p:sp>
      <p:sp>
        <p:nvSpPr>
          <p:cNvPr id="9" name="Rectangle 8"/>
          <p:cNvSpPr/>
          <p:nvPr/>
        </p:nvSpPr>
        <p:spPr>
          <a:xfrm>
            <a:off x="1600200" y="6248400"/>
            <a:ext cx="5257800" cy="369332"/>
          </a:xfrm>
          <a:prstGeom prst="rect">
            <a:avLst/>
          </a:prstGeom>
        </p:spPr>
        <p:txBody>
          <a:bodyPr wrap="square">
            <a:spAutoFit/>
          </a:bodyPr>
          <a:lstStyle/>
          <a:p>
            <a:pPr algn="r">
              <a:spcBef>
                <a:spcPts val="0"/>
              </a:spcBef>
              <a:spcAft>
                <a:spcPts val="0"/>
              </a:spcAft>
            </a:pPr>
            <a:r>
              <a:rPr lang="en-US" sz="900" dirty="0" smtClean="0">
                <a:latin typeface="Arial"/>
              </a:rPr>
              <a:t>US Census Bureau; American Community Survey; 2005 – 2009 5 year data set; generated by Clara Reschovsky using American Fact Finder; http://factfinder.census.gov </a:t>
            </a:r>
            <a:endParaRPr lang="en-US" sz="9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1524000" y="266700"/>
            <a:ext cx="7391400" cy="1104900"/>
          </a:xfrm>
        </p:spPr>
        <p:txBody>
          <a:bodyPr>
            <a:normAutofit fontScale="90000"/>
          </a:bodyPr>
          <a:lstStyle/>
          <a:p>
            <a:pPr eaLnBrk="1" hangingPunct="1">
              <a:defRPr/>
            </a:pPr>
            <a:r>
              <a:rPr lang="en-US" sz="4000" dirty="0" smtClean="0"/>
              <a:t>Commuter Connections Daily Program Impacts  </a:t>
            </a:r>
          </a:p>
        </p:txBody>
      </p:sp>
      <p:graphicFrame>
        <p:nvGraphicFramePr>
          <p:cNvPr id="132147" name="Group 51"/>
          <p:cNvGraphicFramePr>
            <a:graphicFrameLocks noGrp="1"/>
          </p:cNvGraphicFramePr>
          <p:nvPr>
            <p:ph idx="1"/>
          </p:nvPr>
        </p:nvGraphicFramePr>
        <p:xfrm>
          <a:off x="2209800" y="1905000"/>
          <a:ext cx="6629400" cy="4179888"/>
        </p:xfrm>
        <a:graphic>
          <a:graphicData uri="http://schemas.openxmlformats.org/drawingml/2006/table">
            <a:tbl>
              <a:tblPr/>
              <a:tblGrid>
                <a:gridCol w="3314700"/>
                <a:gridCol w="3314700"/>
              </a:tblGrid>
              <a:tr h="105092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tx1"/>
                          </a:solidFill>
                          <a:effectLst/>
                          <a:latin typeface="Arial" charset="0"/>
                        </a:rPr>
                        <a:t>Measure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tx1"/>
                          </a:solidFill>
                          <a:effectLst/>
                          <a:latin typeface="Arial" charset="0"/>
                        </a:rPr>
                        <a:t>Reductions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Vehicle Trips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126,000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9788">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Vehicle Miles of Travel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2,400,000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137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Nitrogen Oxides (NOx)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0.9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Volatile Organic Compounds (VOC)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0" i="0" u="none" strike="noStrike" cap="none" normalizeH="0" baseline="0" dirty="0" smtClean="0">
                          <a:ln>
                            <a:noFill/>
                          </a:ln>
                          <a:solidFill>
                            <a:schemeClr val="tx1"/>
                          </a:solidFill>
                          <a:effectLst/>
                          <a:latin typeface="Arial" charset="0"/>
                        </a:rPr>
                        <a:t>0.5 Tons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195" name="Slide Number Placeholder 4"/>
          <p:cNvSpPr>
            <a:spLocks noGrp="1"/>
          </p:cNvSpPr>
          <p:nvPr>
            <p:ph type="sldNum" sz="quarter" idx="12"/>
          </p:nvPr>
        </p:nvSpPr>
        <p:spPr>
          <a:noFill/>
        </p:spPr>
        <p:txBody>
          <a:bodyPr>
            <a:normAutofit fontScale="92500" lnSpcReduction="20000"/>
          </a:bodyPr>
          <a:lstStyle/>
          <a:p>
            <a:fld id="{30AE416B-1F14-4914-87FC-2E9013106C65}" type="slidenum">
              <a:rPr lang="en-US" smtClean="0"/>
              <a:pPr/>
              <a:t>6</a:t>
            </a:fld>
            <a:endParaRPr lang="en-US" dirty="0" smtClean="0"/>
          </a:p>
        </p:txBody>
      </p:sp>
      <p:pic>
        <p:nvPicPr>
          <p:cNvPr id="7" name="Picture 67" descr="C:\Users\nramfos\Pictures\Microsoft Clip Organizer\j0385354.jpg"/>
          <p:cNvPicPr>
            <a:picLocks noChangeAspect="1" noChangeArrowheads="1"/>
          </p:cNvPicPr>
          <p:nvPr/>
        </p:nvPicPr>
        <p:blipFill>
          <a:blip r:embed="rId2" cstate="print"/>
          <a:srcRect/>
          <a:stretch>
            <a:fillRect/>
          </a:stretch>
        </p:blipFill>
        <p:spPr bwMode="auto">
          <a:xfrm flipV="1">
            <a:off x="381000" y="762000"/>
            <a:ext cx="1676400" cy="6324602"/>
          </a:xfrm>
          <a:prstGeom prst="rect">
            <a:avLst/>
          </a:prstGeom>
          <a:noFill/>
          <a:scene3d>
            <a:camera prst="orthographicFront">
              <a:rot lat="3300005" lon="21593999" rev="0"/>
            </a:camera>
            <a:lightRig rig="threePt" dir="t"/>
          </a:scene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raffic Congestion.jpg"/>
          <p:cNvPicPr>
            <a:picLocks noChangeAspect="1"/>
          </p:cNvPicPr>
          <p:nvPr/>
        </p:nvPicPr>
        <p:blipFill>
          <a:blip r:embed="rId2" cstate="print"/>
          <a:stretch>
            <a:fillRect/>
          </a:stretch>
        </p:blipFill>
        <p:spPr>
          <a:xfrm>
            <a:off x="228600" y="1400835"/>
            <a:ext cx="8708571" cy="5152365"/>
          </a:xfrm>
          <a:prstGeom prst="rect">
            <a:avLst/>
          </a:prstGeom>
        </p:spPr>
      </p:pic>
      <p:sp>
        <p:nvSpPr>
          <p:cNvPr id="153602" name="Rectangle 2"/>
          <p:cNvSpPr>
            <a:spLocks noGrp="1" noChangeArrowheads="1"/>
          </p:cNvSpPr>
          <p:nvPr>
            <p:ph type="title"/>
          </p:nvPr>
        </p:nvSpPr>
        <p:spPr>
          <a:xfrm>
            <a:off x="1447800" y="266700"/>
            <a:ext cx="7467600" cy="1104900"/>
          </a:xfrm>
        </p:spPr>
        <p:txBody>
          <a:bodyPr>
            <a:normAutofit fontScale="90000"/>
          </a:bodyPr>
          <a:lstStyle/>
          <a:p>
            <a:pPr eaLnBrk="1" hangingPunct="1">
              <a:defRPr/>
            </a:pPr>
            <a:r>
              <a:rPr lang="en-US" sz="4000" dirty="0" smtClean="0"/>
              <a:t>Commuter Connections’ Role in the Regional Planning Process</a:t>
            </a:r>
          </a:p>
        </p:txBody>
      </p:sp>
      <p:sp useBgFill="1">
        <p:nvSpPr>
          <p:cNvPr id="9220" name="Rectangle 3"/>
          <p:cNvSpPr>
            <a:spLocks noGrp="1" noChangeArrowheads="1"/>
          </p:cNvSpPr>
          <p:nvPr>
            <p:ph idx="1"/>
          </p:nvPr>
        </p:nvSpPr>
        <p:spPr>
          <a:xfrm>
            <a:off x="2057400" y="2133600"/>
            <a:ext cx="5715000" cy="3200400"/>
          </a:xfrm>
        </p:spPr>
        <p:txBody>
          <a:bodyPr>
            <a:normAutofit fontScale="85000" lnSpcReduction="20000"/>
          </a:bodyPr>
          <a:lstStyle/>
          <a:p>
            <a:pPr eaLnBrk="1" hangingPunct="1"/>
            <a:r>
              <a:rPr lang="en-US" dirty="0" smtClean="0"/>
              <a:t>The TPB is required by Federal regulations to approve a congestion management process which includes TDM as part of t metropolitan transportation plan.</a:t>
            </a:r>
          </a:p>
          <a:p>
            <a:pPr lvl="1" eaLnBrk="1" hangingPunct="1"/>
            <a:r>
              <a:rPr lang="en-US" dirty="0" smtClean="0"/>
              <a:t>Commuter Connections constitutes the major demand management component of the region’s congestion management process.</a:t>
            </a:r>
          </a:p>
        </p:txBody>
      </p:sp>
      <p:sp>
        <p:nvSpPr>
          <p:cNvPr id="9218" name="Slide Number Placeholder 4"/>
          <p:cNvSpPr>
            <a:spLocks noGrp="1"/>
          </p:cNvSpPr>
          <p:nvPr>
            <p:ph type="sldNum" sz="quarter" idx="12"/>
          </p:nvPr>
        </p:nvSpPr>
        <p:spPr>
          <a:noFill/>
        </p:spPr>
        <p:txBody>
          <a:bodyPr>
            <a:normAutofit fontScale="92500" lnSpcReduction="20000"/>
          </a:bodyPr>
          <a:lstStyle/>
          <a:p>
            <a:fld id="{A6FCD1A9-B588-4B51-978F-1F78E0296D67}" type="slidenum">
              <a:rPr lang="en-US" smtClean="0"/>
              <a:pPr/>
              <a:t>7</a:t>
            </a:fld>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1524000" y="266700"/>
            <a:ext cx="7391400" cy="1104900"/>
          </a:xfrm>
        </p:spPr>
        <p:txBody>
          <a:bodyPr>
            <a:normAutofit fontScale="90000"/>
          </a:bodyPr>
          <a:lstStyle/>
          <a:p>
            <a:pPr eaLnBrk="1" hangingPunct="1">
              <a:defRPr/>
            </a:pPr>
            <a:r>
              <a:rPr lang="en-US" sz="4000" dirty="0" smtClean="0"/>
              <a:t>Commuter Connections’ Role in the Regional Planning Process</a:t>
            </a:r>
          </a:p>
        </p:txBody>
      </p:sp>
      <p:sp>
        <p:nvSpPr>
          <p:cNvPr id="10245" name="Rectangle 3"/>
          <p:cNvSpPr>
            <a:spLocks noGrp="1" noChangeArrowheads="1"/>
          </p:cNvSpPr>
          <p:nvPr>
            <p:ph idx="1"/>
          </p:nvPr>
        </p:nvSpPr>
        <p:spPr>
          <a:xfrm>
            <a:off x="1600200" y="1790700"/>
            <a:ext cx="7315200" cy="4381500"/>
          </a:xfrm>
        </p:spPr>
        <p:txBody>
          <a:bodyPr>
            <a:normAutofit lnSpcReduction="10000"/>
          </a:bodyPr>
          <a:lstStyle/>
          <a:p>
            <a:pPr eaLnBrk="1" hangingPunct="1">
              <a:lnSpc>
                <a:spcPct val="90000"/>
              </a:lnSpc>
            </a:pPr>
            <a:r>
              <a:rPr lang="en-US" dirty="0" smtClean="0"/>
              <a:t>Commuter Connections also provides transportation emission reduction measure (TERM) benefits for inclusion in the air quality conformity determination approved by the TPB.  This is part of the annual update of the region’s Constrained Long Range Plan (CLRP) and Transportation Improvement Program (TIP).</a:t>
            </a:r>
          </a:p>
          <a:p>
            <a:pPr eaLnBrk="1" hangingPunct="1">
              <a:lnSpc>
                <a:spcPct val="90000"/>
              </a:lnSpc>
              <a:buFont typeface="Wingdings" pitchFamily="2" charset="2"/>
              <a:buNone/>
            </a:pPr>
            <a:endParaRPr lang="en-US" dirty="0" smtClean="0"/>
          </a:p>
        </p:txBody>
      </p:sp>
      <p:sp>
        <p:nvSpPr>
          <p:cNvPr id="10243" name="Slide Number Placeholder 4"/>
          <p:cNvSpPr>
            <a:spLocks noGrp="1"/>
          </p:cNvSpPr>
          <p:nvPr>
            <p:ph type="sldNum" sz="quarter" idx="12"/>
          </p:nvPr>
        </p:nvSpPr>
        <p:spPr>
          <a:noFill/>
        </p:spPr>
        <p:txBody>
          <a:bodyPr>
            <a:normAutofit fontScale="92500" lnSpcReduction="20000"/>
          </a:bodyPr>
          <a:lstStyle/>
          <a:p>
            <a:fld id="{1AB257EB-6445-4625-93A9-537B6176099B}" type="slidenum">
              <a:rPr lang="en-US" smtClean="0"/>
              <a:pPr/>
              <a:t>8</a:t>
            </a:fld>
            <a:endParaRPr lang="en-US" dirty="0" smtClean="0"/>
          </a:p>
        </p:txBody>
      </p:sp>
      <p:pic>
        <p:nvPicPr>
          <p:cNvPr id="7" name="Picture 3"/>
          <p:cNvPicPr>
            <a:picLocks noChangeAspect="1" noChangeArrowheads="1"/>
          </p:cNvPicPr>
          <p:nvPr/>
        </p:nvPicPr>
        <p:blipFill>
          <a:blip r:embed="rId2" cstate="print"/>
          <a:srcRect/>
          <a:stretch>
            <a:fillRect/>
          </a:stretch>
        </p:blipFill>
        <p:spPr bwMode="auto">
          <a:xfrm>
            <a:off x="152400" y="5715000"/>
            <a:ext cx="2743200" cy="9758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524000" y="266700"/>
            <a:ext cx="7391400" cy="1104900"/>
          </a:xfrm>
        </p:spPr>
        <p:txBody>
          <a:bodyPr>
            <a:normAutofit fontScale="90000"/>
          </a:bodyPr>
          <a:lstStyle/>
          <a:p>
            <a:pPr eaLnBrk="1" hangingPunct="1">
              <a:defRPr/>
            </a:pPr>
            <a:r>
              <a:rPr lang="en-US" dirty="0" smtClean="0"/>
              <a:t>Cost Effectiveness of Commuter Connections	</a:t>
            </a:r>
          </a:p>
        </p:txBody>
      </p:sp>
      <p:sp>
        <p:nvSpPr>
          <p:cNvPr id="12293" name="Rectangle 3"/>
          <p:cNvSpPr>
            <a:spLocks noGrp="1" noChangeArrowheads="1"/>
          </p:cNvSpPr>
          <p:nvPr>
            <p:ph idx="1"/>
          </p:nvPr>
        </p:nvSpPr>
        <p:spPr>
          <a:xfrm>
            <a:off x="1295400" y="1447800"/>
            <a:ext cx="7620000" cy="5181600"/>
          </a:xfrm>
        </p:spPr>
        <p:txBody>
          <a:bodyPr>
            <a:normAutofit/>
          </a:bodyPr>
          <a:lstStyle/>
          <a:p>
            <a:pPr eaLnBrk="1" hangingPunct="1">
              <a:lnSpc>
                <a:spcPct val="90000"/>
              </a:lnSpc>
            </a:pPr>
            <a:r>
              <a:rPr lang="en-US" sz="2800" dirty="0" smtClean="0"/>
              <a:t>Cost per Vehicle Trip		$0.14</a:t>
            </a:r>
          </a:p>
          <a:p>
            <a:pPr lvl="1" eaLnBrk="1" hangingPunct="1">
              <a:lnSpc>
                <a:spcPct val="90000"/>
              </a:lnSpc>
              <a:buFontTx/>
              <a:buNone/>
            </a:pPr>
            <a:r>
              <a:rPr lang="en-US" dirty="0" smtClean="0"/>
              <a:t>Reduced</a:t>
            </a:r>
          </a:p>
          <a:p>
            <a:pPr eaLnBrk="1" hangingPunct="1">
              <a:lnSpc>
                <a:spcPct val="90000"/>
              </a:lnSpc>
            </a:pPr>
            <a:r>
              <a:rPr lang="en-US" sz="2800" dirty="0" smtClean="0"/>
              <a:t>Cost per Vehicle Mile of		$0.01</a:t>
            </a:r>
          </a:p>
          <a:p>
            <a:pPr lvl="1" eaLnBrk="1" hangingPunct="1">
              <a:lnSpc>
                <a:spcPct val="90000"/>
              </a:lnSpc>
              <a:buFontTx/>
              <a:buNone/>
            </a:pPr>
            <a:r>
              <a:rPr lang="en-US" dirty="0" smtClean="0"/>
              <a:t>Travel Reduced</a:t>
            </a:r>
          </a:p>
          <a:p>
            <a:pPr eaLnBrk="1" hangingPunct="1">
              <a:lnSpc>
                <a:spcPct val="90000"/>
              </a:lnSpc>
            </a:pPr>
            <a:r>
              <a:rPr lang="en-US" sz="2800" dirty="0" smtClean="0"/>
              <a:t>Cost per ton of	 NOx			$20,000</a:t>
            </a:r>
          </a:p>
          <a:p>
            <a:pPr lvl="1" eaLnBrk="1" hangingPunct="1">
              <a:lnSpc>
                <a:spcPct val="90000"/>
              </a:lnSpc>
              <a:buFontTx/>
              <a:buNone/>
            </a:pPr>
            <a:r>
              <a:rPr lang="en-US" dirty="0" smtClean="0"/>
              <a:t>Reduced</a:t>
            </a:r>
          </a:p>
          <a:p>
            <a:pPr eaLnBrk="1" hangingPunct="1">
              <a:lnSpc>
                <a:spcPct val="90000"/>
              </a:lnSpc>
            </a:pPr>
            <a:r>
              <a:rPr lang="en-US" sz="2800" dirty="0" smtClean="0"/>
              <a:t>Cost per ton of	 VOC			$33,000</a:t>
            </a:r>
          </a:p>
          <a:p>
            <a:pPr lvl="1" eaLnBrk="1" hangingPunct="1">
              <a:lnSpc>
                <a:spcPct val="90000"/>
              </a:lnSpc>
              <a:buFontTx/>
              <a:buNone/>
            </a:pPr>
            <a:r>
              <a:rPr lang="en-US" dirty="0" smtClean="0"/>
              <a:t>Reduced</a:t>
            </a:r>
          </a:p>
          <a:p>
            <a:pPr eaLnBrk="1" hangingPunct="1">
              <a:lnSpc>
                <a:spcPct val="90000"/>
              </a:lnSpc>
              <a:buFont typeface="Wingdings" pitchFamily="2" charset="2"/>
              <a:buNone/>
            </a:pPr>
            <a:endParaRPr lang="en-US" sz="2800" dirty="0" smtClean="0"/>
          </a:p>
          <a:p>
            <a:pPr eaLnBrk="1" hangingPunct="1">
              <a:lnSpc>
                <a:spcPct val="90000"/>
              </a:lnSpc>
              <a:buFont typeface="Wingdings" pitchFamily="2" charset="2"/>
              <a:buNone/>
            </a:pPr>
            <a:endParaRPr lang="en-US" sz="2800" dirty="0" smtClean="0"/>
          </a:p>
          <a:p>
            <a:pPr eaLnBrk="1" hangingPunct="1">
              <a:lnSpc>
                <a:spcPct val="90000"/>
              </a:lnSpc>
              <a:buFont typeface="Wingdings" pitchFamily="2" charset="2"/>
              <a:buNone/>
            </a:pPr>
            <a:r>
              <a:rPr lang="en-US" sz="1400" dirty="0" smtClean="0"/>
              <a:t>	</a:t>
            </a:r>
            <a:r>
              <a:rPr lang="en-US" sz="1200" dirty="0" smtClean="0"/>
              <a:t>				</a:t>
            </a:r>
          </a:p>
        </p:txBody>
      </p:sp>
      <p:sp>
        <p:nvSpPr>
          <p:cNvPr id="12291" name="Slide Number Placeholder 4"/>
          <p:cNvSpPr>
            <a:spLocks noGrp="1"/>
          </p:cNvSpPr>
          <p:nvPr>
            <p:ph type="sldNum" sz="quarter" idx="12"/>
          </p:nvPr>
        </p:nvSpPr>
        <p:spPr>
          <a:noFill/>
        </p:spPr>
        <p:txBody>
          <a:bodyPr>
            <a:normAutofit fontScale="92500" lnSpcReduction="20000"/>
          </a:bodyPr>
          <a:lstStyle/>
          <a:p>
            <a:fld id="{9AF5C1A6-8DB5-4024-858C-7076A4C2BA29}" type="slidenum">
              <a:rPr lang="en-US" smtClean="0"/>
              <a:pPr/>
              <a:t>9</a:t>
            </a:fld>
            <a:endParaRPr lang="en-US" dirty="0" smtClean="0"/>
          </a:p>
        </p:txBody>
      </p:sp>
      <p:pic>
        <p:nvPicPr>
          <p:cNvPr id="7" name="Picture 6" descr="10216430.jpg"/>
          <p:cNvPicPr>
            <a:picLocks noChangeAspect="1"/>
          </p:cNvPicPr>
          <p:nvPr/>
        </p:nvPicPr>
        <p:blipFill>
          <a:blip r:embed="rId2" cstate="print"/>
          <a:stretch>
            <a:fillRect/>
          </a:stretch>
        </p:blipFill>
        <p:spPr>
          <a:xfrm>
            <a:off x="152400" y="2209800"/>
            <a:ext cx="1447800" cy="1143000"/>
          </a:xfrm>
          <a:prstGeom prst="rect">
            <a:avLst/>
          </a:prstGeom>
          <a:effectLst>
            <a:reflection blurRad="6350" stA="50000" endA="295" endPos="92000" dist="101600" dir="5400000" sy="-100000" algn="bl" rotWithShape="0"/>
            <a:softEdge rad="1270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524000" y="266700"/>
            <a:ext cx="7391400" cy="1104900"/>
          </a:xfrm>
        </p:spPr>
        <p:txBody>
          <a:bodyPr>
            <a:normAutofit fontScale="90000"/>
          </a:bodyPr>
          <a:lstStyle/>
          <a:p>
            <a:pPr algn="ctr" eaLnBrk="1" hangingPunct="1">
              <a:defRPr/>
            </a:pPr>
            <a:r>
              <a:rPr lang="en-US" dirty="0" smtClean="0"/>
              <a:t>Proposed FY 2014 CCWP Budget	</a:t>
            </a:r>
          </a:p>
        </p:txBody>
      </p:sp>
      <p:graphicFrame>
        <p:nvGraphicFramePr>
          <p:cNvPr id="61617" name="Group 177"/>
          <p:cNvGraphicFramePr>
            <a:graphicFrameLocks noGrp="1"/>
          </p:cNvGraphicFramePr>
          <p:nvPr>
            <p:ph type="tbl" idx="1"/>
          </p:nvPr>
        </p:nvGraphicFramePr>
        <p:xfrm>
          <a:off x="1066800" y="1371599"/>
          <a:ext cx="7696200" cy="5257799"/>
        </p:xfrm>
        <a:graphic>
          <a:graphicData uri="http://schemas.openxmlformats.org/drawingml/2006/table">
            <a:tbl>
              <a:tblPr/>
              <a:tblGrid>
                <a:gridCol w="3389095"/>
                <a:gridCol w="2188135"/>
                <a:gridCol w="2118970"/>
              </a:tblGrid>
              <a:tr h="52521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rgbClr val="FF0000"/>
                          </a:solidFill>
                          <a:effectLst/>
                          <a:latin typeface="Arial" charset="0"/>
                        </a:rPr>
                        <a:t>Program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rgbClr val="FF0000"/>
                          </a:solidFill>
                          <a:effectLst/>
                          <a:latin typeface="Arial" charset="0"/>
                        </a:rPr>
                        <a:t>Cost FY13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rgbClr val="FF0000"/>
                          </a:solidFill>
                          <a:effectLst/>
                          <a:latin typeface="Arial" charset="0"/>
                        </a:rPr>
                        <a:t>Cost FY14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7739">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Commuter Operations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$480,686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$498,653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1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GRH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$651,112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$676,360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1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Mass Marketing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$2,582,130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$2,669,994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00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Program Evaluation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$850,000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$445,000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00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Employer Outreach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$590,855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$609,848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1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GRH Baltimore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$170,000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$150,000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1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chemeClr val="tx1"/>
                          </a:solidFill>
                          <a:effectLst/>
                          <a:latin typeface="Arial" charset="0"/>
                        </a:rPr>
                        <a:t>$5,324,783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800" b="1" i="0" u="none" strike="noStrike" cap="none" normalizeH="0" baseline="0" dirty="0" smtClean="0">
                          <a:ln>
                            <a:noFill/>
                          </a:ln>
                          <a:solidFill>
                            <a:schemeClr val="tx1"/>
                          </a:solidFill>
                          <a:effectLst/>
                          <a:latin typeface="Arial" charset="0"/>
                        </a:rPr>
                        <a:t>$5,049,855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14" name="Slide Number Placeholder 4"/>
          <p:cNvSpPr>
            <a:spLocks noGrp="1"/>
          </p:cNvSpPr>
          <p:nvPr>
            <p:ph type="sldNum" sz="quarter" idx="11"/>
          </p:nvPr>
        </p:nvSpPr>
        <p:spPr>
          <a:noFill/>
        </p:spPr>
        <p:txBody>
          <a:bodyPr/>
          <a:lstStyle/>
          <a:p>
            <a:fld id="{7B0ADB55-44A9-44AF-9DEB-A9DD8BA18308}" type="slidenum">
              <a:rPr lang="en-US" smtClean="0"/>
              <a:pPr/>
              <a:t>10</a:t>
            </a:fld>
            <a:endParaRPr lang="en-US" dirty="0" smtClean="0"/>
          </a:p>
        </p:txBody>
      </p:sp>
      <p:pic>
        <p:nvPicPr>
          <p:cNvPr id="5" name="Picture 4" descr="Dollar Sign Button.PNG"/>
          <p:cNvPicPr>
            <a:picLocks noChangeAspect="1"/>
          </p:cNvPicPr>
          <p:nvPr/>
        </p:nvPicPr>
        <p:blipFill>
          <a:blip r:embed="rId3" cstate="print"/>
          <a:stretch>
            <a:fillRect/>
          </a:stretch>
        </p:blipFill>
        <p:spPr>
          <a:xfrm>
            <a:off x="381000" y="152400"/>
            <a:ext cx="1467498" cy="1143000"/>
          </a:xfrm>
          <a:prstGeom prst="rect">
            <a:avLst/>
          </a:prstGeom>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524000" y="266700"/>
            <a:ext cx="7391400" cy="1104900"/>
          </a:xfrm>
        </p:spPr>
        <p:txBody>
          <a:bodyPr>
            <a:normAutofit fontScale="90000"/>
          </a:bodyPr>
          <a:lstStyle/>
          <a:p>
            <a:pPr eaLnBrk="1" hangingPunct="1">
              <a:defRPr/>
            </a:pPr>
            <a:r>
              <a:rPr lang="en-US" sz="4000" dirty="0" smtClean="0"/>
              <a:t>Proposed FY 2014 CCWP Budget</a:t>
            </a:r>
          </a:p>
        </p:txBody>
      </p:sp>
      <p:sp>
        <p:nvSpPr>
          <p:cNvPr id="14340" name="Rectangle 3"/>
          <p:cNvSpPr>
            <a:spLocks noGrp="1" noChangeArrowheads="1"/>
          </p:cNvSpPr>
          <p:nvPr>
            <p:ph idx="1"/>
          </p:nvPr>
        </p:nvSpPr>
        <p:spPr>
          <a:xfrm>
            <a:off x="1524000" y="1600200"/>
            <a:ext cx="7318375" cy="5029200"/>
          </a:xfrm>
        </p:spPr>
        <p:txBody>
          <a:bodyPr>
            <a:normAutofit/>
          </a:bodyPr>
          <a:lstStyle/>
          <a:p>
            <a:pPr eaLnBrk="1" hangingPunct="1">
              <a:lnSpc>
                <a:spcPct val="90000"/>
              </a:lnSpc>
            </a:pPr>
            <a:r>
              <a:rPr lang="en-US" sz="2900" dirty="0" smtClean="0"/>
              <a:t>Overall 5% decrease from FY 2013</a:t>
            </a:r>
          </a:p>
          <a:p>
            <a:pPr eaLnBrk="1" hangingPunct="1">
              <a:lnSpc>
                <a:spcPct val="90000"/>
              </a:lnSpc>
            </a:pPr>
            <a:r>
              <a:rPr lang="en-US" sz="2900" dirty="0" smtClean="0"/>
              <a:t>Budget Breakdown: </a:t>
            </a:r>
            <a:r>
              <a:rPr lang="en-US" sz="2900" b="1" dirty="0" smtClean="0"/>
              <a:t>$5,049,855</a:t>
            </a:r>
          </a:p>
          <a:p>
            <a:pPr lvl="1" eaLnBrk="1" hangingPunct="1">
              <a:lnSpc>
                <a:spcPct val="90000"/>
              </a:lnSpc>
            </a:pPr>
            <a:r>
              <a:rPr lang="en-US" sz="2900" b="1" dirty="0" smtClean="0"/>
              <a:t>COG/TPB Staff &amp; Overhead:  $1,495,129 or 30% of the overall budget</a:t>
            </a:r>
          </a:p>
          <a:p>
            <a:pPr lvl="1" eaLnBrk="1" hangingPunct="1">
              <a:lnSpc>
                <a:spcPct val="90000"/>
              </a:lnSpc>
            </a:pPr>
            <a:r>
              <a:rPr lang="en-US" sz="2900" b="1" dirty="0" smtClean="0"/>
              <a:t>Private Sector Services:  $2,544,043 or 50% of the overall budget</a:t>
            </a:r>
          </a:p>
          <a:p>
            <a:pPr lvl="1" eaLnBrk="1" hangingPunct="1">
              <a:lnSpc>
                <a:spcPct val="90000"/>
              </a:lnSpc>
            </a:pPr>
            <a:r>
              <a:rPr lang="en-US" sz="2900" b="1" dirty="0" smtClean="0"/>
              <a:t>Local Jurisdiction Pass-Thru: $433,304 or 9% of the overall budget</a:t>
            </a:r>
          </a:p>
          <a:p>
            <a:pPr lvl="1" eaLnBrk="1" hangingPunct="1">
              <a:lnSpc>
                <a:spcPct val="90000"/>
              </a:lnSpc>
            </a:pPr>
            <a:r>
              <a:rPr lang="en-US" sz="2900" b="1" dirty="0" smtClean="0"/>
              <a:t>Direct Costs:  $577,379 or 11% of the overall budget</a:t>
            </a:r>
          </a:p>
        </p:txBody>
      </p:sp>
      <p:sp>
        <p:nvSpPr>
          <p:cNvPr id="14338" name="Slide Number Placeholder 4"/>
          <p:cNvSpPr>
            <a:spLocks noGrp="1"/>
          </p:cNvSpPr>
          <p:nvPr>
            <p:ph type="sldNum" sz="quarter" idx="12"/>
          </p:nvPr>
        </p:nvSpPr>
        <p:spPr>
          <a:noFill/>
        </p:spPr>
        <p:txBody>
          <a:bodyPr/>
          <a:lstStyle/>
          <a:p>
            <a:fld id="{7F590A9D-6D7F-49D8-9EA3-ADFCF42BAB96}" type="slidenum">
              <a:rPr lang="en-US" smtClean="0"/>
              <a:pPr/>
              <a:t>11</a:t>
            </a:fld>
            <a:endParaRPr lang="en-US" dirty="0" smtClean="0"/>
          </a:p>
        </p:txBody>
      </p:sp>
      <p:pic>
        <p:nvPicPr>
          <p:cNvPr id="5" name="Picture 4" descr="Dollar Sign Button.PNG"/>
          <p:cNvPicPr>
            <a:picLocks noChangeAspect="1"/>
          </p:cNvPicPr>
          <p:nvPr/>
        </p:nvPicPr>
        <p:blipFill>
          <a:blip r:embed="rId2" cstate="print"/>
          <a:stretch>
            <a:fillRect/>
          </a:stretch>
        </p:blipFill>
        <p:spPr>
          <a:xfrm>
            <a:off x="152400" y="152400"/>
            <a:ext cx="1467498" cy="1447800"/>
          </a:xfrm>
          <a:prstGeom prst="rect">
            <a:avLst/>
          </a:prstGeom>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447800" y="266700"/>
            <a:ext cx="7467600" cy="1104900"/>
          </a:xfrm>
        </p:spPr>
        <p:txBody>
          <a:bodyPr>
            <a:normAutofit fontScale="90000"/>
          </a:bodyPr>
          <a:lstStyle/>
          <a:p>
            <a:pPr eaLnBrk="1" hangingPunct="1">
              <a:defRPr/>
            </a:pPr>
            <a:r>
              <a:rPr lang="en-US" dirty="0" smtClean="0"/>
              <a:t>What’s New In FY 2014 CCWP</a:t>
            </a:r>
          </a:p>
        </p:txBody>
      </p:sp>
      <p:sp>
        <p:nvSpPr>
          <p:cNvPr id="16388" name="Rectangle 3"/>
          <p:cNvSpPr>
            <a:spLocks noGrp="1" noChangeArrowheads="1"/>
          </p:cNvSpPr>
          <p:nvPr>
            <p:ph idx="1"/>
          </p:nvPr>
        </p:nvSpPr>
        <p:spPr>
          <a:xfrm>
            <a:off x="1524000" y="1790700"/>
            <a:ext cx="7391400" cy="4838700"/>
          </a:xfrm>
        </p:spPr>
        <p:txBody>
          <a:bodyPr>
            <a:normAutofit lnSpcReduction="10000"/>
          </a:bodyPr>
          <a:lstStyle/>
          <a:p>
            <a:pPr eaLnBrk="1" hangingPunct="1"/>
            <a:r>
              <a:rPr lang="en-US" sz="2800" dirty="0" smtClean="0"/>
              <a:t>Regional TDM Marketing</a:t>
            </a:r>
          </a:p>
          <a:p>
            <a:pPr lvl="1"/>
            <a:r>
              <a:rPr lang="en-US" dirty="0" smtClean="0"/>
              <a:t>Commuter Connections’ 40</a:t>
            </a:r>
            <a:r>
              <a:rPr lang="en-US" baseline="30000" dirty="0" smtClean="0"/>
              <a:t>th</a:t>
            </a:r>
            <a:r>
              <a:rPr lang="en-US" dirty="0" smtClean="0"/>
              <a:t> Anniversary</a:t>
            </a:r>
          </a:p>
          <a:p>
            <a:pPr eaLnBrk="1" hangingPunct="1"/>
            <a:r>
              <a:rPr lang="en-US" sz="2800" dirty="0" smtClean="0"/>
              <a:t>Monitoring and Evaluation </a:t>
            </a:r>
          </a:p>
          <a:p>
            <a:pPr lvl="1" eaLnBrk="1" hangingPunct="1"/>
            <a:r>
              <a:rPr lang="en-US" sz="2800" dirty="0" smtClean="0"/>
              <a:t>2013 State of the Commute final Technical Report and General Public Report preparation</a:t>
            </a:r>
          </a:p>
          <a:p>
            <a:pPr lvl="1" eaLnBrk="1" hangingPunct="1"/>
            <a:r>
              <a:rPr lang="en-US" sz="2800" dirty="0" smtClean="0"/>
              <a:t>2013 GRH Applicant Surveys final reports for both DC and Baltimore region’s</a:t>
            </a:r>
          </a:p>
          <a:p>
            <a:pPr lvl="1" eaLnBrk="1" hangingPunct="1"/>
            <a:r>
              <a:rPr lang="en-US" sz="2800" dirty="0" smtClean="0"/>
              <a:t>2013 Bike to Work Day Participant Survey and Report</a:t>
            </a:r>
          </a:p>
        </p:txBody>
      </p:sp>
      <p:sp>
        <p:nvSpPr>
          <p:cNvPr id="16386" name="Slide Number Placeholder 4"/>
          <p:cNvSpPr>
            <a:spLocks noGrp="1"/>
          </p:cNvSpPr>
          <p:nvPr>
            <p:ph type="sldNum" sz="quarter" idx="12"/>
          </p:nvPr>
        </p:nvSpPr>
        <p:spPr>
          <a:noFill/>
        </p:spPr>
        <p:txBody>
          <a:bodyPr/>
          <a:lstStyle/>
          <a:p>
            <a:fld id="{C0D2C80D-931B-4477-9B31-FAEF290091BA}" type="slidenum">
              <a:rPr lang="en-US" smtClean="0"/>
              <a:pPr/>
              <a:t>12</a:t>
            </a:fld>
            <a:endParaRPr lang="en-US" dirty="0" smtClean="0"/>
          </a:p>
        </p:txBody>
      </p:sp>
      <p:pic>
        <p:nvPicPr>
          <p:cNvPr id="5" name="Picture 4" descr="00411779.jpg"/>
          <p:cNvPicPr>
            <a:picLocks noChangeAspect="1"/>
          </p:cNvPicPr>
          <p:nvPr/>
        </p:nvPicPr>
        <p:blipFill>
          <a:blip r:embed="rId2" cstate="print"/>
          <a:stretch>
            <a:fillRect/>
          </a:stretch>
        </p:blipFill>
        <p:spPr>
          <a:xfrm>
            <a:off x="0" y="0"/>
            <a:ext cx="1524000" cy="1524000"/>
          </a:xfrm>
          <a:prstGeom prst="rect">
            <a:avLst/>
          </a:prstGeom>
          <a:effectLst>
            <a:softEdge rad="1270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600200" y="266700"/>
            <a:ext cx="7315200" cy="1104900"/>
          </a:xfrm>
        </p:spPr>
        <p:txBody>
          <a:bodyPr>
            <a:normAutofit fontScale="90000"/>
          </a:bodyPr>
          <a:lstStyle/>
          <a:p>
            <a:pPr eaLnBrk="1" hangingPunct="1">
              <a:defRPr/>
            </a:pPr>
            <a:r>
              <a:rPr lang="en-US" sz="4000" dirty="0" smtClean="0"/>
              <a:t>What’s New In FY 2014 CCWP-  continued</a:t>
            </a:r>
          </a:p>
        </p:txBody>
      </p:sp>
      <p:sp>
        <p:nvSpPr>
          <p:cNvPr id="15364" name="Rectangle 3"/>
          <p:cNvSpPr>
            <a:spLocks noGrp="1" noChangeArrowheads="1"/>
          </p:cNvSpPr>
          <p:nvPr>
            <p:ph idx="1"/>
          </p:nvPr>
        </p:nvSpPr>
        <p:spPr>
          <a:xfrm>
            <a:off x="1524000" y="1790700"/>
            <a:ext cx="7391400" cy="4381500"/>
          </a:xfrm>
        </p:spPr>
        <p:txBody>
          <a:bodyPr>
            <a:normAutofit/>
          </a:bodyPr>
          <a:lstStyle/>
          <a:p>
            <a:pPr eaLnBrk="1" hangingPunct="1">
              <a:lnSpc>
                <a:spcPct val="80000"/>
              </a:lnSpc>
            </a:pPr>
            <a:r>
              <a:rPr lang="en-US" sz="2800" dirty="0" smtClean="0"/>
              <a:t>Employer Outreach database analysis</a:t>
            </a:r>
          </a:p>
          <a:p>
            <a:pPr eaLnBrk="1" hangingPunct="1">
              <a:lnSpc>
                <a:spcPct val="80000"/>
              </a:lnSpc>
            </a:pPr>
            <a:endParaRPr lang="en-US" sz="2800" dirty="0" smtClean="0"/>
          </a:p>
          <a:p>
            <a:pPr eaLnBrk="1" hangingPunct="1">
              <a:lnSpc>
                <a:spcPct val="80000"/>
              </a:lnSpc>
            </a:pPr>
            <a:r>
              <a:rPr lang="en-US" sz="2800" dirty="0" smtClean="0"/>
              <a:t>Employer Telework Data Collection (MD)</a:t>
            </a:r>
          </a:p>
          <a:p>
            <a:pPr eaLnBrk="1" hangingPunct="1">
              <a:lnSpc>
                <a:spcPct val="80000"/>
              </a:lnSpc>
            </a:pPr>
            <a:endParaRPr lang="en-US" sz="2800" dirty="0" smtClean="0"/>
          </a:p>
          <a:p>
            <a:pPr eaLnBrk="1" hangingPunct="1">
              <a:lnSpc>
                <a:spcPct val="80000"/>
              </a:lnSpc>
            </a:pPr>
            <a:r>
              <a:rPr lang="en-US" sz="2800" dirty="0" smtClean="0"/>
              <a:t>2014 draft TERM Analysis Report</a:t>
            </a:r>
          </a:p>
          <a:p>
            <a:pPr eaLnBrk="1" hangingPunct="1">
              <a:lnSpc>
                <a:spcPct val="80000"/>
              </a:lnSpc>
            </a:pPr>
            <a:endParaRPr lang="en-US" sz="2800" dirty="0" smtClean="0"/>
          </a:p>
          <a:p>
            <a:pPr eaLnBrk="1" hangingPunct="1">
              <a:lnSpc>
                <a:spcPct val="80000"/>
              </a:lnSpc>
            </a:pPr>
            <a:r>
              <a:rPr lang="en-US" sz="2800" dirty="0" smtClean="0"/>
              <a:t>Employer Customer Satisfaction Survey and Report</a:t>
            </a:r>
          </a:p>
          <a:p>
            <a:pPr eaLnBrk="1" hangingPunct="1">
              <a:lnSpc>
                <a:spcPct val="80000"/>
              </a:lnSpc>
            </a:pPr>
            <a:endParaRPr lang="en-US" sz="2800" dirty="0" smtClean="0"/>
          </a:p>
          <a:p>
            <a:pPr eaLnBrk="1" hangingPunct="1">
              <a:lnSpc>
                <a:spcPct val="80000"/>
              </a:lnSpc>
            </a:pPr>
            <a:endParaRPr lang="en-US" sz="2800" dirty="0" smtClean="0"/>
          </a:p>
          <a:p>
            <a:pPr eaLnBrk="1" hangingPunct="1">
              <a:lnSpc>
                <a:spcPct val="80000"/>
              </a:lnSpc>
            </a:pPr>
            <a:endParaRPr lang="en-US" sz="2800" dirty="0" smtClean="0"/>
          </a:p>
          <a:p>
            <a:pPr eaLnBrk="1" hangingPunct="1">
              <a:lnSpc>
                <a:spcPct val="80000"/>
              </a:lnSpc>
              <a:buFont typeface="Wingdings" pitchFamily="2" charset="2"/>
              <a:buNone/>
            </a:pPr>
            <a:endParaRPr lang="en-US" sz="2800" dirty="0" smtClean="0"/>
          </a:p>
        </p:txBody>
      </p:sp>
      <p:sp>
        <p:nvSpPr>
          <p:cNvPr id="15362" name="Slide Number Placeholder 4"/>
          <p:cNvSpPr>
            <a:spLocks noGrp="1"/>
          </p:cNvSpPr>
          <p:nvPr>
            <p:ph type="sldNum" sz="quarter" idx="12"/>
          </p:nvPr>
        </p:nvSpPr>
        <p:spPr>
          <a:noFill/>
        </p:spPr>
        <p:txBody>
          <a:bodyPr/>
          <a:lstStyle/>
          <a:p>
            <a:fld id="{C45D7508-D71A-4F7F-8C9A-1F94F139EFC9}" type="slidenum">
              <a:rPr lang="en-US" smtClean="0"/>
              <a:pPr/>
              <a:t>13</a:t>
            </a:fld>
            <a:endParaRPr lang="en-US" dirty="0" smtClean="0"/>
          </a:p>
        </p:txBody>
      </p:sp>
      <p:pic>
        <p:nvPicPr>
          <p:cNvPr id="6" name="Picture 5" descr="Bicyclist in City.jpeg"/>
          <p:cNvPicPr>
            <a:picLocks noChangeAspect="1"/>
          </p:cNvPicPr>
          <p:nvPr/>
        </p:nvPicPr>
        <p:blipFill>
          <a:blip r:embed="rId2" cstate="print"/>
          <a:stretch>
            <a:fillRect/>
          </a:stretch>
        </p:blipFill>
        <p:spPr>
          <a:xfrm>
            <a:off x="304800" y="1600200"/>
            <a:ext cx="1295400" cy="43434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447800" y="266700"/>
            <a:ext cx="7467600" cy="1104900"/>
          </a:xfrm>
        </p:spPr>
        <p:txBody>
          <a:bodyPr/>
          <a:lstStyle/>
          <a:p>
            <a:pPr algn="ctr" eaLnBrk="1" hangingPunct="1">
              <a:defRPr/>
            </a:pPr>
            <a:r>
              <a:rPr lang="en-US" dirty="0" smtClean="0"/>
              <a:t>Next Steps	</a:t>
            </a:r>
          </a:p>
        </p:txBody>
      </p:sp>
      <p:sp>
        <p:nvSpPr>
          <p:cNvPr id="17412" name="Rectangle 3"/>
          <p:cNvSpPr>
            <a:spLocks noGrp="1" noChangeArrowheads="1"/>
          </p:cNvSpPr>
          <p:nvPr>
            <p:ph idx="1"/>
          </p:nvPr>
        </p:nvSpPr>
        <p:spPr>
          <a:xfrm>
            <a:off x="1524000" y="1219200"/>
            <a:ext cx="7086600" cy="5638800"/>
          </a:xfrm>
        </p:spPr>
        <p:txBody>
          <a:bodyPr>
            <a:normAutofit lnSpcReduction="10000"/>
          </a:bodyPr>
          <a:lstStyle/>
          <a:p>
            <a:pPr eaLnBrk="1" hangingPunct="1">
              <a:lnSpc>
                <a:spcPct val="90000"/>
              </a:lnSpc>
            </a:pPr>
            <a:endParaRPr lang="en-US" sz="1400" dirty="0" smtClean="0"/>
          </a:p>
          <a:p>
            <a:pPr eaLnBrk="1" hangingPunct="1">
              <a:lnSpc>
                <a:spcPct val="90000"/>
              </a:lnSpc>
            </a:pPr>
            <a:r>
              <a:rPr lang="en-US" sz="2400" dirty="0" smtClean="0"/>
              <a:t>State funding agencies have provided comments and approved draft 2014 CCWP.  </a:t>
            </a:r>
          </a:p>
          <a:p>
            <a:pPr eaLnBrk="1" hangingPunct="1">
              <a:lnSpc>
                <a:spcPct val="90000"/>
              </a:lnSpc>
            </a:pPr>
            <a:endParaRPr lang="en-US" sz="2400" dirty="0" smtClean="0"/>
          </a:p>
          <a:p>
            <a:pPr eaLnBrk="1" hangingPunct="1">
              <a:lnSpc>
                <a:spcPct val="90000"/>
              </a:lnSpc>
            </a:pPr>
            <a:r>
              <a:rPr lang="en-US" sz="2400" dirty="0" smtClean="0"/>
              <a:t>Commuter Connections Subcommittee reviewed draft CCWP on November 20</a:t>
            </a:r>
            <a:r>
              <a:rPr lang="en-US" sz="2400" baseline="30000" dirty="0" smtClean="0"/>
              <a:t>th</a:t>
            </a:r>
            <a:r>
              <a:rPr lang="en-US" sz="2400" dirty="0" smtClean="0"/>
              <a:t>  and a comment period was established and the document was endorsed on January 15</a:t>
            </a:r>
            <a:r>
              <a:rPr lang="en-US" sz="2400" baseline="30000" dirty="0" smtClean="0"/>
              <a:t>th</a:t>
            </a:r>
          </a:p>
          <a:p>
            <a:pPr eaLnBrk="1" hangingPunct="1">
              <a:lnSpc>
                <a:spcPct val="90000"/>
              </a:lnSpc>
            </a:pPr>
            <a:endParaRPr lang="en-US" sz="2400" baseline="30000" dirty="0" smtClean="0"/>
          </a:p>
          <a:p>
            <a:pPr>
              <a:lnSpc>
                <a:spcPct val="90000"/>
              </a:lnSpc>
            </a:pPr>
            <a:r>
              <a:rPr lang="en-US" sz="2400" dirty="0" smtClean="0"/>
              <a:t>Tech Committee received a briefing of the Work Program on February 1st and will be briefed again on March 1st.</a:t>
            </a:r>
          </a:p>
          <a:p>
            <a:pPr>
              <a:lnSpc>
                <a:spcPct val="90000"/>
              </a:lnSpc>
            </a:pPr>
            <a:endParaRPr lang="en-US" sz="2400" dirty="0" smtClean="0"/>
          </a:p>
          <a:p>
            <a:pPr>
              <a:lnSpc>
                <a:spcPct val="90000"/>
              </a:lnSpc>
            </a:pPr>
            <a:r>
              <a:rPr lang="en-US" sz="2400" dirty="0" smtClean="0"/>
              <a:t>TPB received draft of the FY 2014 CCWP for today’s meeting the document was released for  public comment at the CAC meeting last Thursday.  The TPB will be asked to approve the FY 2014 CCWP at its March meeting.</a:t>
            </a:r>
          </a:p>
          <a:p>
            <a:pPr eaLnBrk="1" hangingPunct="1">
              <a:lnSpc>
                <a:spcPct val="90000"/>
              </a:lnSpc>
            </a:pPr>
            <a:endParaRPr lang="en-US" sz="2400" dirty="0" smtClean="0"/>
          </a:p>
          <a:p>
            <a:pPr eaLnBrk="1" hangingPunct="1">
              <a:lnSpc>
                <a:spcPct val="90000"/>
              </a:lnSpc>
              <a:buFont typeface="Wingdings" pitchFamily="2" charset="2"/>
              <a:buNone/>
            </a:pPr>
            <a:endParaRPr lang="en-US" sz="2400" dirty="0" smtClean="0"/>
          </a:p>
        </p:txBody>
      </p:sp>
      <p:sp>
        <p:nvSpPr>
          <p:cNvPr id="17410" name="Slide Number Placeholder 4"/>
          <p:cNvSpPr>
            <a:spLocks noGrp="1"/>
          </p:cNvSpPr>
          <p:nvPr>
            <p:ph type="sldNum" sz="quarter" idx="12"/>
          </p:nvPr>
        </p:nvSpPr>
        <p:spPr>
          <a:noFill/>
        </p:spPr>
        <p:txBody>
          <a:bodyPr/>
          <a:lstStyle/>
          <a:p>
            <a:fld id="{F8113C47-5A67-4F54-98CF-790CA286F7C7}" type="slidenum">
              <a:rPr lang="en-US" smtClean="0"/>
              <a:pPr/>
              <a:t>14</a:t>
            </a:fld>
            <a:endParaRPr lang="en-US" dirty="0" smtClean="0"/>
          </a:p>
        </p:txBody>
      </p:sp>
      <p:pic>
        <p:nvPicPr>
          <p:cNvPr id="5" name="Picture 5" descr="C:\Documents and Settings\nramfos\My Documents\My Pictures\Microsoft Clip Organizer\j0286671.gif"/>
          <p:cNvPicPr>
            <a:picLocks noChangeAspect="1" noChangeArrowheads="1" noCrop="1"/>
          </p:cNvPicPr>
          <p:nvPr/>
        </p:nvPicPr>
        <p:blipFill>
          <a:blip r:embed="rId2" cstate="print"/>
          <a:srcRect/>
          <a:stretch>
            <a:fillRect/>
          </a:stretch>
        </p:blipFill>
        <p:spPr bwMode="auto">
          <a:xfrm>
            <a:off x="7772400" y="152400"/>
            <a:ext cx="104775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1600200" y="266700"/>
            <a:ext cx="7315200" cy="1104900"/>
          </a:xfrm>
        </p:spPr>
        <p:txBody>
          <a:bodyPr/>
          <a:lstStyle/>
          <a:p>
            <a:pPr algn="ctr" eaLnBrk="1" hangingPunct="1">
              <a:defRPr/>
            </a:pPr>
            <a:r>
              <a:rPr lang="en-US" dirty="0" smtClean="0"/>
              <a:t>Next Steps - continued</a:t>
            </a:r>
          </a:p>
        </p:txBody>
      </p:sp>
      <p:sp>
        <p:nvSpPr>
          <p:cNvPr id="18436" name="Rectangle 3"/>
          <p:cNvSpPr>
            <a:spLocks noGrp="1" noChangeArrowheads="1"/>
          </p:cNvSpPr>
          <p:nvPr>
            <p:ph idx="1"/>
          </p:nvPr>
        </p:nvSpPr>
        <p:spPr>
          <a:xfrm>
            <a:off x="1524000" y="1143000"/>
            <a:ext cx="7318375" cy="5715000"/>
          </a:xfrm>
        </p:spPr>
        <p:txBody>
          <a:bodyPr/>
          <a:lstStyle/>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t>TIP adjustments, if any, will be made and funding commitments secured by June.</a:t>
            </a:r>
          </a:p>
          <a:p>
            <a:pPr eaLnBrk="1" hangingPunct="1">
              <a:lnSpc>
                <a:spcPct val="90000"/>
              </a:lnSpc>
            </a:pPr>
            <a:endParaRPr lang="en-US" sz="2400" dirty="0" smtClean="0"/>
          </a:p>
          <a:p>
            <a:pPr eaLnBrk="1" hangingPunct="1">
              <a:lnSpc>
                <a:spcPct val="90000"/>
              </a:lnSpc>
            </a:pPr>
            <a:r>
              <a:rPr lang="en-US" sz="2400" dirty="0" smtClean="0"/>
              <a:t>Program begins July 1.</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1400" dirty="0" smtClean="0"/>
          </a:p>
        </p:txBody>
      </p:sp>
      <p:sp>
        <p:nvSpPr>
          <p:cNvPr id="18434" name="Slide Number Placeholder 4"/>
          <p:cNvSpPr>
            <a:spLocks noGrp="1"/>
          </p:cNvSpPr>
          <p:nvPr>
            <p:ph type="sldNum" sz="quarter" idx="12"/>
          </p:nvPr>
        </p:nvSpPr>
        <p:spPr>
          <a:noFill/>
        </p:spPr>
        <p:txBody>
          <a:bodyPr/>
          <a:lstStyle/>
          <a:p>
            <a:fld id="{417CA8DC-B703-43CE-AF52-0E7D16C42AA1}" type="slidenum">
              <a:rPr lang="en-US" smtClean="0"/>
              <a:pPr/>
              <a:t>15</a:t>
            </a:fld>
            <a:endParaRPr lang="en-US" dirty="0" smtClean="0"/>
          </a:p>
        </p:txBody>
      </p:sp>
      <p:pic>
        <p:nvPicPr>
          <p:cNvPr id="5" name="Picture 5" descr="C:\Documents and Settings\nramfos\My Documents\My Pictures\Microsoft Clip Organizer\j0286671.gif"/>
          <p:cNvPicPr>
            <a:picLocks noChangeAspect="1" noChangeArrowheads="1" noCrop="1"/>
          </p:cNvPicPr>
          <p:nvPr/>
        </p:nvPicPr>
        <p:blipFill>
          <a:blip r:embed="rId2" cstate="print"/>
          <a:srcRect/>
          <a:stretch>
            <a:fillRect/>
          </a:stretch>
        </p:blipFill>
        <p:spPr bwMode="auto">
          <a:xfrm>
            <a:off x="7543800" y="5029200"/>
            <a:ext cx="104775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0" name="Picture 4" descr="ccrlogo2"/>
          <p:cNvPicPr>
            <a:picLocks noGrp="1" noChangeAspect="1" noChangeArrowheads="1"/>
          </p:cNvPicPr>
          <p:nvPr>
            <p:ph type="title"/>
          </p:nvPr>
        </p:nvPicPr>
        <p:blipFill>
          <a:blip r:embed="rId2" cstate="print"/>
          <a:stretch>
            <a:fillRect/>
          </a:stretch>
        </p:blipFill>
        <p:spPr>
          <a:xfrm>
            <a:off x="1984663" y="378691"/>
            <a:ext cx="5174673" cy="893618"/>
          </a:xfrm>
          <a:effectLst>
            <a:outerShdw dist="35921" dir="2700000" algn="ctr" rotWithShape="0">
              <a:srgbClr val="808080"/>
            </a:outerShdw>
          </a:effectLst>
        </p:spPr>
      </p:pic>
      <p:sp>
        <p:nvSpPr>
          <p:cNvPr id="20483" name="Rectangle 3"/>
          <p:cNvSpPr>
            <a:spLocks noGrp="1" noChangeArrowheads="1"/>
          </p:cNvSpPr>
          <p:nvPr>
            <p:ph idx="1"/>
          </p:nvPr>
        </p:nvSpPr>
        <p:spPr>
          <a:xfrm>
            <a:off x="1600200" y="1790700"/>
            <a:ext cx="7315200" cy="4381500"/>
          </a:xfrm>
        </p:spPr>
        <p:txBody>
          <a:bodyPr/>
          <a:lstStyle/>
          <a:p>
            <a:pPr eaLnBrk="1" hangingPunct="1">
              <a:buFont typeface="Wingdings" pitchFamily="2" charset="2"/>
              <a:buNone/>
            </a:pPr>
            <a:r>
              <a:rPr lang="en-US" dirty="0" smtClean="0"/>
              <a:t>Questions?</a:t>
            </a:r>
          </a:p>
          <a:p>
            <a:pPr eaLnBrk="1" hangingPunct="1">
              <a:buFont typeface="Wingdings" pitchFamily="2" charset="2"/>
              <a:buNone/>
            </a:pPr>
            <a:endParaRPr lang="en-US" dirty="0" smtClean="0"/>
          </a:p>
          <a:p>
            <a:pPr eaLnBrk="1" hangingPunct="1">
              <a:buFont typeface="Wingdings" pitchFamily="2" charset="2"/>
              <a:buNone/>
            </a:pPr>
            <a:r>
              <a:rPr lang="en-US" dirty="0" smtClean="0"/>
              <a:t>Nicholas W. Ramfos</a:t>
            </a:r>
          </a:p>
          <a:p>
            <a:pPr eaLnBrk="1" hangingPunct="1">
              <a:buFont typeface="Wingdings" pitchFamily="2" charset="2"/>
              <a:buNone/>
            </a:pPr>
            <a:r>
              <a:rPr lang="en-US" dirty="0" smtClean="0"/>
              <a:t>Director, Commuter Connections</a:t>
            </a:r>
          </a:p>
          <a:p>
            <a:pPr eaLnBrk="1" hangingPunct="1">
              <a:buFont typeface="Wingdings" pitchFamily="2" charset="2"/>
              <a:buNone/>
            </a:pPr>
            <a:r>
              <a:rPr lang="en-US" dirty="0" smtClean="0"/>
              <a:t>nramfos@mwcog.org</a:t>
            </a:r>
          </a:p>
          <a:p>
            <a:pPr eaLnBrk="1" hangingPunct="1">
              <a:buFont typeface="Wingdings" pitchFamily="2" charset="2"/>
              <a:buNone/>
            </a:pPr>
            <a:r>
              <a:rPr lang="en-US" dirty="0" smtClean="0"/>
              <a:t>Or</a:t>
            </a:r>
          </a:p>
          <a:p>
            <a:pPr eaLnBrk="1" hangingPunct="1">
              <a:buFont typeface="Wingdings" pitchFamily="2" charset="2"/>
              <a:buNone/>
            </a:pPr>
            <a:r>
              <a:rPr lang="en-US" dirty="0" smtClean="0"/>
              <a:t>202-962-3313</a:t>
            </a:r>
          </a:p>
        </p:txBody>
      </p:sp>
      <p:sp>
        <p:nvSpPr>
          <p:cNvPr id="20482" name="Slide Number Placeholder 4"/>
          <p:cNvSpPr>
            <a:spLocks noGrp="1"/>
          </p:cNvSpPr>
          <p:nvPr>
            <p:ph type="sldNum" sz="quarter" idx="12"/>
          </p:nvPr>
        </p:nvSpPr>
        <p:spPr>
          <a:noFill/>
        </p:spPr>
        <p:txBody>
          <a:bodyPr/>
          <a:lstStyle/>
          <a:p>
            <a:fld id="{2B80C92E-A8A1-4FA1-9FF2-4515D8F23E47}" type="slidenum">
              <a:rPr lang="en-US" smtClean="0"/>
              <a:pPr/>
              <a:t>16</a:t>
            </a:fld>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5266</TotalTime>
  <Words>755</Words>
  <Application>Microsoft Office PowerPoint</Application>
  <PresentationFormat>On-screen Show (4:3)</PresentationFormat>
  <Paragraphs>189</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Foundry</vt:lpstr>
      <vt:lpstr>Commuter Connections  FY 2014 Work Program</vt:lpstr>
      <vt:lpstr>Slide 2</vt:lpstr>
      <vt:lpstr>Benefits of Commuter Connections </vt:lpstr>
      <vt:lpstr>Geographic Areas Serviced by Commuter Connections</vt:lpstr>
      <vt:lpstr>MSA Rankings for Carpooling and Transit Use</vt:lpstr>
      <vt:lpstr>Commuter Connections Daily Program Impacts  </vt:lpstr>
      <vt:lpstr>Commuter Connections’ Role in the Regional Planning Process</vt:lpstr>
      <vt:lpstr>Commuter Connections’ Role in the Regional Planning Process</vt:lpstr>
      <vt:lpstr>Cost Effectiveness of Commuter Connections </vt:lpstr>
      <vt:lpstr>Proposed FY 2014 CCWP Budget </vt:lpstr>
      <vt:lpstr>Proposed FY 2014 CCWP Budget</vt:lpstr>
      <vt:lpstr>What’s New In FY 2014 CCWP</vt:lpstr>
      <vt:lpstr>What’s New In FY 2014 CCWP-  continued</vt:lpstr>
      <vt:lpstr>Next Steps </vt:lpstr>
      <vt:lpstr>Next Steps - continued</vt:lpstr>
      <vt:lpstr>Slide 16</vt:lpstr>
    </vt:vector>
  </TitlesOfParts>
  <Company>Metropolitan Washington Council of Governments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Ramfos</dc:creator>
  <cp:lastModifiedBy>nramfos</cp:lastModifiedBy>
  <cp:revision>274</cp:revision>
  <dcterms:created xsi:type="dcterms:W3CDTF">2005-02-02T22:24:40Z</dcterms:created>
  <dcterms:modified xsi:type="dcterms:W3CDTF">2013-02-19T16:08:13Z</dcterms:modified>
</cp:coreProperties>
</file>