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64" r:id="rId5"/>
    <p:sldId id="381" r:id="rId6"/>
    <p:sldId id="382" r:id="rId7"/>
    <p:sldId id="388" r:id="rId8"/>
    <p:sldId id="396" r:id="rId9"/>
    <p:sldId id="397" r:id="rId10"/>
    <p:sldId id="398" r:id="rId11"/>
    <p:sldId id="393" r:id="rId12"/>
  </p:sldIdLst>
  <p:sldSz cx="9144000" cy="6858000" type="screen4x3"/>
  <p:notesSz cx="7315200" cy="96012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MATA" initials="W" lastIdx="8" clrIdx="0"/>
  <p:cmAuthor id="1" name="Allison Davis" initials="AHD" lastIdx="1" clrIdx="1"/>
  <p:cmAuthor id="2" name="e011102" initials="e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066FF"/>
    <a:srgbClr val="0000FF"/>
    <a:srgbClr val="66FFFF"/>
    <a:srgbClr val="FFFF99"/>
    <a:srgbClr val="FFFF66"/>
    <a:srgbClr val="008000"/>
    <a:srgbClr val="EA8F16"/>
    <a:srgbClr val="DFC83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3" autoAdjust="0"/>
    <p:restoredTop sz="80093" autoAdjust="0"/>
  </p:normalViewPr>
  <p:slideViewPr>
    <p:cSldViewPr>
      <p:cViewPr>
        <p:scale>
          <a:sx n="50" d="100"/>
          <a:sy n="50" d="100"/>
        </p:scale>
        <p:origin x="-143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25" d="100"/>
          <a:sy n="125" d="100"/>
        </p:scale>
        <p:origin x="-451" y="227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2" cy="480388"/>
          </a:xfrm>
          <a:prstGeom prst="rect">
            <a:avLst/>
          </a:prstGeom>
        </p:spPr>
        <p:txBody>
          <a:bodyPr vert="horz" lIns="94843" tIns="47422" rIns="94843" bIns="47422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3" y="0"/>
            <a:ext cx="3170582" cy="480388"/>
          </a:xfrm>
          <a:prstGeom prst="rect">
            <a:avLst/>
          </a:prstGeom>
        </p:spPr>
        <p:txBody>
          <a:bodyPr vert="horz" lIns="94843" tIns="47422" rIns="94843" bIns="47422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EC9E286D-0D7A-4107-AE79-2F64E21BF393}" type="datetimeFigureOut">
              <a:rPr lang="en-US"/>
              <a:pPr>
                <a:defRPr/>
              </a:pPr>
              <a:t>12/18/2012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4"/>
            <a:ext cx="3170582" cy="480388"/>
          </a:xfrm>
          <a:prstGeom prst="rect">
            <a:avLst/>
          </a:prstGeom>
        </p:spPr>
        <p:txBody>
          <a:bodyPr vert="horz" lIns="94843" tIns="47422" rIns="94843" bIns="47422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3" y="9119174"/>
            <a:ext cx="3170582" cy="480388"/>
          </a:xfrm>
          <a:prstGeom prst="rect">
            <a:avLst/>
          </a:prstGeom>
        </p:spPr>
        <p:txBody>
          <a:bodyPr vert="horz" lIns="94843" tIns="47422" rIns="94843" bIns="47422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75764295-AF06-44A0-B9D2-AD06E0224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083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2" cy="480388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l" defTabSz="96634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3" y="0"/>
            <a:ext cx="3170582" cy="480388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r" defTabSz="96634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40FB9C1C-421D-4C13-9511-5FC4DFC0FE2F}" type="datetimeFigureOut">
              <a:rPr lang="en-US"/>
              <a:pPr>
                <a:defRPr/>
              </a:pPr>
              <a:t>12/18/2012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5" tIns="48323" rIns="96645" bIns="483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7"/>
            <a:ext cx="5850835" cy="4320213"/>
          </a:xfrm>
          <a:prstGeom prst="rect">
            <a:avLst/>
          </a:prstGeom>
        </p:spPr>
        <p:txBody>
          <a:bodyPr vert="horz" lIns="96645" tIns="48323" rIns="96645" bIns="483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174"/>
            <a:ext cx="3170582" cy="480388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l" defTabSz="96634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3" y="9119174"/>
            <a:ext cx="3170582" cy="480388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r" defTabSz="96634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7A43C576-E36B-43CF-B6E4-9F9CB1C77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460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DD5B99-F326-4DC1-9F94-0C09BDCFFF96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304801" y="4561227"/>
            <a:ext cx="6705600" cy="481137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DD5B99-F326-4DC1-9F94-0C09BDCFFF9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DD5B99-F326-4DC1-9F94-0C09BDCFFF96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1001" y="4561227"/>
            <a:ext cx="6553200" cy="4506573"/>
          </a:xfrm>
        </p:spPr>
        <p:txBody>
          <a:bodyPr>
            <a:noAutofit/>
          </a:bodyPr>
          <a:lstStyle/>
          <a:p>
            <a:pPr marL="0" lvl="1" indent="-191219">
              <a:spcBef>
                <a:spcPts val="0"/>
              </a:spcBef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43C576-E36B-43CF-B6E4-9F9CB1C77F8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1001" y="4561227"/>
            <a:ext cx="6553200" cy="4658973"/>
          </a:xfrm>
        </p:spPr>
        <p:txBody>
          <a:bodyPr>
            <a:noAutofit/>
          </a:bodyPr>
          <a:lstStyle/>
          <a:p>
            <a:pPr indent="-191219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43C576-E36B-43CF-B6E4-9F9CB1C77F8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1001" y="4561227"/>
            <a:ext cx="6553200" cy="4658973"/>
          </a:xfrm>
        </p:spPr>
        <p:txBody>
          <a:bodyPr>
            <a:noAutofit/>
          </a:bodyPr>
          <a:lstStyle/>
          <a:p>
            <a:pPr marL="0"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43C576-E36B-43CF-B6E4-9F9CB1C77F8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43C576-E36B-43CF-B6E4-9F9CB1C77F8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43C576-E36B-43CF-B6E4-9F9CB1C77F8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471C-DAC1-4B65-8A04-D1D0AEBEAD14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90DB3-4EF6-4D3B-9AAF-F424FAF01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39630-C5F1-4573-B775-4AB1FA80C82F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84872-9D25-404A-AE5E-FC17E68D77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8AA0-749B-4FE7-97E5-7E5DB346C787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8F7D0-0A40-4433-AB5B-E7E2336CEF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D6F0E-E8C3-4691-A927-77D0ECBBB9F3}" type="datetime1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B5078-4BAA-4136-854A-ED103DBAE6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634EC-2991-436B-AB9B-2E7FFC3D49A9}" type="datetime1">
              <a:rPr lang="en-US" smtClean="0"/>
              <a:t>12/18/2012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0305C-5A59-4671-9B6D-EF6A4BE8E1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6A0C-3F25-406D-B608-D8EA98BF0ED8}" type="datetime1">
              <a:rPr lang="en-US" smtClean="0"/>
              <a:t>12/18/2012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6A7EB-E699-471E-964B-DF19F8EEE6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27F9-DBEB-44DD-8DC4-DA2EEAE623BA}" type="datetime1">
              <a:rPr lang="en-US" smtClean="0"/>
              <a:t>12/18/2012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DF9A9-176E-4D7C-9BE5-1C520DE3B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4F17E-5E10-4B65-8B98-F17C61C8A61F}" type="datetime1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70729-D8D9-4699-9B3B-1DE025374C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4998B-D99B-4D31-A030-BE707B1E9D2D}" type="datetime1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60B04-7460-48D2-AAD9-A80178FD02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0C365-851A-42E3-8D19-89C9623DAE51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4C641-EB83-4DFA-A92A-9281C9A25A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E2B62-386A-48E0-8B27-077FE0774D54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5DDB3-4367-4F09-8613-0E025DDA9E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l" defTabSz="914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ED33E2-EB7A-43AF-86C4-0A21FBD50E2E}" type="datetime1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ctr" defTabSz="914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1828800" y="-457200"/>
            <a:ext cx="5486400" cy="9144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defTabSz="101870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4482306" y="-3358356"/>
            <a:ext cx="1303338" cy="80200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defTabSz="101870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123950" cy="1303338"/>
          </a:xfrm>
          <a:prstGeom prst="rect">
            <a:avLst/>
          </a:prstGeom>
          <a:solidFill>
            <a:srgbClr val="F76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defTabSz="101870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16200000">
            <a:off x="5066506" y="-2647156"/>
            <a:ext cx="134938" cy="8020050"/>
          </a:xfrm>
          <a:prstGeom prst="rect">
            <a:avLst/>
          </a:prstGeom>
          <a:solidFill>
            <a:srgbClr val="7F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defTabSz="101870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295400"/>
            <a:ext cx="1123950" cy="134938"/>
          </a:xfrm>
          <a:prstGeom prst="rect">
            <a:avLst/>
          </a:prstGeom>
          <a:solidFill>
            <a:srgbClr val="FD9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defTabSz="101870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r" defTabSz="914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08F8CB7-5A05-4E34-8341-58C9AB0B5E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6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9225" y="152400"/>
            <a:ext cx="8413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3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9" descr="MetroCeiling_001.jpg"/>
          <p:cNvPicPr>
            <a:picLocks noChangeAspect="1"/>
          </p:cNvPicPr>
          <p:nvPr/>
        </p:nvPicPr>
        <p:blipFill>
          <a:blip r:embed="rId14" cstate="print">
            <a:lum bright="32000" contrast="-50000"/>
          </a:blip>
          <a:srcRect l="78667" t="57574" b="37778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C:\Users\E011102\AppData\Local\Microsoft\Windows\Temporary Internet Files\Content.Outlook\RKQOOYSK\MomentumMetroLogo BLUE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29400" y="6257713"/>
            <a:ext cx="2438400" cy="5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Connector 15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28125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67" name="TextBox 25"/>
          <p:cNvSpPr txBox="1">
            <a:spLocks noChangeArrowheads="1"/>
          </p:cNvSpPr>
          <p:nvPr/>
        </p:nvSpPr>
        <p:spPr bwMode="auto">
          <a:xfrm>
            <a:off x="1143000" y="438150"/>
            <a:ext cx="8477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26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Washington Metropolitan Area Transit Authority</a:t>
            </a:r>
          </a:p>
        </p:txBody>
      </p:sp>
      <p:pic>
        <p:nvPicPr>
          <p:cNvPr id="11268" name="Picture 9" descr="MetroCeiling_001.jpg"/>
          <p:cNvPicPr>
            <a:picLocks noChangeAspect="1"/>
          </p:cNvPicPr>
          <p:nvPr/>
        </p:nvPicPr>
        <p:blipFill>
          <a:blip r:embed="rId3" cstate="print">
            <a:lum bright="32000" contrast="-50000"/>
          </a:blip>
          <a:srcRect l="78667" t="51376" b="21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C:\Users\E011102\AppData\Local\Microsoft\Windows\Temporary Internet Files\Content.Outlook\RKQOOYSK\MomentumMetroLogo BLU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54275"/>
            <a:ext cx="9144000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790DB3-4EF6-4D3B-9AAF-F424FAF0190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9" descr="MetroCeiling_001.jpg"/>
          <p:cNvPicPr>
            <a:picLocks noChangeAspect="1"/>
          </p:cNvPicPr>
          <p:nvPr/>
        </p:nvPicPr>
        <p:blipFill>
          <a:blip r:embed="rId3" cstate="print">
            <a:lum bright="32000" contrast="-50000"/>
          </a:blip>
          <a:srcRect l="78667" t="57574" b="37778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Users\E011102\AppData\Local\Microsoft\Windows\Temporary Internet Files\Content.Outlook\RKQOOYSK\MomentumMetroLogo BLU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6257713"/>
            <a:ext cx="2438400" cy="5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Rebuilding the Foundation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3"/>
          <p:cNvSpPr>
            <a:spLocks noGrp="1"/>
          </p:cNvSpPr>
          <p:nvPr>
            <p:ph sz="half" idx="1"/>
          </p:nvPr>
        </p:nvSpPr>
        <p:spPr>
          <a:xfrm>
            <a:off x="228600" y="1112836"/>
            <a:ext cx="8686800" cy="4906964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Metro Forward: </a:t>
            </a:r>
            <a:r>
              <a:rPr lang="en-US" dirty="0" smtClean="0"/>
              <a:t>$5 billion, six-year investment program</a:t>
            </a:r>
          </a:p>
        </p:txBody>
      </p:sp>
      <p:pic>
        <p:nvPicPr>
          <p:cNvPr id="8" name="Picture 5" descr="C:\Users\E011102\AppData\Local\Microsoft\Windows\Temporary Internet Files\Content.Outlook\RKQOOYSK\7000 series buses new CTF 091511-5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583" y="4114800"/>
            <a:ext cx="2593817" cy="186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E011102\AppData\Local\Microsoft\Windows\Temporary Internet Files\Content.Outlook\RKQOOYSK\Dupont Circle escalator 083012-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981200"/>
            <a:ext cx="2819400" cy="1875985"/>
          </a:xfrm>
          <a:prstGeom prst="rect">
            <a:avLst/>
          </a:prstGeom>
          <a:noFill/>
        </p:spPr>
      </p:pic>
      <p:pic>
        <p:nvPicPr>
          <p:cNvPr id="13" name="Picture 2" descr="http://intranet/photo_archive/rail/Trackwork%20Sil%20Spr%20090610-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4552696"/>
            <a:ext cx="2438400" cy="161950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pic>
        <p:nvPicPr>
          <p:cNvPr id="14" name="Picture 2" descr="http://intranet/photo_archive/rail/ELES%20Gallery%20Place%20%20083011-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724400"/>
            <a:ext cx="2819400" cy="1873356"/>
          </a:xfrm>
          <a:prstGeom prst="rect">
            <a:avLst/>
          </a:prstGeom>
          <a:noFill/>
        </p:spPr>
      </p:pic>
      <p:pic>
        <p:nvPicPr>
          <p:cNvPr id="15" name="Picture 2" descr="http://intranet/photo_archive/mtpd/MTPD%20Officers%20Williams%20and%20Valencia%20020708%20006.jpg"/>
          <p:cNvPicPr>
            <a:picLocks noChangeAspect="1" noChangeArrowheads="1"/>
          </p:cNvPicPr>
          <p:nvPr/>
        </p:nvPicPr>
        <p:blipFill>
          <a:blip r:embed="rId9" cstate="print">
            <a:lum bright="10000" contrast="10000"/>
          </a:blip>
          <a:srcRect r="30769"/>
          <a:stretch>
            <a:fillRect/>
          </a:stretch>
        </p:blipFill>
        <p:spPr bwMode="auto">
          <a:xfrm>
            <a:off x="3733800" y="1828800"/>
            <a:ext cx="2057400" cy="2105025"/>
          </a:xfrm>
          <a:prstGeom prst="rect">
            <a:avLst/>
          </a:prstGeom>
          <a:ln>
            <a:noFill/>
          </a:ln>
          <a:effectLst>
            <a:outerShdw blurRad="190500" sx="105000" sy="105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E011102\AppData\Local\Microsoft\Windows\Temporary Internet Files\Content.Outlook\RKQOOYSK\100_261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0" y="1752600"/>
            <a:ext cx="1778684" cy="2667000"/>
          </a:xfrm>
          <a:prstGeom prst="rect">
            <a:avLst/>
          </a:prstGeom>
          <a:noFill/>
        </p:spPr>
      </p:pic>
      <p:pic>
        <p:nvPicPr>
          <p:cNvPr id="11" name="Picture 2" descr="Q:\Creative\Metro Forward\jennifers ppt prez\MetroForwardBetterRide_Red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83654" y="3276600"/>
            <a:ext cx="4502946" cy="1454150"/>
          </a:xfrm>
          <a:prstGeom prst="rect">
            <a:avLst/>
          </a:prstGeom>
          <a:noFill/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FB5078-4BAA-4136-854A-ED103DBAE63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9" descr="MetroCeiling_001.jpg"/>
          <p:cNvPicPr>
            <a:picLocks noChangeAspect="1"/>
          </p:cNvPicPr>
          <p:nvPr/>
        </p:nvPicPr>
        <p:blipFill>
          <a:blip r:embed="rId3" cstate="print">
            <a:lum bright="32000" contrast="-50000"/>
          </a:blip>
          <a:srcRect l="78667" t="57574" b="37778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Users\E011102\AppData\Local\Microsoft\Windows\Temporary Internet Files\Content.Outlook\RKQOOYSK\MomentumMetroLogo BLU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6257713"/>
            <a:ext cx="2438400" cy="5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Why Momentum?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3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5867400" cy="4906964"/>
          </a:xfrm>
        </p:spPr>
        <p:txBody>
          <a:bodyPr/>
          <a:lstStyle/>
          <a:p>
            <a:pPr lvl="0">
              <a:buNone/>
            </a:pPr>
            <a:r>
              <a:rPr lang="en-US" b="1" dirty="0" smtClean="0"/>
              <a:t>It’s About Choices</a:t>
            </a:r>
          </a:p>
          <a:p>
            <a:pPr marL="685800" lvl="0" indent="-396875"/>
            <a:r>
              <a:rPr lang="en-US" sz="2400" dirty="0" smtClean="0"/>
              <a:t>Core of rail system is already strained</a:t>
            </a:r>
          </a:p>
          <a:p>
            <a:pPr marL="685800" lvl="0" indent="-396875"/>
            <a:r>
              <a:rPr lang="en-US" sz="2400" dirty="0" smtClean="0"/>
              <a:t>Some buses, platforms and railcars are standing room only</a:t>
            </a:r>
          </a:p>
          <a:p>
            <a:pPr marL="685800" lvl="0" indent="-396875"/>
            <a:r>
              <a:rPr lang="en-US" sz="2400" dirty="0" smtClean="0"/>
              <a:t>Region will face continued growth</a:t>
            </a:r>
          </a:p>
          <a:p>
            <a:pPr marL="1203325" lvl="1" indent="-349250">
              <a:buFont typeface="Wingdings" pitchFamily="2" charset="2"/>
              <a:buChar char="Ø"/>
            </a:pPr>
            <a:r>
              <a:rPr lang="en-US" sz="2000" dirty="0" smtClean="0"/>
              <a:t>30% increase in population</a:t>
            </a:r>
          </a:p>
          <a:p>
            <a:pPr marL="1203325" lvl="1" indent="-349250">
              <a:buFont typeface="Wingdings" pitchFamily="2" charset="2"/>
              <a:buChar char="Ø"/>
            </a:pPr>
            <a:r>
              <a:rPr lang="en-US" sz="2000" dirty="0" smtClean="0"/>
              <a:t>40% increase in employment</a:t>
            </a:r>
          </a:p>
          <a:p>
            <a:pPr marL="685800" indent="-231775">
              <a:tabLst>
                <a:tab pos="685800" algn="l"/>
              </a:tabLst>
            </a:pPr>
            <a:r>
              <a:rPr lang="en-US" sz="2400" dirty="0" smtClean="0"/>
              <a:t>No funding for any expansion beyond the Silver Line</a:t>
            </a:r>
          </a:p>
          <a:p>
            <a:pPr marL="803275" indent="-349250">
              <a:buNone/>
            </a:pP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4578" name="Picture 2" descr="http://intranet/photo_archive/rail/Gallery%20Place%20Snow%20PM%20Rush%20021307%200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371600"/>
            <a:ext cx="3088235" cy="2066544"/>
          </a:xfrm>
          <a:prstGeom prst="rect">
            <a:avLst/>
          </a:prstGeom>
          <a:noFill/>
        </p:spPr>
      </p:pic>
      <p:pic>
        <p:nvPicPr>
          <p:cNvPr id="24580" name="Picture 4" descr="http://intranet/photo_archive/bus/Bus%20Crowds%20Columbia%20Heights%20area%20082208%20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3581400"/>
            <a:ext cx="2650435" cy="2286000"/>
          </a:xfrm>
          <a:prstGeom prst="rect">
            <a:avLst/>
          </a:prstGeom>
          <a:noFill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FB5078-4BAA-4136-854A-ED103DBAE63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8"/>
          <p:cNvSpPr txBox="1">
            <a:spLocks/>
          </p:cNvSpPr>
          <p:nvPr/>
        </p:nvSpPr>
        <p:spPr bwMode="auto">
          <a:xfrm>
            <a:off x="609600" y="1600200"/>
            <a:ext cx="7848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/>
          <a:lstStyle/>
          <a:p>
            <a:pPr>
              <a:spcBef>
                <a:spcPts val="18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endParaRPr lang="en-US" sz="24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81000" y="12192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9128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Tahoma" pitchFamily="34" charset="0"/>
              </a:rPr>
              <a:t>Strategic Goals:</a:t>
            </a:r>
          </a:p>
          <a:p>
            <a:pPr marL="341313" marR="0" lvl="0" indent="-341313" algn="l" defTabSz="9128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Tahoma" pitchFamily="34" charset="0"/>
              </a:rPr>
              <a:t>Build and maintain a premier safety culture and system</a:t>
            </a:r>
          </a:p>
          <a:p>
            <a:pPr marL="341313" marR="0" lvl="0" indent="-341313" algn="l" defTabSz="9128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Tahoma" pitchFamily="34" charset="0"/>
              </a:rPr>
              <a:t>Meet or exceed customer expectations by consistently delivering quality service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810000"/>
            <a:ext cx="3962400" cy="208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lvl="0" indent="-34131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bg1"/>
                </a:solidFill>
                <a:latin typeface="+mn-lt"/>
                <a:cs typeface="Tahoma" pitchFamily="34" charset="0"/>
              </a:rPr>
              <a:t>Improve regional mobility and connect communities</a:t>
            </a:r>
          </a:p>
          <a:p>
            <a:pPr marL="341313" lvl="0" indent="-341313" eaLnBrk="0" hangingPunct="0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chemeClr val="bg1"/>
                </a:solidFill>
                <a:latin typeface="+mn-lt"/>
                <a:cs typeface="Tahoma" pitchFamily="34" charset="0"/>
              </a:rPr>
              <a:t>Ensure financial stability and invest in our people and assets</a:t>
            </a:r>
            <a:endParaRPr lang="en-US" sz="2000" dirty="0">
              <a:latin typeface="+mn-lt"/>
            </a:endParaRPr>
          </a:p>
        </p:txBody>
      </p:sp>
      <p:pic>
        <p:nvPicPr>
          <p:cNvPr id="1026" name="Picture 2" descr="C:\Users\E011102\AppData\Local\Microsoft\Windows\Temporary Internet Files\Content.Outlook\RKQOOYSK\Woodley Park-Zoo 042611-131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524000"/>
            <a:ext cx="3962400" cy="3742944"/>
          </a:xfrm>
          <a:prstGeom prst="rect">
            <a:avLst/>
          </a:prstGeom>
          <a:noFill/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The Way Forward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84872-9D25-404A-AE5E-FC17E68D770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0" y="29718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More station capacity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4" descr="N:\RLM Hold\Images GFOA\board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5546" y="1219200"/>
            <a:ext cx="237190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03227" y="5449669"/>
            <a:ext cx="285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Add new tunnels through downtown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6777" y="544966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Provide new direct connections between lines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5889" y="1219200"/>
            <a:ext cx="2319622" cy="1755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905501" y="2971800"/>
            <a:ext cx="320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Underground pedestrian links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 descr="T:\RTSP\Phase II\Public Engagement Plan\MindMixer\Files Sent to MindMixer\Images\From Momentum\100_2613.jpg"/>
          <p:cNvPicPr>
            <a:picLocks noChangeAspect="1" noChangeArrowheads="1"/>
          </p:cNvPicPr>
          <p:nvPr/>
        </p:nvPicPr>
        <p:blipFill>
          <a:blip r:embed="rId5" cstate="print"/>
          <a:srcRect t="11779" b="11661"/>
          <a:stretch>
            <a:fillRect/>
          </a:stretch>
        </p:blipFill>
        <p:spPr bwMode="auto">
          <a:xfrm>
            <a:off x="508497" y="1219200"/>
            <a:ext cx="1529684" cy="175564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81000" y="2971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100% 8-car trains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 descr="All-Maps_00-arrows-03.png"/>
          <p:cNvPicPr>
            <a:picLocks noChangeAspect="1"/>
          </p:cNvPicPr>
          <p:nvPr/>
        </p:nvPicPr>
        <p:blipFill>
          <a:blip r:embed="rId6" cstate="print"/>
          <a:srcRect l="4577" r="-3521"/>
          <a:stretch>
            <a:fillRect/>
          </a:stretch>
        </p:blipFill>
        <p:spPr>
          <a:xfrm>
            <a:off x="2845869" y="3505200"/>
            <a:ext cx="3097731" cy="198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All-Maps_arrows-02.png"/>
          <p:cNvPicPr>
            <a:picLocks noChangeAspect="1"/>
          </p:cNvPicPr>
          <p:nvPr/>
        </p:nvPicPr>
        <p:blipFill>
          <a:blip r:embed="rId7" cstate="print"/>
          <a:srcRect t="12258"/>
          <a:stretch>
            <a:fillRect/>
          </a:stretch>
        </p:blipFill>
        <p:spPr>
          <a:xfrm>
            <a:off x="5979222" y="3505199"/>
            <a:ext cx="2905510" cy="198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Next Generation of Metro: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 Core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8" cstate="print"/>
          <a:srcRect l="5748" r="8024"/>
          <a:stretch>
            <a:fillRect/>
          </a:stretch>
        </p:blipFill>
        <p:spPr bwMode="auto">
          <a:xfrm>
            <a:off x="304800" y="3505199"/>
            <a:ext cx="2338230" cy="198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04800" y="544966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Complete Priority Corridor Network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84872-9D25-404A-AE5E-FC17E68D770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4542" y="3135868"/>
            <a:ext cx="42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Transit priority on congested roadways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201636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Connect communities with high quality BRT, LRT, or streetcar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5200" y="4201636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Extend system beyond end of line stations with BRT, LRT, or Metrorail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3200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Seamless connections including fares, information, and services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 descr="Metro Step 4 TAG Extensions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5900" y="3948343"/>
            <a:ext cx="2095500" cy="1983914"/>
          </a:xfrm>
          <a:prstGeom prst="rect">
            <a:avLst/>
          </a:prstGeom>
        </p:spPr>
      </p:pic>
      <p:pic>
        <p:nvPicPr>
          <p:cNvPr id="20" name="Picture 2" descr="T:\RTSP\meichler\maps\Metro Step 4 TAG New Surface Transit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948176"/>
            <a:ext cx="2137680" cy="1984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6" name="Picture 2" descr="T:\RTSP\Phase II\Public Engagement Plan\MindMixer\Files Sent to MindMixer\Images\Rail\SmarTri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561" y="1219200"/>
            <a:ext cx="2896478" cy="1938528"/>
          </a:xfrm>
          <a:prstGeom prst="rect">
            <a:avLst/>
          </a:prstGeom>
          <a:noFill/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Next Generation of Metro: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 Connect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grpSp>
        <p:nvGrpSpPr>
          <p:cNvPr id="5" name="Group 20"/>
          <p:cNvGrpSpPr/>
          <p:nvPr/>
        </p:nvGrpSpPr>
        <p:grpSpPr>
          <a:xfrm>
            <a:off x="228600" y="1219200"/>
            <a:ext cx="4742118" cy="1938528"/>
            <a:chOff x="228600" y="1219200"/>
            <a:chExt cx="4742118" cy="1938528"/>
          </a:xfrm>
        </p:grpSpPr>
        <p:pic>
          <p:nvPicPr>
            <p:cNvPr id="1027" name="Picture 3" descr="C:\Users\E012991\Desktop\CivisVehicles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87600" y="1219200"/>
              <a:ext cx="2583118" cy="1938528"/>
            </a:xfrm>
            <a:prstGeom prst="rect">
              <a:avLst/>
            </a:prstGeom>
            <a:noFill/>
          </p:spPr>
        </p:pic>
        <p:pic>
          <p:nvPicPr>
            <p:cNvPr id="1030" name="Picture 6" descr="C:\Users\E012991\Desktop\DCstreetcars.jpg"/>
            <p:cNvPicPr>
              <a:picLocks noChangeAspect="1" noChangeArrowheads="1"/>
            </p:cNvPicPr>
            <p:nvPr/>
          </p:nvPicPr>
          <p:blipFill>
            <a:blip r:embed="rId7" cstate="print"/>
            <a:srcRect l="5896" r="8608"/>
            <a:stretch>
              <a:fillRect/>
            </a:stretch>
          </p:blipFill>
          <p:spPr bwMode="auto">
            <a:xfrm>
              <a:off x="228600" y="1219200"/>
              <a:ext cx="2209800" cy="1938528"/>
            </a:xfrm>
            <a:prstGeom prst="rect">
              <a:avLst/>
            </a:prstGeom>
            <a:noFill/>
          </p:spPr>
        </p:pic>
      </p:grpSp>
      <p:grpSp>
        <p:nvGrpSpPr>
          <p:cNvPr id="22" name="Group 21"/>
          <p:cNvGrpSpPr/>
          <p:nvPr/>
        </p:nvGrpSpPr>
        <p:grpSpPr>
          <a:xfrm>
            <a:off x="4116358" y="3605106"/>
            <a:ext cx="1005840" cy="2614033"/>
            <a:chOff x="4116358" y="3605106"/>
            <a:chExt cx="1005840" cy="2614033"/>
          </a:xfrm>
        </p:grpSpPr>
        <p:pic>
          <p:nvPicPr>
            <p:cNvPr id="2" name="Picture 2" descr="C:\Users\E012991\Desktop\home_banner.jpg"/>
            <p:cNvPicPr>
              <a:picLocks noChangeAspect="1" noChangeArrowheads="1"/>
            </p:cNvPicPr>
            <p:nvPr/>
          </p:nvPicPr>
          <p:blipFill>
            <a:blip r:embed="rId8" cstate="print"/>
            <a:srcRect l="56400" r="18000"/>
            <a:stretch>
              <a:fillRect/>
            </a:stretch>
          </p:blipFill>
          <p:spPr bwMode="auto">
            <a:xfrm>
              <a:off x="4116358" y="4495800"/>
              <a:ext cx="1005840" cy="864394"/>
            </a:xfrm>
            <a:prstGeom prst="rect">
              <a:avLst/>
            </a:prstGeom>
            <a:noFill/>
          </p:spPr>
        </p:pic>
        <p:pic>
          <p:nvPicPr>
            <p:cNvPr id="3" name="Picture 2" descr="C:\Users\E012991\Desktop\MexicoBRT_email.jpg"/>
            <p:cNvPicPr>
              <a:picLocks noChangeAspect="1" noChangeArrowheads="1"/>
            </p:cNvPicPr>
            <p:nvPr/>
          </p:nvPicPr>
          <p:blipFill>
            <a:blip r:embed="rId9" cstate="print"/>
            <a:srcRect l="32632" t="28764" r="24737" b="9684"/>
            <a:stretch>
              <a:fillRect/>
            </a:stretch>
          </p:blipFill>
          <p:spPr bwMode="auto">
            <a:xfrm>
              <a:off x="4116358" y="3605106"/>
              <a:ext cx="1005840" cy="966894"/>
            </a:xfrm>
            <a:prstGeom prst="rect">
              <a:avLst/>
            </a:prstGeom>
            <a:noFill/>
          </p:spPr>
        </p:pic>
        <p:pic>
          <p:nvPicPr>
            <p:cNvPr id="4" name="Picture 3" descr="C:\Users\E012991\Desktop\Train near Suitland  050504-21.jpg"/>
            <p:cNvPicPr>
              <a:picLocks noChangeAspect="1" noChangeArrowheads="1"/>
            </p:cNvPicPr>
            <p:nvPr/>
          </p:nvPicPr>
          <p:blipFill>
            <a:blip r:embed="rId10" cstate="print"/>
            <a:srcRect l="27083" t="18668" r="20833" b="12402"/>
            <a:stretch>
              <a:fillRect/>
            </a:stretch>
          </p:blipFill>
          <p:spPr bwMode="auto">
            <a:xfrm>
              <a:off x="4116358" y="5334000"/>
              <a:ext cx="1005840" cy="885139"/>
            </a:xfrm>
            <a:prstGeom prst="rect">
              <a:avLst/>
            </a:prstGeom>
            <a:noFill/>
          </p:spPr>
        </p:pic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84872-9D25-404A-AE5E-FC17E68D770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Questions For Stakeholders</a:t>
            </a:r>
            <a:endParaRPr lang="en-US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686800" cy="4267200"/>
          </a:xfrm>
        </p:spPr>
        <p:txBody>
          <a:bodyPr>
            <a:normAutofit lnSpcReduction="10000"/>
          </a:bodyPr>
          <a:lstStyle/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Which priorities support business growth? 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Which investments deliver improved service to more customers? 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How do we strengthen the core to enable future expansion? 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Which communities are most in need of enhanced Metro connectivity? 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How will adequate funding be identified to sustain and grow the system?  </a:t>
            </a:r>
          </a:p>
          <a:p>
            <a:pPr lvl="0">
              <a:spcAft>
                <a:spcPts val="1200"/>
              </a:spcAft>
              <a:defRPr/>
            </a:pPr>
            <a:r>
              <a:rPr lang="en-US" sz="2400" dirty="0" smtClean="0"/>
              <a:t>When will reliable funding for Metro become a regional priority and what form will it take?</a:t>
            </a:r>
            <a:endParaRPr lang="en-US" sz="2400" dirty="0"/>
          </a:p>
        </p:txBody>
      </p:sp>
      <p:grpSp>
        <p:nvGrpSpPr>
          <p:cNvPr id="4" name="Group 5"/>
          <p:cNvGrpSpPr/>
          <p:nvPr/>
        </p:nvGrpSpPr>
        <p:grpSpPr>
          <a:xfrm>
            <a:off x="0" y="6172200"/>
            <a:ext cx="9144000" cy="685800"/>
            <a:chOff x="0" y="6172200"/>
            <a:chExt cx="9144000" cy="685800"/>
          </a:xfrm>
        </p:grpSpPr>
        <p:pic>
          <p:nvPicPr>
            <p:cNvPr id="7" name="Picture 9" descr="MetroCeiling_001.jpg"/>
            <p:cNvPicPr>
              <a:picLocks noChangeAspect="1"/>
            </p:cNvPicPr>
            <p:nvPr/>
          </p:nvPicPr>
          <p:blipFill>
            <a:blip r:embed="rId3" cstate="print">
              <a:lum bright="32000" contrast="-50000"/>
            </a:blip>
            <a:srcRect l="78667" t="57574" b="37778"/>
            <a:stretch>
              <a:fillRect/>
            </a:stretch>
          </p:blipFill>
          <p:spPr bwMode="auto">
            <a:xfrm>
              <a:off x="0" y="6172200"/>
              <a:ext cx="91440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 descr="C:\Users\E011102\AppData\Local\Microsoft\Windows\Temporary Internet Files\Content.Outlook\RKQOOYSK\MomentumMetroLogo BLU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6257713"/>
              <a:ext cx="2438400" cy="524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84872-9D25-404A-AE5E-FC17E68D770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8"/>
          <p:cNvSpPr txBox="1">
            <a:spLocks/>
          </p:cNvSpPr>
          <p:nvPr/>
        </p:nvSpPr>
        <p:spPr bwMode="auto">
          <a:xfrm>
            <a:off x="609600" y="1600200"/>
            <a:ext cx="7848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/>
          <a:lstStyle/>
          <a:p>
            <a:pPr>
              <a:spcBef>
                <a:spcPts val="18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endParaRPr lang="en-US" sz="24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Join the Conversation!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Content Placeholder 7"/>
          <p:cNvSpPr txBox="1">
            <a:spLocks/>
          </p:cNvSpPr>
          <p:nvPr/>
        </p:nvSpPr>
        <p:spPr bwMode="auto">
          <a:xfrm>
            <a:off x="247650" y="1143000"/>
            <a:ext cx="7905750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9128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Tahoma" pitchFamily="34" charset="0"/>
              </a:rPr>
              <a:t>  wmata.com/momentum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36634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84872-9D25-404A-AE5E-FC17E68D770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6">
      <a:dk1>
        <a:srgbClr val="FFFFFF"/>
      </a:dk1>
      <a:lt1>
        <a:sysClr val="window" lastClr="FFFFFF"/>
      </a:lt1>
      <a:dk2>
        <a:srgbClr val="FFFFFF"/>
      </a:dk2>
      <a:lt2>
        <a:srgbClr val="EEECE1"/>
      </a:lt2>
      <a:accent1>
        <a:srgbClr val="FFFFF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32BE6EE455BE4C9AFB0C1916ADE355" ma:contentTypeVersion="0" ma:contentTypeDescription="Create a new document." ma:contentTypeScope="" ma:versionID="23d7925ba888d16aefae7a0a9506dbc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6E5A477-51D7-4ED1-B1C4-8B32A08A88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7A2F9DA-986C-45F3-9CD9-DBE804AD2F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3B27BC-2D67-484A-9FBB-F1A53060105B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8803</TotalTime>
  <Words>274</Words>
  <Application>Microsoft Office PowerPoint</Application>
  <PresentationFormat>On-screen Show (4:3)</PresentationFormat>
  <Paragraphs>57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Questions For Stakeholders</vt:lpstr>
      <vt:lpstr>Slide 8</vt:lpstr>
    </vt:vector>
  </TitlesOfParts>
  <Company>Washington Area Metropolitan Transit Authority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e011102</dc:creator>
  <cp:lastModifiedBy>bpatkh1</cp:lastModifiedBy>
  <cp:revision>744</cp:revision>
  <dcterms:created xsi:type="dcterms:W3CDTF">2010-04-27T13:17:40Z</dcterms:created>
  <dcterms:modified xsi:type="dcterms:W3CDTF">2012-12-18T20:10:17Z</dcterms:modified>
</cp:coreProperties>
</file>