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0" r:id="rId4"/>
    <p:sldId id="274" r:id="rId5"/>
    <p:sldId id="271" r:id="rId6"/>
    <p:sldId id="264" r:id="rId7"/>
    <p:sldId id="270" r:id="rId8"/>
    <p:sldId id="262" r:id="rId9"/>
    <p:sldId id="281" r:id="rId10"/>
    <p:sldId id="282" r:id="rId11"/>
    <p:sldId id="275" r:id="rId12"/>
    <p:sldId id="276" r:id="rId13"/>
    <p:sldId id="283" r:id="rId14"/>
    <p:sldId id="277" r:id="rId15"/>
    <p:sldId id="278" r:id="rId16"/>
    <p:sldId id="280" r:id="rId17"/>
    <p:sldId id="279" r:id="rId18"/>
    <p:sldId id="263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B996CE"/>
    <a:srgbClr val="FFFF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BC0A0-B403-4202-A2B9-A60E583BBDA6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BB0EB-F68D-4580-89D7-6FEBE50FF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EC431-50D4-4D38-BA6F-606CFA01B7A4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5314D-F2BA-4AFD-AB8B-F3451C9B2D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5314D-F2BA-4AFD-AB8B-F3451C9B2D1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117E-534C-4467-9932-CBEC3D575986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Picture1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Ø"/>
              <a:defRPr/>
            </a:lvl1pPr>
            <a:lvl2pPr>
              <a:buFont typeface="Arial" pitchFamily="34" charset="0"/>
              <a:buChar char="•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425E-C1F4-441D-93E4-DAA87676708D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11F-0701-4502-83FA-697A1D9F0049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D35-1437-43A3-BBAA-2529ED7B032D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Picture1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Font typeface="Wingdings" pitchFamily="2" charset="2"/>
              <a:buChar char="Ø"/>
              <a:defRPr sz="2400"/>
            </a:lvl1pPr>
            <a:lvl2pPr>
              <a:buFont typeface="Arial" pitchFamily="34" charset="0"/>
              <a:buChar char="•"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Font typeface="Wingdings" pitchFamily="2" charset="2"/>
              <a:buChar char="Ø"/>
              <a:defRPr sz="2400"/>
            </a:lvl1pPr>
            <a:lvl2pPr>
              <a:buFont typeface="Arial" pitchFamily="34" charset="0"/>
              <a:buChar char="•"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ABB8-6173-4ABE-A2F4-29F04AB03B48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3857-D768-47E3-B358-141FD2C03C31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C9391-A48B-4E72-9DD0-E3755EBA81E8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60BD4-BFBE-428E-9D9A-3E45CEC46717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100C-BE0D-476E-8383-A7CA0CB70DC0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598EF-F262-486A-A1A9-4D30E3BB4439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9DDB6-004B-485C-BB59-00B3F1A77468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376C2CE-57B5-4980-BAAC-9AF6370360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96D04-248A-40BA-A656-9717A12CF453}" type="datetime1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3719F-749F-4944-B81B-496CEE378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0.jpeg"/><Relationship Id="rId7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11" Type="http://schemas.openxmlformats.org/officeDocument/2006/relationships/image" Target="../media/image15.jpeg"/><Relationship Id="rId5" Type="http://schemas.openxmlformats.org/officeDocument/2006/relationships/image" Target="../media/image6.wmf"/><Relationship Id="rId10" Type="http://schemas.openxmlformats.org/officeDocument/2006/relationships/image" Target="../media/image14.png"/><Relationship Id="rId4" Type="http://schemas.openxmlformats.org/officeDocument/2006/relationships/image" Target="../media/image5.jpe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icture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7463"/>
            <a:ext cx="9144000" cy="689451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47800"/>
            <a:ext cx="8229600" cy="1470025"/>
          </a:xfrm>
        </p:spPr>
        <p:txBody>
          <a:bodyPr>
            <a:normAutofit/>
          </a:bodyPr>
          <a:lstStyle/>
          <a:p>
            <a:r>
              <a:rPr lang="en-US" b="1" dirty="0" smtClean="0"/>
              <a:t>Current Planning for 2017</a:t>
            </a:r>
            <a:br>
              <a:rPr lang="en-US" b="1" dirty="0" smtClean="0"/>
            </a:br>
            <a:r>
              <a:rPr lang="en-US" b="1" dirty="0" smtClean="0"/>
              <a:t>Mid-Point Assessment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9144000" cy="2819400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Gary Shenk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10/4/2012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chemeClr val="tx1"/>
                </a:solidFill>
              </a:rPr>
              <a:t>presentation credit to </a:t>
            </a:r>
          </a:p>
          <a:p>
            <a:r>
              <a:rPr lang="en-US" i="1" dirty="0" smtClean="0">
                <a:solidFill>
                  <a:schemeClr val="tx1"/>
                </a:solidFill>
              </a:rPr>
              <a:t>Katherine Antos and the WQGIT ad hoc planning team</a:t>
            </a:r>
            <a:endParaRPr lang="en-US" i="1" dirty="0" smtClean="0">
              <a:ln>
                <a:solidFill>
                  <a:srgbClr val="FFFF00"/>
                </a:solidFill>
              </a:ln>
              <a:solidFill>
                <a:srgbClr val="FF9933"/>
              </a:solidFill>
              <a:sym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Big Picture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/>
              <a:t>Where do we as a Partnership want to be in 2017 and 2025?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Midpoint Assessment?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648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Ultimate Goal: </a:t>
            </a:r>
          </a:p>
          <a:p>
            <a:pPr lvl="1"/>
            <a:r>
              <a:rPr lang="en-US" dirty="0" smtClean="0"/>
              <a:t>Ensure Partnership has all practices in place by 2025 to attain water quality standards in the Bay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Take stock of latest science, data, tools (including models), BMPs, and lessons learned from progress to date</a:t>
            </a:r>
          </a:p>
          <a:p>
            <a:pPr lvl="1"/>
            <a:r>
              <a:rPr lang="en-US" dirty="0" smtClean="0"/>
              <a:t>Findings from Midpoint Assessment will help jurisdictions to prepare for the Phase III WIPs, which will guide milestones and implementation between 2018 and 2025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43"/>
          <p:cNvSpPr>
            <a:spLocks noGrp="1"/>
          </p:cNvSpPr>
          <p:nvPr>
            <p:ph type="body" idx="1"/>
          </p:nvPr>
        </p:nvSpPr>
        <p:spPr>
          <a:xfrm>
            <a:off x="457200" y="2468563"/>
            <a:ext cx="4040188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7475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3945759"/>
            <a:ext cx="4040188" cy="2276420"/>
          </a:xfrm>
          <a:noFill/>
          <a:ln/>
        </p:spPr>
      </p:pic>
      <p:sp>
        <p:nvSpPr>
          <p:cNvPr id="45" name="Text Placeholder 44"/>
          <p:cNvSpPr>
            <a:spLocks noGrp="1"/>
          </p:cNvSpPr>
          <p:nvPr>
            <p:ph type="body" sz="quarter" idx="3"/>
          </p:nvPr>
        </p:nvSpPr>
        <p:spPr>
          <a:xfrm>
            <a:off x="4645025" y="2468563"/>
            <a:ext cx="4041775" cy="639762"/>
          </a:xfrm>
        </p:spPr>
        <p:txBody>
          <a:bodyPr/>
          <a:lstStyle/>
          <a:p>
            <a:endParaRPr lang="en-US"/>
          </a:p>
        </p:txBody>
      </p:sp>
      <p:sp>
        <p:nvSpPr>
          <p:cNvPr id="46" name="Content Placeholder 4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319-578A-4AD6-9808-6DD19EBAAA82}" type="slidenum">
              <a:rPr lang="en-US"/>
              <a:pPr/>
              <a:t>4</a:t>
            </a:fld>
            <a:endParaRPr lang="en-US"/>
          </a:p>
        </p:txBody>
      </p:sp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0" y="358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4000" b="1" dirty="0" smtClean="0"/>
              <a:t>Staged Implementation</a:t>
            </a:r>
            <a:endParaRPr lang="en-US" sz="4000" b="1" dirty="0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1295400"/>
            <a:ext cx="9144000" cy="5562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/>
          </a:p>
        </p:txBody>
      </p:sp>
      <p:pic>
        <p:nvPicPr>
          <p:cNvPr id="74759" name="Picture 7"/>
          <p:cNvPicPr>
            <a:picLocks noChangeAspect="1" noChangeArrowheads="1"/>
          </p:cNvPicPr>
          <p:nvPr/>
        </p:nvPicPr>
        <p:blipFill>
          <a:blip r:embed="rId3" cstate="print"/>
          <a:srcRect l="1173" t="3644" b="7996"/>
          <a:stretch>
            <a:fillRect/>
          </a:stretch>
        </p:blipFill>
        <p:spPr bwMode="auto">
          <a:xfrm>
            <a:off x="879475" y="2344738"/>
            <a:ext cx="7966075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760" name="Line 8"/>
          <p:cNvSpPr>
            <a:spLocks noChangeShapeType="1"/>
          </p:cNvSpPr>
          <p:nvPr/>
        </p:nvSpPr>
        <p:spPr bwMode="auto">
          <a:xfrm>
            <a:off x="1911350" y="2422525"/>
            <a:ext cx="1588" cy="373063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4035425" y="1708150"/>
            <a:ext cx="15906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>
                <a:solidFill>
                  <a:srgbClr val="4D4D4D"/>
                </a:solidFill>
              </a:rPr>
              <a:t>Propose increased budget to legislature</a:t>
            </a:r>
          </a:p>
        </p:txBody>
      </p:sp>
      <p:sp>
        <p:nvSpPr>
          <p:cNvPr id="74762" name="Line 10"/>
          <p:cNvSpPr>
            <a:spLocks noChangeShapeType="1"/>
          </p:cNvSpPr>
          <p:nvPr/>
        </p:nvSpPr>
        <p:spPr bwMode="auto">
          <a:xfrm flipH="1">
            <a:off x="2681288" y="2422525"/>
            <a:ext cx="11112" cy="407988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5419725" y="1708150"/>
            <a:ext cx="11398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>
                <a:solidFill>
                  <a:srgbClr val="4D4D4D"/>
                </a:solidFill>
              </a:rPr>
              <a:t>Increased program budget</a:t>
            </a:r>
          </a:p>
        </p:txBody>
      </p:sp>
      <p:sp>
        <p:nvSpPr>
          <p:cNvPr id="74764" name="Line 12"/>
          <p:cNvSpPr>
            <a:spLocks noChangeShapeType="1"/>
          </p:cNvSpPr>
          <p:nvPr/>
        </p:nvSpPr>
        <p:spPr bwMode="auto">
          <a:xfrm>
            <a:off x="3635375" y="2422525"/>
            <a:ext cx="11113" cy="606425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6323013" y="1871663"/>
            <a:ext cx="10620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>
                <a:solidFill>
                  <a:srgbClr val="4D4D4D"/>
                </a:solidFill>
              </a:rPr>
              <a:t>Increased controls</a:t>
            </a: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 flipH="1">
            <a:off x="4768850" y="2420938"/>
            <a:ext cx="11113" cy="925512"/>
          </a:xfrm>
          <a:prstGeom prst="line">
            <a:avLst/>
          </a:prstGeom>
          <a:noFill/>
          <a:ln w="19050">
            <a:solidFill>
              <a:srgbClr val="4D4D4D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890588" y="1676400"/>
            <a:ext cx="15906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>
                <a:solidFill>
                  <a:srgbClr val="A50021"/>
                </a:solidFill>
              </a:rPr>
              <a:t>Propose new legislative authorities</a:t>
            </a:r>
          </a:p>
        </p:txBody>
      </p:sp>
      <p:sp>
        <p:nvSpPr>
          <p:cNvPr id="74768" name="Line 16"/>
          <p:cNvSpPr>
            <a:spLocks noChangeShapeType="1"/>
          </p:cNvSpPr>
          <p:nvPr/>
        </p:nvSpPr>
        <p:spPr bwMode="auto">
          <a:xfrm flipH="1">
            <a:off x="5762625" y="2420938"/>
            <a:ext cx="0" cy="1001712"/>
          </a:xfrm>
          <a:prstGeom prst="line">
            <a:avLst/>
          </a:prstGeom>
          <a:noFill/>
          <a:ln w="19050">
            <a:solidFill>
              <a:srgbClr val="4D4D4D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69" name="Text Box 17"/>
          <p:cNvSpPr txBox="1">
            <a:spLocks noChangeArrowheads="1"/>
          </p:cNvSpPr>
          <p:nvPr/>
        </p:nvSpPr>
        <p:spPr bwMode="auto">
          <a:xfrm>
            <a:off x="2105025" y="1887538"/>
            <a:ext cx="1182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>
                <a:solidFill>
                  <a:srgbClr val="A50021"/>
                </a:solidFill>
              </a:rPr>
              <a:t>Rulemaking</a:t>
            </a:r>
          </a:p>
        </p:txBody>
      </p:sp>
      <p:sp>
        <p:nvSpPr>
          <p:cNvPr id="74770" name="Line 18"/>
          <p:cNvSpPr>
            <a:spLocks noChangeShapeType="1"/>
          </p:cNvSpPr>
          <p:nvPr/>
        </p:nvSpPr>
        <p:spPr bwMode="auto">
          <a:xfrm>
            <a:off x="6588125" y="2420938"/>
            <a:ext cx="22225" cy="1333500"/>
          </a:xfrm>
          <a:prstGeom prst="line">
            <a:avLst/>
          </a:prstGeom>
          <a:noFill/>
          <a:ln w="19050">
            <a:solidFill>
              <a:srgbClr val="4D4D4D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2867025" y="1676400"/>
            <a:ext cx="15906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>
                <a:solidFill>
                  <a:srgbClr val="A50021"/>
                </a:solidFill>
              </a:rPr>
              <a:t>Implement regulatory controls</a:t>
            </a:r>
          </a:p>
        </p:txBody>
      </p:sp>
      <p:sp>
        <p:nvSpPr>
          <p:cNvPr id="74772" name="Line 20"/>
          <p:cNvSpPr>
            <a:spLocks noChangeShapeType="1"/>
          </p:cNvSpPr>
          <p:nvPr/>
        </p:nvSpPr>
        <p:spPr bwMode="auto">
          <a:xfrm flipH="1">
            <a:off x="4308475" y="2430463"/>
            <a:ext cx="11113" cy="3305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7397750" y="1697038"/>
            <a:ext cx="15128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 b="1"/>
              <a:t>Examples of Some Planned Controls</a:t>
            </a:r>
          </a:p>
        </p:txBody>
      </p:sp>
      <p:sp>
        <p:nvSpPr>
          <p:cNvPr id="74775" name="Text Box 23"/>
          <p:cNvSpPr txBox="1">
            <a:spLocks noChangeArrowheads="1"/>
          </p:cNvSpPr>
          <p:nvPr/>
        </p:nvSpPr>
        <p:spPr bwMode="auto">
          <a:xfrm>
            <a:off x="4492625" y="4211638"/>
            <a:ext cx="13319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 b="1"/>
              <a:t>Interim</a:t>
            </a:r>
          </a:p>
          <a:p>
            <a:pPr algn="ctr" eaLnBrk="1" hangingPunct="1"/>
            <a:r>
              <a:rPr lang="en-US" sz="1400" b="1"/>
              <a:t>Targets</a:t>
            </a:r>
          </a:p>
        </p:txBody>
      </p:sp>
      <p:sp>
        <p:nvSpPr>
          <p:cNvPr id="74776" name="Text Box 24"/>
          <p:cNvSpPr txBox="1">
            <a:spLocks noChangeArrowheads="1"/>
          </p:cNvSpPr>
          <p:nvPr/>
        </p:nvSpPr>
        <p:spPr bwMode="auto">
          <a:xfrm>
            <a:off x="7175500" y="4897438"/>
            <a:ext cx="13319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 b="1"/>
              <a:t>Final </a:t>
            </a:r>
          </a:p>
          <a:p>
            <a:pPr algn="ctr" eaLnBrk="1" hangingPunct="1"/>
            <a:r>
              <a:rPr lang="en-US" sz="1400" b="1"/>
              <a:t>Targets</a:t>
            </a:r>
          </a:p>
        </p:txBody>
      </p:sp>
      <p:sp>
        <p:nvSpPr>
          <p:cNvPr id="74778" name="Line 26"/>
          <p:cNvSpPr>
            <a:spLocks noChangeShapeType="1"/>
          </p:cNvSpPr>
          <p:nvPr/>
        </p:nvSpPr>
        <p:spPr bwMode="auto">
          <a:xfrm flipH="1" flipV="1">
            <a:off x="7258050" y="2192338"/>
            <a:ext cx="4270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80" name="AutoShape 28"/>
          <p:cNvSpPr>
            <a:spLocks/>
          </p:cNvSpPr>
          <p:nvPr/>
        </p:nvSpPr>
        <p:spPr bwMode="auto">
          <a:xfrm flipH="1">
            <a:off x="7115175" y="4114800"/>
            <a:ext cx="187325" cy="1541463"/>
          </a:xfrm>
          <a:prstGeom prst="leftBrace">
            <a:avLst>
              <a:gd name="adj1" fmla="val 68573"/>
              <a:gd name="adj2" fmla="val 50088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81" name="Freeform 29"/>
          <p:cNvSpPr>
            <a:spLocks/>
          </p:cNvSpPr>
          <p:nvPr/>
        </p:nvSpPr>
        <p:spPr bwMode="auto">
          <a:xfrm>
            <a:off x="1520825" y="2816225"/>
            <a:ext cx="2765425" cy="638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97" y="125"/>
              </a:cxn>
              <a:cxn ang="0">
                <a:pos x="1742" y="402"/>
              </a:cxn>
            </a:cxnLst>
            <a:rect l="0" t="0" r="r" b="b"/>
            <a:pathLst>
              <a:path w="1742" h="402">
                <a:moveTo>
                  <a:pt x="0" y="0"/>
                </a:moveTo>
                <a:cubicBezTo>
                  <a:pt x="503" y="29"/>
                  <a:pt x="1007" y="58"/>
                  <a:pt x="1297" y="125"/>
                </a:cubicBezTo>
                <a:cubicBezTo>
                  <a:pt x="1587" y="192"/>
                  <a:pt x="1668" y="356"/>
                  <a:pt x="1742" y="402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82" name="Freeform 30"/>
          <p:cNvSpPr>
            <a:spLocks/>
          </p:cNvSpPr>
          <p:nvPr/>
        </p:nvSpPr>
        <p:spPr bwMode="auto">
          <a:xfrm>
            <a:off x="4351338" y="3444875"/>
            <a:ext cx="2709862" cy="638175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771" y="34"/>
              </a:cxn>
              <a:cxn ang="0">
                <a:pos x="1305" y="208"/>
              </a:cxn>
              <a:cxn ang="0">
                <a:pos x="1707" y="402"/>
              </a:cxn>
            </a:cxnLst>
            <a:rect l="0" t="0" r="r" b="b"/>
            <a:pathLst>
              <a:path w="1707" h="402">
                <a:moveTo>
                  <a:pt x="0" y="6"/>
                </a:moveTo>
                <a:cubicBezTo>
                  <a:pt x="277" y="3"/>
                  <a:pt x="554" y="0"/>
                  <a:pt x="771" y="34"/>
                </a:cubicBezTo>
                <a:cubicBezTo>
                  <a:pt x="988" y="68"/>
                  <a:pt x="1149" y="147"/>
                  <a:pt x="1305" y="208"/>
                </a:cubicBezTo>
                <a:cubicBezTo>
                  <a:pt x="1461" y="269"/>
                  <a:pt x="1584" y="335"/>
                  <a:pt x="1707" y="402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83" name="Text Box 31"/>
          <p:cNvSpPr txBox="1">
            <a:spLocks noChangeArrowheads="1"/>
          </p:cNvSpPr>
          <p:nvPr/>
        </p:nvSpPr>
        <p:spPr bwMode="auto">
          <a:xfrm>
            <a:off x="1516063" y="2408238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 b="1"/>
              <a:t>35</a:t>
            </a:r>
          </a:p>
        </p:txBody>
      </p:sp>
      <p:sp>
        <p:nvSpPr>
          <p:cNvPr id="74784" name="Text Box 32"/>
          <p:cNvSpPr txBox="1">
            <a:spLocks noChangeArrowheads="1"/>
          </p:cNvSpPr>
          <p:nvPr/>
        </p:nvSpPr>
        <p:spPr bwMode="auto">
          <a:xfrm>
            <a:off x="4252913" y="3125788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 b="1"/>
              <a:t>26</a:t>
            </a:r>
          </a:p>
        </p:txBody>
      </p:sp>
      <p:sp>
        <p:nvSpPr>
          <p:cNvPr id="74785" name="Text Box 33"/>
          <p:cNvSpPr txBox="1">
            <a:spLocks noChangeArrowheads="1"/>
          </p:cNvSpPr>
          <p:nvPr/>
        </p:nvSpPr>
        <p:spPr bwMode="auto">
          <a:xfrm>
            <a:off x="7053263" y="365442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 b="1"/>
              <a:t>20</a:t>
            </a:r>
          </a:p>
        </p:txBody>
      </p:sp>
      <p:sp>
        <p:nvSpPr>
          <p:cNvPr id="74786" name="Text Box 34"/>
          <p:cNvSpPr txBox="1">
            <a:spLocks noChangeArrowheads="1"/>
          </p:cNvSpPr>
          <p:nvPr/>
        </p:nvSpPr>
        <p:spPr bwMode="auto">
          <a:xfrm>
            <a:off x="1500188" y="6059488"/>
            <a:ext cx="2479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 b="1"/>
              <a:t>Stage 1 Implementation</a:t>
            </a:r>
          </a:p>
        </p:txBody>
      </p:sp>
      <p:sp>
        <p:nvSpPr>
          <p:cNvPr id="74787" name="Text Box 35"/>
          <p:cNvSpPr txBox="1">
            <a:spLocks noChangeArrowheads="1"/>
          </p:cNvSpPr>
          <p:nvPr/>
        </p:nvSpPr>
        <p:spPr bwMode="auto">
          <a:xfrm>
            <a:off x="4714875" y="6061075"/>
            <a:ext cx="2333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400" b="1">
                <a:solidFill>
                  <a:srgbClr val="4D4D4D"/>
                </a:solidFill>
              </a:rPr>
              <a:t>Stage 2 Implementation</a:t>
            </a:r>
          </a:p>
        </p:txBody>
      </p:sp>
      <p:sp>
        <p:nvSpPr>
          <p:cNvPr id="74788" name="Text Box 36"/>
          <p:cNvSpPr txBox="1">
            <a:spLocks noChangeArrowheads="1"/>
          </p:cNvSpPr>
          <p:nvPr/>
        </p:nvSpPr>
        <p:spPr bwMode="auto">
          <a:xfrm>
            <a:off x="1916113" y="5076825"/>
            <a:ext cx="20161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400" b="1" dirty="0"/>
              <a:t>Milestones for Assessing Progress</a:t>
            </a:r>
          </a:p>
        </p:txBody>
      </p:sp>
      <p:sp>
        <p:nvSpPr>
          <p:cNvPr id="74790" name="Line 38"/>
          <p:cNvSpPr>
            <a:spLocks noChangeShapeType="1"/>
          </p:cNvSpPr>
          <p:nvPr/>
        </p:nvSpPr>
        <p:spPr bwMode="auto">
          <a:xfrm flipH="1" flipV="1">
            <a:off x="2263775" y="4702175"/>
            <a:ext cx="601663" cy="423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91" name="Line 39"/>
          <p:cNvSpPr>
            <a:spLocks noChangeShapeType="1"/>
          </p:cNvSpPr>
          <p:nvPr/>
        </p:nvSpPr>
        <p:spPr bwMode="auto">
          <a:xfrm flipH="1" flipV="1">
            <a:off x="2960688" y="4702175"/>
            <a:ext cx="136525" cy="446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4792" name="Line 40"/>
          <p:cNvSpPr>
            <a:spLocks noChangeShapeType="1"/>
          </p:cNvSpPr>
          <p:nvPr/>
        </p:nvSpPr>
        <p:spPr bwMode="auto">
          <a:xfrm flipV="1">
            <a:off x="3284538" y="4702175"/>
            <a:ext cx="346075" cy="4349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" name="Text Box 18"/>
          <p:cNvSpPr txBox="1">
            <a:spLocks noChangeArrowheads="1"/>
          </p:cNvSpPr>
          <p:nvPr/>
        </p:nvSpPr>
        <p:spPr bwMode="auto">
          <a:xfrm>
            <a:off x="-57150" y="6488668"/>
            <a:ext cx="4296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smtClean="0"/>
              <a:t>Source: Presentation to PSC in October 2009</a:t>
            </a:r>
            <a:endParaRPr lang="en-US" i="1" dirty="0"/>
          </a:p>
        </p:txBody>
      </p:sp>
      <p:cxnSp>
        <p:nvCxnSpPr>
          <p:cNvPr id="48" name="Straight Connector 47"/>
          <p:cNvCxnSpPr>
            <a:stCxn id="74781" idx="2"/>
          </p:cNvCxnSpPr>
          <p:nvPr/>
        </p:nvCxnSpPr>
        <p:spPr>
          <a:xfrm>
            <a:off x="1522567" y="2816627"/>
            <a:ext cx="2744633" cy="612373"/>
          </a:xfrm>
          <a:prstGeom prst="curvedConnector5">
            <a:avLst>
              <a:gd name="adj1" fmla="val 28251"/>
              <a:gd name="adj2" fmla="val 95296"/>
              <a:gd name="adj3" fmla="val 7175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47"/>
          <p:cNvCxnSpPr/>
          <p:nvPr/>
        </p:nvCxnSpPr>
        <p:spPr>
          <a:xfrm>
            <a:off x="4267200" y="3429000"/>
            <a:ext cx="2744633" cy="612373"/>
          </a:xfrm>
          <a:prstGeom prst="curvedConnector5">
            <a:avLst>
              <a:gd name="adj1" fmla="val 10048"/>
              <a:gd name="adj2" fmla="val 76824"/>
              <a:gd name="adj3" fmla="val 4805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Detail on 2017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sz="4000" dirty="0" smtClean="0"/>
              <a:t>What is the midpoint assessment?</a:t>
            </a:r>
          </a:p>
          <a:p>
            <a:pPr lvl="1"/>
            <a:r>
              <a:rPr lang="en-US" sz="3500" dirty="0" smtClean="0"/>
              <a:t>How does it relate to the 60% by 2017 goal?</a:t>
            </a:r>
          </a:p>
          <a:p>
            <a:pPr lvl="1"/>
            <a:r>
              <a:rPr lang="en-US" sz="3500" dirty="0" smtClean="0"/>
              <a:t>How does it relate to the accountability framework from the Bay TMDL?</a:t>
            </a:r>
          </a:p>
          <a:p>
            <a:pPr lvl="1"/>
            <a:r>
              <a:rPr lang="en-US" sz="3500" dirty="0" smtClean="0"/>
              <a:t>Who is the lead for the midpoint assessment and related deliverables?</a:t>
            </a:r>
          </a:p>
          <a:p>
            <a:pPr lvl="1"/>
            <a:r>
              <a:rPr lang="en-US" sz="3500" dirty="0" smtClean="0"/>
              <a:t>What is the approximate schedule?</a:t>
            </a:r>
          </a:p>
          <a:p>
            <a:r>
              <a:rPr lang="en-US" sz="4000" dirty="0" smtClean="0"/>
              <a:t>What are the Partners’ priorities for the midpoint assessment?</a:t>
            </a:r>
          </a:p>
          <a:p>
            <a:pPr lvl="1"/>
            <a:r>
              <a:rPr lang="en-US" sz="3300" dirty="0" smtClean="0"/>
              <a:t>How do they relate to the Guiding Principles</a:t>
            </a:r>
          </a:p>
          <a:p>
            <a:pPr lvl="1"/>
            <a:r>
              <a:rPr lang="en-US" sz="3300" dirty="0" smtClean="0"/>
              <a:t>How big of an effect</a:t>
            </a:r>
          </a:p>
          <a:p>
            <a:pPr lvl="1"/>
            <a:r>
              <a:rPr lang="en-US" sz="3300" dirty="0" smtClean="0"/>
              <a:t>How tough to implement</a:t>
            </a:r>
          </a:p>
          <a:p>
            <a:pPr lvl="1"/>
            <a:r>
              <a:rPr lang="en-US" sz="3300" dirty="0" smtClean="0"/>
              <a:t>Any downsides</a:t>
            </a:r>
          </a:p>
          <a:p>
            <a:r>
              <a:rPr lang="en-US" sz="4000" dirty="0" smtClean="0"/>
              <a:t>Guiding Principles – What are they and how will they be applied?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Working Draft of Guiding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Keep the focus on implementation and maintain stable tracking and reporting through </a:t>
            </a:r>
            <a:r>
              <a:rPr lang="en-US" dirty="0" smtClean="0"/>
              <a:t>2017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Enhance decision support and assessment tools to enable successful engagement of local partners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Incorporate verification of practices into existing accountability tools and reporting protocols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Address emerging issues that may impact current strategies and future plans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Prioritize midpoint assessment actions and adaptive management to ensure Phase III WIPs meet water quality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Does the Midpoint Assessment Relate to the 60% goal?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50"/>
            <a:ext cx="4040188" cy="639762"/>
          </a:xfrm>
        </p:spPr>
        <p:txBody>
          <a:bodyPr/>
          <a:lstStyle/>
          <a:p>
            <a:r>
              <a:rPr lang="en-US" dirty="0" smtClean="0"/>
              <a:t>Implementing 60% by 2017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678112"/>
            <a:ext cx="4040188" cy="39512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2010: Phase I WIPs</a:t>
            </a:r>
          </a:p>
          <a:p>
            <a:r>
              <a:rPr lang="en-US" dirty="0" smtClean="0"/>
              <a:t>2011 &amp; 2012: Phase II WIPs</a:t>
            </a:r>
          </a:p>
          <a:p>
            <a:r>
              <a:rPr lang="en-US" dirty="0" smtClean="0"/>
              <a:t>2012-2013 Milestones</a:t>
            </a:r>
          </a:p>
          <a:p>
            <a:r>
              <a:rPr lang="en-US" dirty="0" smtClean="0"/>
              <a:t>2014-2015 Milestones</a:t>
            </a:r>
          </a:p>
          <a:p>
            <a:r>
              <a:rPr lang="en-US" dirty="0" smtClean="0"/>
              <a:t>2016-2017 Milestones</a:t>
            </a:r>
          </a:p>
          <a:p>
            <a:r>
              <a:rPr lang="en-US" dirty="0" smtClean="0"/>
              <a:t>Annual progress runs</a:t>
            </a:r>
          </a:p>
          <a:p>
            <a:r>
              <a:rPr lang="en-US" dirty="0" smtClean="0"/>
              <a:t>Tracked using Watershed Model </a:t>
            </a:r>
            <a:r>
              <a:rPr lang="en-US" b="1" dirty="0" smtClean="0"/>
              <a:t>Phase 5.3.2</a:t>
            </a:r>
            <a:r>
              <a:rPr lang="en-US" dirty="0" smtClean="0"/>
              <a:t>, with some refinements to include innovative new BMPs as possible (including from panels)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6025" y="2038350"/>
            <a:ext cx="4041775" cy="639762"/>
          </a:xfrm>
        </p:spPr>
        <p:txBody>
          <a:bodyPr/>
          <a:lstStyle/>
          <a:p>
            <a:r>
              <a:rPr lang="en-US" dirty="0" smtClean="0"/>
              <a:t>Midpoint Assessment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6025" y="2678112"/>
            <a:ext cx="4041775" cy="39512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2012: Gather Partnership input and set priorities</a:t>
            </a:r>
          </a:p>
          <a:p>
            <a:r>
              <a:rPr lang="en-US" dirty="0" smtClean="0"/>
              <a:t>As directed by WQGIT, gather data, develop methods</a:t>
            </a:r>
          </a:p>
          <a:p>
            <a:r>
              <a:rPr lang="en-US" dirty="0" smtClean="0"/>
              <a:t>As appropriate, refine and test tools</a:t>
            </a:r>
          </a:p>
          <a:p>
            <a:r>
              <a:rPr lang="en-US" dirty="0" smtClean="0"/>
              <a:t>Set planning targets for Phase III WIPs</a:t>
            </a:r>
          </a:p>
          <a:p>
            <a:r>
              <a:rPr lang="en-US" dirty="0" smtClean="0"/>
              <a:t>Develop Phase III WIPs and 2018-2019 milestones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99698" y="1524000"/>
            <a:ext cx="6744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Moving Forward on Parallel Tracks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" y="19812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2010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6260068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2017</a:t>
            </a:r>
            <a:endParaRPr lang="en-US" sz="2800" b="1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>
            <a:stCxn id="10" idx="2"/>
            <a:endCxn id="11" idx="0"/>
          </p:cNvCxnSpPr>
          <p:nvPr/>
        </p:nvCxnSpPr>
        <p:spPr>
          <a:xfrm>
            <a:off x="534018" y="2504420"/>
            <a:ext cx="0" cy="3755648"/>
          </a:xfrm>
          <a:prstGeom prst="straightConnector1">
            <a:avLst/>
          </a:prstGeom>
          <a:ln w="508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Who has the Lead?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Group 2"/>
          <p:cNvGraphicFramePr>
            <a:graphicFrameLocks/>
          </p:cNvGraphicFramePr>
          <p:nvPr/>
        </p:nvGraphicFramePr>
        <p:xfrm>
          <a:off x="152400" y="914400"/>
          <a:ext cx="8839200" cy="5613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54864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Deliverable</a:t>
                      </a:r>
                    </a:p>
                  </a:txBody>
                  <a:tcPr marL="36576" marR="36576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96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Proposed Lead</a:t>
                      </a:r>
                    </a:p>
                  </a:txBody>
                  <a:tcPr marL="36576" marR="3657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96CE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Midpoint Assessment Priorities</a:t>
                      </a:r>
                    </a:p>
                  </a:txBody>
                  <a:tcPr marL="36576" marR="36576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Water Quality Goal Implementation Team (WQGIT)</a:t>
                      </a:r>
                    </a:p>
                  </a:txBody>
                  <a:tcPr marL="36576" marR="3657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Midpoint Assessment Guiding Principles</a:t>
                      </a:r>
                    </a:p>
                  </a:txBody>
                  <a:tcPr marL="36576" marR="36576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Principles’ Staff Committee, with input from WQGIT and Management Board</a:t>
                      </a:r>
                    </a:p>
                  </a:txBody>
                  <a:tcPr marL="36576" marR="3657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Midpoint Assessment Deliverables</a:t>
                      </a:r>
                    </a:p>
                  </a:txBody>
                  <a:tcPr marL="36576" marR="36576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CBP Partnership. Specific roles for Workgroups, Modeling Team, etc.</a:t>
                      </a:r>
                    </a:p>
                  </a:txBody>
                  <a:tcPr marL="36576" marR="3657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2-Year Milestones</a:t>
                      </a:r>
                    </a:p>
                  </a:txBody>
                  <a:tcPr marL="36576" marR="36576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Bay Jurisdictions, Federal Agencies</a:t>
                      </a:r>
                    </a:p>
                  </a:txBody>
                  <a:tcPr marL="36576" marR="3657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Phase III Watershed Implementation Plans</a:t>
                      </a:r>
                    </a:p>
                  </a:txBody>
                  <a:tcPr marL="36576" marR="36576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Bay Jurisdictions, with input from local partners</a:t>
                      </a:r>
                    </a:p>
                  </a:txBody>
                  <a:tcPr marL="36576" marR="3657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Any Possible Revisions to Bay TMDL</a:t>
                      </a:r>
                    </a:p>
                  </a:txBody>
                  <a:tcPr marL="36576" marR="36576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1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Wingdings" pitchFamily="2" charset="2"/>
                        </a:rPr>
                        <a:t>U.S. Environmental Protection Agency</a:t>
                      </a:r>
                    </a:p>
                  </a:txBody>
                  <a:tcPr marL="36576" marR="3657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6488668"/>
            <a:ext cx="7752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Note: Partnership members in addition to the lead may contribute to deliverables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How Does the Midpoint Assessment Relate to the Accountability Framework?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D3300-DEE5-4270-9786-930C6F92F9E3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Slide Number Placeholder 6"/>
          <p:cNvSpPr txBox="1">
            <a:spLocks/>
          </p:cNvSpPr>
          <p:nvPr/>
        </p:nvSpPr>
        <p:spPr>
          <a:xfrm>
            <a:off x="6553200" y="6737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5D79C645-CCD5-41D9-B0D5-6AD95BA7327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pSp>
        <p:nvGrpSpPr>
          <p:cNvPr id="3" name="Group 167"/>
          <p:cNvGrpSpPr>
            <a:grpSpLocks/>
          </p:cNvGrpSpPr>
          <p:nvPr/>
        </p:nvGrpSpPr>
        <p:grpSpPr bwMode="auto">
          <a:xfrm>
            <a:off x="533400" y="1527175"/>
            <a:ext cx="2219325" cy="1624013"/>
            <a:chOff x="214313" y="1066800"/>
            <a:chExt cx="2219411" cy="1623272"/>
          </a:xfrm>
        </p:grpSpPr>
        <p:sp>
          <p:nvSpPr>
            <p:cNvPr id="24601" name="Rectangle 143"/>
            <p:cNvSpPr>
              <a:spLocks noChangeArrowheads="1"/>
            </p:cNvSpPr>
            <p:nvPr/>
          </p:nvSpPr>
          <p:spPr bwMode="auto">
            <a:xfrm>
              <a:off x="214313" y="1066800"/>
              <a:ext cx="2147888" cy="1600200"/>
            </a:xfrm>
            <a:prstGeom prst="rect">
              <a:avLst/>
            </a:prstGeom>
            <a:solidFill>
              <a:srgbClr val="B996CE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4602" name="Rectangle 144"/>
            <p:cNvSpPr>
              <a:spLocks noChangeArrowheads="1"/>
            </p:cNvSpPr>
            <p:nvPr/>
          </p:nvSpPr>
          <p:spPr bwMode="auto">
            <a:xfrm>
              <a:off x="312502" y="1282628"/>
              <a:ext cx="1418304" cy="492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1. Watershed</a:t>
              </a:r>
            </a:p>
            <a:p>
              <a:r>
                <a:rPr lang="en-US" sz="1600" b="1">
                  <a:latin typeface="Calibri" pitchFamily="34" charset="0"/>
                </a:rPr>
                <a:t>Implementation</a:t>
              </a:r>
              <a:r>
                <a:rPr lang="en-US" sz="1600">
                  <a:latin typeface="Calibri" pitchFamily="34" charset="0"/>
                </a:rPr>
                <a:t> </a:t>
              </a:r>
              <a:endParaRPr lang="en-US">
                <a:latin typeface="Calibri" pitchFamily="34" charset="0"/>
              </a:endParaRPr>
            </a:p>
          </p:txBody>
        </p:sp>
        <p:sp>
          <p:nvSpPr>
            <p:cNvPr id="24603" name="Rectangle 145"/>
            <p:cNvSpPr>
              <a:spLocks noChangeArrowheads="1"/>
            </p:cNvSpPr>
            <p:nvPr/>
          </p:nvSpPr>
          <p:spPr bwMode="auto">
            <a:xfrm>
              <a:off x="312502" y="1503016"/>
              <a:ext cx="1133085" cy="492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 sz="1600">
                <a:latin typeface="Calibri" pitchFamily="34" charset="0"/>
              </a:endParaRPr>
            </a:p>
            <a:p>
              <a:r>
                <a:rPr lang="en-US" sz="1600" b="1">
                  <a:latin typeface="Calibri" pitchFamily="34" charset="0"/>
                </a:rPr>
                <a:t>Plans</a:t>
              </a:r>
              <a:r>
                <a:rPr lang="en-US" sz="1600">
                  <a:latin typeface="Calibri" pitchFamily="34" charset="0"/>
                </a:rPr>
                <a:t> identify</a:t>
              </a:r>
            </a:p>
          </p:txBody>
        </p:sp>
        <p:sp>
          <p:nvSpPr>
            <p:cNvPr id="24604" name="Rectangle 146"/>
            <p:cNvSpPr>
              <a:spLocks noChangeArrowheads="1"/>
            </p:cNvSpPr>
            <p:nvPr/>
          </p:nvSpPr>
          <p:spPr bwMode="auto">
            <a:xfrm>
              <a:off x="312502" y="1951392"/>
              <a:ext cx="2121222" cy="738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>
                  <a:latin typeface="Calibri" pitchFamily="34" charset="0"/>
                </a:rPr>
                <a:t>nutrient and sediment targets that meet water quality standards. </a:t>
              </a:r>
            </a:p>
          </p:txBody>
        </p:sp>
        <p:pic>
          <p:nvPicPr>
            <p:cNvPr id="24605" name="Picture 0" descr="flow chart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49509" y="1169564"/>
              <a:ext cx="598493" cy="81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06" name="Rectangle 148"/>
            <p:cNvSpPr>
              <a:spLocks noChangeArrowheads="1"/>
            </p:cNvSpPr>
            <p:nvPr/>
          </p:nvSpPr>
          <p:spPr bwMode="auto">
            <a:xfrm>
              <a:off x="312502" y="1066800"/>
              <a:ext cx="1559" cy="244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 sz="1600">
                <a:latin typeface="Calibri" pitchFamily="34" charset="0"/>
              </a:endParaRPr>
            </a:p>
          </p:txBody>
        </p:sp>
      </p:grpSp>
      <p:grpSp>
        <p:nvGrpSpPr>
          <p:cNvPr id="6" name="Group 163"/>
          <p:cNvGrpSpPr>
            <a:grpSpLocks/>
          </p:cNvGrpSpPr>
          <p:nvPr/>
        </p:nvGrpSpPr>
        <p:grpSpPr bwMode="auto">
          <a:xfrm>
            <a:off x="2379663" y="2819400"/>
            <a:ext cx="2192337" cy="1479550"/>
            <a:chOff x="6551613" y="3209925"/>
            <a:chExt cx="2192337" cy="1480027"/>
          </a:xfrm>
        </p:grpSpPr>
        <p:sp>
          <p:nvSpPr>
            <p:cNvPr id="24596" name="Rectangle 150"/>
            <p:cNvSpPr>
              <a:spLocks noChangeArrowheads="1"/>
            </p:cNvSpPr>
            <p:nvPr/>
          </p:nvSpPr>
          <p:spPr bwMode="auto">
            <a:xfrm>
              <a:off x="6551613" y="3276600"/>
              <a:ext cx="1982787" cy="1371600"/>
            </a:xfrm>
            <a:prstGeom prst="rect">
              <a:avLst/>
            </a:prstGeom>
            <a:solidFill>
              <a:srgbClr val="B996CE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4597" name="Rectangle 151"/>
            <p:cNvSpPr>
              <a:spLocks noChangeArrowheads="1"/>
            </p:cNvSpPr>
            <p:nvPr/>
          </p:nvSpPr>
          <p:spPr bwMode="auto">
            <a:xfrm>
              <a:off x="6588125" y="3951288"/>
              <a:ext cx="2155825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>
                  <a:latin typeface="Calibri" pitchFamily="34" charset="0"/>
                </a:rPr>
                <a:t>with programmatic and pollutant reduction commitments</a:t>
              </a:r>
            </a:p>
          </p:txBody>
        </p:sp>
        <p:sp>
          <p:nvSpPr>
            <p:cNvPr id="24598" name="Rectangle 152"/>
            <p:cNvSpPr>
              <a:spLocks noChangeArrowheads="1"/>
            </p:cNvSpPr>
            <p:nvPr/>
          </p:nvSpPr>
          <p:spPr bwMode="auto">
            <a:xfrm>
              <a:off x="6588125" y="3660775"/>
              <a:ext cx="149701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Milestones</a:t>
              </a:r>
              <a:endParaRPr lang="en-US" b="1">
                <a:latin typeface="Calibri" pitchFamily="34" charset="0"/>
              </a:endParaRPr>
            </a:p>
          </p:txBody>
        </p:sp>
        <p:sp>
          <p:nvSpPr>
            <p:cNvPr id="24599" name="Rectangle 160"/>
            <p:cNvSpPr>
              <a:spLocks noChangeArrowheads="1"/>
            </p:cNvSpPr>
            <p:nvPr/>
          </p:nvSpPr>
          <p:spPr bwMode="auto">
            <a:xfrm>
              <a:off x="6588125" y="3209925"/>
              <a:ext cx="1576388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 sz="1600" b="1">
                <a:latin typeface="Calibri" pitchFamily="34" charset="0"/>
              </a:endParaRPr>
            </a:p>
            <a:p>
              <a:r>
                <a:rPr lang="en-US" sz="1600" b="1">
                  <a:latin typeface="Calibri" pitchFamily="34" charset="0"/>
                </a:rPr>
                <a:t>2. 2-Year</a:t>
              </a:r>
              <a:endParaRPr lang="en-US" b="1">
                <a:latin typeface="Calibri" pitchFamily="34" charset="0"/>
              </a:endParaRPr>
            </a:p>
          </p:txBody>
        </p:sp>
        <p:pic>
          <p:nvPicPr>
            <p:cNvPr id="24600" name="Picture 101"/>
            <p:cNvPicPr>
              <a:picLocks noChangeAspect="1" noChangeArrowheads="1"/>
            </p:cNvPicPr>
            <p:nvPr/>
          </p:nvPicPr>
          <p:blipFill>
            <a:blip r:embed="rId3" cstate="print"/>
            <a:srcRect l="7852" t="3842" b="8221"/>
            <a:stretch>
              <a:fillRect/>
            </a:stretch>
          </p:blipFill>
          <p:spPr bwMode="auto">
            <a:xfrm>
              <a:off x="7620000" y="3352800"/>
              <a:ext cx="793750" cy="604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63"/>
          <p:cNvGrpSpPr>
            <a:grpSpLocks/>
          </p:cNvGrpSpPr>
          <p:nvPr/>
        </p:nvGrpSpPr>
        <p:grpSpPr bwMode="auto">
          <a:xfrm>
            <a:off x="4038600" y="4041775"/>
            <a:ext cx="2438400" cy="1619250"/>
            <a:chOff x="6551614" y="3276601"/>
            <a:chExt cx="1986150" cy="1371600"/>
          </a:xfrm>
        </p:grpSpPr>
        <p:sp>
          <p:nvSpPr>
            <p:cNvPr id="24593" name="Rectangle 150"/>
            <p:cNvSpPr>
              <a:spLocks noChangeArrowheads="1"/>
            </p:cNvSpPr>
            <p:nvPr/>
          </p:nvSpPr>
          <p:spPr bwMode="auto">
            <a:xfrm>
              <a:off x="6551614" y="3276601"/>
              <a:ext cx="1982787" cy="1371600"/>
            </a:xfrm>
            <a:prstGeom prst="rect">
              <a:avLst/>
            </a:prstGeom>
            <a:solidFill>
              <a:srgbClr val="B996CE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4594" name="Rectangle 152"/>
            <p:cNvSpPr>
              <a:spLocks noChangeArrowheads="1"/>
            </p:cNvSpPr>
            <p:nvPr/>
          </p:nvSpPr>
          <p:spPr bwMode="auto">
            <a:xfrm>
              <a:off x="6588125" y="3726324"/>
              <a:ext cx="1949639" cy="834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Assess </a:t>
              </a:r>
            </a:p>
            <a:p>
              <a:r>
                <a:rPr lang="en-US" sz="1600" b="1">
                  <a:latin typeface="Calibri" pitchFamily="34" charset="0"/>
                </a:rPr>
                <a:t>Progress </a:t>
              </a:r>
            </a:p>
            <a:p>
              <a:r>
                <a:rPr lang="en-US" sz="1600">
                  <a:latin typeface="Calibri" pitchFamily="34" charset="0"/>
                </a:rPr>
                <a:t>implementing WIPs and milestones</a:t>
              </a:r>
            </a:p>
          </p:txBody>
        </p:sp>
        <p:sp>
          <p:nvSpPr>
            <p:cNvPr id="24595" name="Rectangle 160"/>
            <p:cNvSpPr>
              <a:spLocks noChangeArrowheads="1"/>
            </p:cNvSpPr>
            <p:nvPr/>
          </p:nvSpPr>
          <p:spPr bwMode="auto">
            <a:xfrm>
              <a:off x="6588125" y="3339026"/>
              <a:ext cx="1576388" cy="4889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 sz="1600" b="1">
                <a:latin typeface="Calibri" pitchFamily="34" charset="0"/>
              </a:endParaRPr>
            </a:p>
            <a:p>
              <a:r>
                <a:rPr lang="en-US" sz="1600" b="1">
                  <a:latin typeface="Calibri" pitchFamily="34" charset="0"/>
                </a:rPr>
                <a:t>3.Track and </a:t>
              </a:r>
              <a:endParaRPr lang="en-US" b="1">
                <a:latin typeface="Calibri" pitchFamily="34" charset="0"/>
              </a:endParaRPr>
            </a:p>
          </p:txBody>
        </p:sp>
      </p:grpSp>
      <p:grpSp>
        <p:nvGrpSpPr>
          <p:cNvPr id="8" name="Group 166"/>
          <p:cNvGrpSpPr>
            <a:grpSpLocks/>
          </p:cNvGrpSpPr>
          <p:nvPr/>
        </p:nvGrpSpPr>
        <p:grpSpPr bwMode="auto">
          <a:xfrm>
            <a:off x="6221413" y="5462588"/>
            <a:ext cx="2409825" cy="1776412"/>
            <a:chOff x="838200" y="4267200"/>
            <a:chExt cx="2409825" cy="1776413"/>
          </a:xfrm>
        </p:grpSpPr>
        <p:grpSp>
          <p:nvGrpSpPr>
            <p:cNvPr id="9" name="Group 164"/>
            <p:cNvGrpSpPr>
              <a:grpSpLocks/>
            </p:cNvGrpSpPr>
            <p:nvPr/>
          </p:nvGrpSpPr>
          <p:grpSpPr bwMode="auto">
            <a:xfrm>
              <a:off x="838200" y="4267200"/>
              <a:ext cx="2409825" cy="1347788"/>
              <a:chOff x="838200" y="4267200"/>
              <a:chExt cx="2409825" cy="1347788"/>
            </a:xfrm>
          </p:grpSpPr>
          <p:sp>
            <p:nvSpPr>
              <p:cNvPr id="24589" name="Rectangle 107"/>
              <p:cNvSpPr>
                <a:spLocks noChangeArrowheads="1"/>
              </p:cNvSpPr>
              <p:nvPr/>
            </p:nvSpPr>
            <p:spPr bwMode="auto">
              <a:xfrm>
                <a:off x="838200" y="4267200"/>
                <a:ext cx="2409825" cy="1347788"/>
              </a:xfrm>
              <a:prstGeom prst="rect">
                <a:avLst/>
              </a:prstGeom>
              <a:solidFill>
                <a:srgbClr val="B996CE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4590" name="Rectangle 108"/>
              <p:cNvSpPr>
                <a:spLocks noChangeArrowheads="1"/>
              </p:cNvSpPr>
              <p:nvPr/>
            </p:nvSpPr>
            <p:spPr bwMode="auto">
              <a:xfrm>
                <a:off x="869950" y="4438650"/>
                <a:ext cx="2365375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Calibri" pitchFamily="34" charset="0"/>
                  </a:rPr>
                  <a:t>4. Federal</a:t>
                </a:r>
                <a:r>
                  <a:rPr lang="en-US" b="1">
                    <a:latin typeface="Calibri" pitchFamily="34" charset="0"/>
                  </a:rPr>
                  <a:t> </a:t>
                </a:r>
                <a:r>
                  <a:rPr lang="en-US" sz="1600" b="1">
                    <a:latin typeface="Calibri" pitchFamily="34" charset="0"/>
                  </a:rPr>
                  <a:t>Actions</a:t>
                </a:r>
                <a:endParaRPr lang="en-US" sz="16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4591" name="Rectangle 109"/>
              <p:cNvSpPr>
                <a:spLocks noChangeArrowheads="1"/>
              </p:cNvSpPr>
              <p:nvPr/>
            </p:nvSpPr>
            <p:spPr bwMode="auto">
              <a:xfrm>
                <a:off x="865910" y="4775200"/>
                <a:ext cx="2352675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1600">
                    <a:latin typeface="Calibri" pitchFamily="34" charset="0"/>
                  </a:rPr>
                  <a:t>if insufficient </a:t>
                </a:r>
              </a:p>
              <a:p>
                <a:r>
                  <a:rPr lang="en-US" sz="1600">
                    <a:latin typeface="Calibri" pitchFamily="34" charset="0"/>
                  </a:rPr>
                  <a:t>Watershed Implementation Plans or 2-year milestones</a:t>
                </a:r>
              </a:p>
            </p:txBody>
          </p:sp>
          <p:pic>
            <p:nvPicPr>
              <p:cNvPr id="24592" name="Picture 110" descr="MCBS01060_0000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2362200" y="4419600"/>
                <a:ext cx="657225" cy="628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588" name="Rectangle 138"/>
            <p:cNvSpPr>
              <a:spLocks noChangeArrowheads="1"/>
            </p:cNvSpPr>
            <p:nvPr/>
          </p:nvSpPr>
          <p:spPr bwMode="auto">
            <a:xfrm>
              <a:off x="1984375" y="5768975"/>
              <a:ext cx="1588" cy="274638"/>
            </a:xfrm>
            <a:prstGeom prst="rect">
              <a:avLst/>
            </a:prstGeom>
            <a:solidFill>
              <a:srgbClr val="B996C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</p:grpSp>
      <p:pic>
        <p:nvPicPr>
          <p:cNvPr id="2458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54613" y="4052888"/>
            <a:ext cx="1295400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TextBox 29"/>
          <p:cNvSpPr txBox="1">
            <a:spLocks noChangeArrowheads="1"/>
          </p:cNvSpPr>
          <p:nvPr/>
        </p:nvSpPr>
        <p:spPr bwMode="auto">
          <a:xfrm>
            <a:off x="2819400" y="1903413"/>
            <a:ext cx="5334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600">
                <a:latin typeface="Calibri" pitchFamily="34" charset="0"/>
              </a:rPr>
              <a:t>Components of Bay TMDL Accountability </a:t>
            </a:r>
          </a:p>
          <a:p>
            <a:pPr algn="r"/>
            <a:r>
              <a:rPr lang="en-US" sz="3600">
                <a:latin typeface="Calibri" pitchFamily="34" charset="0"/>
              </a:rPr>
              <a:t>Framework</a:t>
            </a:r>
          </a:p>
        </p:txBody>
      </p:sp>
      <p:sp>
        <p:nvSpPr>
          <p:cNvPr id="24586" name="TextBox 30"/>
          <p:cNvSpPr txBox="1">
            <a:spLocks noChangeArrowheads="1"/>
          </p:cNvSpPr>
          <p:nvPr/>
        </p:nvSpPr>
        <p:spPr bwMode="auto">
          <a:xfrm>
            <a:off x="381000" y="6411913"/>
            <a:ext cx="39671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Source: Chesapeake Bay TMDL Section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5-7_bay pgm support syst_ppt"/>
          <p:cNvPicPr>
            <a:picLocks noChangeAspect="1" noChangeArrowheads="1"/>
          </p:cNvPicPr>
          <p:nvPr/>
        </p:nvPicPr>
        <p:blipFill>
          <a:blip r:embed="rId2" cstate="print"/>
          <a:srcRect l="39293" t="28879" r="48380" b="49138"/>
          <a:stretch>
            <a:fillRect/>
          </a:stretch>
        </p:blipFill>
        <p:spPr bwMode="auto">
          <a:xfrm>
            <a:off x="7924800" y="3581400"/>
            <a:ext cx="1219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4" descr="Fig_5_10_LandChangeMod_200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752600"/>
            <a:ext cx="1295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Framework Informed by Decision Support and Assessment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CDD82-2613-4436-A9BA-2EFDA4872B80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Slide Number Placeholder 6"/>
          <p:cNvSpPr txBox="1">
            <a:spLocks/>
          </p:cNvSpPr>
          <p:nvPr/>
        </p:nvSpPr>
        <p:spPr>
          <a:xfrm>
            <a:off x="6553200" y="6737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A5A4DFEA-79BF-4FFD-BC19-D47E363937A0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pSp>
        <p:nvGrpSpPr>
          <p:cNvPr id="3" name="Group 167"/>
          <p:cNvGrpSpPr>
            <a:grpSpLocks/>
          </p:cNvGrpSpPr>
          <p:nvPr/>
        </p:nvGrpSpPr>
        <p:grpSpPr bwMode="auto">
          <a:xfrm>
            <a:off x="533400" y="1527175"/>
            <a:ext cx="2219325" cy="1624013"/>
            <a:chOff x="214313" y="1066800"/>
            <a:chExt cx="2219411" cy="1623272"/>
          </a:xfrm>
        </p:grpSpPr>
        <p:sp>
          <p:nvSpPr>
            <p:cNvPr id="25647" name="Rectangle 143"/>
            <p:cNvSpPr>
              <a:spLocks noChangeArrowheads="1"/>
            </p:cNvSpPr>
            <p:nvPr/>
          </p:nvSpPr>
          <p:spPr bwMode="auto">
            <a:xfrm>
              <a:off x="214313" y="1066800"/>
              <a:ext cx="2147888" cy="1600200"/>
            </a:xfrm>
            <a:prstGeom prst="rect">
              <a:avLst/>
            </a:prstGeom>
            <a:solidFill>
              <a:srgbClr val="B996CE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648" name="Rectangle 144"/>
            <p:cNvSpPr>
              <a:spLocks noChangeArrowheads="1"/>
            </p:cNvSpPr>
            <p:nvPr/>
          </p:nvSpPr>
          <p:spPr bwMode="auto">
            <a:xfrm>
              <a:off x="312502" y="1282628"/>
              <a:ext cx="1418304" cy="492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1. Watershed</a:t>
              </a:r>
            </a:p>
            <a:p>
              <a:r>
                <a:rPr lang="en-US" sz="1600" b="1">
                  <a:latin typeface="Calibri" pitchFamily="34" charset="0"/>
                </a:rPr>
                <a:t>Implementation</a:t>
              </a:r>
              <a:r>
                <a:rPr lang="en-US" sz="1600">
                  <a:latin typeface="Calibri" pitchFamily="34" charset="0"/>
                </a:rPr>
                <a:t> </a:t>
              </a:r>
              <a:endParaRPr lang="en-US">
                <a:latin typeface="Calibri" pitchFamily="34" charset="0"/>
              </a:endParaRPr>
            </a:p>
          </p:txBody>
        </p:sp>
        <p:sp>
          <p:nvSpPr>
            <p:cNvPr id="25649" name="Rectangle 145"/>
            <p:cNvSpPr>
              <a:spLocks noChangeArrowheads="1"/>
            </p:cNvSpPr>
            <p:nvPr/>
          </p:nvSpPr>
          <p:spPr bwMode="auto">
            <a:xfrm>
              <a:off x="312502" y="1503016"/>
              <a:ext cx="1133085" cy="492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 sz="1600">
                <a:latin typeface="Calibri" pitchFamily="34" charset="0"/>
              </a:endParaRPr>
            </a:p>
            <a:p>
              <a:r>
                <a:rPr lang="en-US" sz="1600" b="1">
                  <a:latin typeface="Calibri" pitchFamily="34" charset="0"/>
                </a:rPr>
                <a:t>Plans</a:t>
              </a:r>
              <a:r>
                <a:rPr lang="en-US" sz="1600">
                  <a:latin typeface="Calibri" pitchFamily="34" charset="0"/>
                </a:rPr>
                <a:t> identify</a:t>
              </a:r>
            </a:p>
          </p:txBody>
        </p:sp>
        <p:sp>
          <p:nvSpPr>
            <p:cNvPr id="25650" name="Rectangle 146"/>
            <p:cNvSpPr>
              <a:spLocks noChangeArrowheads="1"/>
            </p:cNvSpPr>
            <p:nvPr/>
          </p:nvSpPr>
          <p:spPr bwMode="auto">
            <a:xfrm>
              <a:off x="312502" y="1951392"/>
              <a:ext cx="2121222" cy="738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>
                  <a:latin typeface="Calibri" pitchFamily="34" charset="0"/>
                </a:rPr>
                <a:t>nutrient and sediment targets that meet water quality standards. </a:t>
              </a:r>
            </a:p>
          </p:txBody>
        </p:sp>
        <p:pic>
          <p:nvPicPr>
            <p:cNvPr id="25651" name="Picture 0" descr="flow chart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49509" y="1169564"/>
              <a:ext cx="598493" cy="81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52" name="Rectangle 148"/>
            <p:cNvSpPr>
              <a:spLocks noChangeArrowheads="1"/>
            </p:cNvSpPr>
            <p:nvPr/>
          </p:nvSpPr>
          <p:spPr bwMode="auto">
            <a:xfrm>
              <a:off x="312502" y="1066800"/>
              <a:ext cx="1559" cy="244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 sz="1600">
                <a:latin typeface="Calibri" pitchFamily="34" charset="0"/>
              </a:endParaRPr>
            </a:p>
          </p:txBody>
        </p:sp>
      </p:grpSp>
      <p:grpSp>
        <p:nvGrpSpPr>
          <p:cNvPr id="6" name="Group 163"/>
          <p:cNvGrpSpPr>
            <a:grpSpLocks/>
          </p:cNvGrpSpPr>
          <p:nvPr/>
        </p:nvGrpSpPr>
        <p:grpSpPr bwMode="auto">
          <a:xfrm>
            <a:off x="2379663" y="2819400"/>
            <a:ext cx="2192337" cy="1479550"/>
            <a:chOff x="6551613" y="3209925"/>
            <a:chExt cx="2192337" cy="1480027"/>
          </a:xfrm>
        </p:grpSpPr>
        <p:sp>
          <p:nvSpPr>
            <p:cNvPr id="25642" name="Rectangle 150"/>
            <p:cNvSpPr>
              <a:spLocks noChangeArrowheads="1"/>
            </p:cNvSpPr>
            <p:nvPr/>
          </p:nvSpPr>
          <p:spPr bwMode="auto">
            <a:xfrm>
              <a:off x="6551613" y="3276600"/>
              <a:ext cx="1982787" cy="1371600"/>
            </a:xfrm>
            <a:prstGeom prst="rect">
              <a:avLst/>
            </a:prstGeom>
            <a:solidFill>
              <a:srgbClr val="B996CE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643" name="Rectangle 151"/>
            <p:cNvSpPr>
              <a:spLocks noChangeArrowheads="1"/>
            </p:cNvSpPr>
            <p:nvPr/>
          </p:nvSpPr>
          <p:spPr bwMode="auto">
            <a:xfrm>
              <a:off x="6588125" y="3951288"/>
              <a:ext cx="2155825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>
                  <a:latin typeface="Calibri" pitchFamily="34" charset="0"/>
                </a:rPr>
                <a:t>with programmatic and pollutant reduction commitments</a:t>
              </a:r>
            </a:p>
          </p:txBody>
        </p:sp>
        <p:sp>
          <p:nvSpPr>
            <p:cNvPr id="25644" name="Rectangle 152"/>
            <p:cNvSpPr>
              <a:spLocks noChangeArrowheads="1"/>
            </p:cNvSpPr>
            <p:nvPr/>
          </p:nvSpPr>
          <p:spPr bwMode="auto">
            <a:xfrm>
              <a:off x="6588125" y="3660775"/>
              <a:ext cx="149701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Milestones</a:t>
              </a:r>
              <a:endParaRPr lang="en-US" b="1">
                <a:latin typeface="Calibri" pitchFamily="34" charset="0"/>
              </a:endParaRPr>
            </a:p>
          </p:txBody>
        </p:sp>
        <p:sp>
          <p:nvSpPr>
            <p:cNvPr id="25645" name="Rectangle 160"/>
            <p:cNvSpPr>
              <a:spLocks noChangeArrowheads="1"/>
            </p:cNvSpPr>
            <p:nvPr/>
          </p:nvSpPr>
          <p:spPr bwMode="auto">
            <a:xfrm>
              <a:off x="6588125" y="3209925"/>
              <a:ext cx="1576388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 sz="1600" b="1">
                <a:latin typeface="Calibri" pitchFamily="34" charset="0"/>
              </a:endParaRPr>
            </a:p>
            <a:p>
              <a:r>
                <a:rPr lang="en-US" sz="1600" b="1">
                  <a:latin typeface="Calibri" pitchFamily="34" charset="0"/>
                </a:rPr>
                <a:t>2. 2-Year</a:t>
              </a:r>
              <a:endParaRPr lang="en-US" b="1">
                <a:latin typeface="Calibri" pitchFamily="34" charset="0"/>
              </a:endParaRPr>
            </a:p>
          </p:txBody>
        </p:sp>
        <p:pic>
          <p:nvPicPr>
            <p:cNvPr id="25646" name="Picture 101"/>
            <p:cNvPicPr>
              <a:picLocks noChangeAspect="1" noChangeArrowheads="1"/>
            </p:cNvPicPr>
            <p:nvPr/>
          </p:nvPicPr>
          <p:blipFill>
            <a:blip r:embed="rId5" cstate="print"/>
            <a:srcRect l="7852" t="3842" b="8221"/>
            <a:stretch>
              <a:fillRect/>
            </a:stretch>
          </p:blipFill>
          <p:spPr bwMode="auto">
            <a:xfrm>
              <a:off x="7620000" y="3352800"/>
              <a:ext cx="793750" cy="604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63"/>
          <p:cNvGrpSpPr>
            <a:grpSpLocks/>
          </p:cNvGrpSpPr>
          <p:nvPr/>
        </p:nvGrpSpPr>
        <p:grpSpPr bwMode="auto">
          <a:xfrm>
            <a:off x="4038600" y="4041775"/>
            <a:ext cx="2438400" cy="1619250"/>
            <a:chOff x="6551614" y="3276601"/>
            <a:chExt cx="1986150" cy="1371600"/>
          </a:xfrm>
        </p:grpSpPr>
        <p:sp>
          <p:nvSpPr>
            <p:cNvPr id="25639" name="Rectangle 150"/>
            <p:cNvSpPr>
              <a:spLocks noChangeArrowheads="1"/>
            </p:cNvSpPr>
            <p:nvPr/>
          </p:nvSpPr>
          <p:spPr bwMode="auto">
            <a:xfrm>
              <a:off x="6551614" y="3276601"/>
              <a:ext cx="1982787" cy="1371600"/>
            </a:xfrm>
            <a:prstGeom prst="rect">
              <a:avLst/>
            </a:prstGeom>
            <a:solidFill>
              <a:srgbClr val="B996CE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640" name="Rectangle 152"/>
            <p:cNvSpPr>
              <a:spLocks noChangeArrowheads="1"/>
            </p:cNvSpPr>
            <p:nvPr/>
          </p:nvSpPr>
          <p:spPr bwMode="auto">
            <a:xfrm>
              <a:off x="6588125" y="3726324"/>
              <a:ext cx="1949639" cy="834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Assess </a:t>
              </a:r>
            </a:p>
            <a:p>
              <a:r>
                <a:rPr lang="en-US" sz="1600" b="1">
                  <a:latin typeface="Calibri" pitchFamily="34" charset="0"/>
                </a:rPr>
                <a:t>Progress </a:t>
              </a:r>
            </a:p>
            <a:p>
              <a:r>
                <a:rPr lang="en-US" sz="1600">
                  <a:latin typeface="Calibri" pitchFamily="34" charset="0"/>
                </a:rPr>
                <a:t>implementing WIPs and milestones</a:t>
              </a:r>
            </a:p>
          </p:txBody>
        </p:sp>
        <p:sp>
          <p:nvSpPr>
            <p:cNvPr id="25641" name="Rectangle 160"/>
            <p:cNvSpPr>
              <a:spLocks noChangeArrowheads="1"/>
            </p:cNvSpPr>
            <p:nvPr/>
          </p:nvSpPr>
          <p:spPr bwMode="auto">
            <a:xfrm>
              <a:off x="6588125" y="3339026"/>
              <a:ext cx="1576388" cy="4889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 sz="1600" b="1">
                <a:latin typeface="Calibri" pitchFamily="34" charset="0"/>
              </a:endParaRPr>
            </a:p>
            <a:p>
              <a:r>
                <a:rPr lang="en-US" sz="1600" b="1">
                  <a:latin typeface="Calibri" pitchFamily="34" charset="0"/>
                </a:rPr>
                <a:t>3.Track and </a:t>
              </a:r>
              <a:endParaRPr lang="en-US" b="1">
                <a:latin typeface="Calibri" pitchFamily="34" charset="0"/>
              </a:endParaRPr>
            </a:p>
          </p:txBody>
        </p:sp>
      </p:grpSp>
      <p:grpSp>
        <p:nvGrpSpPr>
          <p:cNvPr id="8" name="Group 166"/>
          <p:cNvGrpSpPr>
            <a:grpSpLocks/>
          </p:cNvGrpSpPr>
          <p:nvPr/>
        </p:nvGrpSpPr>
        <p:grpSpPr bwMode="auto">
          <a:xfrm>
            <a:off x="6221413" y="5462588"/>
            <a:ext cx="2409825" cy="1776412"/>
            <a:chOff x="838200" y="4267200"/>
            <a:chExt cx="2409825" cy="1776413"/>
          </a:xfrm>
        </p:grpSpPr>
        <p:grpSp>
          <p:nvGrpSpPr>
            <p:cNvPr id="9" name="Group 164"/>
            <p:cNvGrpSpPr>
              <a:grpSpLocks/>
            </p:cNvGrpSpPr>
            <p:nvPr/>
          </p:nvGrpSpPr>
          <p:grpSpPr bwMode="auto">
            <a:xfrm>
              <a:off x="838200" y="4267200"/>
              <a:ext cx="2409825" cy="1347788"/>
              <a:chOff x="838200" y="4267200"/>
              <a:chExt cx="2409825" cy="1347788"/>
            </a:xfrm>
          </p:grpSpPr>
          <p:sp>
            <p:nvSpPr>
              <p:cNvPr id="25635" name="Rectangle 107"/>
              <p:cNvSpPr>
                <a:spLocks noChangeArrowheads="1"/>
              </p:cNvSpPr>
              <p:nvPr/>
            </p:nvSpPr>
            <p:spPr bwMode="auto">
              <a:xfrm>
                <a:off x="838200" y="4267200"/>
                <a:ext cx="2409825" cy="1347788"/>
              </a:xfrm>
              <a:prstGeom prst="rect">
                <a:avLst/>
              </a:prstGeom>
              <a:solidFill>
                <a:srgbClr val="B996CE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5636" name="Rectangle 108"/>
              <p:cNvSpPr>
                <a:spLocks noChangeArrowheads="1"/>
              </p:cNvSpPr>
              <p:nvPr/>
            </p:nvSpPr>
            <p:spPr bwMode="auto">
              <a:xfrm>
                <a:off x="869950" y="4438650"/>
                <a:ext cx="2365375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000000"/>
                    </a:solidFill>
                    <a:latin typeface="Calibri" pitchFamily="34" charset="0"/>
                  </a:rPr>
                  <a:t>4. Federal</a:t>
                </a:r>
                <a:r>
                  <a:rPr lang="en-US" b="1">
                    <a:latin typeface="Calibri" pitchFamily="34" charset="0"/>
                  </a:rPr>
                  <a:t> </a:t>
                </a:r>
                <a:r>
                  <a:rPr lang="en-US" sz="1600" b="1">
                    <a:latin typeface="Calibri" pitchFamily="34" charset="0"/>
                  </a:rPr>
                  <a:t>Actions</a:t>
                </a:r>
                <a:endParaRPr lang="en-US" sz="1600" b="1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5637" name="Rectangle 109"/>
              <p:cNvSpPr>
                <a:spLocks noChangeArrowheads="1"/>
              </p:cNvSpPr>
              <p:nvPr/>
            </p:nvSpPr>
            <p:spPr bwMode="auto">
              <a:xfrm>
                <a:off x="865910" y="4775200"/>
                <a:ext cx="2352675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1600">
                    <a:latin typeface="Calibri" pitchFamily="34" charset="0"/>
                  </a:rPr>
                  <a:t>if insufficient </a:t>
                </a:r>
              </a:p>
              <a:p>
                <a:r>
                  <a:rPr lang="en-US" sz="1600">
                    <a:latin typeface="Calibri" pitchFamily="34" charset="0"/>
                  </a:rPr>
                  <a:t>Watershed Implementation Plans or 2-year milestones</a:t>
                </a:r>
              </a:p>
            </p:txBody>
          </p:sp>
          <p:pic>
            <p:nvPicPr>
              <p:cNvPr id="25638" name="Picture 110" descr="MCBS01060_0000[1]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2362200" y="4419600"/>
                <a:ext cx="657225" cy="628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5634" name="Rectangle 138"/>
            <p:cNvSpPr>
              <a:spLocks noChangeArrowheads="1"/>
            </p:cNvSpPr>
            <p:nvPr/>
          </p:nvSpPr>
          <p:spPr bwMode="auto">
            <a:xfrm>
              <a:off x="1984375" y="5768975"/>
              <a:ext cx="1588" cy="274638"/>
            </a:xfrm>
            <a:prstGeom prst="rect">
              <a:avLst/>
            </a:prstGeom>
            <a:solidFill>
              <a:srgbClr val="B996CE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</p:grpSp>
      <p:pic>
        <p:nvPicPr>
          <p:cNvPr id="2561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4850" y="5257800"/>
            <a:ext cx="19875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4038" y="1828800"/>
            <a:ext cx="175736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2" name="Text Box 24"/>
          <p:cNvSpPr txBox="1">
            <a:spLocks noChangeArrowheads="1"/>
          </p:cNvSpPr>
          <p:nvPr/>
        </p:nvSpPr>
        <p:spPr bwMode="auto">
          <a:xfrm>
            <a:off x="7620000" y="1465263"/>
            <a:ext cx="1752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Land Change Model</a:t>
            </a:r>
          </a:p>
        </p:txBody>
      </p:sp>
      <p:sp>
        <p:nvSpPr>
          <p:cNvPr id="25613" name="Text Box 29"/>
          <p:cNvSpPr txBox="1">
            <a:spLocks noChangeArrowheads="1"/>
          </p:cNvSpPr>
          <p:nvPr/>
        </p:nvSpPr>
        <p:spPr bwMode="auto">
          <a:xfrm>
            <a:off x="7905750" y="3625850"/>
            <a:ext cx="1085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Scenario</a:t>
            </a:r>
          </a:p>
          <a:p>
            <a:pPr algn="ctr"/>
            <a:r>
              <a:rPr lang="en-US">
                <a:latin typeface="Calibri" pitchFamily="34" charset="0"/>
              </a:rPr>
              <a:t>Builder</a:t>
            </a:r>
          </a:p>
        </p:txBody>
      </p:sp>
      <p:sp>
        <p:nvSpPr>
          <p:cNvPr id="25614" name="Text Box 24"/>
          <p:cNvSpPr txBox="1">
            <a:spLocks noChangeArrowheads="1"/>
          </p:cNvSpPr>
          <p:nvPr/>
        </p:nvSpPr>
        <p:spPr bwMode="auto">
          <a:xfrm>
            <a:off x="5181600" y="1905000"/>
            <a:ext cx="175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Watershed Model</a:t>
            </a:r>
          </a:p>
        </p:txBody>
      </p:sp>
      <p:sp>
        <p:nvSpPr>
          <p:cNvPr id="25615" name="Text Box 24"/>
          <p:cNvSpPr txBox="1">
            <a:spLocks noChangeArrowheads="1"/>
          </p:cNvSpPr>
          <p:nvPr/>
        </p:nvSpPr>
        <p:spPr bwMode="auto">
          <a:xfrm>
            <a:off x="2514600" y="5257800"/>
            <a:ext cx="91440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BayTAS</a:t>
            </a:r>
          </a:p>
        </p:txBody>
      </p:sp>
      <p:pic>
        <p:nvPicPr>
          <p:cNvPr id="25616" name="Picture 0" descr="flow char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00" y="4191000"/>
            <a:ext cx="10509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7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400" y="5562600"/>
            <a:ext cx="1362075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2971800" y="1447800"/>
            <a:ext cx="2209800" cy="92333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solidFill>
                  <a:srgbClr val="FF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CAST</a:t>
            </a:r>
          </a:p>
        </p:txBody>
      </p:sp>
      <p:pic>
        <p:nvPicPr>
          <p:cNvPr id="25619" name="Content Placeholder 3" descr="Trend_maps_FAC_TN_2010_POR.jpg"/>
          <p:cNvPicPr>
            <a:picLocks noGrp="1" noChangeAspect="1"/>
          </p:cNvPicPr>
          <p:nvPr>
            <p:ph idx="1"/>
          </p:nvPr>
        </p:nvPicPr>
        <p:blipFill>
          <a:blip r:embed="rId11" cstate="print"/>
          <a:srcRect/>
          <a:stretch>
            <a:fillRect/>
          </a:stretch>
        </p:blipFill>
        <p:spPr>
          <a:xfrm>
            <a:off x="304800" y="3200400"/>
            <a:ext cx="1524000" cy="1971675"/>
          </a:xfrm>
        </p:spPr>
      </p:pic>
      <p:cxnSp>
        <p:nvCxnSpPr>
          <p:cNvPr id="52" name="Straight Arrow Connector 51"/>
          <p:cNvCxnSpPr/>
          <p:nvPr/>
        </p:nvCxnSpPr>
        <p:spPr>
          <a:xfrm>
            <a:off x="1905000" y="4419600"/>
            <a:ext cx="20574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1" name="Text Box 24"/>
          <p:cNvSpPr txBox="1">
            <a:spLocks noChangeArrowheads="1"/>
          </p:cNvSpPr>
          <p:nvPr/>
        </p:nvSpPr>
        <p:spPr bwMode="auto">
          <a:xfrm>
            <a:off x="381000" y="3429000"/>
            <a:ext cx="1447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Monitoring Data</a:t>
            </a:r>
          </a:p>
        </p:txBody>
      </p:sp>
      <p:sp>
        <p:nvSpPr>
          <p:cNvPr id="25622" name="Text Box 24"/>
          <p:cNvSpPr txBox="1">
            <a:spLocks noChangeArrowheads="1"/>
          </p:cNvSpPr>
          <p:nvPr/>
        </p:nvSpPr>
        <p:spPr bwMode="auto">
          <a:xfrm>
            <a:off x="304800" y="54102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NEIEN</a:t>
            </a:r>
          </a:p>
        </p:txBody>
      </p:sp>
      <p:cxnSp>
        <p:nvCxnSpPr>
          <p:cNvPr id="55" name="Straight Arrow Connector 54"/>
          <p:cNvCxnSpPr>
            <a:stCxn id="47" idx="3"/>
          </p:cNvCxnSpPr>
          <p:nvPr/>
        </p:nvCxnSpPr>
        <p:spPr>
          <a:xfrm>
            <a:off x="1514475" y="6091238"/>
            <a:ext cx="542925" cy="47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25639" idx="2"/>
          </p:cNvCxnSpPr>
          <p:nvPr/>
        </p:nvCxnSpPr>
        <p:spPr>
          <a:xfrm flipV="1">
            <a:off x="3962400" y="5661025"/>
            <a:ext cx="1293813" cy="5873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2667000" y="2057400"/>
            <a:ext cx="381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>
            <a:off x="2895600" y="2209800"/>
            <a:ext cx="304800" cy="609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953000" y="2133600"/>
            <a:ext cx="609600" cy="152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2743200" y="2362200"/>
            <a:ext cx="2971800" cy="838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4495800" y="3276600"/>
            <a:ext cx="1219200" cy="152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4648200" y="3429000"/>
            <a:ext cx="1143000" cy="533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7315200" y="2514600"/>
            <a:ext cx="685800" cy="76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 flipV="1">
            <a:off x="7239000" y="3352800"/>
            <a:ext cx="609600" cy="457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frequently-voiced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1200"/>
              </a:spcBef>
            </a:pPr>
            <a:r>
              <a:rPr lang="en-US" dirty="0" smtClean="0"/>
              <a:t>Local Relevance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Greater Clarity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Revised land use data set</a:t>
            </a:r>
          </a:p>
          <a:p>
            <a:pPr>
              <a:spcBef>
                <a:spcPts val="1200"/>
              </a:spcBef>
            </a:pPr>
            <a:r>
              <a:rPr lang="en-US" sz="3100" dirty="0" smtClean="0"/>
              <a:t>Incorporate local data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Updated and more BMP effectiveness estimates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Revise model calibration method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frequently-voiced urban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1200"/>
              </a:spcBef>
            </a:pPr>
            <a:r>
              <a:rPr lang="en-US" dirty="0" smtClean="0"/>
              <a:t>Local data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Revised land use data set</a:t>
            </a:r>
          </a:p>
          <a:p>
            <a:pPr lvl="1">
              <a:spcBef>
                <a:spcPts val="1200"/>
              </a:spcBef>
            </a:pPr>
            <a:r>
              <a:rPr lang="en-US" sz="2700" dirty="0" smtClean="0"/>
              <a:t>More land use types</a:t>
            </a:r>
          </a:p>
          <a:p>
            <a:pPr lvl="1">
              <a:spcBef>
                <a:spcPts val="1200"/>
              </a:spcBef>
            </a:pPr>
            <a:r>
              <a:rPr lang="en-US" sz="2700" dirty="0" smtClean="0"/>
              <a:t>More data sources</a:t>
            </a:r>
          </a:p>
          <a:p>
            <a:pPr>
              <a:spcBef>
                <a:spcPts val="1200"/>
              </a:spcBef>
            </a:pPr>
            <a:r>
              <a:rPr lang="en-US" sz="3100" dirty="0" smtClean="0"/>
              <a:t>Look at more local scale effects</a:t>
            </a:r>
          </a:p>
          <a:p>
            <a:pPr lvl="1">
              <a:spcBef>
                <a:spcPts val="1200"/>
              </a:spcBef>
            </a:pPr>
            <a:r>
              <a:rPr lang="en-US" sz="2700" dirty="0" smtClean="0"/>
              <a:t>low-order stream simulation</a:t>
            </a:r>
          </a:p>
          <a:p>
            <a:pPr lvl="1">
              <a:spcBef>
                <a:spcPts val="1200"/>
              </a:spcBef>
            </a:pPr>
            <a:r>
              <a:rPr lang="en-US" sz="2700" dirty="0" smtClean="0"/>
              <a:t>Connected impervious</a:t>
            </a:r>
          </a:p>
          <a:p>
            <a:pPr lvl="0">
              <a:spcBef>
                <a:spcPts val="1200"/>
              </a:spcBef>
            </a:pPr>
            <a:endParaRPr lang="en-US" sz="31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C79A5-B97B-429F-89D8-1BE5C2ACC648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477000" cy="868362"/>
          </a:xfrm>
        </p:spPr>
        <p:txBody>
          <a:bodyPr/>
          <a:lstStyle/>
          <a:p>
            <a:r>
              <a:rPr lang="en-US" sz="3600" b="1" dirty="0" smtClean="0"/>
              <a:t>Who has the lead?</a:t>
            </a:r>
            <a:endParaRPr lang="en-US" sz="3600" b="1" dirty="0"/>
          </a:p>
        </p:txBody>
      </p:sp>
      <p:pic>
        <p:nvPicPr>
          <p:cNvPr id="22534" name="Picture 6" descr="5-7_bay pgm support syst_p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65200"/>
            <a:ext cx="9144000" cy="5892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962400" y="3657600"/>
            <a:ext cx="2743200" cy="3200400"/>
          </a:xfrm>
          <a:prstGeom prst="rect">
            <a:avLst/>
          </a:prstGeom>
          <a:solidFill>
            <a:srgbClr val="4F81BD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5638800"/>
            <a:ext cx="3657600" cy="1219200"/>
          </a:xfrm>
          <a:prstGeom prst="rect">
            <a:avLst/>
          </a:prstGeom>
          <a:solidFill>
            <a:srgbClr val="4F81BD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228600" y="4114800"/>
            <a:ext cx="4191000" cy="914400"/>
          </a:xfrm>
          <a:prstGeom prst="rect">
            <a:avLst/>
          </a:prstGeom>
          <a:solidFill>
            <a:srgbClr val="4F81BD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304800" y="1981200"/>
            <a:ext cx="4267200" cy="2133600"/>
          </a:xfrm>
          <a:prstGeom prst="rect">
            <a:avLst/>
          </a:prstGeom>
          <a:solidFill>
            <a:schemeClr val="accent6">
              <a:lumMod val="75000"/>
              <a:alpha val="1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WQGIT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962400" y="1981200"/>
            <a:ext cx="2743200" cy="1676400"/>
          </a:xfrm>
          <a:prstGeom prst="rect">
            <a:avLst/>
          </a:prstGeom>
          <a:solidFill>
            <a:schemeClr val="accent6">
              <a:lumMod val="75000"/>
              <a:alpha val="1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5029200"/>
            <a:ext cx="3962400" cy="609600"/>
          </a:xfrm>
          <a:prstGeom prst="rect">
            <a:avLst/>
          </a:prstGeom>
          <a:solidFill>
            <a:schemeClr val="accent6">
              <a:lumMod val="75000"/>
              <a:alpha val="1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657600" y="5638800"/>
            <a:ext cx="304800" cy="1219200"/>
          </a:xfrm>
          <a:prstGeom prst="rect">
            <a:avLst/>
          </a:prstGeom>
          <a:solidFill>
            <a:schemeClr val="accent6">
              <a:lumMod val="75000"/>
              <a:alpha val="1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705600" y="1981200"/>
            <a:ext cx="1066800" cy="3810000"/>
          </a:xfrm>
          <a:prstGeom prst="rect">
            <a:avLst/>
          </a:prstGeom>
          <a:solidFill>
            <a:schemeClr val="accent6">
              <a:lumMod val="75000"/>
              <a:alpha val="1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05600" y="6477000"/>
            <a:ext cx="1066800" cy="381000"/>
          </a:xfrm>
          <a:prstGeom prst="rect">
            <a:avLst/>
          </a:prstGeom>
          <a:solidFill>
            <a:srgbClr val="4F81BD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772400" y="1981200"/>
            <a:ext cx="1371600" cy="4876800"/>
          </a:xfrm>
          <a:prstGeom prst="rect">
            <a:avLst/>
          </a:prstGeom>
          <a:solidFill>
            <a:schemeClr val="accent6">
              <a:lumMod val="75000"/>
              <a:alpha val="1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05600" y="5791200"/>
            <a:ext cx="1066800" cy="685800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315200" y="0"/>
            <a:ext cx="1828800" cy="609600"/>
          </a:xfrm>
          <a:prstGeom prst="rect">
            <a:avLst/>
          </a:prstGeom>
          <a:solidFill>
            <a:schemeClr val="accent6">
              <a:lumMod val="75000"/>
              <a:alpha val="1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WQGIT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609600"/>
            <a:ext cx="1828800" cy="838200"/>
          </a:xfrm>
          <a:prstGeom prst="rect">
            <a:avLst/>
          </a:prstGeom>
          <a:solidFill>
            <a:srgbClr val="4F81BD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Modeling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Workgroup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315200" y="1447800"/>
            <a:ext cx="1828800" cy="533400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STAR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BMP Effectiveness Estimation Process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447800" y="2133600"/>
            <a:ext cx="1752600" cy="7620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Water Quality Goal Team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62000" y="3657600"/>
            <a:ext cx="1752600" cy="7620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 Workgroup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447800" y="5181600"/>
            <a:ext cx="1752600" cy="7620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Expert Panel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114800" y="4953000"/>
            <a:ext cx="3505200" cy="14478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Review by:</a:t>
            </a:r>
          </a:p>
          <a:p>
            <a:pPr algn="ctr"/>
            <a:r>
              <a:rPr lang="en-US" dirty="0" smtClean="0"/>
              <a:t>Source Workgroup</a:t>
            </a:r>
          </a:p>
          <a:p>
            <a:pPr algn="ctr"/>
            <a:r>
              <a:rPr lang="en-US" dirty="0" smtClean="0"/>
              <a:t>Watershed Technical Workgroup</a:t>
            </a:r>
          </a:p>
          <a:p>
            <a:pPr algn="ctr"/>
            <a:r>
              <a:rPr lang="en-US" dirty="0" smtClean="0"/>
              <a:t>Water Quality Goal Team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010400" y="3276600"/>
            <a:ext cx="1752600" cy="76200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Watershed Model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419600" y="3276600"/>
            <a:ext cx="1752600" cy="762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“Approved BMP list”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419600" y="1524000"/>
            <a:ext cx="1752600" cy="762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BMP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 rot="9121694">
            <a:off x="3267898" y="1989431"/>
            <a:ext cx="1066800" cy="2286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2509693">
            <a:off x="3190314" y="2983828"/>
            <a:ext cx="1066800" cy="2286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7030763">
            <a:off x="1722706" y="3161215"/>
            <a:ext cx="719999" cy="20114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3736654">
            <a:off x="1953895" y="4706262"/>
            <a:ext cx="719999" cy="20114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318601" y="5486400"/>
            <a:ext cx="719999" cy="20114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6200000">
            <a:off x="4922171" y="4374229"/>
            <a:ext cx="719999" cy="20114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248400" y="3581400"/>
            <a:ext cx="719999" cy="20114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33CA-B6D4-4DD4-AA9A-70CB37B23BC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Expert Review Panels; planned or 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70120"/>
          </a:xfrm>
        </p:spPr>
        <p:txBody>
          <a:bodyPr>
            <a:normAutofit/>
          </a:bodyPr>
          <a:lstStyle/>
          <a:p>
            <a:r>
              <a:rPr lang="en-US" dirty="0" smtClean="0"/>
              <a:t>Agriculture Workgroup</a:t>
            </a:r>
          </a:p>
          <a:p>
            <a:pPr lvl="1"/>
            <a:r>
              <a:rPr lang="en-US" dirty="0" smtClean="0"/>
              <a:t>Nutrient Management</a:t>
            </a:r>
          </a:p>
          <a:p>
            <a:pPr lvl="1"/>
            <a:r>
              <a:rPr lang="en-US" dirty="0" smtClean="0"/>
              <a:t>Poultry Litter</a:t>
            </a:r>
          </a:p>
          <a:p>
            <a:pPr lvl="1"/>
            <a:r>
              <a:rPr lang="en-US" dirty="0" smtClean="0"/>
              <a:t>Conservation Tillage</a:t>
            </a:r>
          </a:p>
          <a:p>
            <a:pPr lvl="1"/>
            <a:r>
              <a:rPr lang="en-US" dirty="0" smtClean="0"/>
              <a:t>Cover Crop Panel</a:t>
            </a:r>
          </a:p>
          <a:p>
            <a:pPr lvl="1"/>
            <a:r>
              <a:rPr lang="en-US" dirty="0" smtClean="0"/>
              <a:t>Manure Treatment Technologies</a:t>
            </a:r>
          </a:p>
          <a:p>
            <a:pPr lvl="1"/>
            <a:r>
              <a:rPr lang="en-US" dirty="0" smtClean="0"/>
              <a:t>Animal Waste Storage Systems</a:t>
            </a:r>
          </a:p>
          <a:p>
            <a:pPr lvl="1"/>
            <a:r>
              <a:rPr lang="en-US" dirty="0" smtClean="0"/>
              <a:t>Manure Injection/Incorporation</a:t>
            </a:r>
          </a:p>
          <a:p>
            <a:pPr lvl="1"/>
            <a:r>
              <a:rPr lang="en-US" dirty="0" smtClean="0"/>
              <a:t>Cropland Irrigation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dirty="0"/>
              <a:t>Expert Review Panels; planned or active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txBody>
          <a:bodyPr>
            <a:normAutofit/>
          </a:bodyPr>
          <a:lstStyle/>
          <a:p>
            <a:r>
              <a:rPr lang="en-US" dirty="0" smtClean="0"/>
              <a:t>Forestry Workgroup</a:t>
            </a:r>
          </a:p>
          <a:p>
            <a:pPr lvl="1"/>
            <a:r>
              <a:rPr lang="en-US" dirty="0" smtClean="0"/>
              <a:t>Riparian Buffers</a:t>
            </a:r>
          </a:p>
          <a:p>
            <a:pPr lvl="1"/>
            <a:r>
              <a:rPr lang="en-US" dirty="0" smtClean="0"/>
              <a:t>Urban Tree Planting</a:t>
            </a:r>
          </a:p>
          <a:p>
            <a:pPr lvl="1"/>
            <a:r>
              <a:rPr lang="en-US" dirty="0" smtClean="0"/>
              <a:t>Forest Management</a:t>
            </a:r>
          </a:p>
          <a:p>
            <a:pPr lvl="1"/>
            <a:r>
              <a:rPr lang="en-US" dirty="0" smtClean="0"/>
              <a:t>Urban Filter Strips and Upgraded Stream Buffers: 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70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Urban Stormwater Workgroup</a:t>
            </a:r>
          </a:p>
          <a:p>
            <a:pPr lvl="1"/>
            <a:r>
              <a:rPr lang="en-US" dirty="0" smtClean="0"/>
              <a:t>Stormwater</a:t>
            </a:r>
          </a:p>
          <a:p>
            <a:pPr lvl="1"/>
            <a:r>
              <a:rPr lang="en-US" dirty="0" smtClean="0"/>
              <a:t>Stream Restoration</a:t>
            </a:r>
          </a:p>
          <a:p>
            <a:pPr lvl="1"/>
            <a:r>
              <a:rPr lang="en-US" dirty="0" smtClean="0"/>
              <a:t>LID and Runoff Reduction</a:t>
            </a:r>
          </a:p>
          <a:p>
            <a:pPr lvl="1"/>
            <a:r>
              <a:rPr lang="en-US" dirty="0" smtClean="0"/>
              <a:t>Urban Fertilizer Management</a:t>
            </a:r>
          </a:p>
          <a:p>
            <a:pPr lvl="1"/>
            <a:r>
              <a:rPr lang="en-US" dirty="0" smtClean="0"/>
              <a:t>Erosion and Sediment Control</a:t>
            </a:r>
          </a:p>
          <a:p>
            <a:pPr lvl="1"/>
            <a:r>
              <a:rPr lang="en-US" dirty="0" smtClean="0"/>
              <a:t>Illicit Discharge Elimination</a:t>
            </a:r>
          </a:p>
          <a:p>
            <a:pPr lvl="1"/>
            <a:r>
              <a:rPr lang="en-US" dirty="0" smtClean="0"/>
              <a:t>Impervious Disconnect</a:t>
            </a:r>
          </a:p>
          <a:p>
            <a:pPr lvl="1"/>
            <a:r>
              <a:rPr lang="en-US" dirty="0" smtClean="0"/>
              <a:t>Floating Wetlands</a:t>
            </a:r>
          </a:p>
          <a:p>
            <a:pPr lvl="1"/>
            <a:r>
              <a:rPr lang="en-US" dirty="0" smtClean="0"/>
              <a:t>MS4 Minimum Management Measures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Expert Review Panels; planned or </a:t>
            </a:r>
            <a:r>
              <a:rPr lang="en-US" dirty="0" smtClean="0"/>
              <a:t>active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Working Draft of Schedule</a:t>
            </a:r>
            <a:br>
              <a:rPr lang="en-US" dirty="0" smtClean="0"/>
            </a:br>
            <a:r>
              <a:rPr lang="en-US" dirty="0" smtClean="0"/>
              <a:t>(Dates Subject to Change)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Input for the midpoint assessment from WQGIT, WQGIT Workgroups, Modeling Workgroup, others</a:t>
            </a:r>
          </a:p>
          <a:p>
            <a:pPr lvl="1"/>
            <a:r>
              <a:rPr lang="en-US" dirty="0" smtClean="0"/>
              <a:t>Identification of topics (August 2012)</a:t>
            </a:r>
          </a:p>
          <a:p>
            <a:pPr lvl="1"/>
            <a:r>
              <a:rPr lang="en-US" dirty="0" smtClean="0"/>
              <a:t>Priorities (September 18, 2012)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Partnership development of Guiding Principles: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August and September: Discussion and feedback solicited from WQGIT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September 12: Discussion and feedback solicited from Management Board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September 27: Deadline for Management Board comments on Principles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October, TBD: Introduce Guiding Principles to PSC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Key question: will these Principles help the Partnership set priorities?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WQGIT Meeting to set priorities, flesh out schedule and develop work plan for midpoint assessment (October 22-23, 2012)</a:t>
            </a:r>
          </a:p>
          <a:p>
            <a:pPr lvl="1"/>
            <a:r>
              <a:rPr lang="en-US" dirty="0" smtClean="0"/>
              <a:t>Use of draft versions of Guiding Principles to scope extent of the midpoint assessment</a:t>
            </a:r>
          </a:p>
          <a:p>
            <a:pPr lvl="0">
              <a:spcBef>
                <a:spcPts val="1200"/>
              </a:spcBef>
            </a:pPr>
            <a:r>
              <a:rPr lang="en-US" dirty="0" smtClean="0"/>
              <a:t>PSC approval of the Guiding Principles (Winter 2013)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Working Draft of Schedule</a:t>
            </a:r>
            <a:br>
              <a:rPr lang="en-US" dirty="0" smtClean="0"/>
            </a:br>
            <a:r>
              <a:rPr lang="en-US" dirty="0" smtClean="0"/>
              <a:t>(Dates Subject to Change)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>
              <a:spcBef>
                <a:spcPts val="1200"/>
              </a:spcBef>
            </a:pPr>
            <a:r>
              <a:rPr lang="en-US" dirty="0" smtClean="0"/>
              <a:t>BMP expert panel and workgroup findings and recommendations (2012 and on)</a:t>
            </a:r>
            <a:endParaRPr lang="en-US" sz="3100" dirty="0" smtClean="0"/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As appropriate, refinements to decision support tools (2012 and on)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Partnership testing of these refinements and, as appropriate, tool modifications in response to this testing (Partners have suggested at least 6 months)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Development of Phase III Planning Targets, as necessary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Development of draft and final Phase III WIPs that will guide implementation between 2018 and 2025, upon receipt of Phase III WIP planning targets</a:t>
            </a:r>
          </a:p>
          <a:p>
            <a:pPr lvl="1">
              <a:spcBef>
                <a:spcPts val="600"/>
              </a:spcBef>
            </a:pPr>
            <a:r>
              <a:rPr lang="en-US" sz="2700" dirty="0" smtClean="0"/>
              <a:t>Some Partners have indicated need 18 months between completion of any model updates and submission of Phase III WIPs</a:t>
            </a:r>
          </a:p>
          <a:p>
            <a:pPr lvl="1">
              <a:spcBef>
                <a:spcPts val="600"/>
              </a:spcBef>
            </a:pPr>
            <a:r>
              <a:rPr lang="en-US" sz="2700" dirty="0" smtClean="0"/>
              <a:t>In 2010 letter, EPA stated draft Phase III WIPs due June 1, 2017 and final due November 1, 2017</a:t>
            </a:r>
          </a:p>
          <a:p>
            <a:pPr lvl="0">
              <a:spcBef>
                <a:spcPts val="1200"/>
              </a:spcBef>
            </a:pPr>
            <a:r>
              <a:rPr lang="en-US" sz="3100" dirty="0" smtClean="0"/>
              <a:t>EPA revisions, as appropriate, to the Bay TMDL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719F-749F-4944-B81B-496CEE378BB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3326</TotalTime>
  <Words>1060</Words>
  <Application>Microsoft Office PowerPoint</Application>
  <PresentationFormat>On-screen Show (4:3)</PresentationFormat>
  <Paragraphs>241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Current Planning for 2017 Mid-Point Assessment</vt:lpstr>
      <vt:lpstr>Big Picture Question</vt:lpstr>
      <vt:lpstr>What is the Midpoint Assessment?</vt:lpstr>
      <vt:lpstr>Slide 4</vt:lpstr>
      <vt:lpstr>More Detail on 2017 Questions</vt:lpstr>
      <vt:lpstr>Working Draft of Guiding Principles</vt:lpstr>
      <vt:lpstr>How Does the Midpoint Assessment Relate to the 60% goal?</vt:lpstr>
      <vt:lpstr>Who has the Lead?</vt:lpstr>
      <vt:lpstr>How Does the Midpoint Assessment Relate to the Accountability Framework?</vt:lpstr>
      <vt:lpstr>Framework Informed by Decision Support and Assessment Tools</vt:lpstr>
      <vt:lpstr>Some frequently-voiced priorities</vt:lpstr>
      <vt:lpstr>Some frequently-voiced urban priorities</vt:lpstr>
      <vt:lpstr>Who has the lead?</vt:lpstr>
      <vt:lpstr>BMP Effectiveness Estimation Process</vt:lpstr>
      <vt:lpstr>Expert Review Panels; planned or active</vt:lpstr>
      <vt:lpstr>Expert Review Panels; planned or active</vt:lpstr>
      <vt:lpstr>Expert Review Panels; planned or active</vt:lpstr>
      <vt:lpstr>Working Draft of Schedule (Dates Subject to Change)</vt:lpstr>
      <vt:lpstr>Working Draft of Schedule (Dates Subject to Change)</vt:lpstr>
    </vt:vector>
  </TitlesOfParts>
  <Company>US-EPA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Midpoint Assessment Process</dc:title>
  <dc:creator>KAntos</dc:creator>
  <cp:lastModifiedBy>gshenk</cp:lastModifiedBy>
  <cp:revision>233</cp:revision>
  <dcterms:created xsi:type="dcterms:W3CDTF">2012-09-13T20:27:18Z</dcterms:created>
  <dcterms:modified xsi:type="dcterms:W3CDTF">2012-10-04T11:52:20Z</dcterms:modified>
</cp:coreProperties>
</file>