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6" r:id="rId3"/>
    <p:sldId id="263" r:id="rId4"/>
    <p:sldId id="284" r:id="rId5"/>
    <p:sldId id="258" r:id="rId6"/>
    <p:sldId id="282" r:id="rId7"/>
    <p:sldId id="276" r:id="rId8"/>
    <p:sldId id="277" r:id="rId9"/>
    <p:sldId id="262" r:id="rId10"/>
    <p:sldId id="291" r:id="rId11"/>
    <p:sldId id="290" r:id="rId12"/>
    <p:sldId id="292" r:id="rId13"/>
    <p:sldId id="285" r:id="rId14"/>
    <p:sldId id="287" r:id="rId15"/>
    <p:sldId id="288" r:id="rId16"/>
    <p:sldId id="289" r:id="rId17"/>
    <p:sldId id="294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DFCF"/>
    <a:srgbClr val="FFFFCC"/>
    <a:srgbClr val="FF0000"/>
    <a:srgbClr val="FF00FF"/>
    <a:srgbClr val="A50021"/>
    <a:srgbClr val="020CCE"/>
    <a:srgbClr val="00FF00"/>
    <a:srgbClr val="FF6600"/>
    <a:srgbClr val="C9E7E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89866" autoAdjust="0"/>
  </p:normalViewPr>
  <p:slideViewPr>
    <p:cSldViewPr>
      <p:cViewPr>
        <p:scale>
          <a:sx n="75" d="100"/>
          <a:sy n="75" d="100"/>
        </p:scale>
        <p:origin x="-996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ogfs002\dep$\AIR\AQ%20Trends\MWCOG%208-Hour%20Ozone%20Exceed.%20Days_EPA%20Air%20Explorer.xlsm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Cogfs002\s\DEP\AIR\AQ%20Trends\AQ2011%20Tabl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/>
              <a:t>Number of Exceedance Days - 2008 Ozone Standard (75 ppb)</a:t>
            </a:r>
          </a:p>
          <a:p>
            <a:pPr>
              <a:defRPr/>
            </a:pPr>
            <a:r>
              <a:rPr lang="en-US" sz="1400"/>
              <a:t>Breakdown of</a:t>
            </a:r>
            <a:r>
              <a:rPr lang="en-US" sz="1400" baseline="0"/>
              <a:t> </a:t>
            </a:r>
            <a:r>
              <a:rPr lang="en-US" sz="1400"/>
              <a:t>Code Orange, Red, and Purple Days
1997 - 2012</a:t>
            </a:r>
          </a:p>
        </c:rich>
      </c:tx>
      <c:layout>
        <c:manualLayout>
          <c:xMode val="edge"/>
          <c:yMode val="edge"/>
          <c:x val="0.20627954804258761"/>
          <c:y val="6.0543335918741021E-3"/>
        </c:manualLayout>
      </c:layout>
    </c:title>
    <c:plotArea>
      <c:layout>
        <c:manualLayout>
          <c:layoutTarget val="inner"/>
          <c:xMode val="edge"/>
          <c:yMode val="edge"/>
          <c:x val="7.8839352655613384E-2"/>
          <c:y val="0.1635729975450553"/>
          <c:w val="0.92116064734438674"/>
          <c:h val="0.73455100124534944"/>
        </c:manualLayout>
      </c:layout>
      <c:barChart>
        <c:barDir val="col"/>
        <c:grouping val="stacked"/>
        <c:ser>
          <c:idx val="0"/>
          <c:order val="0"/>
          <c:tx>
            <c:strRef>
              <c:f>Data!$A$10</c:f>
              <c:strCache>
                <c:ptCount val="1"/>
                <c:pt idx="0">
                  <c:v>orange</c:v>
                </c:pt>
              </c:strCache>
            </c:strRef>
          </c:tx>
          <c:spPr>
            <a:solidFill>
              <a:srgbClr val="F6A348"/>
            </a:solidFill>
            <a:ln>
              <a:solidFill>
                <a:prstClr val="white">
                  <a:lumMod val="65000"/>
                </a:prstClr>
              </a:solidFill>
            </a:ln>
          </c:spPr>
          <c:cat>
            <c:numRef>
              <c:f>Data!$B$9:$Q$9</c:f>
              <c:numCache>
                <c:formatCode>General</c:formatCode>
                <c:ptCount val="16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</c:numCache>
            </c:numRef>
          </c:cat>
          <c:val>
            <c:numRef>
              <c:f>Data!$B$10:$Q$10</c:f>
              <c:numCache>
                <c:formatCode>General</c:formatCode>
                <c:ptCount val="16"/>
                <c:pt idx="0">
                  <c:v>38</c:v>
                </c:pt>
                <c:pt idx="1">
                  <c:v>46</c:v>
                </c:pt>
                <c:pt idx="2">
                  <c:v>47</c:v>
                </c:pt>
                <c:pt idx="3">
                  <c:v>24</c:v>
                </c:pt>
                <c:pt idx="4">
                  <c:v>34</c:v>
                </c:pt>
                <c:pt idx="5">
                  <c:v>40</c:v>
                </c:pt>
                <c:pt idx="6">
                  <c:v>19</c:v>
                </c:pt>
                <c:pt idx="7">
                  <c:v>19</c:v>
                </c:pt>
                <c:pt idx="8">
                  <c:v>38</c:v>
                </c:pt>
                <c:pt idx="9">
                  <c:v>28</c:v>
                </c:pt>
                <c:pt idx="10">
                  <c:v>40</c:v>
                </c:pt>
                <c:pt idx="11">
                  <c:v>17</c:v>
                </c:pt>
                <c:pt idx="12">
                  <c:v>4</c:v>
                </c:pt>
                <c:pt idx="13">
                  <c:v>30</c:v>
                </c:pt>
                <c:pt idx="14">
                  <c:v>19</c:v>
                </c:pt>
                <c:pt idx="15">
                  <c:v>16</c:v>
                </c:pt>
              </c:numCache>
            </c:numRef>
          </c:val>
        </c:ser>
        <c:ser>
          <c:idx val="1"/>
          <c:order val="1"/>
          <c:tx>
            <c:strRef>
              <c:f>Data!$A$11</c:f>
              <c:strCache>
                <c:ptCount val="1"/>
                <c:pt idx="0">
                  <c:v>red</c:v>
                </c:pt>
              </c:strCache>
            </c:strRef>
          </c:tx>
          <c:spPr>
            <a:solidFill>
              <a:srgbClr val="CC0000"/>
            </a:solidFill>
            <a:ln>
              <a:solidFill>
                <a:prstClr val="white">
                  <a:lumMod val="65000"/>
                </a:prstClr>
              </a:solidFill>
            </a:ln>
          </c:spPr>
          <c:dLbls>
            <c:dLbl>
              <c:idx val="8"/>
              <c:layout/>
              <c:showVal val="1"/>
            </c:dLbl>
            <c:dLbl>
              <c:idx val="12"/>
              <c:delete val="1"/>
            </c:dLbl>
            <c:dLbl>
              <c:idx val="14"/>
              <c:layout>
                <c:manualLayout>
                  <c:x val="0"/>
                  <c:y val="-2.0181111972913815E-3"/>
                </c:manualLayout>
              </c:layout>
              <c:dLblPos val="ctr"/>
              <c:showVal val="1"/>
            </c:dLbl>
            <c:dLbl>
              <c:idx val="15"/>
              <c:delete val="1"/>
            </c:dLbl>
            <c:dLblPos val="ctr"/>
            <c:showVal val="1"/>
          </c:dLbls>
          <c:cat>
            <c:numRef>
              <c:f>Data!$B$9:$Q$9</c:f>
              <c:numCache>
                <c:formatCode>General</c:formatCode>
                <c:ptCount val="16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</c:numCache>
            </c:numRef>
          </c:cat>
          <c:val>
            <c:numRef>
              <c:f>Data!$B$11:$Q$11</c:f>
              <c:numCache>
                <c:formatCode>General</c:formatCode>
                <c:ptCount val="16"/>
                <c:pt idx="0">
                  <c:v>12</c:v>
                </c:pt>
                <c:pt idx="1">
                  <c:v>20</c:v>
                </c:pt>
                <c:pt idx="2">
                  <c:v>16</c:v>
                </c:pt>
                <c:pt idx="3">
                  <c:v>3</c:v>
                </c:pt>
                <c:pt idx="4">
                  <c:v>9</c:v>
                </c:pt>
                <c:pt idx="5">
                  <c:v>14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3</c:v>
                </c:pt>
                <c:pt idx="11">
                  <c:v>3</c:v>
                </c:pt>
                <c:pt idx="12">
                  <c:v>0</c:v>
                </c:pt>
                <c:pt idx="13">
                  <c:v>3</c:v>
                </c:pt>
                <c:pt idx="14">
                  <c:v>2</c:v>
                </c:pt>
                <c:pt idx="15">
                  <c:v>3</c:v>
                </c:pt>
              </c:numCache>
            </c:numRef>
          </c:val>
        </c:ser>
        <c:ser>
          <c:idx val="2"/>
          <c:order val="2"/>
          <c:tx>
            <c:strRef>
              <c:f>Data!$A$12</c:f>
              <c:strCache>
                <c:ptCount val="1"/>
                <c:pt idx="0">
                  <c:v>purple</c:v>
                </c:pt>
              </c:strCache>
            </c:strRef>
          </c:tx>
          <c:spPr>
            <a:solidFill>
              <a:srgbClr val="7A279F"/>
            </a:solidFill>
            <a:ln>
              <a:solidFill>
                <a:prstClr val="white">
                  <a:lumMod val="65000"/>
                </a:prstClr>
              </a:solidFill>
            </a:ln>
          </c:spPr>
          <c:dLbls>
            <c:dLbl>
              <c:idx val="4"/>
              <c:delete val="1"/>
            </c:dLbl>
            <c:dLbl>
              <c:idx val="8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showVal val="1"/>
          </c:dLbls>
          <c:cat>
            <c:numRef>
              <c:f>Data!$B$9:$Q$9</c:f>
              <c:numCache>
                <c:formatCode>General</c:formatCode>
                <c:ptCount val="16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</c:numCache>
            </c:numRef>
          </c:cat>
          <c:val>
            <c:numRef>
              <c:f>Data!$B$12:$Q$12</c:f>
              <c:numCache>
                <c:formatCode>General</c:formatCode>
                <c:ptCount val="16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</c:ser>
        <c:dLbls>
          <c:showVal val="1"/>
        </c:dLbls>
        <c:overlap val="100"/>
        <c:axId val="83060992"/>
        <c:axId val="83361792"/>
      </c:barChart>
      <c:lineChart>
        <c:grouping val="stacked"/>
        <c:ser>
          <c:idx val="3"/>
          <c:order val="3"/>
          <c:tx>
            <c:strRef>
              <c:f>Data!$A$13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9114043809249484E-2"/>
                  <c:y val="-4.2380335143119133E-2"/>
                </c:manualLayout>
              </c:layout>
              <c:showVal val="1"/>
            </c:dLbl>
            <c:dLbl>
              <c:idx val="1"/>
              <c:layout>
                <c:manualLayout>
                  <c:x val="-1.9114043809249484E-2"/>
                  <c:y val="-4.2380335143119133E-2"/>
                </c:manualLayout>
              </c:layout>
              <c:showVal val="1"/>
            </c:dLbl>
            <c:dLbl>
              <c:idx val="2"/>
              <c:layout>
                <c:manualLayout>
                  <c:x val="-2.0584354871499431E-2"/>
                  <c:y val="-4.6416557537701027E-2"/>
                </c:manualLayout>
              </c:layout>
              <c:showVal val="1"/>
            </c:dLbl>
            <c:dLbl>
              <c:idx val="3"/>
              <c:layout>
                <c:manualLayout>
                  <c:x val="-2.0584354871499445E-2"/>
                  <c:y val="-3.6326001551244214E-2"/>
                </c:manualLayout>
              </c:layout>
              <c:showVal val="1"/>
            </c:dLbl>
            <c:dLbl>
              <c:idx val="4"/>
              <c:layout>
                <c:manualLayout>
                  <c:x val="-2.0584354871499445E-2"/>
                  <c:y val="-4.0362223945829175E-2"/>
                </c:manualLayout>
              </c:layout>
              <c:showVal val="1"/>
            </c:dLbl>
            <c:dLbl>
              <c:idx val="5"/>
              <c:layout>
                <c:manualLayout>
                  <c:x val="-2.0584354871499445E-2"/>
                  <c:y val="-4.439844634040991E-2"/>
                </c:manualLayout>
              </c:layout>
              <c:showVal val="1"/>
            </c:dLbl>
            <c:dLbl>
              <c:idx val="6"/>
              <c:layout>
                <c:manualLayout>
                  <c:x val="-1.6173421684749584E-2"/>
                  <c:y val="-4.6416557537701027E-2"/>
                </c:manualLayout>
              </c:layout>
              <c:showVal val="1"/>
            </c:dLbl>
            <c:dLbl>
              <c:idx val="7"/>
              <c:layout>
                <c:manualLayout>
                  <c:x val="-1.6173421684749584E-2"/>
                  <c:y val="-4.439844634040991E-2"/>
                </c:manualLayout>
              </c:layout>
              <c:showVal val="1"/>
            </c:dLbl>
            <c:dLbl>
              <c:idx val="8"/>
              <c:layout>
                <c:manualLayout>
                  <c:x val="-2.0584354871499445E-2"/>
                  <c:y val="-5.2470891129574974E-2"/>
                </c:manualLayout>
              </c:layout>
              <c:showVal val="1"/>
            </c:dLbl>
            <c:dLbl>
              <c:idx val="9"/>
              <c:layout>
                <c:manualLayout>
                  <c:x val="-2.0584354871499445E-2"/>
                  <c:y val="-4.2380335143119133E-2"/>
                </c:manualLayout>
              </c:layout>
              <c:showVal val="1"/>
            </c:dLbl>
            <c:dLbl>
              <c:idx val="10"/>
              <c:layout>
                <c:manualLayout>
                  <c:x val="-2.0584354871499445E-2"/>
                  <c:y val="-5.8525224721449033E-2"/>
                </c:manualLayout>
              </c:layout>
              <c:showVal val="1"/>
            </c:dLbl>
            <c:dLbl>
              <c:idx val="11"/>
              <c:layout>
                <c:manualLayout>
                  <c:x val="-2.0584354871499445E-2"/>
                  <c:y val="-4.0362223945829175E-2"/>
                </c:manualLayout>
              </c:layout>
              <c:showVal val="1"/>
            </c:dLbl>
            <c:dLbl>
              <c:idx val="12"/>
              <c:layout>
                <c:manualLayout>
                  <c:x val="-1.7643732746999548E-2"/>
                  <c:y val="-3.0271667959371012E-2"/>
                </c:manualLayout>
              </c:layout>
              <c:showVal val="1"/>
            </c:dLbl>
            <c:dLbl>
              <c:idx val="13"/>
              <c:layout>
                <c:manualLayout>
                  <c:x val="-2.3524976995999366E-2"/>
                  <c:y val="-5.0452779932284177E-2"/>
                </c:manualLayout>
              </c:layout>
              <c:showVal val="1"/>
            </c:dLbl>
            <c:dLbl>
              <c:idx val="14"/>
              <c:layout>
                <c:manualLayout>
                  <c:x val="-2.0584354871499445E-2"/>
                  <c:y val="-5.8525224721449033E-2"/>
                </c:manualLayout>
              </c:layout>
              <c:showVal val="1"/>
            </c:dLbl>
            <c:dLbl>
              <c:idx val="15"/>
              <c:layout>
                <c:manualLayout>
                  <c:x val="-1.9114043809249484E-2"/>
                  <c:y val="-3.430789035395287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showVal val="1"/>
            </c:dLbl>
            <c:spPr>
              <a:ln w="3175"/>
            </c:spPr>
            <c:txPr>
              <a:bodyPr/>
              <a:lstStyle/>
              <a:p>
                <a:pPr>
                  <a:defRPr sz="1200" b="1">
                    <a:solidFill>
                      <a:srgbClr val="00B0F0"/>
                    </a:solidFill>
                  </a:defRPr>
                </a:pPr>
                <a:endParaRPr lang="en-US"/>
              </a:p>
            </c:txPr>
            <c:showVal val="1"/>
          </c:dLbls>
          <c:cat>
            <c:numRef>
              <c:f>Data!$B$9:$Q$9</c:f>
              <c:numCache>
                <c:formatCode>General</c:formatCode>
                <c:ptCount val="16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</c:numCache>
            </c:numRef>
          </c:cat>
          <c:val>
            <c:numRef>
              <c:f>Data!$B$13:$Q$13</c:f>
              <c:numCache>
                <c:formatCode>General</c:formatCode>
                <c:ptCount val="16"/>
                <c:pt idx="0">
                  <c:v>53</c:v>
                </c:pt>
                <c:pt idx="1">
                  <c:v>67</c:v>
                </c:pt>
                <c:pt idx="2">
                  <c:v>65</c:v>
                </c:pt>
                <c:pt idx="3">
                  <c:v>28</c:v>
                </c:pt>
                <c:pt idx="4">
                  <c:v>43</c:v>
                </c:pt>
                <c:pt idx="5">
                  <c:v>58</c:v>
                </c:pt>
                <c:pt idx="6">
                  <c:v>23</c:v>
                </c:pt>
                <c:pt idx="7">
                  <c:v>23</c:v>
                </c:pt>
                <c:pt idx="8">
                  <c:v>42</c:v>
                </c:pt>
                <c:pt idx="9">
                  <c:v>35</c:v>
                </c:pt>
                <c:pt idx="10">
                  <c:v>43</c:v>
                </c:pt>
                <c:pt idx="11">
                  <c:v>20</c:v>
                </c:pt>
                <c:pt idx="12">
                  <c:v>4</c:v>
                </c:pt>
                <c:pt idx="13">
                  <c:v>33</c:v>
                </c:pt>
                <c:pt idx="14">
                  <c:v>21</c:v>
                </c:pt>
                <c:pt idx="15">
                  <c:v>19</c:v>
                </c:pt>
              </c:numCache>
            </c:numRef>
          </c:val>
        </c:ser>
        <c:marker val="1"/>
        <c:axId val="83060992"/>
        <c:axId val="83361792"/>
      </c:lineChart>
      <c:catAx>
        <c:axId val="830609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3361792"/>
        <c:crosses val="autoZero"/>
        <c:auto val="1"/>
        <c:lblAlgn val="ctr"/>
        <c:lblOffset val="100"/>
      </c:catAx>
      <c:valAx>
        <c:axId val="8336179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r>
                  <a:rPr lang="en-US">
                    <a:latin typeface="Arial" pitchFamily="34" charset="0"/>
                    <a:cs typeface="Arial" pitchFamily="34" charset="0"/>
                  </a:rPr>
                  <a:t>Number of Days</a:t>
                </a:r>
              </a:p>
            </c:rich>
          </c:tx>
          <c:layout>
            <c:manualLayout>
              <c:xMode val="edge"/>
              <c:yMode val="edge"/>
              <c:x val="1.0292177435749722E-2"/>
              <c:y val="0.47831205815084837"/>
            </c:manualLayout>
          </c:layout>
        </c:title>
        <c:numFmt formatCode="General" sourceLinked="1"/>
        <c:tickLblPos val="nextTo"/>
        <c:crossAx val="83060992"/>
        <c:crosses val="autoZero"/>
        <c:crossBetween val="between"/>
      </c:valAx>
    </c:plotArea>
    <c:plotVisOnly val="1"/>
    <c:dispBlanksAs val="zero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/>
              <a:t>8-hour Ozone Design Value
Washington, DC-MD-VA Nonattainment Area (1999-2012)</a:t>
            </a:r>
          </a:p>
        </c:rich>
      </c:tx>
      <c:layout>
        <c:manualLayout>
          <c:xMode val="edge"/>
          <c:yMode val="edge"/>
          <c:x val="0.19533851276359587"/>
          <c:y val="0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04413701894366"/>
          <c:y val="0.2098966829798804"/>
          <c:w val="0.85460599334073994"/>
          <c:h val="0.61446438281674665"/>
        </c:manualLayout>
      </c:layout>
      <c:lineChart>
        <c:grouping val="standard"/>
        <c:ser>
          <c:idx val="0"/>
          <c:order val="0"/>
          <c:tx>
            <c:strRef>
              <c:f>'Table 6 - 3-yr 8hrMovAve'!$B$32</c:f>
              <c:strCache>
                <c:ptCount val="1"/>
                <c:pt idx="0">
                  <c:v>HIGHEST</c:v>
                </c:pt>
              </c:strCache>
            </c:strRef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2.9985929894168345E-3"/>
                  <c:y val="-4.124922394488619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1.8887150759873364E-3"/>
                  <c:y val="-3.105350819728287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0319941971737374E-2"/>
                  <c:y val="-4.279902206351449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2539697798596478E-2"/>
                  <c:y val="-4.769298617444451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1.4409186643012648E-3"/>
                  <c:y val="-4.263580429281579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5.8804303180192896E-3"/>
                  <c:y val="-5.3484048588543096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8.1001861448784067E-3"/>
                  <c:y val="-4.9813618322179933E-2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6.9903082314489023E-3"/>
                  <c:y val="-4.8508561225931834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3.5706491183607483E-2"/>
                  <c:y val="3.7652267365437406E-2"/>
                </c:manualLayout>
              </c:layout>
              <c:dLblPos val="r"/>
              <c:showVal val="1"/>
            </c:dLbl>
            <c:dLbl>
              <c:idx val="11"/>
              <c:layout>
                <c:manualLayout>
                  <c:x val="-1.1838697743248243E-2"/>
                  <c:y val="5.0027188689505252E-2"/>
                </c:manualLayout>
              </c:layout>
              <c:dLblPos val="r"/>
              <c:showVal val="1"/>
            </c:dLbl>
            <c:dLbl>
              <c:idx val="12"/>
              <c:layout>
                <c:manualLayout>
                  <c:x val="-1.1854544818967631E-2"/>
                  <c:y val="-6.9998330143479434E-2"/>
                </c:manualLayout>
              </c:layout>
              <c:dLblPos val="r"/>
              <c:showVal val="1"/>
            </c:dLbl>
            <c:dLbl>
              <c:idx val="15"/>
              <c:dLblPos val="r"/>
              <c:showVal val="1"/>
            </c:dLbl>
            <c:dLbl>
              <c:idx val="16"/>
              <c:dLblPos val="r"/>
              <c:showVal val="1"/>
            </c:dLbl>
            <c:dLbl>
              <c:idx val="17"/>
              <c:dLblPos val="r"/>
              <c:showVal val="1"/>
            </c:dLbl>
            <c:dLbl>
              <c:idx val="18"/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 rot="-2700000" vert="horz"/>
              <a:lstStyle/>
              <a:p>
                <a:pPr algn="ctr"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t"/>
            <c:showVal val="1"/>
          </c:dLbls>
          <c:cat>
            <c:strRef>
              <c:f>'Table 6 - 3-yr 8hrMovAve'!$O$40:$AB$40</c:f>
              <c:strCache>
                <c:ptCount val="14"/>
                <c:pt idx="0">
                  <c:v>1997-99</c:v>
                </c:pt>
                <c:pt idx="1">
                  <c:v>1998-00</c:v>
                </c:pt>
                <c:pt idx="2">
                  <c:v>1999-01</c:v>
                </c:pt>
                <c:pt idx="3">
                  <c:v>2000-02</c:v>
                </c:pt>
                <c:pt idx="4">
                  <c:v>2001-03</c:v>
                </c:pt>
                <c:pt idx="5">
                  <c:v>2002-04</c:v>
                </c:pt>
                <c:pt idx="6">
                  <c:v>2003-05</c:v>
                </c:pt>
                <c:pt idx="7">
                  <c:v>2004-06</c:v>
                </c:pt>
                <c:pt idx="8">
                  <c:v>2005-07</c:v>
                </c:pt>
                <c:pt idx="9">
                  <c:v>2006-08</c:v>
                </c:pt>
                <c:pt idx="10">
                  <c:v>2007-09</c:v>
                </c:pt>
                <c:pt idx="11">
                  <c:v>2008-10</c:v>
                </c:pt>
                <c:pt idx="12">
                  <c:v>2009-11</c:v>
                </c:pt>
                <c:pt idx="13">
                  <c:v>2010-12</c:v>
                </c:pt>
              </c:strCache>
            </c:strRef>
          </c:cat>
          <c:val>
            <c:numRef>
              <c:f>'Table 6 - 3-yr 8hrMovAve'!$O$32:$AB$32</c:f>
              <c:numCache>
                <c:formatCode>0.000</c:formatCode>
                <c:ptCount val="14"/>
                <c:pt idx="0">
                  <c:v>0.10600000000000002</c:v>
                </c:pt>
                <c:pt idx="1">
                  <c:v>0.10100000000000002</c:v>
                </c:pt>
                <c:pt idx="2">
                  <c:v>9.7000000000000003E-2</c:v>
                </c:pt>
                <c:pt idx="3">
                  <c:v>9.7000000000000003E-2</c:v>
                </c:pt>
                <c:pt idx="4">
                  <c:v>9.9000000000000046E-2</c:v>
                </c:pt>
                <c:pt idx="5">
                  <c:v>9.6000000000000002E-2</c:v>
                </c:pt>
                <c:pt idx="6">
                  <c:v>9.1000000000000025E-2</c:v>
                </c:pt>
                <c:pt idx="7">
                  <c:v>9.1000000000000025E-2</c:v>
                </c:pt>
                <c:pt idx="8">
                  <c:v>9.1000000000000025E-2</c:v>
                </c:pt>
                <c:pt idx="9">
                  <c:v>8.7000000000000022E-2</c:v>
                </c:pt>
                <c:pt idx="10">
                  <c:v>8.0000000000000043E-2</c:v>
                </c:pt>
                <c:pt idx="11">
                  <c:v>8.1000000000000003E-2</c:v>
                </c:pt>
                <c:pt idx="12">
                  <c:v>8.2000000000000003E-2</c:v>
                </c:pt>
                <c:pt idx="13">
                  <c:v>8.7000000000000022E-2</c:v>
                </c:pt>
              </c:numCache>
            </c:numRef>
          </c:val>
        </c:ser>
        <c:ser>
          <c:idx val="1"/>
          <c:order val="1"/>
          <c:tx>
            <c:v>NAAQS</c:v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'Table 6 - 3-yr 8hrMovAve'!$O$40:$AB$40</c:f>
              <c:strCache>
                <c:ptCount val="14"/>
                <c:pt idx="0">
                  <c:v>1997-99</c:v>
                </c:pt>
                <c:pt idx="1">
                  <c:v>1998-00</c:v>
                </c:pt>
                <c:pt idx="2">
                  <c:v>1999-01</c:v>
                </c:pt>
                <c:pt idx="3">
                  <c:v>2000-02</c:v>
                </c:pt>
                <c:pt idx="4">
                  <c:v>2001-03</c:v>
                </c:pt>
                <c:pt idx="5">
                  <c:v>2002-04</c:v>
                </c:pt>
                <c:pt idx="6">
                  <c:v>2003-05</c:v>
                </c:pt>
                <c:pt idx="7">
                  <c:v>2004-06</c:v>
                </c:pt>
                <c:pt idx="8">
                  <c:v>2005-07</c:v>
                </c:pt>
                <c:pt idx="9">
                  <c:v>2006-08</c:v>
                </c:pt>
                <c:pt idx="10">
                  <c:v>2007-09</c:v>
                </c:pt>
                <c:pt idx="11">
                  <c:v>2008-10</c:v>
                </c:pt>
                <c:pt idx="12">
                  <c:v>2009-11</c:v>
                </c:pt>
                <c:pt idx="13">
                  <c:v>2010-12</c:v>
                </c:pt>
              </c:strCache>
            </c:strRef>
          </c:cat>
          <c:val>
            <c:numRef>
              <c:f>'Table 6 - 3-yr 8hrMovAve'!$O$39:$AB$39</c:f>
              <c:numCache>
                <c:formatCode>0.000</c:formatCode>
                <c:ptCount val="14"/>
                <c:pt idx="0">
                  <c:v>7.5000000000000011E-2</c:v>
                </c:pt>
                <c:pt idx="1">
                  <c:v>7.5000000000000011E-2</c:v>
                </c:pt>
                <c:pt idx="2">
                  <c:v>7.5000000000000011E-2</c:v>
                </c:pt>
                <c:pt idx="3">
                  <c:v>7.5000000000000011E-2</c:v>
                </c:pt>
                <c:pt idx="4">
                  <c:v>7.5000000000000011E-2</c:v>
                </c:pt>
                <c:pt idx="5">
                  <c:v>7.5000000000000011E-2</c:v>
                </c:pt>
                <c:pt idx="6">
                  <c:v>7.5000000000000011E-2</c:v>
                </c:pt>
                <c:pt idx="7">
                  <c:v>7.5000000000000011E-2</c:v>
                </c:pt>
                <c:pt idx="8">
                  <c:v>7.5000000000000011E-2</c:v>
                </c:pt>
                <c:pt idx="9">
                  <c:v>7.5000000000000011E-2</c:v>
                </c:pt>
                <c:pt idx="10">
                  <c:v>7.5000000000000011E-2</c:v>
                </c:pt>
                <c:pt idx="11">
                  <c:v>7.5000000000000011E-2</c:v>
                </c:pt>
                <c:pt idx="12">
                  <c:v>7.5000000000000011E-2</c:v>
                </c:pt>
                <c:pt idx="13">
                  <c:v>7.5000000000000011E-2</c:v>
                </c:pt>
              </c:numCache>
            </c:numRef>
          </c:val>
        </c:ser>
        <c:ser>
          <c:idx val="2"/>
          <c:order val="2"/>
          <c:tx>
            <c:v>1997 NAAQS</c:v>
          </c:tx>
          <c:spPr>
            <a:ln w="34925">
              <a:solidFill>
                <a:srgbClr val="FF00FF"/>
              </a:solidFill>
              <a:prstDash val="solid"/>
            </a:ln>
          </c:spPr>
          <c:marker>
            <c:symbol val="none"/>
          </c:marker>
          <c:cat>
            <c:strRef>
              <c:f>'Table 6 - 3-yr 8hrMovAve'!$O$40:$AB$40</c:f>
              <c:strCache>
                <c:ptCount val="14"/>
                <c:pt idx="0">
                  <c:v>1997-99</c:v>
                </c:pt>
                <c:pt idx="1">
                  <c:v>1998-00</c:v>
                </c:pt>
                <c:pt idx="2">
                  <c:v>1999-01</c:v>
                </c:pt>
                <c:pt idx="3">
                  <c:v>2000-02</c:v>
                </c:pt>
                <c:pt idx="4">
                  <c:v>2001-03</c:v>
                </c:pt>
                <c:pt idx="5">
                  <c:v>2002-04</c:v>
                </c:pt>
                <c:pt idx="6">
                  <c:v>2003-05</c:v>
                </c:pt>
                <c:pt idx="7">
                  <c:v>2004-06</c:v>
                </c:pt>
                <c:pt idx="8">
                  <c:v>2005-07</c:v>
                </c:pt>
                <c:pt idx="9">
                  <c:v>2006-08</c:v>
                </c:pt>
                <c:pt idx="10">
                  <c:v>2007-09</c:v>
                </c:pt>
                <c:pt idx="11">
                  <c:v>2008-10</c:v>
                </c:pt>
                <c:pt idx="12">
                  <c:v>2009-11</c:v>
                </c:pt>
                <c:pt idx="13">
                  <c:v>2010-12</c:v>
                </c:pt>
              </c:strCache>
            </c:strRef>
          </c:cat>
          <c:val>
            <c:numRef>
              <c:f>'Table 6 - 3-yr 8hrMovAve'!$O$38:$AB$38</c:f>
              <c:numCache>
                <c:formatCode>0.000</c:formatCode>
                <c:ptCount val="14"/>
                <c:pt idx="0">
                  <c:v>8.4000000000000047E-2</c:v>
                </c:pt>
                <c:pt idx="1">
                  <c:v>8.4000000000000047E-2</c:v>
                </c:pt>
                <c:pt idx="2">
                  <c:v>8.4000000000000047E-2</c:v>
                </c:pt>
                <c:pt idx="3">
                  <c:v>8.4000000000000047E-2</c:v>
                </c:pt>
                <c:pt idx="4">
                  <c:v>8.4000000000000047E-2</c:v>
                </c:pt>
                <c:pt idx="5">
                  <c:v>8.4000000000000047E-2</c:v>
                </c:pt>
                <c:pt idx="6">
                  <c:v>8.4000000000000047E-2</c:v>
                </c:pt>
                <c:pt idx="7">
                  <c:v>8.4000000000000047E-2</c:v>
                </c:pt>
                <c:pt idx="8">
                  <c:v>8.4000000000000047E-2</c:v>
                </c:pt>
                <c:pt idx="9">
                  <c:v>8.4000000000000047E-2</c:v>
                </c:pt>
                <c:pt idx="10">
                  <c:v>8.4000000000000047E-2</c:v>
                </c:pt>
                <c:pt idx="11">
                  <c:v>8.4000000000000047E-2</c:v>
                </c:pt>
                <c:pt idx="12">
                  <c:v>8.4000000000000047E-2</c:v>
                </c:pt>
                <c:pt idx="13">
                  <c:v>8.4000000000000047E-2</c:v>
                </c:pt>
              </c:numCache>
            </c:numRef>
          </c:val>
        </c:ser>
        <c:marker val="1"/>
        <c:axId val="83426304"/>
        <c:axId val="83920000"/>
      </c:lineChart>
      <c:catAx>
        <c:axId val="834263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200"/>
                  <a:t>Year</a:t>
                </a:r>
              </a:p>
            </c:rich>
          </c:tx>
          <c:layout>
            <c:manualLayout>
              <c:xMode val="edge"/>
              <c:yMode val="edge"/>
              <c:x val="0.50795412504624315"/>
              <c:y val="0.91653834937299317"/>
            </c:manualLayout>
          </c:layout>
          <c:spPr>
            <a:noFill/>
            <a:ln w="25400">
              <a:noFill/>
            </a:ln>
          </c:spPr>
        </c:title>
        <c:numFmt formatCode="@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3920000"/>
        <c:crosses val="autoZero"/>
        <c:auto val="1"/>
        <c:lblAlgn val="ctr"/>
        <c:lblOffset val="100"/>
        <c:tickLblSkip val="1"/>
        <c:tickMarkSkip val="1"/>
      </c:catAx>
      <c:valAx>
        <c:axId val="83920000"/>
        <c:scaling>
          <c:orientation val="minMax"/>
          <c:max val="0.11"/>
          <c:min val="7.0000000000000021E-2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200"/>
                  <a:t>Design Value (ppm)</a:t>
                </a:r>
              </a:p>
            </c:rich>
          </c:tx>
          <c:layout>
            <c:manualLayout>
              <c:xMode val="edge"/>
              <c:yMode val="edge"/>
              <c:x val="3.3296337402886002E-3"/>
              <c:y val="0.33931484502447734"/>
            </c:manualLayout>
          </c:layout>
          <c:spPr>
            <a:noFill/>
            <a:ln w="25400">
              <a:noFill/>
            </a:ln>
          </c:spPr>
        </c:title>
        <c:numFmt formatCode="0.0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3426304"/>
        <c:crosses val="autoZero"/>
        <c:crossBetween val="midCat"/>
        <c:minorUnit val="1.0000000000000005E-2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0.95812</cdr:x>
      <cdr:y>0.71536</cdr:y>
    </cdr:from>
    <cdr:to>
      <cdr:x>0.99393</cdr:x>
      <cdr:y>0.75744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153400" y="3886200"/>
          <a:ext cx="304736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3</a:t>
          </a:r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0.25139</cdr:x>
      <cdr:y>0.68056</cdr:y>
    </cdr:from>
    <cdr:to>
      <cdr:x>0.69639</cdr:x>
      <cdr:y>0.73106</cdr:y>
    </cdr:to>
    <cdr:sp macro="" textlink="">
      <cdr:nvSpPr>
        <cdr:cNvPr id="13107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57413" y="3733800"/>
          <a:ext cx="3819001" cy="2770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1" i="0" u="none" strike="noStrike" baseline="0" dirty="0">
              <a:solidFill>
                <a:srgbClr val="FF0000"/>
              </a:solidFill>
              <a:latin typeface="Arial"/>
              <a:cs typeface="Arial"/>
            </a:rPr>
            <a:t>2008 8-hour Ozone NAAQS = 0.075 </a:t>
          </a:r>
          <a:r>
            <a:rPr lang="en-US" sz="1400" b="1" i="0" u="none" strike="noStrike" baseline="0" dirty="0" err="1">
              <a:solidFill>
                <a:srgbClr val="FF0000"/>
              </a:solidFill>
              <a:latin typeface="Arial"/>
              <a:cs typeface="Arial"/>
            </a:rPr>
            <a:t>ppm</a:t>
          </a:r>
          <a:endParaRPr lang="en-US" sz="1400" b="1" i="0" u="none" strike="noStrike" baseline="0" dirty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0.25139</cdr:x>
      <cdr:y>0.55556</cdr:y>
    </cdr:from>
    <cdr:to>
      <cdr:x>0.65306</cdr:x>
      <cdr:y>0.60124</cdr:y>
    </cdr:to>
    <cdr:sp macro="" textlink="">
      <cdr:nvSpPr>
        <cdr:cNvPr id="131082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57413" y="3048000"/>
          <a:ext cx="3447142" cy="2506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1" i="0" u="none" strike="noStrike" baseline="0" dirty="0">
              <a:solidFill>
                <a:srgbClr val="FF00FF"/>
              </a:solidFill>
              <a:latin typeface="Arial"/>
              <a:cs typeface="Arial"/>
            </a:rPr>
            <a:t>1997 8-hour Ozone NAAQS = 0.084 </a:t>
          </a:r>
          <a:r>
            <a:rPr lang="en-US" sz="1400" b="1" i="0" u="none" strike="noStrike" baseline="0" dirty="0" err="1">
              <a:solidFill>
                <a:srgbClr val="FF00FF"/>
              </a:solidFill>
              <a:latin typeface="Arial"/>
              <a:cs typeface="Arial"/>
            </a:rPr>
            <a:t>ppm</a:t>
          </a:r>
          <a:endParaRPr lang="en-US" sz="1400" b="1" i="0" u="none" strike="noStrike" baseline="0" dirty="0">
            <a:solidFill>
              <a:srgbClr val="FF00FF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0.00448</cdr:x>
      <cdr:y>0.95512</cdr:y>
    </cdr:from>
    <cdr:to>
      <cdr:x>0.99741</cdr:x>
      <cdr:y>1</cdr:y>
    </cdr:to>
    <cdr:sp macro="" textlink="">
      <cdr:nvSpPr>
        <cdr:cNvPr id="131084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446" y="5600700"/>
          <a:ext cx="8521350" cy="2620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1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* Design value = 3-year average of 4th highest daily maximum 8-hour average ozone concentrations. </a:t>
          </a:r>
          <a:r>
            <a:rPr lang="en-US" sz="1100" b="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2012 </a:t>
          </a:r>
          <a:r>
            <a:rPr lang="en-US" sz="11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data </a:t>
          </a:r>
          <a:r>
            <a:rPr lang="en-US" dirty="0" smtClean="0">
              <a:solidFill>
                <a:srgbClr val="000000"/>
              </a:solidFill>
              <a:latin typeface="Times New Roman"/>
              <a:cs typeface="Times New Roman"/>
            </a:rPr>
            <a:t>is</a:t>
          </a:r>
          <a:r>
            <a:rPr lang="en-US" sz="1100" b="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 </a:t>
          </a:r>
          <a:r>
            <a:rPr lang="en-US" sz="11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draft and may change. </a:t>
          </a:r>
        </a:p>
      </cdr:txBody>
    </cdr:sp>
  </cdr:relSizeAnchor>
  <cdr:relSizeAnchor xmlns:cdr="http://schemas.openxmlformats.org/drawingml/2006/chartDrawing">
    <cdr:from>
      <cdr:x>0.00515</cdr:x>
      <cdr:y>0.96357</cdr:y>
    </cdr:from>
    <cdr:to>
      <cdr:x>0.92611</cdr:x>
      <cdr:y>0.99927</cdr:y>
    </cdr:to>
    <cdr:sp macro="" textlink="">
      <cdr:nvSpPr>
        <cdr:cNvPr id="5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4197" y="5626099"/>
          <a:ext cx="7903702" cy="2084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>
            <a:defRPr sz="1000"/>
          </a:pPr>
          <a:endParaRPr lang="en-US" sz="1000" b="0" i="0" u="none" strike="noStrike" baseline="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423440A8-305C-4ABF-864F-0A9B6E372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0469C9DC-54F9-4FD5-92E7-8C64C6F36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488155-F1BE-41CA-94A1-31E2B577481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D34AB4-92F9-4E9D-845C-1F4A61E4266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B6C3D4-8A7B-45B4-877C-386FBE21366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1B1DA2-8BC4-453E-8CC6-B53B0F7A006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21342-7BC5-4E63-85A8-180531F98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A36A6-60F3-4859-82D1-36161AE72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EF3A-CFA2-4736-AD53-7F724ABE4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901DB-54FC-4CAB-972A-0A9B28B705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77BF1-20AB-4250-8120-CE9D6C813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1B079-2151-438C-8B35-233268AD6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5B0EF-589A-4EA0-91F9-943FDF02B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35E08-B697-4227-B440-D9BA27A95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6AF42-FD5C-455D-8BD5-420003BD5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0D071-962A-44EE-A49E-004CD59AD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D08C6-8ECC-4D09-9CDB-61015DD30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7C81E-DB24-4C3E-A61B-1A6F3066B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019E3A1-A322-4012-A862-801F22F2C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4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 dirty="0">
                <a:latin typeface="Tahoma" charset="0"/>
              </a:endParaRPr>
            </a:p>
          </p:txBody>
        </p:sp>
        <p:pic>
          <p:nvPicPr>
            <p:cNvPr id="2054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609600" y="2147888"/>
            <a:ext cx="8001000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latin typeface="Elephant" pitchFamily="18" charset="0"/>
              </a:rPr>
              <a:t>Ozone Season Summary</a:t>
            </a:r>
          </a:p>
          <a:p>
            <a:pPr algn="ctr">
              <a:spcBef>
                <a:spcPct val="50000"/>
              </a:spcBef>
            </a:pPr>
            <a:r>
              <a:rPr lang="en-US" sz="4800" b="1" dirty="0" smtClean="0">
                <a:latin typeface="Elephant" pitchFamily="18" charset="0"/>
              </a:rPr>
              <a:t>2012</a:t>
            </a:r>
            <a:endParaRPr lang="en-US" sz="4800" b="1" dirty="0">
              <a:latin typeface="Elephant" pitchFamily="18" charset="0"/>
            </a:endParaRP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981200" y="4862513"/>
            <a:ext cx="50292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/>
              <a:t>Sunil Kumar</a:t>
            </a:r>
            <a:endParaRPr lang="en-US" sz="2400" dirty="0"/>
          </a:p>
          <a:p>
            <a:pPr algn="ctr">
              <a:spcBef>
                <a:spcPct val="50000"/>
              </a:spcBef>
            </a:pPr>
            <a:r>
              <a:rPr lang="en-US" sz="2400" dirty="0" smtClean="0"/>
              <a:t>ACPAC</a:t>
            </a:r>
            <a:endParaRPr lang="en-US" sz="2400" dirty="0"/>
          </a:p>
          <a:p>
            <a:pPr algn="ctr">
              <a:spcBef>
                <a:spcPct val="50000"/>
              </a:spcBef>
            </a:pPr>
            <a:r>
              <a:rPr lang="en-US" sz="2400" dirty="0" smtClean="0"/>
              <a:t>September 10, 2012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39000" y="381000"/>
            <a:ext cx="142378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Item #4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1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3772" name="Rectangle 8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3773" name="Picture 10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5" name="Text Box 12"/>
          <p:cNvSpPr txBox="1">
            <a:spLocks noChangeArrowheads="1"/>
          </p:cNvSpPr>
          <p:nvPr/>
        </p:nvSpPr>
        <p:spPr bwMode="auto">
          <a:xfrm>
            <a:off x="1981200" y="381000"/>
            <a:ext cx="6705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1" dirty="0"/>
              <a:t>Ozone Season Summary </a:t>
            </a:r>
            <a:endParaRPr lang="en-US" sz="2400" b="1" dirty="0" smtClean="0"/>
          </a:p>
          <a:p>
            <a:pPr algn="ctr">
              <a:spcBef>
                <a:spcPts val="0"/>
              </a:spcBef>
            </a:pPr>
            <a:r>
              <a:rPr lang="en-US" sz="1200" b="1" dirty="0" smtClean="0"/>
              <a:t>[As of September 6, 2012]</a:t>
            </a:r>
            <a:endParaRPr lang="en-US" sz="1200" b="1" dirty="0"/>
          </a:p>
        </p:txBody>
      </p:sp>
      <p:sp>
        <p:nvSpPr>
          <p:cNvPr id="3076" name="Text Box 528"/>
          <p:cNvSpPr txBox="1">
            <a:spLocks noChangeArrowheads="1"/>
          </p:cNvSpPr>
          <p:nvPr/>
        </p:nvSpPr>
        <p:spPr bwMode="auto">
          <a:xfrm>
            <a:off x="3810000" y="1371600"/>
            <a:ext cx="373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Peak 8-Hour Ozone Concentrations (ppb)</a:t>
            </a:r>
          </a:p>
        </p:txBody>
      </p:sp>
      <p:sp>
        <p:nvSpPr>
          <p:cNvPr id="3077" name="Text Box 4182"/>
          <p:cNvSpPr txBox="1">
            <a:spLocks noChangeArrowheads="1"/>
          </p:cNvSpPr>
          <p:nvPr/>
        </p:nvSpPr>
        <p:spPr bwMode="auto">
          <a:xfrm>
            <a:off x="228600" y="6400800"/>
            <a:ext cx="8153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en-US" sz="1200" b="1" dirty="0" smtClean="0"/>
              <a:t>Analysis </a:t>
            </a:r>
            <a:r>
              <a:rPr lang="en-US" sz="1200" b="1" dirty="0"/>
              <a:t>is based on draft data until </a:t>
            </a:r>
            <a:r>
              <a:rPr lang="en-US" sz="1200" b="1" dirty="0" smtClean="0"/>
              <a:t>September  6, 2012. </a:t>
            </a:r>
            <a:r>
              <a:rPr lang="en-US" sz="1200" b="1" dirty="0"/>
              <a:t>Data is subject to change.</a:t>
            </a:r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152400" y="2971800"/>
            <a:ext cx="2819400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Since April 1, 2012, there</a:t>
            </a:r>
          </a:p>
          <a:p>
            <a:pPr>
              <a:spcBef>
                <a:spcPct val="50000"/>
              </a:spcBef>
            </a:pPr>
            <a:r>
              <a:rPr lang="en-US" sz="1400" dirty="0" smtClean="0"/>
              <a:t>have been:</a:t>
            </a:r>
          </a:p>
          <a:p>
            <a:pPr>
              <a:spcBef>
                <a:spcPct val="50000"/>
              </a:spcBef>
            </a:pPr>
            <a:r>
              <a:rPr lang="en-US" sz="1400" dirty="0" smtClean="0"/>
              <a:t>   3 </a:t>
            </a:r>
            <a:r>
              <a:rPr lang="en-US" sz="1400" dirty="0"/>
              <a:t>Code Red </a:t>
            </a:r>
            <a:r>
              <a:rPr lang="en-US" sz="1400" dirty="0" smtClean="0"/>
              <a:t>Days</a:t>
            </a:r>
            <a:endParaRPr lang="en-US" sz="1400" dirty="0"/>
          </a:p>
          <a:p>
            <a:pPr>
              <a:spcBef>
                <a:spcPct val="50000"/>
              </a:spcBef>
            </a:pPr>
            <a:r>
              <a:rPr lang="en-US" sz="1400" dirty="0"/>
              <a:t> </a:t>
            </a:r>
            <a:r>
              <a:rPr lang="en-US" sz="1400" dirty="0" smtClean="0"/>
              <a:t>16 </a:t>
            </a:r>
            <a:r>
              <a:rPr lang="en-US" sz="1400" dirty="0"/>
              <a:t>Code Orange </a:t>
            </a:r>
            <a:r>
              <a:rPr lang="en-US" sz="1400" dirty="0" smtClean="0"/>
              <a:t>Days</a:t>
            </a:r>
            <a:endParaRPr lang="en-US" sz="1400" dirty="0"/>
          </a:p>
          <a:p>
            <a:pPr>
              <a:spcBef>
                <a:spcPct val="50000"/>
              </a:spcBef>
            </a:pPr>
            <a:r>
              <a:rPr lang="en-US" sz="1400" dirty="0"/>
              <a:t> </a:t>
            </a:r>
            <a:r>
              <a:rPr lang="en-US" sz="1400" dirty="0" smtClean="0"/>
              <a:t>59 </a:t>
            </a:r>
            <a:r>
              <a:rPr lang="en-US" sz="1400" dirty="0"/>
              <a:t>Code Yellow Days</a:t>
            </a:r>
          </a:p>
          <a:p>
            <a:pPr>
              <a:spcBef>
                <a:spcPct val="50000"/>
              </a:spcBef>
            </a:pPr>
            <a:r>
              <a:rPr lang="en-US" sz="1400" dirty="0" smtClean="0"/>
              <a:t> 81 Code </a:t>
            </a:r>
            <a:r>
              <a:rPr lang="en-US" sz="1400" dirty="0"/>
              <a:t>Green Days</a:t>
            </a:r>
          </a:p>
        </p:txBody>
      </p:sp>
      <p:sp>
        <p:nvSpPr>
          <p:cNvPr id="3079" name="Text Box 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Text Box 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1" name="Text Box 4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" name="Text Box 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Text Box 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6" name="Text Box 18"/>
          <p:cNvSpPr txBox="1">
            <a:spLocks noChangeArrowheads="1"/>
          </p:cNvSpPr>
          <p:nvPr/>
        </p:nvSpPr>
        <p:spPr bwMode="auto">
          <a:xfrm>
            <a:off x="3409950" y="14001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7" name="Text Box 19"/>
          <p:cNvSpPr txBox="1">
            <a:spLocks noChangeArrowheads="1"/>
          </p:cNvSpPr>
          <p:nvPr/>
        </p:nvSpPr>
        <p:spPr bwMode="auto">
          <a:xfrm>
            <a:off x="3905250" y="4152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Text Box 20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9" name="Text Box 2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0" name="Text Box 2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1" name="Text Box 2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2" name="Text Box 24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3" name="Text Box 2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4" name="Text Box 26"/>
          <p:cNvSpPr txBox="1">
            <a:spLocks noChangeArrowheads="1"/>
          </p:cNvSpPr>
          <p:nvPr/>
        </p:nvSpPr>
        <p:spPr bwMode="auto">
          <a:xfrm>
            <a:off x="3752850" y="40957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5" name="Text Box 27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6" name="Text Box 34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7" name="Text Box 35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8" name="Text Box 36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9" name="Text Box 37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0" name="Text Box 38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1" name="Text Box 39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2" name="Text Box 40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3" name="Text Box 41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4" name="Text Box 42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5" name="Text Box 43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6" name="Text Box 44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7" name="Text Box 45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8" name="Text Box 5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9" name="Text Box 5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0" name="Text Box 5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1" name="Text Box 5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2" name="Text Box 5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3" name="Text Box 5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4" name="Text Box 5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5" name="Text Box 59"/>
          <p:cNvSpPr txBox="1">
            <a:spLocks noChangeArrowheads="1"/>
          </p:cNvSpPr>
          <p:nvPr/>
        </p:nvSpPr>
        <p:spPr bwMode="auto">
          <a:xfrm>
            <a:off x="46672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6" name="Text Box 60"/>
          <p:cNvSpPr txBox="1">
            <a:spLocks noChangeArrowheads="1"/>
          </p:cNvSpPr>
          <p:nvPr/>
        </p:nvSpPr>
        <p:spPr bwMode="auto">
          <a:xfrm>
            <a:off x="46672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7" name="Text Box 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8" name="Text Box 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9" name="Text Box 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0" name="Text Box 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1" name="Text Box 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2" name="Text Box 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3" name="Text Box 6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4" name="Text Box 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5" name="Text Box 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6" name="Text Box 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7" name="Text Box 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8" name="Text Box 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9" name="Text Box 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0" name="Text Box 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1" name="Text Box 7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2" name="Text Box 7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3" name="Text Box 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4" name="Text Box 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5" name="Text Box 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6" name="Text Box 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7" name="Text Box 10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8" name="Text Box 10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9" name="Text Box 1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0" name="Text Box 1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1" name="Text Box 1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2" name="Text Box 1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3" name="Text Box 1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4" name="Text Box 111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5" name="Text Box 1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6" name="Text Box 1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7" name="Text Box 1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8" name="Text Box 1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9" name="Text Box 1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0" name="Text Box 1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1" name="Text Box 1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2" name="Text Box 119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3" name="Text Box 1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4" name="Text Box 1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5" name="Text Box 1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6" name="Text Box 12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7" name="Text Box 125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8" name="Text Box 131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9" name="Text Box 132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0" name="Text Box 133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1" name="Text Box 134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2" name="Text Box 1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3" name="Text Box 1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4" name="Text Box 1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5" name="Text Box 1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6" name="Text Box 13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7" name="Text Box 140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8" name="Text Box 1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9" name="Text Box 1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0" name="Text Box 14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1" name="Text Box 1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2" name="Text Box 145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3" name="Text Box 14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" name="Text Box 14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" name="Text Box 14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" name="Text Box 15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" name="Text Box 15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" name="Text Box 1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" name="Text Box 162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" name="Text Box 163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1" name="Text Box 1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" name="Text Box 16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" name="Text Box 16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" name="Text Box 16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" name="Text Box 1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" name="Text Box 169"/>
          <p:cNvSpPr txBox="1">
            <a:spLocks noChangeArrowheads="1"/>
          </p:cNvSpPr>
          <p:nvPr/>
        </p:nvSpPr>
        <p:spPr bwMode="auto">
          <a:xfrm>
            <a:off x="3752850" y="4095750"/>
            <a:ext cx="152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" name="Text Box 170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" name="Text Box 177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" name="Text Box 179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" name="Text Box 180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" name="Text Box 1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" name="Text Box 1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" name="Text Box 1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" name="Text Box 1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5" name="Text Box 1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6" name="Text Box 18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7" name="Text Box 1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8" name="Text Box 188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9" name="Text Box 189"/>
          <p:cNvSpPr txBox="1">
            <a:spLocks noChangeArrowheads="1"/>
          </p:cNvSpPr>
          <p:nvPr/>
        </p:nvSpPr>
        <p:spPr bwMode="auto">
          <a:xfrm>
            <a:off x="4629150" y="44196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0" name="Text Box 211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1" name="Text Box 21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2" name="Text Box 21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3" name="Text Box 2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4" name="Text Box 2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5" name="Text Box 2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6" name="Text Box 218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7" name="Text Box 21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8" name="Text Box 22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9" name="Text Box 2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0" name="Text Box 22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1" name="Text Box 22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2" name="Text Box 22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3" name="Text Box 2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4" name="Text Box 2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5" name="Text Box 2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6" name="Text Box 2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7" name="Text Box 22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8" name="Text Box 23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9" name="Text Box 23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0" name="Text Box 23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1" name="Text Box 23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2" name="Text Box 23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3" name="Text Box 23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4" name="Text Box 23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5" name="Text Box 23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6" name="Text Box 23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7" name="Text Box 2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8" name="Text Box 240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9" name="Text Box 241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0" name="Text Box 242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1" name="Text Box 2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2" name="Text Box 2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3" name="Text Box 25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4" name="Text Box 25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5" name="Text Box 2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6" name="Text Box 25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7" name="Text Box 25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8" name="Text Box 25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9" name="Text Box 25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0" name="Text Box 259"/>
          <p:cNvSpPr txBox="1">
            <a:spLocks noChangeArrowheads="1"/>
          </p:cNvSpPr>
          <p:nvPr/>
        </p:nvSpPr>
        <p:spPr bwMode="auto">
          <a:xfrm>
            <a:off x="3752850" y="4095750"/>
            <a:ext cx="15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1" name="Text Box 2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2" name="Text Box 26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3" name="Text Box 26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4" name="Text Box 26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5" name="Text Box 2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6" name="Text Box 26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7" name="Text Box 27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8" name="Text Box 27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9" name="Text Box 27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0" name="Text Box 27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1" name="Text Box 274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2" name="Text Box 2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3" name="Text Box 2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4" name="Text Box 27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5" name="Text Box 27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6" name="Text Box 27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7" name="Text Box 28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8" name="Text Box 2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9" name="Text Box 2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0" name="Text Box 2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1" name="Text Box 2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2" name="Text Box 2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3" name="Text Box 286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4" name="Text Box 2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5" name="Text Box 28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6" name="Text Box 28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7" name="Text Box 290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8" name="Text Box 291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9" name="Text Box 29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0" name="Text Box 29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1" name="Text Box 29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2" name="Text Box 296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3" name="Text Box 2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4" name="Text Box 2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5" name="Text Box 30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6" name="Text Box 3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" name="Text Box 30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" name="Text Box 30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" name="Text Box 30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" name="Text Box 30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" name="Text Box 30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" name="Text Box 30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3" name="Text Box 30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4" name="Text Box 309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5" name="Text Box 310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6" name="Text Box 31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7" name="Text Box 31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8" name="Text Box 314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9" name="Text Box 31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0" name="Text Box 31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1" name="Text Box 317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2" name="Text Box 322"/>
          <p:cNvSpPr txBox="1">
            <a:spLocks noChangeArrowheads="1"/>
          </p:cNvSpPr>
          <p:nvPr/>
        </p:nvSpPr>
        <p:spPr bwMode="auto">
          <a:xfrm>
            <a:off x="3371850" y="12096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3" name="Text Box 323"/>
          <p:cNvSpPr txBox="1">
            <a:spLocks noChangeArrowheads="1"/>
          </p:cNvSpPr>
          <p:nvPr/>
        </p:nvSpPr>
        <p:spPr bwMode="auto">
          <a:xfrm>
            <a:off x="3409950" y="14001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4" name="Text Box 324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5" name="Text Box 32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6" name="Text Box 32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7" name="Text Box 32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" name="Text Box 3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" name="Text Box 329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0" name="Text Box 330"/>
          <p:cNvSpPr txBox="1">
            <a:spLocks noChangeArrowheads="1"/>
          </p:cNvSpPr>
          <p:nvPr/>
        </p:nvSpPr>
        <p:spPr bwMode="auto">
          <a:xfrm>
            <a:off x="3752850" y="40957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1" name="Text Box 331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2" name="Text Box 338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3" name="Text Box 33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4" name="Text Box 340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5" name="Text Box 341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6" name="Text Box 342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7" name="Text Box 343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8" name="Text Box 344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9" name="Text Box 345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0" name="Text Box 346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1" name="Text Box 347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2" name="Text Box 348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3" name="Text Box 349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4" name="Text Box 35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5" name="Text Box 35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6" name="Text Box 35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7" name="Text Box 35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8" name="Text Box 35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9" name="Text Box 359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0" name="Text Box 36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1" name="Text Box 3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2" name="Text Box 3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3" name="Text Box 3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4" name="Text Box 3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5" name="Text Box 3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6" name="Text Box 3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7" name="Text Box 36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8" name="Text Box 3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9" name="Text Box 3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0" name="Text Box 3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1" name="Text Box 3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2" name="Text Box 3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3" name="Text Box 3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4" name="Text Box 3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5" name="Text Box 37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6" name="Text Box 37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7" name="Text Box 3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8" name="Text Box 3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9" name="Text Box 3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0" name="Text Box 3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1" name="Text Box 40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2" name="Text Box 40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3" name="Text Box 4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4" name="Text Box 4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5" name="Text Box 4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6" name="Text Box 4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7" name="Text Box 4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8" name="Text Box 411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9" name="Text Box 4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0" name="Text Box 4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1" name="Text Box 4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2" name="Text Box 4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3" name="Text Box 4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4" name="Text Box 4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5" name="Text Box 4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6" name="Text Box 419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7" name="Text Box 4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8" name="Text Box 4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9" name="Text Box 4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0" name="Text Box 42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1" name="Text Box 425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2" name="Text Box 431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3" name="Text Box 432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4" name="Text Box 433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5" name="Text Box 43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6" name="Text Box 4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7" name="Text Box 4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8" name="Text Box 4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9" name="Text Box 4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0" name="Text Box 4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1" name="Text Box 44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2" name="Text Box 4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3" name="Text Box 4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4" name="Text Box 4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5" name="Text Box 444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6" name="Text Box 44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7" name="Text Box 44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8" name="Text Box 44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" name="Text Box 44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" name="Text Box 44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" name="Text Box 454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" name="Text Box 455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" name="Text Box 456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" name="Text Box 45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5" name="Text Box 45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6" name="Text Box 459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" name="Text Box 46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" name="Text Box 4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" name="Text Box 462"/>
          <p:cNvSpPr txBox="1">
            <a:spLocks noChangeArrowheads="1"/>
          </p:cNvSpPr>
          <p:nvPr/>
        </p:nvSpPr>
        <p:spPr bwMode="auto">
          <a:xfrm>
            <a:off x="3752850" y="4095750"/>
            <a:ext cx="152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" name="Text Box 463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" name="Text Box 4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2" name="Text Box 4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3" name="Text Box 4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4" name="Text Box 4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5" name="Text Box 4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6" name="Text Box 4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7" name="Text Box 4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8" name="Text Box 475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9" name="Text Box 496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0" name="Text Box 4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1" name="Text Box 4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2" name="Text Box 4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3" name="Text Box 50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4" name="Text Box 5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5" name="Text Box 502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6" name="Text Box 50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7" name="Text Box 50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8" name="Text Box 50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9" name="Text Box 50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0" name="Text Box 507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1" name="Text Box 50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2" name="Text Box 50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3" name="Text Box 5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4" name="Text Box 51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5" name="Text Box 512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6" name="Text Box 513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7" name="Text Box 51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8" name="Text Box 5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9" name="Text Box 5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0" name="Text Box 51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1" name="Text Box 51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2" name="Text Box 519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3" name="Text Box 52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4" name="Text Box 5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5" name="Text Box 52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6" name="Text Box 52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7" name="Text Box 524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8" name="Text Box 5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9" name="Text Box 5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0" name="Text Box 5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1" name="Text Box 52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2" name="Text Box 53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3" name="Text Box 53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4" name="Text Box 53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5" name="Text Box 53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6" name="Text Box 53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7" name="Text Box 53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8" name="Text Box 53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9" name="Text Box 539"/>
          <p:cNvSpPr txBox="1">
            <a:spLocks noChangeArrowheads="1"/>
          </p:cNvSpPr>
          <p:nvPr/>
        </p:nvSpPr>
        <p:spPr bwMode="auto">
          <a:xfrm>
            <a:off x="3752850" y="4095750"/>
            <a:ext cx="15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0" name="Text Box 542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1" name="Text Box 54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2" name="Text Box 5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3" name="Text Box 54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4" name="Text Box 54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5" name="Text Box 54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6" name="Text Box 54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7" name="Text Box 5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8" name="Text Box 55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9" name="Text Box 55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0" name="Text Box 55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1" name="Text Box 5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2" name="Text Box 55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3" name="Text Box 55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4" name="Text Box 55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5" name="Text Box 55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6" name="Text Box 55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7" name="Text Box 56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8" name="Text Box 5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9" name="Text Box 5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0" name="Text Box 5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1" name="Text Box 5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2" name="Text Box 5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3" name="Text Box 5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4" name="Text Box 56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5" name="Text Box 56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6" name="Text Box 56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7" name="Text Box 570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8" name="Text Box 571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9" name="Text Box 57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0" name="Text Box 57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1" name="Text Box 5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2" name="Text Box 5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3" name="Text Box 57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4" name="Text Box 57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5" name="Text Box 579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6" name="Text Box 58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7" name="Text Box 5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8" name="Text Box 5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9" name="Text Box 5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0" name="Text Box 584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1" name="Text Box 585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" name="Text Box 58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" name="Text Box 591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" name="Text Box 592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" name="Text Box 59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" name="Text Box 600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" name="Text Box 601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" name="Text Box 603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9" name="Text Box 604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0" name="Text Box 605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1" name="Text Box 606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2" name="Text Box 607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3" name="Text Box 609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4" name="Text Box 610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5" name="Text Box 61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6" name="Text Box 61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7" name="Text Box 617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8" name="Text Box 618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9" name="Text Box 619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0" name="Text Box 6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1" name="Text Box 62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2" name="Text Box 6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3" name="Text Box 62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4" name="Text Box 630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5" name="Text Box 63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6" name="Text Box 637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7" name="Text Box 2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8" name="Text Box 3"/>
          <p:cNvSpPr txBox="1">
            <a:spLocks noChangeArrowheads="1"/>
          </p:cNvSpPr>
          <p:nvPr/>
        </p:nvSpPr>
        <p:spPr bwMode="auto">
          <a:xfrm>
            <a:off x="33718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9" name="Text Box 4"/>
          <p:cNvSpPr txBox="1">
            <a:spLocks noChangeArrowheads="1"/>
          </p:cNvSpPr>
          <p:nvPr/>
        </p:nvSpPr>
        <p:spPr bwMode="auto">
          <a:xfrm>
            <a:off x="3371850" y="55340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0" name="Text Box 5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1" name="Text Box 1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2" name="Text Box 1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3" name="Text Box 17"/>
          <p:cNvSpPr txBox="1">
            <a:spLocks noChangeArrowheads="1"/>
          </p:cNvSpPr>
          <p:nvPr/>
        </p:nvSpPr>
        <p:spPr bwMode="auto">
          <a:xfrm>
            <a:off x="3371850" y="120967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4" name="Text Box 18"/>
          <p:cNvSpPr txBox="1">
            <a:spLocks noChangeArrowheads="1"/>
          </p:cNvSpPr>
          <p:nvPr/>
        </p:nvSpPr>
        <p:spPr bwMode="auto">
          <a:xfrm>
            <a:off x="3409950" y="1400175"/>
            <a:ext cx="1428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5" name="Text Box 20"/>
          <p:cNvSpPr txBox="1">
            <a:spLocks noChangeArrowheads="1"/>
          </p:cNvSpPr>
          <p:nvPr/>
        </p:nvSpPr>
        <p:spPr bwMode="auto">
          <a:xfrm>
            <a:off x="33718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6" name="Text Box 2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7" name="Text Box 2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8" name="Text Box 23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9" name="Text Box 24"/>
          <p:cNvSpPr txBox="1">
            <a:spLocks noChangeArrowheads="1"/>
          </p:cNvSpPr>
          <p:nvPr/>
        </p:nvSpPr>
        <p:spPr bwMode="auto">
          <a:xfrm>
            <a:off x="3371850" y="12096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0" name="Text Box 25"/>
          <p:cNvSpPr txBox="1">
            <a:spLocks noChangeArrowheads="1"/>
          </p:cNvSpPr>
          <p:nvPr/>
        </p:nvSpPr>
        <p:spPr bwMode="auto">
          <a:xfrm>
            <a:off x="3371850" y="12096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1" name="Text Box 26"/>
          <p:cNvSpPr txBox="1">
            <a:spLocks noChangeArrowheads="1"/>
          </p:cNvSpPr>
          <p:nvPr/>
        </p:nvSpPr>
        <p:spPr bwMode="auto">
          <a:xfrm>
            <a:off x="3752850" y="409575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2" name="Text Box 27"/>
          <p:cNvSpPr txBox="1">
            <a:spLocks noChangeArrowheads="1"/>
          </p:cNvSpPr>
          <p:nvPr/>
        </p:nvSpPr>
        <p:spPr bwMode="auto">
          <a:xfrm>
            <a:off x="33718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3" name="Text Box 34"/>
          <p:cNvSpPr txBox="1">
            <a:spLocks noChangeArrowheads="1"/>
          </p:cNvSpPr>
          <p:nvPr/>
        </p:nvSpPr>
        <p:spPr bwMode="auto">
          <a:xfrm>
            <a:off x="40195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4" name="Text Box 35"/>
          <p:cNvSpPr txBox="1">
            <a:spLocks noChangeArrowheads="1"/>
          </p:cNvSpPr>
          <p:nvPr/>
        </p:nvSpPr>
        <p:spPr bwMode="auto">
          <a:xfrm>
            <a:off x="40195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5" name="Text Box 36"/>
          <p:cNvSpPr txBox="1">
            <a:spLocks noChangeArrowheads="1"/>
          </p:cNvSpPr>
          <p:nvPr/>
        </p:nvSpPr>
        <p:spPr bwMode="auto">
          <a:xfrm>
            <a:off x="46672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6" name="Text Box 37"/>
          <p:cNvSpPr txBox="1">
            <a:spLocks noChangeArrowheads="1"/>
          </p:cNvSpPr>
          <p:nvPr/>
        </p:nvSpPr>
        <p:spPr bwMode="auto">
          <a:xfrm>
            <a:off x="46672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7" name="Text Box 38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8" name="Text Box 39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9" name="Text Box 40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0" name="Text Box 41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1" name="Text Box 42"/>
          <p:cNvSpPr txBox="1">
            <a:spLocks noChangeArrowheads="1"/>
          </p:cNvSpPr>
          <p:nvPr/>
        </p:nvSpPr>
        <p:spPr bwMode="auto">
          <a:xfrm>
            <a:off x="59626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2" name="Text Box 43"/>
          <p:cNvSpPr txBox="1">
            <a:spLocks noChangeArrowheads="1"/>
          </p:cNvSpPr>
          <p:nvPr/>
        </p:nvSpPr>
        <p:spPr bwMode="auto">
          <a:xfrm>
            <a:off x="59626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3" name="Text Box 44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4" name="Text Box 45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5" name="Text Box 50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6" name="Text Box 51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7" name="Text Box 52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8" name="Text Box 5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9" name="Text Box 5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0" name="Text Box 5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1" name="Text Box 5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2" name="Text Box 61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3" name="Text Box 62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4" name="Text Box 6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5" name="Text Box 6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6" name="Text Box 6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7" name="Text Box 6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8" name="Text Box 67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9" name="Text Box 68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0" name="Text Box 69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1" name="Text Box 70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2" name="Text Box 71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3" name="Text Box 72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4" name="Text Box 7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5" name="Text Box 7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6" name="Text Box 7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7" name="Text Box 7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8" name="Text Box 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9" name="Text Box 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0" name="Text Box 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1" name="Text Box 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2" name="Text Box 102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3" name="Text Box 103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4" name="Text Box 1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5" name="Text Box 1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6" name="Text Box 1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7" name="Text Box 1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8" name="Text Box 1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9" name="Text Box 111"/>
          <p:cNvSpPr txBox="1">
            <a:spLocks noChangeArrowheads="1"/>
          </p:cNvSpPr>
          <p:nvPr/>
        </p:nvSpPr>
        <p:spPr bwMode="auto">
          <a:xfrm>
            <a:off x="33718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0" name="Text Box 1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1" name="Text Box 1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2" name="Text Box 1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3" name="Text Box 1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4" name="Text Box 1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5" name="Text Box 1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6" name="Text Box 1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7" name="Text Box 119"/>
          <p:cNvSpPr txBox="1">
            <a:spLocks noChangeArrowheads="1"/>
          </p:cNvSpPr>
          <p:nvPr/>
        </p:nvSpPr>
        <p:spPr bwMode="auto">
          <a:xfrm>
            <a:off x="33718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8" name="Text Box 1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9" name="Text Box 121"/>
          <p:cNvSpPr txBox="1">
            <a:spLocks noChangeArrowheads="1"/>
          </p:cNvSpPr>
          <p:nvPr/>
        </p:nvSpPr>
        <p:spPr bwMode="auto">
          <a:xfrm>
            <a:off x="66103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0" name="Text Box 123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1" name="Text Box 124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2" name="Text Box 125"/>
          <p:cNvSpPr txBox="1">
            <a:spLocks noChangeArrowheads="1"/>
          </p:cNvSpPr>
          <p:nvPr/>
        </p:nvSpPr>
        <p:spPr bwMode="auto">
          <a:xfrm>
            <a:off x="66103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3" name="Text Box 131"/>
          <p:cNvSpPr txBox="1">
            <a:spLocks noChangeArrowheads="1"/>
          </p:cNvSpPr>
          <p:nvPr/>
        </p:nvSpPr>
        <p:spPr bwMode="auto">
          <a:xfrm>
            <a:off x="40195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4" name="Text Box 132"/>
          <p:cNvSpPr txBox="1">
            <a:spLocks noChangeArrowheads="1"/>
          </p:cNvSpPr>
          <p:nvPr/>
        </p:nvSpPr>
        <p:spPr bwMode="auto">
          <a:xfrm>
            <a:off x="40195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" name="Text Box 133"/>
          <p:cNvSpPr txBox="1">
            <a:spLocks noChangeArrowheads="1"/>
          </p:cNvSpPr>
          <p:nvPr/>
        </p:nvSpPr>
        <p:spPr bwMode="auto">
          <a:xfrm>
            <a:off x="46672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" name="Text Box 1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7" name="Text Box 1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" name="Text Box 1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" name="Text Box 1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0" name="Text Box 13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1" name="Text Box 140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2" name="Text Box 1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3" name="Text Box 1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4" name="Text Box 14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5" name="Text Box 1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6" name="Text Box 145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7" name="Text Box 14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8" name="Text Box 147"/>
          <p:cNvSpPr txBox="1">
            <a:spLocks noChangeArrowheads="1"/>
          </p:cNvSpPr>
          <p:nvPr/>
        </p:nvSpPr>
        <p:spPr bwMode="auto">
          <a:xfrm>
            <a:off x="3371850" y="5534025"/>
            <a:ext cx="1333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9" name="Text Box 14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0" name="Text Box 15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1" name="Text Box 15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2" name="Text Box 1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3" name="Text Box 162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4" name="Text Box 1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5" name="Text Box 16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6" name="Text Box 16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7" name="Text Box 16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8" name="Text Box 1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9" name="Text Box 169"/>
          <p:cNvSpPr txBox="1">
            <a:spLocks noChangeArrowheads="1"/>
          </p:cNvSpPr>
          <p:nvPr/>
        </p:nvSpPr>
        <p:spPr bwMode="auto">
          <a:xfrm>
            <a:off x="3752850" y="4095750"/>
            <a:ext cx="1428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0" name="Text Box 170"/>
          <p:cNvSpPr txBox="1">
            <a:spLocks noChangeArrowheads="1"/>
          </p:cNvSpPr>
          <p:nvPr/>
        </p:nvSpPr>
        <p:spPr bwMode="auto">
          <a:xfrm>
            <a:off x="6800850" y="669607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1" name="Text Box 1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2" name="Text Box 1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3" name="Text Box 1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4" name="Text Box 1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5" name="Text Box 1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6" name="Text Box 18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7" name="Text Box 1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8" name="Text Box 188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9" name="Text Box 211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0" name="Text Box 21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1" name="Text Box 21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2" name="Text Box 2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3" name="Text Box 2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4" name="Text Box 2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5" name="Text Box 218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6" name="Text Box 21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7" name="Text Box 22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8" name="Text Box 2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9" name="Text Box 22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0" name="Text Box 22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1" name="Text Box 22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2" name="Text Box 2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3" name="Text Box 2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4" name="Text Box 2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5" name="Text Box 2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6" name="Text Box 22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7" name="Text Box 23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8" name="Text Box 23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9" name="Text Box 23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0" name="Text Box 23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1" name="Text Box 23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2" name="Text Box 23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3" name="Text Box 23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4" name="Text Box 23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5" name="Text Box 23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6" name="Text Box 2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7" name="Text Box 240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8" name="Text Box 241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9" name="Text Box 242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0" name="Text Box 2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1" name="Text Box 2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2" name="Text Box 25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3" name="Text Box 25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4" name="Text Box 2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5" name="Text Box 25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6" name="Text Box 25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7" name="Text Box 25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8" name="Text Box 25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9" name="Text Box 259"/>
          <p:cNvSpPr txBox="1">
            <a:spLocks noChangeArrowheads="1"/>
          </p:cNvSpPr>
          <p:nvPr/>
        </p:nvSpPr>
        <p:spPr bwMode="auto">
          <a:xfrm>
            <a:off x="3752850" y="4095750"/>
            <a:ext cx="142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0" name="Text Box 2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1" name="Text Box 26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2" name="Text Box 26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3" name="Text Box 26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4" name="Text Box 2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5" name="Text Box 26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6" name="Text Box 27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7" name="Text Box 27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8" name="Text Box 27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9" name="Text Box 27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0" name="Text Box 274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1" name="Text Box 2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2" name="Text Box 2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3" name="Text Box 27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4" name="Text Box 27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5" name="Text Box 27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6" name="Text Box 28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7" name="Text Box 2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8" name="Text Box 2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9" name="Text Box 2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0" name="Text Box 2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1" name="Text Box 2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2" name="Text Box 2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3" name="Text Box 28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4" name="Text Box 28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5" name="Text Box 291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" name="Text Box 29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" name="Text Box 29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" name="Text Box 29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" name="Text Box 296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0" name="Text Box 2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1" name="Text Box 2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2" name="Text Box 30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3" name="Text Box 3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4" name="Text Box 30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5" name="Text Box 309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6" name="Text Box 3"/>
          <p:cNvSpPr txBox="1">
            <a:spLocks noChangeArrowheads="1"/>
          </p:cNvSpPr>
          <p:nvPr/>
        </p:nvSpPr>
        <p:spPr bwMode="auto">
          <a:xfrm>
            <a:off x="3371850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7" name="Text Box 26"/>
          <p:cNvSpPr txBox="1">
            <a:spLocks noChangeArrowheads="1"/>
          </p:cNvSpPr>
          <p:nvPr/>
        </p:nvSpPr>
        <p:spPr bwMode="auto">
          <a:xfrm>
            <a:off x="4400550" y="478155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8" name="Text Box 9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9" name="Text Box 9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0" name="Text Box 10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1" name="Text Box 10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2" name="Text Box 11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3" name="Text Box 11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4" name="Text Box 11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5" name="Text Box 11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6" name="Text Box 140"/>
          <p:cNvSpPr txBox="1">
            <a:spLocks noChangeArrowheads="1"/>
          </p:cNvSpPr>
          <p:nvPr/>
        </p:nvSpPr>
        <p:spPr bwMode="auto">
          <a:xfrm>
            <a:off x="3371850" y="47434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7" name="Text Box 144"/>
          <p:cNvSpPr txBox="1">
            <a:spLocks noChangeArrowheads="1"/>
          </p:cNvSpPr>
          <p:nvPr/>
        </p:nvSpPr>
        <p:spPr bwMode="auto">
          <a:xfrm>
            <a:off x="3371850" y="47434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8" name="Text Box 145"/>
          <p:cNvSpPr txBox="1">
            <a:spLocks noChangeArrowheads="1"/>
          </p:cNvSpPr>
          <p:nvPr/>
        </p:nvSpPr>
        <p:spPr bwMode="auto">
          <a:xfrm>
            <a:off x="3771900" y="50101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9" name="Text Box 211"/>
          <p:cNvSpPr txBox="1">
            <a:spLocks noChangeArrowheads="1"/>
          </p:cNvSpPr>
          <p:nvPr/>
        </p:nvSpPr>
        <p:spPr bwMode="auto">
          <a:xfrm>
            <a:off x="1419225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0" name="Text Box 215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1" name="Text Box 21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2" name="Text Box 21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3" name="Text Box 22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4" name="Text Box 22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5" name="Text Box 22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6" name="Text Box 22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7" name="Text Box 23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8" name="Text Box 23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9" name="Text Box 23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0" name="Text Box 23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1" name="Text Box 23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2" name="Text Box 23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3" name="Text Box 242"/>
          <p:cNvSpPr txBox="1">
            <a:spLocks noChangeArrowheads="1"/>
          </p:cNvSpPr>
          <p:nvPr/>
        </p:nvSpPr>
        <p:spPr bwMode="auto">
          <a:xfrm>
            <a:off x="3371850" y="47434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4" name="Text Box 243"/>
          <p:cNvSpPr txBox="1">
            <a:spLocks noChangeArrowheads="1"/>
          </p:cNvSpPr>
          <p:nvPr/>
        </p:nvSpPr>
        <p:spPr bwMode="auto">
          <a:xfrm>
            <a:off x="3371850" y="47434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5" name="Text Box 24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6" name="Text Box 26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7" name="Text Box 26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8" name="Text Box 27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9" name="Text Box 27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0" name="Text Box 27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1" name="Text Box 27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3" name="Text Box 310"/>
          <p:cNvSpPr txBox="1">
            <a:spLocks noChangeArrowheads="1"/>
          </p:cNvSpPr>
          <p:nvPr/>
        </p:nvSpPr>
        <p:spPr bwMode="auto">
          <a:xfrm>
            <a:off x="1419225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4" name="Text Box 38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5" name="Text Box 39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6" name="Text Box 40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7" name="Text Box 41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8" name="Text Box 42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9" name="Text Box 43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0" name="Text Box 44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1" name="Text Box 45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2" name="Text Box 342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3" name="Text Box 343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4" name="Text Box 344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5" name="Text Box 345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6" name="Text Box 346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7" name="Text Box 347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8" name="Text Box 348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9" name="Text Box 349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0" name="Text Box 603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1" name="Text Box 604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2" name="Text Box 605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3" name="Text Box 606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4" name="Text Box 607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5" name="Text Box 609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6" name="Text Box 610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7" name="Text Box 38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8" name="Text Box 39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9" name="Text Box 40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0" name="Text Box 41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1" name="Text Box 42"/>
          <p:cNvSpPr txBox="1">
            <a:spLocks noChangeArrowheads="1"/>
          </p:cNvSpPr>
          <p:nvPr/>
        </p:nvSpPr>
        <p:spPr bwMode="auto">
          <a:xfrm>
            <a:off x="66103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2" name="Text Box 43"/>
          <p:cNvSpPr txBox="1">
            <a:spLocks noChangeArrowheads="1"/>
          </p:cNvSpPr>
          <p:nvPr/>
        </p:nvSpPr>
        <p:spPr bwMode="auto">
          <a:xfrm>
            <a:off x="66103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3" name="Text Box 44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4" name="Text Box 45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5" name="Text Box 102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6" name="Text Box 103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7" name="Text Box 121"/>
          <p:cNvSpPr txBox="1">
            <a:spLocks noChangeArrowheads="1"/>
          </p:cNvSpPr>
          <p:nvPr/>
        </p:nvSpPr>
        <p:spPr bwMode="auto">
          <a:xfrm>
            <a:off x="72580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8" name="Text Box 123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9" name="Text Box 124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70" name="Text Box 125"/>
          <p:cNvSpPr txBox="1">
            <a:spLocks noChangeArrowheads="1"/>
          </p:cNvSpPr>
          <p:nvPr/>
        </p:nvSpPr>
        <p:spPr bwMode="auto">
          <a:xfrm>
            <a:off x="72580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3" name="Slide Number Placeholder 702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81000"/>
          </a:xfrm>
        </p:spPr>
        <p:txBody>
          <a:bodyPr/>
          <a:lstStyle/>
          <a:p>
            <a:pPr>
              <a:defRPr/>
            </a:pPr>
            <a:fld id="{1A5901DB-54FC-4CAB-972A-0A9B28B705C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04" name="Text Box 2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05" name="Text Box 5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06" name="Text Box 11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07" name="Text Box 12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08" name="Text Box 21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09" name="Text Box 22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0" name="Text Box 23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1" name="Text Box 96"/>
          <p:cNvSpPr txBox="1">
            <a:spLocks noChangeArrowheads="1"/>
          </p:cNvSpPr>
          <p:nvPr/>
        </p:nvSpPr>
        <p:spPr bwMode="auto">
          <a:xfrm>
            <a:off x="647700" y="3390900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2" name="Text Box 97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3" name="Text Box 112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4" name="Text Box 113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5" name="Text Box 120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6" name="Text Box 146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7" name="Text Box 148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8" name="Text Box 155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19" name="Text Box 156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0" name="Text Box 164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1" name="Text Box 165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2" name="Text Box 166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3" name="Text Box 213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4" name="Text Box 214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5" name="Text Box 222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6" name="Text Box 223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7" name="Text Box 224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8" name="Text Box 225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29" name="Text Box 233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0" name="Text Box 234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1" name="Text Box 240"/>
          <p:cNvSpPr txBox="1">
            <a:spLocks noChangeArrowheads="1"/>
          </p:cNvSpPr>
          <p:nvPr/>
        </p:nvSpPr>
        <p:spPr bwMode="auto">
          <a:xfrm>
            <a:off x="647700" y="33909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2" name="Text Box 241"/>
          <p:cNvSpPr txBox="1">
            <a:spLocks noChangeArrowheads="1"/>
          </p:cNvSpPr>
          <p:nvPr/>
        </p:nvSpPr>
        <p:spPr bwMode="auto">
          <a:xfrm>
            <a:off x="647700" y="33909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3" name="Text Box 250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4" name="Text Box 251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5" name="Text Box 256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6" name="Text Box 264"/>
          <p:cNvSpPr txBox="1">
            <a:spLocks noChangeArrowheads="1"/>
          </p:cNvSpPr>
          <p:nvPr/>
        </p:nvSpPr>
        <p:spPr bwMode="auto">
          <a:xfrm>
            <a:off x="647700" y="3390900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7" name="Text Box 265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8" name="Text Box 273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39" name="Text Box 274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0" name="Text Box 280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1" name="Text Box 291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2" name="Text Box 293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3" name="Text Box 294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4" name="Text Box 297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5" name="Text Box 298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6" name="Text Box 312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7" name="Text Box 315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8" name="Text Box 316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49" name="Text Box 317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0" name="Text Box 325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1" name="Text Box 326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2" name="Text Box 327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3" name="Text Box 396"/>
          <p:cNvSpPr txBox="1">
            <a:spLocks noChangeArrowheads="1"/>
          </p:cNvSpPr>
          <p:nvPr/>
        </p:nvSpPr>
        <p:spPr bwMode="auto">
          <a:xfrm>
            <a:off x="647700" y="3390900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4" name="Text Box 397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5" name="Text Box 412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6" name="Text Box 413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7" name="Text Box 420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8" name="Text Box 445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59" name="Text Box 447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0" name="Text Box 448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1" name="Text Box 449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2" name="Text Box 457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3" name="Text Box 458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4" name="Text Box 459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5" name="Text Box 497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6" name="Text Box 498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7" name="Text Box 506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8" name="Text Box 507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69" name="Text Box 508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0" name="Text Box 509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1" name="Text Box 517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2" name="Text Box 518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3" name="Text Box 524"/>
          <p:cNvSpPr txBox="1">
            <a:spLocks noChangeArrowheads="1"/>
          </p:cNvSpPr>
          <p:nvPr/>
        </p:nvSpPr>
        <p:spPr bwMode="auto">
          <a:xfrm>
            <a:off x="647700" y="33909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4" name="Text Box 525"/>
          <p:cNvSpPr txBox="1">
            <a:spLocks noChangeArrowheads="1"/>
          </p:cNvSpPr>
          <p:nvPr/>
        </p:nvSpPr>
        <p:spPr bwMode="auto">
          <a:xfrm>
            <a:off x="647700" y="33909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5" name="Text Box 530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6" name="Text Box 531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7" name="Text Box 536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8" name="Text Box 542"/>
          <p:cNvSpPr txBox="1">
            <a:spLocks noChangeArrowheads="1"/>
          </p:cNvSpPr>
          <p:nvPr/>
        </p:nvSpPr>
        <p:spPr bwMode="auto">
          <a:xfrm>
            <a:off x="647700" y="3390900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79" name="Text Box 543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0" name="Text Box 551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1" name="Text Box 552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2" name="Text Box 558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3" name="Text Box 567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4" name="Text Box 568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5" name="Text Box 569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6" name="Text Box 572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7" name="Text Box 573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8" name="Text Box 2"/>
          <p:cNvSpPr txBox="1">
            <a:spLocks noChangeArrowheads="1"/>
          </p:cNvSpPr>
          <p:nvPr/>
        </p:nvSpPr>
        <p:spPr bwMode="auto">
          <a:xfrm>
            <a:off x="647700" y="41148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89" name="Text Box 5"/>
          <p:cNvSpPr txBox="1">
            <a:spLocks noChangeArrowheads="1"/>
          </p:cNvSpPr>
          <p:nvPr/>
        </p:nvSpPr>
        <p:spPr bwMode="auto">
          <a:xfrm>
            <a:off x="647700" y="41148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0" name="Text Box 11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1" name="Text Box 12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2" name="Text Box 21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3" name="Text Box 22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4" name="Text Box 23"/>
          <p:cNvSpPr txBox="1">
            <a:spLocks noChangeArrowheads="1"/>
          </p:cNvSpPr>
          <p:nvPr/>
        </p:nvSpPr>
        <p:spPr bwMode="auto">
          <a:xfrm>
            <a:off x="647700" y="41148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5" name="Text Box 96"/>
          <p:cNvSpPr txBox="1">
            <a:spLocks noChangeArrowheads="1"/>
          </p:cNvSpPr>
          <p:nvPr/>
        </p:nvSpPr>
        <p:spPr bwMode="auto">
          <a:xfrm>
            <a:off x="647700" y="3390900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6" name="Text Box 97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7" name="Text Box 112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8" name="Text Box 113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799" name="Text Box 120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0" name="Text Box 146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1" name="Text Box 148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2" name="Text Box 155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3" name="Text Box 156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4" name="Text Box 164"/>
          <p:cNvSpPr txBox="1">
            <a:spLocks noChangeArrowheads="1"/>
          </p:cNvSpPr>
          <p:nvPr/>
        </p:nvSpPr>
        <p:spPr bwMode="auto">
          <a:xfrm>
            <a:off x="64770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5" name="Text Box 165"/>
          <p:cNvSpPr txBox="1">
            <a:spLocks noChangeArrowheads="1"/>
          </p:cNvSpPr>
          <p:nvPr/>
        </p:nvSpPr>
        <p:spPr bwMode="auto">
          <a:xfrm>
            <a:off x="647700" y="33909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6" name="Text Box 166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7" name="Text Box 213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8" name="Text Box 214"/>
          <p:cNvSpPr txBox="1">
            <a:spLocks noChangeArrowheads="1"/>
          </p:cNvSpPr>
          <p:nvPr/>
        </p:nvSpPr>
        <p:spPr bwMode="auto">
          <a:xfrm>
            <a:off x="647700" y="33909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09" name="Text Box 222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0" name="Text Box 223"/>
          <p:cNvSpPr txBox="1">
            <a:spLocks noChangeArrowheads="1"/>
          </p:cNvSpPr>
          <p:nvPr/>
        </p:nvSpPr>
        <p:spPr bwMode="auto">
          <a:xfrm>
            <a:off x="647700" y="33909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1" name="Text Box 224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2" name="Text Box 225"/>
          <p:cNvSpPr txBox="1">
            <a:spLocks noChangeArrowheads="1"/>
          </p:cNvSpPr>
          <p:nvPr/>
        </p:nvSpPr>
        <p:spPr bwMode="auto">
          <a:xfrm>
            <a:off x="647700" y="33909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3" name="Text Box 233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4" name="Text Box 234"/>
          <p:cNvSpPr txBox="1">
            <a:spLocks noChangeArrowheads="1"/>
          </p:cNvSpPr>
          <p:nvPr/>
        </p:nvSpPr>
        <p:spPr bwMode="auto">
          <a:xfrm>
            <a:off x="647700" y="33909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5" name="Text Box 240"/>
          <p:cNvSpPr txBox="1">
            <a:spLocks noChangeArrowheads="1"/>
          </p:cNvSpPr>
          <p:nvPr/>
        </p:nvSpPr>
        <p:spPr bwMode="auto">
          <a:xfrm>
            <a:off x="647700" y="33909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6" name="Text Box 241"/>
          <p:cNvSpPr txBox="1">
            <a:spLocks noChangeArrowheads="1"/>
          </p:cNvSpPr>
          <p:nvPr/>
        </p:nvSpPr>
        <p:spPr bwMode="auto">
          <a:xfrm>
            <a:off x="647700" y="33909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7" name="Text Box 250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8" name="Text Box 251"/>
          <p:cNvSpPr txBox="1">
            <a:spLocks noChangeArrowheads="1"/>
          </p:cNvSpPr>
          <p:nvPr/>
        </p:nvSpPr>
        <p:spPr bwMode="auto">
          <a:xfrm>
            <a:off x="647700" y="33909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19" name="Text Box 256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0" name="Text Box 264"/>
          <p:cNvSpPr txBox="1">
            <a:spLocks noChangeArrowheads="1"/>
          </p:cNvSpPr>
          <p:nvPr/>
        </p:nvSpPr>
        <p:spPr bwMode="auto">
          <a:xfrm>
            <a:off x="647700" y="3390900"/>
            <a:ext cx="1333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1" name="Text Box 265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2" name="Text Box 273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3" name="Text Box 274"/>
          <p:cNvSpPr txBox="1">
            <a:spLocks noChangeArrowheads="1"/>
          </p:cNvSpPr>
          <p:nvPr/>
        </p:nvSpPr>
        <p:spPr bwMode="auto">
          <a:xfrm>
            <a:off x="6477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4" name="Text Box 280"/>
          <p:cNvSpPr txBox="1">
            <a:spLocks noChangeArrowheads="1"/>
          </p:cNvSpPr>
          <p:nvPr/>
        </p:nvSpPr>
        <p:spPr bwMode="auto">
          <a:xfrm>
            <a:off x="60960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5" name="Text Box 293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6" name="Text Box 294"/>
          <p:cNvSpPr txBox="1">
            <a:spLocks noChangeArrowheads="1"/>
          </p:cNvSpPr>
          <p:nvPr/>
        </p:nvSpPr>
        <p:spPr bwMode="auto">
          <a:xfrm>
            <a:off x="647700" y="33909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7" name="Text Box 297"/>
          <p:cNvSpPr txBox="1">
            <a:spLocks noChangeArrowheads="1"/>
          </p:cNvSpPr>
          <p:nvPr/>
        </p:nvSpPr>
        <p:spPr bwMode="auto">
          <a:xfrm>
            <a:off x="64770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8" name="Text Box 3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29" name="Text Box 17"/>
          <p:cNvSpPr txBox="1">
            <a:spLocks noChangeArrowheads="1"/>
          </p:cNvSpPr>
          <p:nvPr/>
        </p:nvSpPr>
        <p:spPr bwMode="auto">
          <a:xfrm>
            <a:off x="3371850" y="12858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0" name="Text Box 18"/>
          <p:cNvSpPr txBox="1">
            <a:spLocks noChangeArrowheads="1"/>
          </p:cNvSpPr>
          <p:nvPr/>
        </p:nvSpPr>
        <p:spPr bwMode="auto">
          <a:xfrm>
            <a:off x="3409950" y="14763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1" name="Text Box 19"/>
          <p:cNvSpPr txBox="1">
            <a:spLocks noChangeArrowheads="1"/>
          </p:cNvSpPr>
          <p:nvPr/>
        </p:nvSpPr>
        <p:spPr bwMode="auto">
          <a:xfrm>
            <a:off x="3028950" y="2952750"/>
            <a:ext cx="1333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2" name="Text Box 24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3" name="Text Box 25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4" name="Text Box 50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5" name="Text Box 5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6" name="Text Box 52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7" name="Text Box 53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8" name="Text Box 54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39" name="Text Box 55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0" name="Text Box 56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1" name="Text Box 6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2" name="Text Box 6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3" name="Text Box 63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4" name="Text Box 64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5" name="Text Box 65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6" name="Text Box 66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7" name="Text Box 67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8" name="Text Box 68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49" name="Text Box 69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0" name="Text Box 70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1" name="Text Box 71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2" name="Text Box 72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3" name="Text Box 73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4" name="Text Box 74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5" name="Text Box 75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6" name="Text Box 76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7" name="Text Box 9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8" name="Text Box 9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59" name="Text Box 106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0" name="Text Box 107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1" name="Text Box 10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2" name="Text Box 10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3" name="Text Box 11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4" name="Text Box 114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5" name="Text Box 115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6" name="Text Box 11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7" name="Text Box 11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8" name="Text Box 11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69" name="Text Box 135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0" name="Text Box 136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1" name="Text Box 137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2" name="Text Box 138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3" name="Text Box 139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4" name="Text Box 140"/>
          <p:cNvSpPr txBox="1">
            <a:spLocks noChangeArrowheads="1"/>
          </p:cNvSpPr>
          <p:nvPr/>
        </p:nvSpPr>
        <p:spPr bwMode="auto">
          <a:xfrm>
            <a:off x="3371850" y="4114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5" name="Text Box 14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6" name="Text Box 14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7" name="Text Box 143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8" name="Text Box 144"/>
          <p:cNvSpPr txBox="1">
            <a:spLocks noChangeArrowheads="1"/>
          </p:cNvSpPr>
          <p:nvPr/>
        </p:nvSpPr>
        <p:spPr bwMode="auto">
          <a:xfrm>
            <a:off x="3371850" y="4114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79" name="Text Box 161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0" name="Text Box 162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1" name="Text Box 167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2" name="Text Box 168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3" name="Text Box 18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4" name="Text Box 18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5" name="Text Box 183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6" name="Text Box 184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7" name="Text Box 185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8" name="Text Box 186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89" name="Text Box 187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0" name="Text Box 188"/>
          <p:cNvSpPr txBox="1">
            <a:spLocks noChangeArrowheads="1"/>
          </p:cNvSpPr>
          <p:nvPr/>
        </p:nvSpPr>
        <p:spPr bwMode="auto">
          <a:xfrm>
            <a:off x="39052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1" name="Text Box 189"/>
          <p:cNvSpPr txBox="1">
            <a:spLocks noChangeArrowheads="1"/>
          </p:cNvSpPr>
          <p:nvPr/>
        </p:nvSpPr>
        <p:spPr bwMode="auto">
          <a:xfrm>
            <a:off x="4629150" y="44005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2" name="Text Box 211"/>
          <p:cNvSpPr txBox="1">
            <a:spLocks noChangeArrowheads="1"/>
          </p:cNvSpPr>
          <p:nvPr/>
        </p:nvSpPr>
        <p:spPr bwMode="auto">
          <a:xfrm>
            <a:off x="1419225" y="41148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3" name="Text Box 215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4" name="Text Box 21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5" name="Text Box 217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6" name="Text Box 218"/>
          <p:cNvSpPr txBox="1">
            <a:spLocks noChangeArrowheads="1"/>
          </p:cNvSpPr>
          <p:nvPr/>
        </p:nvSpPr>
        <p:spPr bwMode="auto">
          <a:xfrm>
            <a:off x="3409950" y="14763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7" name="Text Box 21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8" name="Text Box 22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899" name="Text Box 221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0" name="Text Box 22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1" name="Text Box 22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2" name="Text Box 228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3" name="Text Box 229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4" name="Text Box 23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5" name="Text Box 231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6" name="Text Box 232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7" name="Text Box 235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8" name="Text Box 236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09" name="Text Box 23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0" name="Text Box 23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1" name="Text Box 23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2" name="Text Box 242"/>
          <p:cNvSpPr txBox="1">
            <a:spLocks noChangeArrowheads="1"/>
          </p:cNvSpPr>
          <p:nvPr/>
        </p:nvSpPr>
        <p:spPr bwMode="auto">
          <a:xfrm>
            <a:off x="3371850" y="41148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3" name="Text Box 243"/>
          <p:cNvSpPr txBox="1">
            <a:spLocks noChangeArrowheads="1"/>
          </p:cNvSpPr>
          <p:nvPr/>
        </p:nvSpPr>
        <p:spPr bwMode="auto">
          <a:xfrm>
            <a:off x="3371850" y="41148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4" name="Text Box 24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5" name="Text Box 253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6" name="Text Box 254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7" name="Text Box 257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8" name="Text Box 258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19" name="Text Box 26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0" name="Text Box 26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1" name="Text Box 268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2" name="Text Box 269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3" name="Text Box 27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4" name="Text Box 271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5" name="Text Box 272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6" name="Text Box 275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7" name="Text Box 276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8" name="Text Box 27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29" name="Text Box 27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0" name="Text Box 27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1" name="Text Box 28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2" name="Text Box 28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3" name="Text Box 283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4" name="Text Box 284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5" name="Text Box 285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6" name="Text Box 286"/>
          <p:cNvSpPr txBox="1">
            <a:spLocks noChangeArrowheads="1"/>
          </p:cNvSpPr>
          <p:nvPr/>
        </p:nvSpPr>
        <p:spPr bwMode="auto">
          <a:xfrm>
            <a:off x="3371850" y="4114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7" name="Text Box 287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8" name="Text Box 288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39" name="Text Box 289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0" name="Text Box 295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1" name="Text Box 296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2" name="Text Box 300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3" name="Text Box 301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4" name="Text Box 30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5" name="Text Box 303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6" name="Text Box 304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7" name="Text Box 305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8" name="Text Box 306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49" name="Text Box 307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0" name="Text Box 308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1" name="Text Box 309"/>
          <p:cNvSpPr txBox="1">
            <a:spLocks noChangeArrowheads="1"/>
          </p:cNvSpPr>
          <p:nvPr/>
        </p:nvSpPr>
        <p:spPr bwMode="auto">
          <a:xfrm>
            <a:off x="39052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2" name="Text Box 310"/>
          <p:cNvSpPr txBox="1">
            <a:spLocks noChangeArrowheads="1"/>
          </p:cNvSpPr>
          <p:nvPr/>
        </p:nvSpPr>
        <p:spPr bwMode="auto">
          <a:xfrm>
            <a:off x="1419225" y="41148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3" name="Text Box 313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4" name="Text Box 322"/>
          <p:cNvSpPr txBox="1">
            <a:spLocks noChangeArrowheads="1"/>
          </p:cNvSpPr>
          <p:nvPr/>
        </p:nvSpPr>
        <p:spPr bwMode="auto">
          <a:xfrm>
            <a:off x="3371850" y="12858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5" name="Text Box 323"/>
          <p:cNvSpPr txBox="1">
            <a:spLocks noChangeArrowheads="1"/>
          </p:cNvSpPr>
          <p:nvPr/>
        </p:nvSpPr>
        <p:spPr bwMode="auto">
          <a:xfrm>
            <a:off x="3409950" y="14763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6" name="Text Box 328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7" name="Text Box 329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8" name="Text Box 354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59" name="Text Box 355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0" name="Text Box 356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1" name="Text Box 357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2" name="Text Box 358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3" name="Text Box 359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4" name="Text Box 360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5" name="Text Box 36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6" name="Text Box 36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7" name="Text Box 363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8" name="Text Box 364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69" name="Text Box 365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0" name="Text Box 366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1" name="Text Box 367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2" name="Text Box 368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3" name="Text Box 369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4" name="Text Box 370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5" name="Text Box 371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6" name="Text Box 372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7" name="Text Box 373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8" name="Text Box 374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79" name="Text Box 375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0" name="Text Box 376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1" name="Text Box 39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2" name="Text Box 39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3" name="Text Box 406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4" name="Text Box 407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5" name="Text Box 40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6" name="Text Box 40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7" name="Text Box 41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8" name="Text Box 414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89" name="Text Box 415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0" name="Text Box 41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1" name="Text Box 41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2" name="Text Box 41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3" name="Text Box 434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4" name="Text Box 435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5" name="Text Box 436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6" name="Text Box 437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7" name="Text Box 438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8" name="Text Box 439"/>
          <p:cNvSpPr txBox="1">
            <a:spLocks noChangeArrowheads="1"/>
          </p:cNvSpPr>
          <p:nvPr/>
        </p:nvSpPr>
        <p:spPr bwMode="auto">
          <a:xfrm>
            <a:off x="3371850" y="4114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999" name="Text Box 440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0" name="Text Box 44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1" name="Text Box 44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2" name="Text Box 443"/>
          <p:cNvSpPr txBox="1">
            <a:spLocks noChangeArrowheads="1"/>
          </p:cNvSpPr>
          <p:nvPr/>
        </p:nvSpPr>
        <p:spPr bwMode="auto">
          <a:xfrm>
            <a:off x="3371850" y="4114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3" name="Text Box 454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4" name="Text Box 455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5" name="Text Box 460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6" name="Text Box 461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7" name="Text Box 468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8" name="Text Box 469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09" name="Text Box 470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0" name="Text Box 471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1" name="Text Box 472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2" name="Text Box 473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3" name="Text Box 474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4" name="Text Box 475"/>
          <p:cNvSpPr txBox="1">
            <a:spLocks noChangeArrowheads="1"/>
          </p:cNvSpPr>
          <p:nvPr/>
        </p:nvSpPr>
        <p:spPr bwMode="auto">
          <a:xfrm>
            <a:off x="39052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5" name="Text Box 496"/>
          <p:cNvSpPr txBox="1">
            <a:spLocks noChangeArrowheads="1"/>
          </p:cNvSpPr>
          <p:nvPr/>
        </p:nvSpPr>
        <p:spPr bwMode="auto">
          <a:xfrm>
            <a:off x="1419225" y="41148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6" name="Text Box 49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7" name="Text Box 50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8" name="Text Box 501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19" name="Text Box 502"/>
          <p:cNvSpPr txBox="1">
            <a:spLocks noChangeArrowheads="1"/>
          </p:cNvSpPr>
          <p:nvPr/>
        </p:nvSpPr>
        <p:spPr bwMode="auto">
          <a:xfrm>
            <a:off x="3409950" y="14763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0" name="Text Box 503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1" name="Text Box 504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2" name="Text Box 505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3" name="Text Box 51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4" name="Text Box 511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5" name="Text Box 512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6" name="Text Box 513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7" name="Text Box 514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8" name="Text Box 515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29" name="Text Box 51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0" name="Text Box 519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1" name="Text Box 520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2" name="Text Box 521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3" name="Text Box 522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4" name="Text Box 523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5" name="Text Box 526"/>
          <p:cNvSpPr txBox="1">
            <a:spLocks noChangeArrowheads="1"/>
          </p:cNvSpPr>
          <p:nvPr/>
        </p:nvSpPr>
        <p:spPr bwMode="auto">
          <a:xfrm>
            <a:off x="3371850" y="41148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6" name="Text Box 527"/>
          <p:cNvSpPr txBox="1">
            <a:spLocks noChangeArrowheads="1"/>
          </p:cNvSpPr>
          <p:nvPr/>
        </p:nvSpPr>
        <p:spPr bwMode="auto">
          <a:xfrm>
            <a:off x="3371850" y="41148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7" name="Text Box 52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8" name="Text Box 533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39" name="Text Box 534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0" name="Text Box 537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1" name="Text Box 538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2" name="Text Box 544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3" name="Text Box 545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4" name="Text Box 546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5" name="Text Box 547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6" name="Text Box 54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7" name="Text Box 54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8" name="Text Box 55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49" name="Text Box 553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0" name="Text Box 554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1" name="Text Box 555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2" name="Text Box 55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3" name="Text Box 559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4" name="Text Box 560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5" name="Text Box 56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6" name="Text Box 56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7" name="Text Box 563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8" name="Text Box 564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59" name="Text Box 565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0" name="Text Box 566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1" name="Text Box 570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2" name="Text Box 571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3" name="Text Box 575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4" name="Text Box 576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5" name="Text Box 577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6" name="Text Box 578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7" name="Text Box 579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8" name="Text Box 580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69" name="Text Box 581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0" name="Text Box 582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1" name="Text Box 583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2" name="Text Box 584"/>
          <p:cNvSpPr txBox="1">
            <a:spLocks noChangeArrowheads="1"/>
          </p:cNvSpPr>
          <p:nvPr/>
        </p:nvSpPr>
        <p:spPr bwMode="auto">
          <a:xfrm>
            <a:off x="39052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3" name="Text Box 585"/>
          <p:cNvSpPr txBox="1">
            <a:spLocks noChangeArrowheads="1"/>
          </p:cNvSpPr>
          <p:nvPr/>
        </p:nvSpPr>
        <p:spPr bwMode="auto">
          <a:xfrm>
            <a:off x="1419225" y="41148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4" name="Text Box 3"/>
          <p:cNvSpPr txBox="1">
            <a:spLocks noChangeArrowheads="1"/>
          </p:cNvSpPr>
          <p:nvPr/>
        </p:nvSpPr>
        <p:spPr bwMode="auto">
          <a:xfrm>
            <a:off x="3371850" y="41148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5" name="Text Box 17"/>
          <p:cNvSpPr txBox="1">
            <a:spLocks noChangeArrowheads="1"/>
          </p:cNvSpPr>
          <p:nvPr/>
        </p:nvSpPr>
        <p:spPr bwMode="auto">
          <a:xfrm>
            <a:off x="3371850" y="128587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6" name="Text Box 18"/>
          <p:cNvSpPr txBox="1">
            <a:spLocks noChangeArrowheads="1"/>
          </p:cNvSpPr>
          <p:nvPr/>
        </p:nvSpPr>
        <p:spPr bwMode="auto">
          <a:xfrm>
            <a:off x="3409950" y="1476375"/>
            <a:ext cx="1428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7" name="Text Box 24"/>
          <p:cNvSpPr txBox="1">
            <a:spLocks noChangeArrowheads="1"/>
          </p:cNvSpPr>
          <p:nvPr/>
        </p:nvSpPr>
        <p:spPr bwMode="auto">
          <a:xfrm>
            <a:off x="3371850" y="12858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8" name="Text Box 25"/>
          <p:cNvSpPr txBox="1">
            <a:spLocks noChangeArrowheads="1"/>
          </p:cNvSpPr>
          <p:nvPr/>
        </p:nvSpPr>
        <p:spPr bwMode="auto">
          <a:xfrm>
            <a:off x="3371850" y="12858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79" name="Text Box 50"/>
          <p:cNvSpPr txBox="1">
            <a:spLocks noChangeArrowheads="1"/>
          </p:cNvSpPr>
          <p:nvPr/>
        </p:nvSpPr>
        <p:spPr bwMode="auto">
          <a:xfrm>
            <a:off x="3371850" y="35528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0" name="Text Box 51"/>
          <p:cNvSpPr txBox="1">
            <a:spLocks noChangeArrowheads="1"/>
          </p:cNvSpPr>
          <p:nvPr/>
        </p:nvSpPr>
        <p:spPr bwMode="auto">
          <a:xfrm>
            <a:off x="3371850" y="35528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1" name="Text Box 52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2" name="Text Box 53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3" name="Text Box 54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4" name="Text Box 55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5" name="Text Box 56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6" name="Text Box 61"/>
          <p:cNvSpPr txBox="1">
            <a:spLocks noChangeArrowheads="1"/>
          </p:cNvSpPr>
          <p:nvPr/>
        </p:nvSpPr>
        <p:spPr bwMode="auto">
          <a:xfrm>
            <a:off x="3371850" y="35528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7" name="Text Box 62"/>
          <p:cNvSpPr txBox="1">
            <a:spLocks noChangeArrowheads="1"/>
          </p:cNvSpPr>
          <p:nvPr/>
        </p:nvSpPr>
        <p:spPr bwMode="auto">
          <a:xfrm>
            <a:off x="3371850" y="35528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8" name="Text Box 63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89" name="Text Box 64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0" name="Text Box 65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1" name="Text Box 66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2" name="Text Box 67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3" name="Text Box 68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4" name="Text Box 69"/>
          <p:cNvSpPr txBox="1">
            <a:spLocks noChangeArrowheads="1"/>
          </p:cNvSpPr>
          <p:nvPr/>
        </p:nvSpPr>
        <p:spPr bwMode="auto">
          <a:xfrm>
            <a:off x="3371850" y="35528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5" name="Text Box 70"/>
          <p:cNvSpPr txBox="1">
            <a:spLocks noChangeArrowheads="1"/>
          </p:cNvSpPr>
          <p:nvPr/>
        </p:nvSpPr>
        <p:spPr bwMode="auto">
          <a:xfrm>
            <a:off x="3371850" y="35528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6" name="Text Box 71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7" name="Text Box 72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8" name="Text Box 73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099" name="Text Box 74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0" name="Text Box 75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1" name="Text Box 76"/>
          <p:cNvSpPr txBox="1">
            <a:spLocks noChangeArrowheads="1"/>
          </p:cNvSpPr>
          <p:nvPr/>
        </p:nvSpPr>
        <p:spPr bwMode="auto">
          <a:xfrm>
            <a:off x="3371850" y="3552825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2" name="Text Box 9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3" name="Text Box 9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4" name="Text Box 106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5" name="Text Box 107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6" name="Text Box 10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7" name="Text Box 10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8" name="Text Box 11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09" name="Text Box 114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0" name="Text Box 115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1" name="Text Box 11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2" name="Text Box 11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3" name="Text Box 11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4" name="Text Box 135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5" name="Text Box 136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6" name="Text Box 137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7" name="Text Box 138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8" name="Text Box 139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19" name="Text Box 140"/>
          <p:cNvSpPr txBox="1">
            <a:spLocks noChangeArrowheads="1"/>
          </p:cNvSpPr>
          <p:nvPr/>
        </p:nvSpPr>
        <p:spPr bwMode="auto">
          <a:xfrm>
            <a:off x="3371850" y="4114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0" name="Text Box 14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1" name="Text Box 14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2" name="Text Box 143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3" name="Text Box 144"/>
          <p:cNvSpPr txBox="1">
            <a:spLocks noChangeArrowheads="1"/>
          </p:cNvSpPr>
          <p:nvPr/>
        </p:nvSpPr>
        <p:spPr bwMode="auto">
          <a:xfrm>
            <a:off x="3371850" y="4114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4" name="Text Box 161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5" name="Text Box 162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6" name="Text Box 167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7" name="Text Box 168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8" name="Text Box 18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9" name="Text Box 18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0" name="Text Box 183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1" name="Text Box 184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2" name="Text Box 185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3" name="Text Box 186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4" name="Text Box 187"/>
          <p:cNvSpPr txBox="1">
            <a:spLocks noChangeArrowheads="1"/>
          </p:cNvSpPr>
          <p:nvPr/>
        </p:nvSpPr>
        <p:spPr bwMode="auto">
          <a:xfrm>
            <a:off x="3371850" y="3552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5" name="Text Box 188"/>
          <p:cNvSpPr txBox="1">
            <a:spLocks noChangeArrowheads="1"/>
          </p:cNvSpPr>
          <p:nvPr/>
        </p:nvSpPr>
        <p:spPr bwMode="auto">
          <a:xfrm>
            <a:off x="3124200" y="2333625"/>
            <a:ext cx="1333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6" name="Text Box 211"/>
          <p:cNvSpPr txBox="1">
            <a:spLocks noChangeArrowheads="1"/>
          </p:cNvSpPr>
          <p:nvPr/>
        </p:nvSpPr>
        <p:spPr bwMode="auto">
          <a:xfrm>
            <a:off x="1419225" y="41148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7" name="Text Box 215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8" name="Text Box 21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39" name="Text Box 217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0" name="Text Box 218"/>
          <p:cNvSpPr txBox="1">
            <a:spLocks noChangeArrowheads="1"/>
          </p:cNvSpPr>
          <p:nvPr/>
        </p:nvSpPr>
        <p:spPr bwMode="auto">
          <a:xfrm>
            <a:off x="3409950" y="14763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1" name="Text Box 21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2" name="Text Box 22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3" name="Text Box 221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4" name="Text Box 22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5" name="Text Box 22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6" name="Text Box 228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7" name="Text Box 229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8" name="Text Box 23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49" name="Text Box 231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0" name="Text Box 232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1" name="Text Box 235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2" name="Text Box 236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3" name="Text Box 23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4" name="Text Box 23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5" name="Text Box 23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6" name="Text Box 242"/>
          <p:cNvSpPr txBox="1">
            <a:spLocks noChangeArrowheads="1"/>
          </p:cNvSpPr>
          <p:nvPr/>
        </p:nvSpPr>
        <p:spPr bwMode="auto">
          <a:xfrm>
            <a:off x="3371850" y="41148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7" name="Text Box 243"/>
          <p:cNvSpPr txBox="1">
            <a:spLocks noChangeArrowheads="1"/>
          </p:cNvSpPr>
          <p:nvPr/>
        </p:nvSpPr>
        <p:spPr bwMode="auto">
          <a:xfrm>
            <a:off x="3371850" y="41148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8" name="Text Box 24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59" name="Text Box 253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0" name="Text Box 254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1" name="Text Box 257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2" name="Text Box 258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3" name="Text Box 266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4" name="Text Box 26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5" name="Text Box 268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6" name="Text Box 269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7" name="Text Box 270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8" name="Text Box 271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69" name="Text Box 272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0" name="Text Box 275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1" name="Text Box 276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2" name="Text Box 277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3" name="Text Box 278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4" name="Text Box 279"/>
          <p:cNvSpPr txBox="1">
            <a:spLocks noChangeArrowheads="1"/>
          </p:cNvSpPr>
          <p:nvPr/>
        </p:nvSpPr>
        <p:spPr bwMode="auto">
          <a:xfrm>
            <a:off x="3371850" y="4114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5" name="Text Box 281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6" name="Text Box 28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7" name="Text Box 283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8" name="Text Box 284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79" name="Text Box 285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80" name="Text Box 287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81" name="Text Box 288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82" name="Text Box 289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83" name="Text Box 295"/>
          <p:cNvSpPr txBox="1">
            <a:spLocks noChangeArrowheads="1"/>
          </p:cNvSpPr>
          <p:nvPr/>
        </p:nvSpPr>
        <p:spPr bwMode="auto">
          <a:xfrm>
            <a:off x="3371850" y="12858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84" name="Text Box 296"/>
          <p:cNvSpPr txBox="1">
            <a:spLocks noChangeArrowheads="1"/>
          </p:cNvSpPr>
          <p:nvPr/>
        </p:nvSpPr>
        <p:spPr bwMode="auto">
          <a:xfrm>
            <a:off x="3409950" y="14763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85" name="Text Box 300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86" name="Text Box 301"/>
          <p:cNvSpPr txBox="1">
            <a:spLocks noChangeArrowheads="1"/>
          </p:cNvSpPr>
          <p:nvPr/>
        </p:nvSpPr>
        <p:spPr bwMode="auto">
          <a:xfrm>
            <a:off x="3371850" y="12858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87" name="Text Box 302"/>
          <p:cNvSpPr txBox="1">
            <a:spLocks noChangeArrowheads="1"/>
          </p:cNvSpPr>
          <p:nvPr/>
        </p:nvSpPr>
        <p:spPr bwMode="auto">
          <a:xfrm>
            <a:off x="33718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89" name="Text Box 13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0" name="Text Box 14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1" name="Text Box 15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2" name="Text Box 16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3" name="Text Box 28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4" name="Text Box 29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5" name="Text Box 30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6" name="Text Box 31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7" name="Text Box 32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8" name="Text Box 33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99" name="Text Box 100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0" name="Text Box 101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1" name="Text Box 104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2" name="Text Box 105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3" name="Text Box 122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4" name="Text Box 126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5" name="Text Box 127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6" name="Text Box 128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7" name="Text Box 129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8" name="Text Box 130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09" name="Text Box 157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0" name="Text Box 158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1" name="Text Box 159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2" name="Text Box 160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3" name="Text Box 171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4" name="Text Box 172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5" name="Text Box 173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6" name="Text Box 190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7" name="Text Box 191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8" name="Text Box 192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19" name="Text Box 193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0" name="Text Box 194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1" name="Text Box 195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2" name="Text Box 196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3" name="Text Box 197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4" name="Text Box 198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5" name="Text Box 199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6" name="Text Box 200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7" name="Text Box 201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8" name="Text Box 202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29" name="Text Box 203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0" name="Text Box 204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1" name="Text Box 205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2" name="Text Box 206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3" name="Text Box 207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4" name="Text Box 209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5" name="Text Box 318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6" name="Text Box 319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7" name="Text Box 320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8" name="Text Box 321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39" name="Text Box 332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0" name="Text Box 333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1" name="Text Box 334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2" name="Text Box 335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3" name="Text Box 336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4" name="Text Box 337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5" name="Text Box 400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6" name="Text Box 401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7" name="Text Box 404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8" name="Text Box 405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49" name="Text Box 422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0" name="Text Box 426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1" name="Text Box 427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2" name="Text Box 428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3" name="Text Box 429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4" name="Text Box 430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5" name="Text Box 450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6" name="Text Box 451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7" name="Text Box 452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8" name="Text Box 453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59" name="Text Box 464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0" name="Text Box 465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1" name="Text Box 466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2" name="Text Box 476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3" name="Text Box 477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4" name="Text Box 478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5" name="Text Box 479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6" name="Text Box 480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7" name="Text Box 481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8" name="Text Box 482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69" name="Text Box 483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0" name="Text Box 484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1" name="Text Box 485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2" name="Text Box 486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3" name="Text Box 487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4" name="Text Box 488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5" name="Text Box 489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6" name="Text Box 490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7" name="Text Box 491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8" name="Text Box 492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79" name="Text Box 493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0" name="Text Box 494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1" name="Text Box 587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2" name="Text Box 588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3" name="Text Box 589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4" name="Text Box 590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5" name="Text Box 593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6" name="Text Box 594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7" name="Text Box 595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8" name="Text Box 596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89" name="Text Box 597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0" name="Text Box 598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1" name="Text Box 611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2" name="Text Box 612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3" name="Text Box 615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4" name="Text Box 616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5" name="Text Box 620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6" name="Text Box 624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7" name="Text Box 625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8" name="Text Box 626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299" name="Text Box 627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0" name="Text Box 628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1" name="Text Box 633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2" name="Text Box 634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3" name="Text Box 635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4" name="Text Box 636"/>
          <p:cNvSpPr txBox="1">
            <a:spLocks noChangeArrowheads="1"/>
          </p:cNvSpPr>
          <p:nvPr/>
        </p:nvSpPr>
        <p:spPr bwMode="auto">
          <a:xfrm>
            <a:off x="85534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5" name="Text Box 639"/>
          <p:cNvSpPr txBox="1">
            <a:spLocks noChangeArrowheads="1"/>
          </p:cNvSpPr>
          <p:nvPr/>
        </p:nvSpPr>
        <p:spPr bwMode="auto">
          <a:xfrm>
            <a:off x="85534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6" name="Text Box 642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7" name="Text Box 643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8" name="Text Box 644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09" name="Text Box 645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0" name="Text Box 646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1" name="Text Box 647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2" name="Text Box 648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3" name="Text Box 649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4" name="Text Box 650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5" name="Text Box 651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6" name="Text Box 652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7" name="Text Box 653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8" name="Text Box 654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19" name="Text Box 655"/>
          <p:cNvSpPr txBox="1">
            <a:spLocks noChangeArrowheads="1"/>
          </p:cNvSpPr>
          <p:nvPr/>
        </p:nvSpPr>
        <p:spPr bwMode="auto">
          <a:xfrm>
            <a:off x="9201150" y="35528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0" name="Text Box 656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1" name="Text Box 660"/>
          <p:cNvSpPr txBox="1">
            <a:spLocks noChangeArrowheads="1"/>
          </p:cNvSpPr>
          <p:nvPr/>
        </p:nvSpPr>
        <p:spPr bwMode="auto">
          <a:xfrm>
            <a:off x="9201150" y="33909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2" name="Text Box 13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3" name="Text Box 14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4" name="Text Box 15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5" name="Text Box 16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6" name="Text Box 28"/>
          <p:cNvSpPr txBox="1">
            <a:spLocks noChangeArrowheads="1"/>
          </p:cNvSpPr>
          <p:nvPr/>
        </p:nvSpPr>
        <p:spPr bwMode="auto">
          <a:xfrm>
            <a:off x="92011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7" name="Text Box 29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8" name="Text Box 30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29" name="Text Box 31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0" name="Text Box 32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1" name="Text Box 33"/>
          <p:cNvSpPr txBox="1">
            <a:spLocks noChangeArrowheads="1"/>
          </p:cNvSpPr>
          <p:nvPr/>
        </p:nvSpPr>
        <p:spPr bwMode="auto">
          <a:xfrm>
            <a:off x="92011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2" name="Text Box 100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3" name="Text Box 101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4" name="Text Box 104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5" name="Text Box 105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6" name="Text Box 122"/>
          <p:cNvSpPr txBox="1">
            <a:spLocks noChangeArrowheads="1"/>
          </p:cNvSpPr>
          <p:nvPr/>
        </p:nvSpPr>
        <p:spPr bwMode="auto">
          <a:xfrm>
            <a:off x="92011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7" name="Text Box 126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8" name="Text Box 127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39" name="Text Box 128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0" name="Text Box 129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1" name="Text Box 130"/>
          <p:cNvSpPr txBox="1">
            <a:spLocks noChangeArrowheads="1"/>
          </p:cNvSpPr>
          <p:nvPr/>
        </p:nvSpPr>
        <p:spPr bwMode="auto">
          <a:xfrm>
            <a:off x="92011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2" name="Text Box 157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3" name="Text Box 158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4" name="Text Box 159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5" name="Text Box 160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6" name="Text Box 171"/>
          <p:cNvSpPr txBox="1">
            <a:spLocks noChangeArrowheads="1"/>
          </p:cNvSpPr>
          <p:nvPr/>
        </p:nvSpPr>
        <p:spPr bwMode="auto">
          <a:xfrm>
            <a:off x="8782050" y="30670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7" name="Text Box 172"/>
          <p:cNvSpPr txBox="1">
            <a:spLocks noChangeArrowheads="1"/>
          </p:cNvSpPr>
          <p:nvPr/>
        </p:nvSpPr>
        <p:spPr bwMode="auto">
          <a:xfrm>
            <a:off x="92011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8" name="Text Box 190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49" name="Text Box 191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0" name="Text Box 192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1" name="Text Box 193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2" name="Text Box 194"/>
          <p:cNvSpPr txBox="1">
            <a:spLocks noChangeArrowheads="1"/>
          </p:cNvSpPr>
          <p:nvPr/>
        </p:nvSpPr>
        <p:spPr bwMode="auto">
          <a:xfrm>
            <a:off x="98488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3" name="Text Box 195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4" name="Text Box 196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5" name="Text Box 197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6" name="Text Box 198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7" name="Text Box 199"/>
          <p:cNvSpPr txBox="1">
            <a:spLocks noChangeArrowheads="1"/>
          </p:cNvSpPr>
          <p:nvPr/>
        </p:nvSpPr>
        <p:spPr bwMode="auto">
          <a:xfrm>
            <a:off x="98488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8" name="Text Box 200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59" name="Text Box 201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0" name="Text Box 202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1" name="Text Box 203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2" name="Text Box 204"/>
          <p:cNvSpPr txBox="1">
            <a:spLocks noChangeArrowheads="1"/>
          </p:cNvSpPr>
          <p:nvPr/>
        </p:nvSpPr>
        <p:spPr bwMode="auto">
          <a:xfrm>
            <a:off x="98488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3" name="Text Box 205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4" name="Text Box 206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5" name="Text Box 207"/>
          <p:cNvSpPr txBox="1">
            <a:spLocks noChangeArrowheads="1"/>
          </p:cNvSpPr>
          <p:nvPr/>
        </p:nvSpPr>
        <p:spPr bwMode="auto">
          <a:xfrm>
            <a:off x="9848850" y="4114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6" name="Text Box 209"/>
          <p:cNvSpPr txBox="1">
            <a:spLocks noChangeArrowheads="1"/>
          </p:cNvSpPr>
          <p:nvPr/>
        </p:nvSpPr>
        <p:spPr bwMode="auto">
          <a:xfrm>
            <a:off x="98488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7" name="Text Box 28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8" name="Text Box 33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69" name="Text Box 122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0" name="Text Box 130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1" name="Text Box 171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2" name="Text Box 194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3" name="Text Box 199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4" name="Text Box 204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5" name="Text Box 209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6" name="Text Box 332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7" name="Text Box 337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8" name="Text Box 422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79" name="Text Box 430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0" name="Text Box 464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1" name="Text Box 480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2" name="Text Box 485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3" name="Text Box 490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4" name="Text Box 494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5" name="Text Box 593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6" name="Text Box 598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7" name="Text Box 620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8" name="Text Box 628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89" name="Text Box 639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0" name="Text Box 646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1" name="Text Box 651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2" name="Text Box 656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3" name="Text Box 660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4" name="Text Box 28"/>
          <p:cNvSpPr txBox="1">
            <a:spLocks noChangeArrowheads="1"/>
          </p:cNvSpPr>
          <p:nvPr/>
        </p:nvSpPr>
        <p:spPr bwMode="auto">
          <a:xfrm>
            <a:off x="98488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5" name="Text Box 33"/>
          <p:cNvSpPr txBox="1">
            <a:spLocks noChangeArrowheads="1"/>
          </p:cNvSpPr>
          <p:nvPr/>
        </p:nvSpPr>
        <p:spPr bwMode="auto">
          <a:xfrm>
            <a:off x="98488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6" name="Text Box 122"/>
          <p:cNvSpPr txBox="1">
            <a:spLocks noChangeArrowheads="1"/>
          </p:cNvSpPr>
          <p:nvPr/>
        </p:nvSpPr>
        <p:spPr bwMode="auto">
          <a:xfrm>
            <a:off x="98488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7" name="Text Box 130"/>
          <p:cNvSpPr txBox="1">
            <a:spLocks noChangeArrowheads="1"/>
          </p:cNvSpPr>
          <p:nvPr/>
        </p:nvSpPr>
        <p:spPr bwMode="auto">
          <a:xfrm>
            <a:off x="98488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8" name="Text Box 171"/>
          <p:cNvSpPr txBox="1">
            <a:spLocks noChangeArrowheads="1"/>
          </p:cNvSpPr>
          <p:nvPr/>
        </p:nvSpPr>
        <p:spPr bwMode="auto">
          <a:xfrm>
            <a:off x="9848850" y="39528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399" name="Text Box 194"/>
          <p:cNvSpPr txBox="1">
            <a:spLocks noChangeArrowheads="1"/>
          </p:cNvSpPr>
          <p:nvPr/>
        </p:nvSpPr>
        <p:spPr bwMode="auto">
          <a:xfrm>
            <a:off x="9848850" y="28289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0" name="Text Box 199"/>
          <p:cNvSpPr txBox="1">
            <a:spLocks noChangeArrowheads="1"/>
          </p:cNvSpPr>
          <p:nvPr/>
        </p:nvSpPr>
        <p:spPr bwMode="auto">
          <a:xfrm>
            <a:off x="9848850" y="28289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1" name="Text Box 204"/>
          <p:cNvSpPr txBox="1">
            <a:spLocks noChangeArrowheads="1"/>
          </p:cNvSpPr>
          <p:nvPr/>
        </p:nvSpPr>
        <p:spPr bwMode="auto">
          <a:xfrm>
            <a:off x="9848850" y="282892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2" name="Text Box 209"/>
          <p:cNvSpPr txBox="1">
            <a:spLocks noChangeArrowheads="1"/>
          </p:cNvSpPr>
          <p:nvPr/>
        </p:nvSpPr>
        <p:spPr bwMode="auto">
          <a:xfrm>
            <a:off x="8820150" y="184785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3" name="Text Box 28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4" name="Text Box 33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5" name="Text Box 122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6" name="Text Box 130"/>
          <p:cNvSpPr txBox="1">
            <a:spLocks noChangeArrowheads="1"/>
          </p:cNvSpPr>
          <p:nvPr/>
        </p:nvSpPr>
        <p:spPr bwMode="auto">
          <a:xfrm>
            <a:off x="92011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7" name="Text Box 194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8" name="Text Box 199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09" name="Text Box 204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10" name="Text Box 209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11" name="Text Box 28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12" name="Text Box 33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13" name="Text Box 122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14" name="Text Box 130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15" name="Text Box 171"/>
          <p:cNvSpPr txBox="1">
            <a:spLocks noChangeArrowheads="1"/>
          </p:cNvSpPr>
          <p:nvPr/>
        </p:nvSpPr>
        <p:spPr bwMode="auto">
          <a:xfrm>
            <a:off x="9848850" y="3390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99" y="2286000"/>
            <a:ext cx="670345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304800" y="304800"/>
            <a:ext cx="8229600" cy="685800"/>
            <a:chOff x="288" y="192"/>
            <a:chExt cx="5184" cy="432"/>
          </a:xfrm>
        </p:grpSpPr>
        <p:sp>
          <p:nvSpPr>
            <p:cNvPr id="4198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4199" name="Picture 4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600200" y="381000"/>
            <a:ext cx="7162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2012 </a:t>
            </a:r>
            <a:r>
              <a:rPr lang="en-US" sz="2400" b="1" dirty="0"/>
              <a:t>Ozone </a:t>
            </a:r>
            <a:r>
              <a:rPr lang="en-US" sz="2400" b="1" dirty="0" err="1" smtClean="0"/>
              <a:t>Exceedances</a:t>
            </a:r>
            <a:r>
              <a:rPr lang="en-US" sz="2400" b="1" dirty="0" smtClean="0"/>
              <a:t> (As of September 6)</a:t>
            </a:r>
            <a:endParaRPr lang="en-US" sz="2400" b="1" dirty="0"/>
          </a:p>
        </p:txBody>
      </p:sp>
      <p:graphicFrame>
        <p:nvGraphicFramePr>
          <p:cNvPr id="81945" name="Group 1049"/>
          <p:cNvGraphicFramePr>
            <a:graphicFrameLocks noGrp="1"/>
          </p:cNvGraphicFramePr>
          <p:nvPr>
            <p:ph sz="half" idx="1"/>
          </p:nvPr>
        </p:nvGraphicFramePr>
        <p:xfrm>
          <a:off x="152400" y="1066800"/>
          <a:ext cx="8839200" cy="4861794"/>
        </p:xfrm>
        <a:graphic>
          <a:graphicData uri="http://schemas.openxmlformats.org/drawingml/2006/table">
            <a:tbl>
              <a:tblPr/>
              <a:tblGrid>
                <a:gridCol w="1905000"/>
                <a:gridCol w="1371600"/>
                <a:gridCol w="2971800"/>
                <a:gridCol w="2590800"/>
              </a:tblGrid>
              <a:tr h="5766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 of Monitors Exceeding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Monitor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Concentration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(ppb)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</a:tr>
              <a:tr h="490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5/31/2012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3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6/10/2012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McMillan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6/19/2012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Arlington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6/20/2012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Alexandria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6/21/2012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Alexandria / Franconia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96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3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6/22/2012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Southern Maryland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3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6/28/2012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McMillan Reservoir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3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6/29/2012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Calvert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97" name="Text Box 982"/>
          <p:cNvSpPr txBox="1">
            <a:spLocks noChangeArrowheads="1"/>
          </p:cNvSpPr>
          <p:nvPr/>
        </p:nvSpPr>
        <p:spPr bwMode="auto">
          <a:xfrm>
            <a:off x="1447800" y="6477000"/>
            <a:ext cx="7543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* Analysis is based on draft data </a:t>
            </a:r>
            <a:r>
              <a:rPr lang="en-US" sz="1200" b="1" dirty="0" smtClean="0"/>
              <a:t>until September 6, 2012. </a:t>
            </a:r>
            <a:r>
              <a:rPr lang="en-US" sz="1200" b="1" dirty="0"/>
              <a:t>Data is subject to change.</a:t>
            </a:r>
          </a:p>
        </p:txBody>
      </p:sp>
      <p:sp>
        <p:nvSpPr>
          <p:cNvPr id="9" name="Slide Number Placeholder 702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81000"/>
          </a:xfrm>
        </p:spPr>
        <p:txBody>
          <a:bodyPr/>
          <a:lstStyle/>
          <a:p>
            <a:pPr>
              <a:defRPr/>
            </a:pPr>
            <a:fld id="{1A5901DB-54FC-4CAB-972A-0A9B28B705C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901DB-54FC-4CAB-972A-0A9B28B705C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1066800"/>
          <a:ext cx="8839200" cy="4785360"/>
        </p:xfrm>
        <a:graphic>
          <a:graphicData uri="http://schemas.openxmlformats.org/drawingml/2006/table">
            <a:tbl>
              <a:tblPr/>
              <a:tblGrid>
                <a:gridCol w="1905000"/>
                <a:gridCol w="1371600"/>
                <a:gridCol w="2971800"/>
                <a:gridCol w="2590800"/>
              </a:tblGrid>
              <a:tr h="385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 of Monitors Exceeding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Monitor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Concentration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(ppb)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94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7/03/2012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3693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7/04/2012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369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7/05/2012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369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7/06/2012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Franconia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369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7/07/2012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383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7/08/2012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383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7/17/2012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3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7/18/2012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3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7/19/2012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3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8/01/2012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Franconia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3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8/24/2012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 park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152400" y="228600"/>
            <a:ext cx="8229600" cy="685800"/>
            <a:chOff x="288" y="192"/>
            <a:chExt cx="5184" cy="432"/>
          </a:xfrm>
        </p:grpSpPr>
        <p:sp>
          <p:nvSpPr>
            <p:cNvPr id="11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12" name="Picture 4" descr="COG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71600" y="304800"/>
            <a:ext cx="708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2012 </a:t>
            </a:r>
            <a:r>
              <a:rPr lang="en-US" sz="2400" b="1" dirty="0"/>
              <a:t>Ozone </a:t>
            </a:r>
            <a:r>
              <a:rPr lang="en-US" sz="2400" b="1" dirty="0" err="1" smtClean="0"/>
              <a:t>Exceedances</a:t>
            </a:r>
            <a:r>
              <a:rPr lang="en-US" sz="2400" b="1" dirty="0" smtClean="0"/>
              <a:t> (As of September 6)</a:t>
            </a:r>
            <a:endParaRPr lang="en-US" sz="2400" b="1" dirty="0"/>
          </a:p>
        </p:txBody>
      </p:sp>
      <p:sp>
        <p:nvSpPr>
          <p:cNvPr id="8" name="Text Box 982"/>
          <p:cNvSpPr txBox="1">
            <a:spLocks noChangeArrowheads="1"/>
          </p:cNvSpPr>
          <p:nvPr/>
        </p:nvSpPr>
        <p:spPr bwMode="auto">
          <a:xfrm>
            <a:off x="1447800" y="6477000"/>
            <a:ext cx="7543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* Analysis is based on draft data </a:t>
            </a:r>
            <a:r>
              <a:rPr lang="en-US" sz="1200" b="1" dirty="0" smtClean="0"/>
              <a:t>until September 6, 2012. </a:t>
            </a:r>
            <a:r>
              <a:rPr lang="en-US" sz="1200" b="1" dirty="0"/>
              <a:t>Data is subject to change.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457200" y="304800"/>
            <a:ext cx="8153400" cy="685800"/>
            <a:chOff x="336" y="192"/>
            <a:chExt cx="5136" cy="43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828800" y="381000"/>
            <a:ext cx="655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/>
              <a:t>What Caused Ozone Episodes ?</a:t>
            </a:r>
          </a:p>
        </p:txBody>
      </p: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381000" y="1041023"/>
            <a:ext cx="85344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/>
              <a:t> High pressure system continuing for several days caused </a:t>
            </a:r>
          </a:p>
          <a:p>
            <a:r>
              <a:rPr lang="en-US" sz="2400" dirty="0" smtClean="0"/>
              <a:t>the following in our region -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000" dirty="0" smtClean="0"/>
              <a:t>Warm air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Limited winds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Limited or no clouds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Favorable meteorological conditions for ozone production 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Most of the days winds came from Ohio River Valley and beyond bringing ozone and its precursors (VOC &amp; NOx) into our region.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Local production of ozone combined with its transport from </a:t>
            </a:r>
          </a:p>
          <a:p>
            <a:r>
              <a:rPr lang="en-US" sz="2400" dirty="0" smtClean="0"/>
              <a:t>outside the region caused significant ozone build-up  </a:t>
            </a:r>
          </a:p>
          <a:p>
            <a:r>
              <a:rPr lang="en-US" sz="2400" dirty="0" smtClean="0"/>
              <a:t>resulting in </a:t>
            </a:r>
            <a:r>
              <a:rPr lang="en-US" sz="2400" dirty="0" err="1" smtClean="0"/>
              <a:t>exceedances</a:t>
            </a:r>
            <a:r>
              <a:rPr lang="en-US" sz="2400" dirty="0" smtClean="0"/>
              <a:t> of ozone standard (75 ppb) on </a:t>
            </a:r>
          </a:p>
          <a:p>
            <a:r>
              <a:rPr lang="en-US" sz="2400" dirty="0" smtClean="0"/>
              <a:t>those days.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17C81E-DB24-4C3E-A61B-1A6F3066B09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28600" y="304800"/>
            <a:ext cx="8458200" cy="685800"/>
            <a:chOff x="144" y="192"/>
            <a:chExt cx="5328" cy="432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6" name="Picture 4" descr="COG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244600" y="38100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Ozone &amp; Precursor Transport - June 29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Code Red</a:t>
            </a: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>
          <a:xfrm>
            <a:off x="838200" y="1371600"/>
            <a:ext cx="746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/>
              <a:t> Winds came into Washington region from several polluted areas including the Ohio River Valley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38400" y="60960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1-Hour </a:t>
            </a:r>
            <a:r>
              <a:rPr lang="en-US" dirty="0" err="1" smtClean="0"/>
              <a:t>Avg</a:t>
            </a:r>
            <a:r>
              <a:rPr lang="en-US" dirty="0" smtClean="0"/>
              <a:t> Ozone concentrations at 1:00PM</a:t>
            </a:r>
          </a:p>
          <a:p>
            <a:pPr algn="ctr"/>
            <a:r>
              <a:rPr lang="en-US" sz="1400" dirty="0" smtClean="0"/>
              <a:t>(</a:t>
            </a:r>
            <a:r>
              <a:rPr lang="en-US" sz="1400" dirty="0" err="1" smtClean="0"/>
              <a:t>Avg</a:t>
            </a:r>
            <a:r>
              <a:rPr lang="en-US" sz="1400" dirty="0" smtClean="0"/>
              <a:t> of 12 PM – 1 PM)</a:t>
            </a:r>
            <a:endParaRPr 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09800"/>
            <a:ext cx="7924800" cy="39051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7200" y="304800"/>
            <a:ext cx="8153400" cy="685800"/>
            <a:chOff x="336" y="192"/>
            <a:chExt cx="5136" cy="43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3200400" y="457200"/>
            <a:ext cx="4648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Ozone Exceedance Trend</a:t>
            </a:r>
            <a:endParaRPr lang="en-US" sz="2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6553200"/>
            <a:ext cx="457200" cy="304800"/>
          </a:xfrm>
        </p:spPr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0" y="6477001"/>
            <a:ext cx="701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* 2012 analysis is based on draft data as of September 6, 2012 and is subject to change.</a:t>
            </a:r>
            <a:endParaRPr lang="en-US" sz="1200" b="1" dirty="0"/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228600" y="1143000"/>
          <a:ext cx="8509814" cy="5432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7200" y="304800"/>
            <a:ext cx="8153400" cy="685800"/>
            <a:chOff x="336" y="192"/>
            <a:chExt cx="5136" cy="43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3124200" y="457200"/>
            <a:ext cx="449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Ozone Design Value Trend</a:t>
            </a:r>
            <a:endParaRPr lang="en-US" sz="2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9" name="Slide Number Placeholder 702"/>
          <p:cNvSpPr txBox="1">
            <a:spLocks/>
          </p:cNvSpPr>
          <p:nvPr/>
        </p:nvSpPr>
        <p:spPr bwMode="auto">
          <a:xfrm>
            <a:off x="7010400" y="6477000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5901DB-54FC-4CAB-972A-0A9B28B705C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280987" y="1219200"/>
          <a:ext cx="8582025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7240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7241" name="Picture 4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1" name="Text Box 109"/>
          <p:cNvSpPr txBox="1">
            <a:spLocks noChangeArrowheads="1"/>
          </p:cNvSpPr>
          <p:nvPr/>
        </p:nvSpPr>
        <p:spPr bwMode="auto">
          <a:xfrm>
            <a:off x="4038600" y="1219200"/>
            <a:ext cx="320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24-Hour PM2.5 Concentrations (</a:t>
            </a:r>
            <a:r>
              <a:rPr lang="en-US" sz="2000" b="1" dirty="0" err="1"/>
              <a:t>ug</a:t>
            </a:r>
            <a:r>
              <a:rPr lang="en-US" sz="2000" b="1" dirty="0"/>
              <a:t>/m3)</a:t>
            </a:r>
          </a:p>
        </p:txBody>
      </p:sp>
      <p:sp>
        <p:nvSpPr>
          <p:cNvPr id="7172" name="Text Box 3278"/>
          <p:cNvSpPr txBox="1">
            <a:spLocks noChangeArrowheads="1"/>
          </p:cNvSpPr>
          <p:nvPr/>
        </p:nvSpPr>
        <p:spPr bwMode="auto">
          <a:xfrm>
            <a:off x="142875" y="976313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Text Box 3277"/>
          <p:cNvSpPr txBox="1">
            <a:spLocks noChangeArrowheads="1"/>
          </p:cNvSpPr>
          <p:nvPr/>
        </p:nvSpPr>
        <p:spPr bwMode="auto">
          <a:xfrm>
            <a:off x="142875" y="938213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Text Box 3276"/>
          <p:cNvSpPr txBox="1">
            <a:spLocks noChangeArrowheads="1"/>
          </p:cNvSpPr>
          <p:nvPr/>
        </p:nvSpPr>
        <p:spPr bwMode="auto">
          <a:xfrm>
            <a:off x="142875" y="938213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Text Box 3270"/>
          <p:cNvSpPr txBox="1">
            <a:spLocks noChangeArrowheads="1"/>
          </p:cNvSpPr>
          <p:nvPr/>
        </p:nvSpPr>
        <p:spPr bwMode="auto">
          <a:xfrm>
            <a:off x="8112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Text Box 3269"/>
          <p:cNvSpPr txBox="1">
            <a:spLocks noChangeArrowheads="1"/>
          </p:cNvSpPr>
          <p:nvPr/>
        </p:nvSpPr>
        <p:spPr bwMode="auto">
          <a:xfrm>
            <a:off x="8112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7" name="Text Box 3266"/>
          <p:cNvSpPr txBox="1">
            <a:spLocks noChangeArrowheads="1"/>
          </p:cNvSpPr>
          <p:nvPr/>
        </p:nvSpPr>
        <p:spPr bwMode="auto">
          <a:xfrm>
            <a:off x="14589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8" name="Text Box 3265"/>
          <p:cNvSpPr txBox="1">
            <a:spLocks noChangeArrowheads="1"/>
          </p:cNvSpPr>
          <p:nvPr/>
        </p:nvSpPr>
        <p:spPr bwMode="auto">
          <a:xfrm>
            <a:off x="14589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9" name="Text Box 3263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Text Box 3262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Text Box 3261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Text Box 3260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Text Box 3259"/>
          <p:cNvSpPr txBox="1">
            <a:spLocks noChangeArrowheads="1"/>
          </p:cNvSpPr>
          <p:nvPr/>
        </p:nvSpPr>
        <p:spPr bwMode="auto">
          <a:xfrm>
            <a:off x="2119313" y="2865438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Text Box 3258"/>
          <p:cNvSpPr txBox="1">
            <a:spLocks noChangeArrowheads="1"/>
          </p:cNvSpPr>
          <p:nvPr/>
        </p:nvSpPr>
        <p:spPr bwMode="auto">
          <a:xfrm>
            <a:off x="2119313" y="2865438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5" name="Text Box 3257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6" name="Text Box 3256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7" name="Text Box 3255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Text Box 3254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Text Box 3275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0" name="Text Box 3274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1" name="Text Box 3253"/>
          <p:cNvSpPr txBox="1">
            <a:spLocks noChangeArrowheads="1"/>
          </p:cNvSpPr>
          <p:nvPr/>
        </p:nvSpPr>
        <p:spPr bwMode="auto">
          <a:xfrm>
            <a:off x="2754313" y="54514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2" name="Text Box 3252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3" name="Text Box 3251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4" name="Text Box 3268"/>
          <p:cNvSpPr txBox="1">
            <a:spLocks noChangeArrowheads="1"/>
          </p:cNvSpPr>
          <p:nvPr/>
        </p:nvSpPr>
        <p:spPr bwMode="auto">
          <a:xfrm>
            <a:off x="8112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5" name="Text Box 3267"/>
          <p:cNvSpPr txBox="1">
            <a:spLocks noChangeArrowheads="1"/>
          </p:cNvSpPr>
          <p:nvPr/>
        </p:nvSpPr>
        <p:spPr bwMode="auto">
          <a:xfrm>
            <a:off x="8112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6" name="Text Box 3264"/>
          <p:cNvSpPr txBox="1">
            <a:spLocks noChangeArrowheads="1"/>
          </p:cNvSpPr>
          <p:nvPr/>
        </p:nvSpPr>
        <p:spPr bwMode="auto">
          <a:xfrm>
            <a:off x="14589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7" name="Text Box 3273"/>
          <p:cNvSpPr txBox="1">
            <a:spLocks noChangeArrowheads="1"/>
          </p:cNvSpPr>
          <p:nvPr/>
        </p:nvSpPr>
        <p:spPr bwMode="auto">
          <a:xfrm>
            <a:off x="142875" y="976313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" name="Text Box 3272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9" name="Text Box 3271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0" name="Rectangle 3287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1" name="Rectangle 3293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2" name="Rectangle 3298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3" name="Rectangle 3336"/>
          <p:cNvSpPr>
            <a:spLocks noChangeArrowheads="1"/>
          </p:cNvSpPr>
          <p:nvPr/>
        </p:nvSpPr>
        <p:spPr bwMode="auto">
          <a:xfrm>
            <a:off x="0" y="928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73455" name="Group 3823"/>
          <p:cNvGraphicFramePr>
            <a:graphicFrameLocks noGrp="1"/>
          </p:cNvGraphicFramePr>
          <p:nvPr/>
        </p:nvGraphicFramePr>
        <p:xfrm>
          <a:off x="9525" y="938213"/>
          <a:ext cx="638175" cy="518160"/>
        </p:xfrm>
        <a:graphic>
          <a:graphicData uri="http://schemas.openxmlformats.org/drawingml/2006/table">
            <a:tbl>
              <a:tblPr/>
              <a:tblGrid>
                <a:gridCol w="638175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3454" name="Group 3822"/>
          <p:cNvGraphicFramePr>
            <a:graphicFrameLocks noGrp="1"/>
          </p:cNvGraphicFramePr>
          <p:nvPr/>
        </p:nvGraphicFramePr>
        <p:xfrm>
          <a:off x="677863" y="938213"/>
          <a:ext cx="647700" cy="42672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453" name="Group 3821"/>
          <p:cNvGraphicFramePr>
            <a:graphicFrameLocks noGrp="1"/>
          </p:cNvGraphicFramePr>
          <p:nvPr/>
        </p:nvGraphicFramePr>
        <p:xfrm>
          <a:off x="1325563" y="938213"/>
          <a:ext cx="647700" cy="51816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10" name="Text Box 4995"/>
          <p:cNvSpPr txBox="1">
            <a:spLocks noChangeArrowheads="1"/>
          </p:cNvSpPr>
          <p:nvPr/>
        </p:nvSpPr>
        <p:spPr bwMode="auto">
          <a:xfrm>
            <a:off x="152400" y="6400800"/>
            <a:ext cx="8153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* Analysis is based on draft data until </a:t>
            </a:r>
            <a:r>
              <a:rPr lang="en-US" sz="1200" b="1" dirty="0" smtClean="0"/>
              <a:t>September 6, 2012. </a:t>
            </a:r>
            <a:r>
              <a:rPr lang="en-US" sz="1200" b="1" dirty="0"/>
              <a:t>Data is subject to change.</a:t>
            </a:r>
          </a:p>
        </p:txBody>
      </p:sp>
      <p:sp>
        <p:nvSpPr>
          <p:cNvPr id="7211" name="Text Box 5000"/>
          <p:cNvSpPr txBox="1">
            <a:spLocks noChangeArrowheads="1"/>
          </p:cNvSpPr>
          <p:nvPr/>
        </p:nvSpPr>
        <p:spPr bwMode="auto">
          <a:xfrm>
            <a:off x="228600" y="3200400"/>
            <a:ext cx="25146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Since April 1, 2012, there have been:</a:t>
            </a:r>
            <a:endParaRPr lang="en-US" sz="1400" dirty="0"/>
          </a:p>
          <a:p>
            <a:pPr>
              <a:spcBef>
                <a:spcPct val="50000"/>
              </a:spcBef>
            </a:pPr>
            <a:r>
              <a:rPr lang="en-US" sz="1400" dirty="0" smtClean="0"/>
              <a:t>  59 </a:t>
            </a:r>
            <a:r>
              <a:rPr lang="en-US" sz="1400" dirty="0"/>
              <a:t>Code Yellow Days</a:t>
            </a:r>
          </a:p>
          <a:p>
            <a:pPr>
              <a:spcBef>
                <a:spcPct val="50000"/>
              </a:spcBef>
            </a:pPr>
            <a:r>
              <a:rPr lang="en-US" sz="1400" dirty="0" smtClean="0"/>
              <a:t>100 Code </a:t>
            </a:r>
            <a:r>
              <a:rPr lang="en-US" sz="1400" dirty="0"/>
              <a:t>Green </a:t>
            </a:r>
            <a:r>
              <a:rPr lang="en-US" sz="1400" dirty="0" smtClean="0"/>
              <a:t>Days</a:t>
            </a:r>
            <a:endParaRPr lang="en-US" sz="1400" dirty="0"/>
          </a:p>
        </p:txBody>
      </p:sp>
      <p:sp>
        <p:nvSpPr>
          <p:cNvPr id="7212" name="Text Box 12"/>
          <p:cNvSpPr txBox="1">
            <a:spLocks noChangeArrowheads="1"/>
          </p:cNvSpPr>
          <p:nvPr/>
        </p:nvSpPr>
        <p:spPr bwMode="auto">
          <a:xfrm>
            <a:off x="2438400" y="381000"/>
            <a:ext cx="5791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1" dirty="0"/>
              <a:t>Fine Particle </a:t>
            </a:r>
            <a:r>
              <a:rPr lang="en-US" sz="2400" b="1" dirty="0" smtClean="0"/>
              <a:t>Summary</a:t>
            </a:r>
            <a:endParaRPr lang="en-US" sz="2400" b="1" dirty="0"/>
          </a:p>
          <a:p>
            <a:pPr algn="ctr">
              <a:spcBef>
                <a:spcPts val="0"/>
              </a:spcBef>
            </a:pPr>
            <a:r>
              <a:rPr lang="en-US" sz="1200" b="1" dirty="0" smtClean="0"/>
              <a:t>[As of September 6, 2012]</a:t>
            </a:r>
          </a:p>
        </p:txBody>
      </p:sp>
      <p:sp>
        <p:nvSpPr>
          <p:cNvPr id="7213" name="Text Box 4"/>
          <p:cNvSpPr txBox="1">
            <a:spLocks noChangeArrowheads="1"/>
          </p:cNvSpPr>
          <p:nvPr/>
        </p:nvSpPr>
        <p:spPr bwMode="auto">
          <a:xfrm>
            <a:off x="3371850" y="54959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4" name="Text Box 20"/>
          <p:cNvSpPr txBox="1">
            <a:spLocks noChangeArrowheads="1"/>
          </p:cNvSpPr>
          <p:nvPr/>
        </p:nvSpPr>
        <p:spPr bwMode="auto">
          <a:xfrm>
            <a:off x="3371850" y="5457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5" name="Text Box 27"/>
          <p:cNvSpPr txBox="1">
            <a:spLocks noChangeArrowheads="1"/>
          </p:cNvSpPr>
          <p:nvPr/>
        </p:nvSpPr>
        <p:spPr bwMode="auto">
          <a:xfrm>
            <a:off x="3371850" y="5457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6" name="Text Box 34"/>
          <p:cNvSpPr txBox="1">
            <a:spLocks noChangeArrowheads="1"/>
          </p:cNvSpPr>
          <p:nvPr/>
        </p:nvSpPr>
        <p:spPr bwMode="auto">
          <a:xfrm>
            <a:off x="40195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7" name="Text Box 35"/>
          <p:cNvSpPr txBox="1">
            <a:spLocks noChangeArrowheads="1"/>
          </p:cNvSpPr>
          <p:nvPr/>
        </p:nvSpPr>
        <p:spPr bwMode="auto">
          <a:xfrm>
            <a:off x="40195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8" name="Text Box 36"/>
          <p:cNvSpPr txBox="1">
            <a:spLocks noChangeArrowheads="1"/>
          </p:cNvSpPr>
          <p:nvPr/>
        </p:nvSpPr>
        <p:spPr bwMode="auto">
          <a:xfrm>
            <a:off x="46672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9" name="Text Box 37"/>
          <p:cNvSpPr txBox="1">
            <a:spLocks noChangeArrowheads="1"/>
          </p:cNvSpPr>
          <p:nvPr/>
        </p:nvSpPr>
        <p:spPr bwMode="auto">
          <a:xfrm>
            <a:off x="46672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0" name="Text Box 38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1" name="Text Box 39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2" name="Text Box 40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3" name="Text Box 41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4" name="Text Box 42"/>
          <p:cNvSpPr txBox="1">
            <a:spLocks noChangeArrowheads="1"/>
          </p:cNvSpPr>
          <p:nvPr/>
        </p:nvSpPr>
        <p:spPr bwMode="auto">
          <a:xfrm>
            <a:off x="5962650" y="69056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5" name="Text Box 43"/>
          <p:cNvSpPr txBox="1">
            <a:spLocks noChangeArrowheads="1"/>
          </p:cNvSpPr>
          <p:nvPr/>
        </p:nvSpPr>
        <p:spPr bwMode="auto">
          <a:xfrm>
            <a:off x="5962650" y="69056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6" name="Text Box 44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7" name="Text Box 45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8" name="Text Box 102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9" name="Text Box 103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0" name="Text Box 111"/>
          <p:cNvSpPr txBox="1">
            <a:spLocks noChangeArrowheads="1"/>
          </p:cNvSpPr>
          <p:nvPr/>
        </p:nvSpPr>
        <p:spPr bwMode="auto">
          <a:xfrm>
            <a:off x="3371850" y="5457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1" name="Text Box 119"/>
          <p:cNvSpPr txBox="1">
            <a:spLocks noChangeArrowheads="1"/>
          </p:cNvSpPr>
          <p:nvPr/>
        </p:nvSpPr>
        <p:spPr bwMode="auto">
          <a:xfrm>
            <a:off x="3371850" y="5457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2" name="Text Box 121"/>
          <p:cNvSpPr txBox="1">
            <a:spLocks noChangeArrowheads="1"/>
          </p:cNvSpPr>
          <p:nvPr/>
        </p:nvSpPr>
        <p:spPr bwMode="auto">
          <a:xfrm>
            <a:off x="6610350" y="8877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3" name="Text Box 123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4" name="Text Box 124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5" name="Text Box 125"/>
          <p:cNvSpPr txBox="1">
            <a:spLocks noChangeArrowheads="1"/>
          </p:cNvSpPr>
          <p:nvPr/>
        </p:nvSpPr>
        <p:spPr bwMode="auto">
          <a:xfrm>
            <a:off x="6610350" y="8877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6" name="Text Box 131"/>
          <p:cNvSpPr txBox="1">
            <a:spLocks noChangeArrowheads="1"/>
          </p:cNvSpPr>
          <p:nvPr/>
        </p:nvSpPr>
        <p:spPr bwMode="auto">
          <a:xfrm>
            <a:off x="40195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7" name="Text Box 132"/>
          <p:cNvSpPr txBox="1">
            <a:spLocks noChangeArrowheads="1"/>
          </p:cNvSpPr>
          <p:nvPr/>
        </p:nvSpPr>
        <p:spPr bwMode="auto">
          <a:xfrm>
            <a:off x="40195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8" name="Text Box 133"/>
          <p:cNvSpPr txBox="1">
            <a:spLocks noChangeArrowheads="1"/>
          </p:cNvSpPr>
          <p:nvPr/>
        </p:nvSpPr>
        <p:spPr bwMode="auto">
          <a:xfrm>
            <a:off x="46672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" name="Slide Number Placeholder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17C81E-DB24-4C3E-A61B-1A6F3066B09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2133600"/>
            <a:ext cx="661073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7200" y="304800"/>
            <a:ext cx="8153400" cy="685800"/>
            <a:chOff x="336" y="192"/>
            <a:chExt cx="5136" cy="43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3124200" y="457200"/>
            <a:ext cx="449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PM2.5 Design Value Trend</a:t>
            </a:r>
            <a:endParaRPr lang="en-US" sz="2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016000"/>
            <a:ext cx="5181600" cy="2919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922144"/>
            <a:ext cx="5181600" cy="288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O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106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762000" y="1600200"/>
            <a:ext cx="76962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/>
              <a:t>2012 Summer </a:t>
            </a:r>
          </a:p>
          <a:p>
            <a:pPr algn="ctr">
              <a:spcBef>
                <a:spcPct val="50000"/>
              </a:spcBef>
            </a:pPr>
            <a:r>
              <a:rPr lang="en-US" sz="3600" b="1" dirty="0" smtClean="0"/>
              <a:t>&amp; </a:t>
            </a:r>
          </a:p>
          <a:p>
            <a:pPr algn="ctr">
              <a:spcBef>
                <a:spcPct val="50000"/>
              </a:spcBef>
            </a:pPr>
            <a:r>
              <a:rPr lang="en-US" sz="3600" b="1" dirty="0" smtClean="0"/>
              <a:t>Historical Temperatures</a:t>
            </a:r>
          </a:p>
          <a:p>
            <a:pPr algn="ctr">
              <a:spcBef>
                <a:spcPct val="50000"/>
              </a:spcBef>
            </a:pPr>
            <a:r>
              <a:rPr lang="en-US" sz="2800" b="1" dirty="0" smtClean="0"/>
              <a:t>(Metro Washington Region)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" y="228600"/>
            <a:ext cx="8610600" cy="838200"/>
            <a:chOff x="48" y="96"/>
            <a:chExt cx="5424" cy="528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" y="96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143000" y="38100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/>
              <a:t>Sources &amp; Period of Weather Data</a:t>
            </a:r>
          </a:p>
        </p:txBody>
      </p: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457200" y="1371600"/>
            <a:ext cx="85344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/>
              <a:t>National Climatic Data Center (NCDC) – A Division of NOAA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 lvl="1">
              <a:buFont typeface="Wingdings" pitchFamily="2" charset="2"/>
              <a:buChar char="v"/>
            </a:pPr>
            <a:r>
              <a:rPr lang="en-US" sz="2000" dirty="0" smtClean="0"/>
              <a:t>Dulles &amp; National airports – 1963-2012 &amp; 1946-2012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dirty="0" smtClean="0"/>
              <a:t>Maryland &amp; Virginia - July &amp; Jan-July </a:t>
            </a:r>
            <a:r>
              <a:rPr lang="en-US" sz="2000" dirty="0" err="1" smtClean="0"/>
              <a:t>avg</a:t>
            </a:r>
            <a:r>
              <a:rPr lang="en-US" sz="2000" dirty="0" smtClean="0"/>
              <a:t> (1895-2012)</a:t>
            </a:r>
          </a:p>
          <a:p>
            <a:pPr lvl="1">
              <a:buFont typeface="Wingdings" pitchFamily="2" charset="2"/>
              <a:buChar char="v"/>
            </a:pPr>
            <a:endParaRPr lang="en-US" sz="2000" dirty="0" smtClean="0"/>
          </a:p>
          <a:p>
            <a:pPr lvl="1"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US Historical Climatology Network (US HCN) – A NCDC Project to detect regional climate change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 lvl="1">
              <a:buFont typeface="Wingdings" pitchFamily="2" charset="2"/>
              <a:buChar char="v"/>
            </a:pPr>
            <a:r>
              <a:rPr lang="en-US" sz="2000" dirty="0" smtClean="0"/>
              <a:t>Dulles &amp; National airports – 1963-2012 &amp; 1946-2012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dirty="0" smtClean="0"/>
              <a:t>Maryland &amp; Virginia - July &amp; Jan-July </a:t>
            </a:r>
            <a:r>
              <a:rPr lang="en-US" sz="2000" dirty="0" err="1" smtClean="0"/>
              <a:t>avg</a:t>
            </a:r>
            <a:r>
              <a:rPr lang="en-US" sz="2000" dirty="0" smtClean="0"/>
              <a:t> (1895-2012)</a:t>
            </a:r>
          </a:p>
          <a:p>
            <a:pPr lvl="1">
              <a:buFont typeface="Wingdings" pitchFamily="2" charset="2"/>
              <a:buChar char="v"/>
            </a:pPr>
            <a:endParaRPr lang="en-US" sz="2000" dirty="0" smtClean="0"/>
          </a:p>
          <a:p>
            <a:pPr lvl="1">
              <a:buFont typeface="Wingdings" pitchFamily="2" charset="2"/>
              <a:buChar char="v"/>
            </a:pPr>
            <a:endParaRPr lang="en-US" sz="2000" dirty="0" smtClean="0"/>
          </a:p>
          <a:p>
            <a:pPr lvl="1">
              <a:buFont typeface="Wingdings" pitchFamily="2" charset="2"/>
              <a:buChar char="v"/>
            </a:pPr>
            <a:endParaRPr lang="en-US" sz="2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8062194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" y="228600"/>
            <a:ext cx="8610600" cy="838200"/>
            <a:chOff x="48" y="96"/>
            <a:chExt cx="5424" cy="528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" y="96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143000" y="38100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/>
              <a:t>Long-Term Temperature Trend - Dulles</a:t>
            </a:r>
          </a:p>
        </p:txBody>
      </p: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381000" y="1041023"/>
            <a:ext cx="853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/>
              <a:t>July 2012 – Warmest July on record (1963-2012)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905000" y="6553200"/>
            <a:ext cx="4724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http://www.ncdc.noaa.gov/img/haywood/jul/janjul.USW00093738.png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" y="228600"/>
            <a:ext cx="8610600" cy="838200"/>
            <a:chOff x="48" y="96"/>
            <a:chExt cx="5424" cy="528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" y="96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143000" y="38100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/>
              <a:t>Long-Term Temperature Trend - National</a:t>
            </a:r>
          </a:p>
        </p:txBody>
      </p: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381000" y="1041023"/>
            <a:ext cx="853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/>
              <a:t>July 2012 – Warmest July on record (1946-2012)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447800"/>
            <a:ext cx="7924800" cy="500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752600" y="654050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smtClean="0"/>
              <a:t>http://www.ncdc.noaa.gov/img/haywood/jul/janjul.USW00013743.png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" y="228600"/>
            <a:ext cx="8610600" cy="838200"/>
            <a:chOff x="48" y="96"/>
            <a:chExt cx="5424" cy="528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" y="96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143000" y="38100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/>
              <a:t>Long-Term Temperature Trend - Virginia</a:t>
            </a:r>
          </a:p>
        </p:txBody>
      </p: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381000" y="1295400"/>
            <a:ext cx="8534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/>
              <a:t>July 2012 – Warmest July on record (1895-2012)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Jan-July 2012 - Warmest Jan-July period on record (1895-2012)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4 out of top 10 warmest July occurred after 1990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667000"/>
            <a:ext cx="870284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133600" y="6324600"/>
            <a:ext cx="5181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http://www.ncdc.noaa.gov/sotc/national/2012/7/supplemental/page-2/#VA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" y="228600"/>
            <a:ext cx="8610600" cy="838200"/>
            <a:chOff x="48" y="96"/>
            <a:chExt cx="5424" cy="528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" y="96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143000" y="38100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/>
              <a:t>Long-Term Temperature Trend - Maryland</a:t>
            </a:r>
          </a:p>
        </p:txBody>
      </p: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381000" y="1295400"/>
            <a:ext cx="8534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/>
              <a:t>July 2012 –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warmest July on record (1895-2012)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Jan-July 2012 – Warmest Jan-July on record (1895-2012)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5 out of top 10 warmest July occurred after 1990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819400"/>
            <a:ext cx="8610600" cy="2923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6248400"/>
            <a:ext cx="4953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http://www.ncdc.noaa.gov/sotc/national/2012/7/supplemental/page-2/#MD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" y="304800"/>
            <a:ext cx="8458200" cy="685800"/>
            <a:chOff x="144" y="192"/>
            <a:chExt cx="5328" cy="43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457200" y="1371600"/>
            <a:ext cx="8305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/>
              <a:t>July 2012 &amp; Jan-July </a:t>
            </a:r>
            <a:r>
              <a:rPr lang="en-US" sz="2000" dirty="0" err="1" smtClean="0"/>
              <a:t>Avg</a:t>
            </a:r>
            <a:r>
              <a:rPr lang="en-US" sz="2000" dirty="0" smtClean="0"/>
              <a:t> 2012 periods – One of the warmest periods on record since 1895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4-5 </a:t>
            </a:r>
            <a:r>
              <a:rPr lang="en-US" sz="2000" dirty="0" smtClean="0"/>
              <a:t>out of top 10 warmest July &amp; Jan-July </a:t>
            </a:r>
            <a:r>
              <a:rPr lang="en-US" sz="2000" dirty="0" err="1" smtClean="0"/>
              <a:t>avg</a:t>
            </a:r>
            <a:r>
              <a:rPr lang="en-US" sz="2000" dirty="0" smtClean="0"/>
              <a:t> periods occurred after 1990 (last 22 years)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High temperatures during summer becoming more frequent and common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315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 smtClean="0"/>
              <a:t>Conclusion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4504</TotalTime>
  <Words>852</Words>
  <Application>Microsoft Office PowerPoint</Application>
  <PresentationFormat>On-screen Show (4:3)</PresentationFormat>
  <Paragraphs>246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Ozone Exceedances</dc:title>
  <dc:creator>User</dc:creator>
  <cp:lastModifiedBy>Sunil Kumar</cp:lastModifiedBy>
  <cp:revision>774</cp:revision>
  <dcterms:created xsi:type="dcterms:W3CDTF">2006-04-18T18:29:46Z</dcterms:created>
  <dcterms:modified xsi:type="dcterms:W3CDTF">2012-09-07T20:29:56Z</dcterms:modified>
</cp:coreProperties>
</file>