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6" r:id="rId2"/>
    <p:sldId id="285" r:id="rId3"/>
    <p:sldId id="257" r:id="rId4"/>
    <p:sldId id="265" r:id="rId5"/>
    <p:sldId id="267" r:id="rId6"/>
    <p:sldId id="283" r:id="rId7"/>
    <p:sldId id="269" r:id="rId8"/>
    <p:sldId id="271" r:id="rId9"/>
    <p:sldId id="280" r:id="rId10"/>
    <p:sldId id="277" r:id="rId11"/>
    <p:sldId id="260" r:id="rId12"/>
    <p:sldId id="287" r:id="rId13"/>
    <p:sldId id="288" r:id="rId14"/>
    <p:sldId id="289" r:id="rId15"/>
    <p:sldId id="291" r:id="rId16"/>
    <p:sldId id="294" r:id="rId17"/>
    <p:sldId id="295" r:id="rId18"/>
    <p:sldId id="293" r:id="rId19"/>
    <p:sldId id="290" r:id="rId20"/>
  </p:sldIdLst>
  <p:sldSz cx="9144000" cy="6858000" type="screen4x3"/>
  <p:notesSz cx="6858000" cy="9144000"/>
  <p:embeddedFontLst>
    <p:embeddedFont>
      <p:font typeface="Humanst521 BT"/>
      <p:regular r:id="rId22"/>
      <p:bold r:id="rId23"/>
      <p:italic r:id="rId24"/>
      <p:boldItalic r:id="rId25"/>
    </p:embeddedFont>
    <p:embeddedFont>
      <p:font typeface="Wingdings 3" pitchFamily="18" charset="2"/>
      <p:regular r:id="rId26"/>
    </p:embeddedFont>
    <p:embeddedFont>
      <p:font typeface="Lapidary333 BT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60AD"/>
    <a:srgbClr val="8F7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718" autoAdjust="0"/>
  </p:normalViewPr>
  <p:slideViewPr>
    <p:cSldViewPr>
      <p:cViewPr varScale="1">
        <p:scale>
          <a:sx n="68" d="100"/>
          <a:sy n="68" d="100"/>
        </p:scale>
        <p:origin x="-5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B32D3-B658-4A87-87D2-15F1A4A071B6}" type="datetimeFigureOut">
              <a:rPr lang="en-US" smtClean="0"/>
              <a:t>2/2/2012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F8C89-FF08-43AA-BA8D-9F7CE4DA6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6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Cover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4575"/>
            <a:ext cx="7772400" cy="1089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209800"/>
            <a:ext cx="6400800" cy="685800"/>
          </a:xfrm>
        </p:spPr>
        <p:txBody>
          <a:bodyPr/>
          <a:lstStyle>
            <a:lvl1pPr marL="0" indent="0" algn="l">
              <a:buNone/>
              <a:defRPr>
                <a:solidFill>
                  <a:srgbClr val="1760A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845AE6-3F64-4D2A-90D2-A3E8F399A1E3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D8B589F-F31C-4E62-895B-636B139739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408D45-3538-44B9-BFDB-99CC48BC9288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E59F29-465F-41C7-A18C-A911C4548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9757453-646F-4AB0-818C-DA5CC8F5D34E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9EC4FB-AE08-48AD-B98E-9D33AFF54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0CE422-CF31-49BA-B43B-60BA81FCE1F8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2ECF58-0AE7-4E77-B6B4-C86EA74C9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F65F1B-11C1-46E9-8B73-A26E62FA2123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0C6250-EED4-4EE4-AC40-A0B2EDD36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E660A8-7B89-4B7D-97A2-8111D865E950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F53854B-C96E-47DE-88A8-F8D19FE1F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0F07C86-44E5-4864-8824-4C4DD1B62A1D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30DB5D9-C435-42EB-BC79-6B9F60ED2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DDFC03D-5E7B-4DDC-8782-3D7ABD73B4AF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1EC6795-D785-4D5A-B0AA-3D66F362B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B4DA03-7278-4303-864B-F27D0FEE9E2E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2DB30C-82CA-4743-880F-98F804999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894C6E6-4511-4AC0-9FD2-627A1ED9D569}" type="datetimeFigureOut">
              <a:rPr lang="en-US"/>
              <a:pPr>
                <a:defRPr/>
              </a:pPr>
              <a:t>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C6C3D1A-5C2F-40FB-895F-BB791B172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6" descr="Baltimore-Metropolitan-Council-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20000" y="5791200"/>
            <a:ext cx="1371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7" descr="Logo_w-EngArcPlan-WHITE.pn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981200" y="6477000"/>
            <a:ext cx="5211763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990600"/>
            <a:ext cx="9144000" cy="46038"/>
          </a:xfrm>
          <a:prstGeom prst="rect">
            <a:avLst/>
          </a:prstGeom>
          <a:gradFill>
            <a:gsLst>
              <a:gs pos="0">
                <a:srgbClr val="8F7D03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 kern="1200">
          <a:solidFill>
            <a:srgbClr val="8F7D03"/>
          </a:solidFill>
          <a:effectLst>
            <a:outerShdw blurRad="12700" dist="12700" algn="l" rotWithShape="0">
              <a:prstClr val="black">
                <a:alpha val="69000"/>
              </a:prstClr>
            </a:outerShdw>
          </a:effectLst>
          <a:latin typeface="Lapidary333 BT" pitchFamily="18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8F7D03"/>
          </a:solidFill>
          <a:latin typeface="Lapidary333 BT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Font typeface="Wingdings 3" pitchFamily="18" charset="2"/>
        <a:buChar char=""/>
        <a:defRPr sz="3000" kern="1200">
          <a:solidFill>
            <a:srgbClr val="1760AD"/>
          </a:solidFill>
          <a:latin typeface="Humanst521 BT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w"/>
        <a:defRPr sz="2600" kern="1200">
          <a:solidFill>
            <a:srgbClr val="1760AD"/>
          </a:solidFill>
          <a:latin typeface="Humanst521 BT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1760AD"/>
          </a:solidFill>
          <a:latin typeface="Humanst521 BT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sz="2000" kern="1200">
          <a:solidFill>
            <a:srgbClr val="1760AD"/>
          </a:solidFill>
          <a:latin typeface="Humanst521 BT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60AD"/>
          </a:solidFill>
          <a:latin typeface="Humanst521 B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snowserver.enterinfo.com/RailServedProperties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38200"/>
            <a:ext cx="5181600" cy="1981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Rail-Served Properties</a:t>
            </a:r>
            <a:br>
              <a:rPr lang="en-US" dirty="0" smtClean="0"/>
            </a:br>
            <a:r>
              <a:rPr lang="en-US" dirty="0" smtClean="0"/>
              <a:t>Inventory &amp; Opportunities</a:t>
            </a:r>
            <a:br>
              <a:rPr lang="en-US" dirty="0" smtClean="0"/>
            </a:br>
            <a:r>
              <a:rPr lang="en-US" dirty="0" smtClean="0"/>
              <a:t>Analysis Study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4275019" cy="609600"/>
          </a:xfrm>
        </p:spPr>
        <p:txBody>
          <a:bodyPr/>
          <a:lstStyle/>
          <a:p>
            <a:r>
              <a:rPr lang="en-US" dirty="0" smtClean="0">
                <a:latin typeface="Humanst521 BT"/>
              </a:rPr>
              <a:t>Port of Baltimore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2859258"/>
            <a:ext cx="4648200" cy="2093742"/>
          </a:xfrm>
          <a:prstGeom prst="rect">
            <a:avLst/>
          </a:prstGeom>
        </p:spPr>
        <p:txBody>
          <a:bodyPr lIns="0" tIns="0" rIns="0" bIns="0">
            <a:normAutofit fontScale="92500" lnSpcReduction="1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>
                <a:solidFill>
                  <a:srgbClr val="1760AD"/>
                </a:solidFill>
                <a:latin typeface="+mn-lt"/>
                <a:cs typeface="+mn-cs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+mn-lt"/>
                <a:cs typeface="+mn-cs"/>
              </a:rPr>
              <a:t>Presentation  to the National Capital Region Transportation Planning Board Freight Subcommittee</a:t>
            </a: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latin typeface="Humanst521 BT" pitchFamily="34" charset="0"/>
                <a:cs typeface="+mn-cs"/>
              </a:rPr>
              <a:t>February 2, 2012</a:t>
            </a:r>
            <a:endParaRPr lang="en-US" sz="2200" dirty="0">
              <a:solidFill>
                <a:schemeClr val="bg1"/>
              </a:solidFill>
              <a:latin typeface="Humanst521 BT" pitchFamily="34" charset="0"/>
              <a:cs typeface="+mn-cs"/>
            </a:endParaRPr>
          </a:p>
        </p:txBody>
      </p:sp>
      <p:pic>
        <p:nvPicPr>
          <p:cNvPr id="13316" name="Picture 4" descr="Baltimore-Metropolitan-Council-Log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3806" y="5715000"/>
            <a:ext cx="24384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Title Slid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9819" y="228601"/>
            <a:ext cx="4391144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700" dirty="0" smtClean="0"/>
              <a:t>POB Rail-Served Properties Inventory &amp; Opportunities Analysis Study</a:t>
            </a:r>
            <a:endParaRPr lang="en-US" sz="2700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en-US" dirty="0" smtClean="0">
                <a:latin typeface="Humanst521 BT"/>
              </a:rPr>
              <a:t>Agenda</a:t>
            </a:r>
          </a:p>
          <a:p>
            <a:r>
              <a:rPr lang="en-US" dirty="0" smtClean="0">
                <a:latin typeface="Humanst521 BT"/>
              </a:rPr>
              <a:t>Project Description</a:t>
            </a:r>
          </a:p>
          <a:p>
            <a:r>
              <a:rPr lang="en-US" dirty="0" smtClean="0">
                <a:latin typeface="Humanst521 BT"/>
              </a:rPr>
              <a:t>Stakeholders</a:t>
            </a:r>
          </a:p>
          <a:p>
            <a:r>
              <a:rPr lang="en-US" dirty="0" smtClean="0">
                <a:latin typeface="Humanst521 BT"/>
              </a:rPr>
              <a:t>Project Study Area</a:t>
            </a:r>
          </a:p>
          <a:p>
            <a:r>
              <a:rPr lang="en-US" dirty="0" smtClean="0">
                <a:latin typeface="Humanst521 BT"/>
              </a:rPr>
              <a:t>Inventory &amp; Database</a:t>
            </a:r>
          </a:p>
          <a:p>
            <a:r>
              <a:rPr lang="en-US" dirty="0" smtClean="0">
                <a:latin typeface="Humanst521 BT"/>
              </a:rPr>
              <a:t>Railroad Operations</a:t>
            </a:r>
          </a:p>
          <a:p>
            <a:r>
              <a:rPr lang="en-US" dirty="0" smtClean="0">
                <a:latin typeface="Humanst521 BT"/>
              </a:rPr>
              <a:t>Opportunities </a:t>
            </a:r>
            <a:r>
              <a:rPr lang="en-US" dirty="0" smtClean="0">
                <a:latin typeface="Humanst521 BT"/>
              </a:rPr>
              <a:t>Analysis</a:t>
            </a:r>
          </a:p>
          <a:p>
            <a:r>
              <a:rPr lang="en-US" dirty="0" smtClean="0">
                <a:latin typeface="Humanst521 BT"/>
              </a:rPr>
              <a:t>Next Steps</a:t>
            </a:r>
            <a:endParaRPr lang="en-US" dirty="0" smtClean="0">
              <a:latin typeface="Humanst521 BT"/>
            </a:endParaRPr>
          </a:p>
          <a:p>
            <a:endParaRPr lang="en-US" dirty="0" smtClean="0">
              <a:latin typeface="Humanst521 BT"/>
            </a:endParaRPr>
          </a:p>
          <a:p>
            <a:endParaRPr lang="en-US" dirty="0" smtClean="0">
              <a:latin typeface="Humanst521 BT"/>
            </a:endParaRPr>
          </a:p>
          <a:p>
            <a:endParaRPr lang="en-US" dirty="0" smtClean="0">
              <a:latin typeface="Humanst521 BT"/>
            </a:endParaRPr>
          </a:p>
          <a:p>
            <a:endParaRPr lang="en-US" dirty="0" smtClean="0">
              <a:latin typeface="Humanst521 BT"/>
            </a:endParaRPr>
          </a:p>
          <a:p>
            <a:pPr algn="ctr">
              <a:buFont typeface="Wingdings 3" pitchFamily="18" charset="2"/>
              <a:buNone/>
            </a:pPr>
            <a:endParaRPr lang="en-US" dirty="0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Project Description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sz="2800" dirty="0" smtClean="0">
                <a:latin typeface="Humanst521 BT"/>
              </a:rPr>
              <a:t>	Identify and Evaluate Rail-served properties around the Port of Baltimore in order to understand rail utilization and capacity opportunities.</a:t>
            </a:r>
          </a:p>
          <a:p>
            <a:pPr>
              <a:buFont typeface="Wingdings 3" pitchFamily="18" charset="2"/>
              <a:buNone/>
            </a:pPr>
            <a:endParaRPr lang="en-US" sz="2800" dirty="0" smtClean="0">
              <a:latin typeface="Humanst521 BT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Humanst521 BT"/>
              </a:rPr>
              <a:t>Task 1- Mobilize Project and Identify Stakeholders 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Humanst521 BT"/>
              </a:rPr>
              <a:t>Task 2- Identify Geographic Boundary and Develop Matrix of Rail Served Properties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Humanst521 BT"/>
              </a:rPr>
              <a:t>Task 3- Develop Opportunities Narrative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Humanst521 BT"/>
              </a:rPr>
              <a:t>Task 4- Develop an Electronic Database of Property Information</a:t>
            </a:r>
          </a:p>
          <a:p>
            <a:pPr>
              <a:buFont typeface="Wingdings 3" pitchFamily="18" charset="2"/>
              <a:buNone/>
            </a:pPr>
            <a:endParaRPr lang="en-US" dirty="0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Stakeholders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Humanst521 BT"/>
              </a:rPr>
              <a:t>This team effort has included guidance and input from the following project partners:</a:t>
            </a:r>
          </a:p>
          <a:p>
            <a:pPr lvl="2"/>
            <a:r>
              <a:rPr lang="en-US" dirty="0" smtClean="0">
                <a:latin typeface="Humanst521 BT"/>
              </a:rPr>
              <a:t>Baltimore Metropolitan Council (BMC</a:t>
            </a:r>
            <a:r>
              <a:rPr lang="en-US" dirty="0" smtClean="0">
                <a:latin typeface="Humanst521 BT"/>
              </a:rPr>
              <a:t>) – FY11/FY 12 UPWP Funds</a:t>
            </a:r>
            <a:endParaRPr lang="en-US" dirty="0" smtClean="0">
              <a:latin typeface="Humanst521 BT"/>
            </a:endParaRPr>
          </a:p>
          <a:p>
            <a:pPr lvl="2"/>
            <a:r>
              <a:rPr lang="en-US" dirty="0" smtClean="0">
                <a:latin typeface="Humanst521 BT"/>
              </a:rPr>
              <a:t>Baltimore Development Corporation (BDC)</a:t>
            </a:r>
          </a:p>
          <a:p>
            <a:pPr lvl="2"/>
            <a:r>
              <a:rPr lang="en-US" dirty="0" smtClean="0">
                <a:latin typeface="Humanst521 BT"/>
              </a:rPr>
              <a:t>Maryland Department of Transportation (MDOT)</a:t>
            </a:r>
          </a:p>
          <a:p>
            <a:pPr lvl="2"/>
            <a:r>
              <a:rPr lang="en-US" dirty="0" smtClean="0">
                <a:latin typeface="Humanst521 BT"/>
              </a:rPr>
              <a:t>Maryland Department of Business and Economic Development (DBED)</a:t>
            </a:r>
          </a:p>
          <a:p>
            <a:pPr lvl="2"/>
            <a:r>
              <a:rPr lang="en-US" dirty="0" smtClean="0">
                <a:latin typeface="Humanst521 BT"/>
              </a:rPr>
              <a:t>Maryland Port Administration (MPA)</a:t>
            </a:r>
          </a:p>
          <a:p>
            <a:pPr lvl="2"/>
            <a:r>
              <a:rPr lang="en-US" dirty="0" smtClean="0">
                <a:latin typeface="Humanst521 BT"/>
              </a:rPr>
              <a:t>Baltimore City DOT</a:t>
            </a:r>
          </a:p>
          <a:p>
            <a:pPr lvl="2"/>
            <a:r>
              <a:rPr lang="en-US" dirty="0" smtClean="0">
                <a:latin typeface="Humanst521 BT"/>
              </a:rPr>
              <a:t>Railroads</a:t>
            </a:r>
          </a:p>
          <a:p>
            <a:pPr lvl="2"/>
            <a:endParaRPr lang="en-US" dirty="0" smtClean="0">
              <a:latin typeface="Humanst521 BT"/>
            </a:endParaRPr>
          </a:p>
          <a:p>
            <a:pPr lvl="2"/>
            <a:endParaRPr lang="en-US" dirty="0" smtClean="0">
              <a:latin typeface="Humanst521 BT"/>
            </a:endParaRPr>
          </a:p>
          <a:p>
            <a:pPr lvl="2"/>
            <a:endParaRPr lang="en-US" dirty="0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Definition of Project Study Area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Humanst521 BT"/>
              </a:rPr>
              <a:t>The Project Team assembled information on rail served properties from DBED, CSX, BDC, and MDOT </a:t>
            </a:r>
          </a:p>
          <a:p>
            <a:r>
              <a:rPr lang="en-US" smtClean="0">
                <a:latin typeface="Humanst521 BT"/>
              </a:rPr>
              <a:t>Properties were plotted based on proximity within the Study Area, and analyzed within important rail locations (MIZOD, Foreign Trade Zones, Enterprise Zones and Port Locations).</a:t>
            </a:r>
          </a:p>
          <a:p>
            <a:endParaRPr lang="en-US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Project Study Area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Database &amp; Minimum Attribute Information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Fields to be used in the layer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Property ID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Address Information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Name of Property Owner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Block and Lot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Zoning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Acreage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Age and Square feet of structure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Rail Provider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Rail Information – Active/Condition/Maintenance responsibility/Cost to connect/Distance from Rail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/>
              <a:t>Data Source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Rail-Served Properties Sample Report </a:t>
            </a:r>
            <a:endParaRPr lang="en-US" dirty="0"/>
          </a:p>
        </p:txBody>
      </p:sp>
      <p:pic>
        <p:nvPicPr>
          <p:cNvPr id="23554" name="Picture 5" descr="C:\Documents and Settings\gcountryman\My Documents\My Pictures\ReportPg1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4838" y="1219200"/>
            <a:ext cx="7934325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Railroad Operator Stakeholder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Each railroad serves different users roughly grouped under manufacturing, intermodal, and warehousing/distribution </a:t>
            </a:r>
          </a:p>
          <a:p>
            <a:pPr fontAlgn="auto">
              <a:spcAft>
                <a:spcPts val="0"/>
              </a:spcAft>
              <a:defRPr/>
            </a:pPr>
            <a:endParaRPr lang="en-US" sz="3200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 smtClean="0"/>
              <a:t>P&amp;BR serves manufacturing operations, a few warehousing/distribution operations, and has the capability in space requirements, track capacity and experience of handling unit trains of bulk materials.</a:t>
            </a:r>
          </a:p>
          <a:p>
            <a:pPr fontAlgn="auto">
              <a:spcAft>
                <a:spcPts val="0"/>
              </a:spcAft>
              <a:defRPr/>
            </a:pPr>
            <a:endParaRPr lang="en-US" sz="3200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 smtClean="0"/>
              <a:t>The Canton RR serves more warehousing/distribution operations, only a few manufacturing operations.</a:t>
            </a:r>
          </a:p>
          <a:p>
            <a:pPr fontAlgn="auto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sz="3200" dirty="0" smtClean="0"/>
              <a:t> 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 smtClean="0"/>
              <a:t>NS serves more bulk freight and intermodal operations, relatively few warehousing/distribution operations, and only one manufacturing operation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 smtClean="0"/>
              <a:t>CSXT serves the largest number of shippers in the port area with an almost equal distribution among bulk freight, intermodal, manufacturing, and warehousing/distribution operations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Railroad Operators Stakeholder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smtClean="0"/>
              <a:t>	Actual track inspections and acquisition and analysis of track inspection reports </a:t>
            </a:r>
            <a:r>
              <a:rPr lang="en-US" dirty="0" smtClean="0"/>
              <a:t>were </a:t>
            </a:r>
            <a:r>
              <a:rPr lang="en-US" dirty="0" smtClean="0"/>
              <a:t>not </a:t>
            </a:r>
            <a:r>
              <a:rPr lang="en-US" dirty="0" smtClean="0"/>
              <a:t>performed </a:t>
            </a:r>
            <a:r>
              <a:rPr lang="en-US" dirty="0" smtClean="0"/>
              <a:t>as part of this project. The following will be applied to the spreadsheets: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Track conditions </a:t>
            </a:r>
            <a:r>
              <a:rPr lang="en-US" dirty="0" smtClean="0"/>
              <a:t>considered </a:t>
            </a:r>
            <a:r>
              <a:rPr lang="en-US" dirty="0" smtClean="0"/>
              <a:t>“Good” if the track is in service, “Fair” if the track has been out of service but left in place, or “Removed.”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A generic cost to rehabilitate tracks in “Fair” condition </a:t>
            </a:r>
            <a:r>
              <a:rPr lang="en-US" dirty="0" smtClean="0"/>
              <a:t>was used</a:t>
            </a:r>
            <a:r>
              <a:rPr lang="en-US" dirty="0" smtClean="0"/>
              <a:t>.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 A generic cost to reconstruct </a:t>
            </a:r>
            <a:r>
              <a:rPr lang="en-US" dirty="0" smtClean="0"/>
              <a:t>was applied </a:t>
            </a:r>
            <a:r>
              <a:rPr lang="en-US" dirty="0" smtClean="0"/>
              <a:t>to locations where track has been removed.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Opportunities Analysis</a:t>
            </a:r>
            <a:endParaRPr lang="en-US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Humanst521 BT"/>
              </a:rPr>
              <a:t>Industrial Market Opportunities Analysis</a:t>
            </a:r>
          </a:p>
          <a:p>
            <a:pPr lvl="1"/>
            <a:r>
              <a:rPr lang="en-US" dirty="0" smtClean="0">
                <a:latin typeface="Humanst521 BT"/>
              </a:rPr>
              <a:t>Component of freight rail opportunities analysis</a:t>
            </a:r>
          </a:p>
          <a:p>
            <a:pPr lvl="1"/>
            <a:r>
              <a:rPr lang="en-US" dirty="0" smtClean="0">
                <a:latin typeface="Humanst521 BT"/>
              </a:rPr>
              <a:t>Important to understand industrial market, as industrial users most likely to demand rail access</a:t>
            </a:r>
          </a:p>
          <a:p>
            <a:pPr lvl="1"/>
            <a:r>
              <a:rPr lang="en-US" dirty="0" smtClean="0">
                <a:latin typeface="Humanst521 BT"/>
              </a:rPr>
              <a:t>Determining target industries offers insight to land use planning considerations</a:t>
            </a:r>
          </a:p>
          <a:p>
            <a:pPr lvl="1"/>
            <a:r>
              <a:rPr lang="en-US" dirty="0" smtClean="0">
                <a:latin typeface="Humanst521 BT"/>
              </a:rPr>
              <a:t>Tied to geographic and business/market opportunities</a:t>
            </a:r>
          </a:p>
          <a:p>
            <a:pPr lvl="1"/>
            <a:endParaRPr lang="en-US" dirty="0" smtClean="0">
              <a:latin typeface="Humanst521 BT"/>
            </a:endParaRPr>
          </a:p>
          <a:p>
            <a:pPr lvl="1"/>
            <a:endParaRPr lang="en-US" dirty="0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Opportunities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Increasing Goods Movement in Baltimore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Port recently exceeded previous record for container traffic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Over 630,000 containers from year ending March 2011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Container traffic growth area compared to more traditional strengths in forest products, bulk commodities, automobiles and roll-on/roll-off cargo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Port outperformed competition in New York, Norfolk and Philadelphia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Percentage and absolute tonnage growth higher in 2010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Attributed to gains in import and export of bulk commodities (export coal, import iron ore, and import salt in particular)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Opportunities Analysis</a:t>
            </a:r>
            <a:endParaRPr lang="en-US" dirty="0"/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Humanst521 BT"/>
              </a:rPr>
              <a:t>Investments Enhancing Baltimore’s Competitive Position Related to Panama Canal Expansion</a:t>
            </a:r>
          </a:p>
          <a:p>
            <a:pPr lvl="1"/>
            <a:r>
              <a:rPr lang="en-US" smtClean="0">
                <a:latin typeface="Humanst521 BT"/>
              </a:rPr>
              <a:t>Construction of 50-foot berth and associated Cranes at Seagirt Marine Terminal</a:t>
            </a:r>
          </a:p>
          <a:p>
            <a:pPr lvl="2"/>
            <a:r>
              <a:rPr lang="en-US" smtClean="0">
                <a:latin typeface="Humanst521 BT"/>
              </a:rPr>
              <a:t>Result of partnership between MPA and Ports America</a:t>
            </a:r>
          </a:p>
          <a:p>
            <a:pPr lvl="2"/>
            <a:r>
              <a:rPr lang="en-US" smtClean="0">
                <a:latin typeface="Humanst521 BT"/>
              </a:rPr>
              <a:t>Will position Baltimore among first two East Coast ports with depths to handle larger ocean vessels (Norfolk is only East Coast port that already has such depths)</a:t>
            </a:r>
          </a:p>
          <a:p>
            <a:pPr lvl="1"/>
            <a:r>
              <a:rPr lang="en-US" smtClean="0">
                <a:latin typeface="Humanst521 BT"/>
              </a:rPr>
              <a:t>CSX National Gateway project will provide double stack container efficiencies to points south and west</a:t>
            </a:r>
          </a:p>
          <a:p>
            <a:pPr lvl="1"/>
            <a:endParaRPr lang="en-US" smtClean="0">
              <a:latin typeface="Humanst521 BT"/>
            </a:endParaRPr>
          </a:p>
          <a:p>
            <a:endParaRPr lang="en-US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Opportunities Analysis</a:t>
            </a:r>
            <a:endParaRPr lang="en-US" dirty="0"/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Humanst521 BT"/>
              </a:rPr>
              <a:t>Baltimore’s Industrial Market</a:t>
            </a:r>
          </a:p>
          <a:p>
            <a:pPr lvl="1"/>
            <a:r>
              <a:rPr lang="en-US" dirty="0" smtClean="0">
                <a:latin typeface="Humanst521 BT"/>
              </a:rPr>
              <a:t>Rebounding from economic downturn</a:t>
            </a:r>
          </a:p>
          <a:p>
            <a:pPr lvl="2"/>
            <a:r>
              <a:rPr lang="en-US" dirty="0" smtClean="0">
                <a:latin typeface="Humanst521 BT"/>
              </a:rPr>
              <a:t>Increased activity at Port of Baltimore generating demand for warehouse space</a:t>
            </a:r>
          </a:p>
          <a:p>
            <a:pPr lvl="1"/>
            <a:r>
              <a:rPr lang="en-US" dirty="0" smtClean="0">
                <a:latin typeface="Humanst521 BT"/>
              </a:rPr>
              <a:t>Features lower vacancy rate than in region</a:t>
            </a:r>
          </a:p>
          <a:p>
            <a:pPr lvl="1"/>
            <a:r>
              <a:rPr lang="en-US" dirty="0" smtClean="0">
                <a:latin typeface="Humanst521 BT"/>
              </a:rPr>
              <a:t>Absorbed 133,000 square feet of industrial space in the first quarter of 2011, representing 63% of city-wide absorption</a:t>
            </a:r>
          </a:p>
          <a:p>
            <a:pPr lvl="1"/>
            <a:r>
              <a:rPr lang="en-US" dirty="0" smtClean="0">
                <a:latin typeface="Humanst521 BT"/>
              </a:rPr>
              <a:t>Contains 23% of region’s warehouse space</a:t>
            </a:r>
          </a:p>
          <a:p>
            <a:pPr lvl="1"/>
            <a:r>
              <a:rPr lang="en-US" dirty="0" smtClean="0">
                <a:latin typeface="Humanst521 BT"/>
              </a:rPr>
              <a:t>Vacancy rate for warehouse lower than all industrial spaces, indicative of demand for warehousing</a:t>
            </a:r>
          </a:p>
          <a:p>
            <a:endParaRPr lang="en-US" dirty="0" smtClean="0">
              <a:latin typeface="Humanst521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04800"/>
            <a:ext cx="8229600" cy="6858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8F7D03"/>
                </a:solidFill>
                <a:effectLst>
                  <a:outerShdw blurRad="12700" dist="12700" algn="l" rotWithShape="0">
                    <a:prstClr val="black">
                      <a:alpha val="69000"/>
                    </a:prstClr>
                  </a:outerShdw>
                </a:effectLst>
                <a:latin typeface="Lapidary333 BT" pitchFamily="18" charset="0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Opportunities Analysis - Findings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990600"/>
            <a:ext cx="8610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Rail-served </a:t>
            </a:r>
            <a:r>
              <a:rPr lang="en-US" sz="2400" dirty="0">
                <a:solidFill>
                  <a:schemeClr val="tx2"/>
                </a:solidFill>
                <a:latin typeface="Humanst521 BT"/>
              </a:rPr>
              <a:t>industrial properties are a unique resource </a:t>
            </a: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- </a:t>
            </a:r>
            <a:r>
              <a:rPr lang="en-US" sz="2400" dirty="0">
                <a:solidFill>
                  <a:schemeClr val="tx2"/>
                </a:solidFill>
                <a:latin typeface="Humanst521 BT"/>
              </a:rPr>
              <a:t>need to preserve properties as well as the rail access to these </a:t>
            </a: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properties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Rail </a:t>
            </a:r>
            <a:r>
              <a:rPr lang="en-US" sz="2400" dirty="0">
                <a:solidFill>
                  <a:schemeClr val="tx2"/>
                </a:solidFill>
                <a:latin typeface="Humanst521 BT"/>
              </a:rPr>
              <a:t>access offers unique opportunities for warehouse distribution centers to take advantage of dual rail and water </a:t>
            </a: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access</a:t>
            </a:r>
            <a:endParaRPr lang="en-US" sz="2400" dirty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Maintaining </a:t>
            </a:r>
            <a:r>
              <a:rPr lang="en-US" sz="2400" dirty="0">
                <a:solidFill>
                  <a:schemeClr val="tx2"/>
                </a:solidFill>
                <a:latin typeface="Humanst521 BT"/>
              </a:rPr>
              <a:t>opportunities for industrial development through the Baltimore City Zoning </a:t>
            </a: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process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Humanst521 BT"/>
              </a:rPr>
              <a:t>Rail </a:t>
            </a: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likely </a:t>
            </a:r>
            <a:r>
              <a:rPr lang="en-US" sz="2400" dirty="0">
                <a:solidFill>
                  <a:schemeClr val="tx2"/>
                </a:solidFill>
                <a:latin typeface="Humanst521 BT"/>
              </a:rPr>
              <a:t>to become more important in the future as transportation costs rise over the </a:t>
            </a:r>
            <a:r>
              <a:rPr lang="en-US" sz="2400" dirty="0" smtClean="0">
                <a:solidFill>
                  <a:schemeClr val="tx2"/>
                </a:solidFill>
                <a:latin typeface="Humanst521 BT"/>
              </a:rPr>
              <a:t>long-term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81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304800"/>
            <a:ext cx="8229600" cy="6858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8F7D03"/>
                </a:solidFill>
                <a:effectLst>
                  <a:outerShdw blurRad="12700" dist="12700" algn="l" rotWithShape="0">
                    <a:prstClr val="black">
                      <a:alpha val="69000"/>
                    </a:prstClr>
                  </a:outerShdw>
                </a:effectLst>
                <a:latin typeface="Lapidary333 BT" pitchFamily="18" charset="0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8F7D03"/>
                </a:solidFill>
                <a:latin typeface="Lapidary333 BT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Project Deliverables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228600" y="1066800"/>
            <a:ext cx="8763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600" dirty="0" smtClean="0">
                <a:solidFill>
                  <a:schemeClr val="tx2"/>
                </a:solidFill>
                <a:latin typeface="Humanst521 BT"/>
              </a:rPr>
              <a:t>Geospatial Database &amp; Technical Memorandum</a:t>
            </a:r>
          </a:p>
          <a:p>
            <a:pPr marL="342900" indent="-342900">
              <a:buFont typeface="+mj-lt"/>
              <a:buAutoNum type="arabicPeriod"/>
            </a:pPr>
            <a:endParaRPr lang="en-US" sz="2600" dirty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600" dirty="0" smtClean="0">
                <a:solidFill>
                  <a:schemeClr val="tx2"/>
                </a:solidFill>
                <a:latin typeface="Humanst521 BT"/>
              </a:rPr>
              <a:t>Opportunities Analysis Report</a:t>
            </a:r>
          </a:p>
          <a:p>
            <a:pPr marL="342900" indent="-342900">
              <a:buFont typeface="+mj-lt"/>
              <a:buAutoNum type="arabicPeriod"/>
            </a:pPr>
            <a:endParaRPr lang="en-US" sz="2600" dirty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600" dirty="0" smtClean="0">
                <a:solidFill>
                  <a:schemeClr val="tx2"/>
                </a:solidFill>
                <a:latin typeface="Humanst521 BT"/>
              </a:rPr>
              <a:t>Temporary website </a:t>
            </a:r>
            <a:r>
              <a:rPr lang="en-US" sz="2800" u="sng" dirty="0" smtClean="0">
                <a:solidFill>
                  <a:srgbClr val="1F497D"/>
                </a:solidFill>
                <a:latin typeface="Calibri"/>
                <a:ea typeface="Calibri"/>
                <a:hlinkClick r:id="rId2"/>
              </a:rPr>
              <a:t>http</a:t>
            </a:r>
            <a:r>
              <a:rPr lang="en-US" sz="2800" u="sng" dirty="0">
                <a:solidFill>
                  <a:srgbClr val="1F497D"/>
                </a:solidFill>
                <a:latin typeface="Calibri"/>
                <a:ea typeface="Calibri"/>
                <a:hlinkClick r:id="rId2"/>
              </a:rPr>
              <a:t>://snowserver.enterinfo.com/RailServedProperties</a:t>
            </a:r>
            <a:endParaRPr lang="en-US" sz="2600" dirty="0" smtClean="0">
              <a:solidFill>
                <a:schemeClr val="tx2"/>
              </a:solidFill>
              <a:latin typeface="Humanst521 BT"/>
            </a:endParaRPr>
          </a:p>
          <a:p>
            <a:pPr marL="342900" indent="-342900">
              <a:buFont typeface="+mj-lt"/>
              <a:buAutoNum type="arabicPeriod"/>
            </a:pPr>
            <a:endParaRPr lang="en-US" sz="2600" dirty="0">
              <a:solidFill>
                <a:schemeClr val="tx2"/>
              </a:solidFill>
              <a:latin typeface="Humanst521 B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tx2"/>
                </a:solidFill>
                <a:latin typeface="Humanst521 BT"/>
              </a:rPr>
              <a:t>Preliminary Report (Excel Spreadsheet) with rail-served properties and key data elements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067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/>
              <a:t>Data:</a:t>
            </a:r>
            <a:r>
              <a:rPr lang="en-US" sz="2400" dirty="0"/>
              <a:t> While considerable effort was expended to obtain the </a:t>
            </a:r>
            <a:r>
              <a:rPr lang="en-US" sz="2400" dirty="0" smtClean="0"/>
              <a:t>current data, </a:t>
            </a:r>
            <a:r>
              <a:rPr lang="en-US" sz="2400" dirty="0"/>
              <a:t>the Project’s time and scope did not allow for more in-depth research of the properties.</a:t>
            </a:r>
          </a:p>
          <a:p>
            <a:endParaRPr lang="en-US" sz="2400" u="sng" dirty="0" smtClean="0"/>
          </a:p>
          <a:p>
            <a:r>
              <a:rPr lang="en-US" sz="2400" u="sng" dirty="0" smtClean="0"/>
              <a:t>Maintenance</a:t>
            </a:r>
            <a:r>
              <a:rPr lang="en-US" sz="2400" dirty="0"/>
              <a:t>: The data needs to be updated on a periodic basis.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u="sng" dirty="0" smtClean="0"/>
              <a:t>Web </a:t>
            </a:r>
            <a:r>
              <a:rPr lang="en-US" sz="2400" u="sng" dirty="0"/>
              <a:t>Site</a:t>
            </a:r>
            <a:r>
              <a:rPr lang="en-US" sz="2400" dirty="0"/>
              <a:t>: The current web site is temporary.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u="sng" dirty="0" smtClean="0"/>
              <a:t>Opportunities Analysis</a:t>
            </a:r>
            <a:r>
              <a:rPr lang="en-US" sz="2400" dirty="0" smtClean="0"/>
              <a:t>: Share data/report with economic development staff at state/local level.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9597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Form a project working group</a:t>
            </a:r>
          </a:p>
          <a:p>
            <a:r>
              <a:rPr lang="en-US" dirty="0" smtClean="0"/>
              <a:t>Identify agency/staff lead for next phase </a:t>
            </a:r>
          </a:p>
          <a:p>
            <a:r>
              <a:rPr lang="en-US" dirty="0" smtClean="0"/>
              <a:t>Identify/secure funding for updates, maintenance, marketing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632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Humanst521 BT"/>
            </a:endParaRPr>
          </a:p>
          <a:p>
            <a:endParaRPr lang="en-US" dirty="0" smtClean="0">
              <a:latin typeface="Humanst521 BT"/>
            </a:endParaRPr>
          </a:p>
          <a:p>
            <a:endParaRPr lang="en-US" dirty="0" smtClean="0">
              <a:latin typeface="Humanst521 BT"/>
            </a:endParaRPr>
          </a:p>
          <a:p>
            <a:pPr algn="ctr">
              <a:buFont typeface="Wingdings 3" pitchFamily="18" charset="2"/>
              <a:buNone/>
            </a:pPr>
            <a:r>
              <a:rPr lang="en-US" sz="7200" dirty="0" smtClean="0">
                <a:latin typeface="Humanst521 BT"/>
              </a:rPr>
              <a:t>THANK YOU! </a:t>
            </a:r>
          </a:p>
          <a:p>
            <a:endParaRPr lang="en-US" dirty="0" smtClean="0">
              <a:latin typeface="Humanst521 B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692</Words>
  <Application>Microsoft Office PowerPoint</Application>
  <PresentationFormat>On-screen Show (4:3)</PresentationFormat>
  <Paragraphs>133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Humanst521 BT</vt:lpstr>
      <vt:lpstr>Wingdings 3</vt:lpstr>
      <vt:lpstr>Lapidary333 BT</vt:lpstr>
      <vt:lpstr>Calibri</vt:lpstr>
      <vt:lpstr>Wingdings</vt:lpstr>
      <vt:lpstr>Office Theme</vt:lpstr>
      <vt:lpstr> Rail-Served Properties Inventory &amp; Opportunities Analysis Study  </vt:lpstr>
      <vt:lpstr>POB Rail-Served Properties Inventory &amp; Opportunities Analysis Study</vt:lpstr>
      <vt:lpstr>Project Description</vt:lpstr>
      <vt:lpstr>Stakeholders</vt:lpstr>
      <vt:lpstr>Definition of Project Study Area</vt:lpstr>
      <vt:lpstr>Project Study Area</vt:lpstr>
      <vt:lpstr>Database &amp; Minimum Attribute Information </vt:lpstr>
      <vt:lpstr>Rail-Served Properties Sample Report </vt:lpstr>
      <vt:lpstr>Railroad Operator Stakeholder Outreach</vt:lpstr>
      <vt:lpstr>Railroad Operators Stakeholder Outreach</vt:lpstr>
      <vt:lpstr>Opportunities Analysis</vt:lpstr>
      <vt:lpstr>Opportunities Analysis</vt:lpstr>
      <vt:lpstr>Opportunities Analysis</vt:lpstr>
      <vt:lpstr>Opportunities Analysis</vt:lpstr>
      <vt:lpstr>PowerPoint Presentation</vt:lpstr>
      <vt:lpstr>PowerPoint Presentation</vt:lpstr>
      <vt:lpstr>Next Steps</vt:lpstr>
      <vt:lpstr>Next Steps</vt:lpstr>
      <vt:lpstr>PowerPoint Presentation</vt:lpstr>
    </vt:vector>
  </TitlesOfParts>
  <Company>Whitman, Requardt &amp; Associates, LLP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asengvieng</dc:creator>
  <cp:lastModifiedBy>Bala Akundi</cp:lastModifiedBy>
  <cp:revision>138</cp:revision>
  <dcterms:created xsi:type="dcterms:W3CDTF">2011-06-09T15:26:16Z</dcterms:created>
  <dcterms:modified xsi:type="dcterms:W3CDTF">2012-02-02T13:25:23Z</dcterms:modified>
</cp:coreProperties>
</file>