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>
  <p:sldMasterIdLst>
    <p:sldMasterId id="2147483952" r:id="rId1"/>
  </p:sldMasterIdLst>
  <p:notesMasterIdLst>
    <p:notesMasterId r:id="rId11"/>
  </p:notesMasterIdLst>
  <p:handoutMasterIdLst>
    <p:handoutMasterId r:id="rId12"/>
  </p:handoutMasterIdLst>
  <p:sldIdLst>
    <p:sldId id="256" r:id="rId2"/>
    <p:sldId id="377" r:id="rId3"/>
    <p:sldId id="371" r:id="rId4"/>
    <p:sldId id="378" r:id="rId5"/>
    <p:sldId id="376" r:id="rId6"/>
    <p:sldId id="379" r:id="rId7"/>
    <p:sldId id="380" r:id="rId8"/>
    <p:sldId id="381" r:id="rId9"/>
    <p:sldId id="382" r:id="rId10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FF0000"/>
    <a:srgbClr val="009999"/>
    <a:srgbClr val="000066"/>
    <a:srgbClr val="0075B0"/>
    <a:srgbClr val="3366CC"/>
    <a:srgbClr val="FFCCCC"/>
    <a:srgbClr val="B9D5C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3" autoAdjust="0"/>
    <p:restoredTop sz="88112" autoAdjust="0"/>
  </p:normalViewPr>
  <p:slideViewPr>
    <p:cSldViewPr>
      <p:cViewPr varScale="1">
        <p:scale>
          <a:sx n="44" d="100"/>
          <a:sy n="44" d="100"/>
        </p:scale>
        <p:origin x="-1286" y="-67"/>
      </p:cViewPr>
      <p:guideLst>
        <p:guide orient="horz" pos="2160"/>
        <p:guide pos="32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574" y="-102"/>
      </p:cViewPr>
      <p:guideLst>
        <p:guide orient="horz" pos="2927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07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54" tIns="46227" rIns="92454" bIns="46227" numCol="1" anchor="t" anchorCtr="0" compatLnSpc="1">
            <a:prstTxWarp prst="textNoShape">
              <a:avLst/>
            </a:prstTxWarp>
          </a:bodyPr>
          <a:lstStyle>
            <a:lvl1pPr defTabSz="925513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1450" y="0"/>
            <a:ext cx="30591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54" tIns="46227" rIns="92454" bIns="46227" numCol="1" anchor="t" anchorCtr="0" compatLnSpc="1">
            <a:prstTxWarp prst="textNoShape">
              <a:avLst/>
            </a:prstTxWarp>
          </a:bodyPr>
          <a:lstStyle>
            <a:lvl1pPr algn="r" defTabSz="925513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850"/>
            <a:ext cx="30607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54" tIns="46227" rIns="92454" bIns="46227" numCol="1" anchor="b" anchorCtr="0" compatLnSpc="1">
            <a:prstTxWarp prst="textNoShape">
              <a:avLst/>
            </a:prstTxWarp>
          </a:bodyPr>
          <a:lstStyle>
            <a:lvl1pPr defTabSz="925513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1450" y="8832850"/>
            <a:ext cx="305911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54" tIns="46227" rIns="92454" bIns="46227" numCol="1" anchor="b" anchorCtr="0" compatLnSpc="1">
            <a:prstTxWarp prst="textNoShape">
              <a:avLst/>
            </a:prstTxWarp>
          </a:bodyPr>
          <a:lstStyle>
            <a:lvl1pPr algn="r" defTabSz="925513">
              <a:defRPr sz="1200">
                <a:latin typeface="Times New Roman" pitchFamily="18" charset="0"/>
              </a:defRPr>
            </a:lvl1pPr>
          </a:lstStyle>
          <a:p>
            <a:fld id="{88D3968B-4EDB-41FF-A1E5-048DCC76711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53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94" tIns="46346" rIns="92694" bIns="46346" numCol="1" anchor="t" anchorCtr="0" compatLnSpc="1">
            <a:prstTxWarp prst="textNoShape">
              <a:avLst/>
            </a:prstTxWarp>
          </a:bodyPr>
          <a:lstStyle>
            <a:lvl1pPr defTabSz="92868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5100" y="0"/>
            <a:ext cx="30353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94" tIns="46346" rIns="92694" bIns="46346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17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82688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94" tIns="46346" rIns="92694" bIns="463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30353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94" tIns="46346" rIns="92694" bIns="46346" numCol="1" anchor="b" anchorCtr="0" compatLnSpc="1">
            <a:prstTxWarp prst="textNoShape">
              <a:avLst/>
            </a:prstTxWarp>
          </a:bodyPr>
          <a:lstStyle>
            <a:lvl1pPr defTabSz="92868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5100" y="8832850"/>
            <a:ext cx="30353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94" tIns="46346" rIns="92694" bIns="46346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>
                <a:latin typeface="Times New Roman" pitchFamily="18" charset="0"/>
              </a:defRPr>
            </a:lvl1pPr>
          </a:lstStyle>
          <a:p>
            <a:fld id="{98C19800-FB54-4A44-B0FE-3BDF2F08769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E70143-23F0-4C01-AC99-54C4C1F1E86B}" type="slidenum">
              <a:rPr lang="en-US"/>
              <a:pPr/>
              <a:t>0</a:t>
            </a:fld>
            <a:endParaRPr lang="en-US"/>
          </a:p>
        </p:txBody>
      </p:sp>
      <p:sp>
        <p:nvSpPr>
          <p:cNvPr id="23347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TPB is conducting a HTS in order to generate data for use in the traffic models and for projecting future demand on the roads and on public transportation.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793BAA-FF20-4207-9BA3-144597449CAB}" type="slidenum">
              <a:rPr lang="en-US"/>
              <a:pPr/>
              <a:t>1</a:t>
            </a:fld>
            <a:endParaRPr lang="en-US"/>
          </a:p>
        </p:txBody>
      </p:sp>
      <p:sp>
        <p:nvSpPr>
          <p:cNvPr id="2119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19800-FB54-4A44-B0FE-3BDF2F08769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19800-FB54-4A44-B0FE-3BDF2F08769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19800-FB54-4A44-B0FE-3BDF2F08769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19800-FB54-4A44-B0FE-3BDF2F08769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9/9/2011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2007 Household Travel Survey</a:t>
            </a:r>
            <a:endParaRPr lang="en-US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Line 9"/>
          <p:cNvSpPr>
            <a:spLocks noChangeShapeType="1"/>
          </p:cNvSpPr>
          <p:nvPr userDrawn="1"/>
        </p:nvSpPr>
        <p:spPr bwMode="auto">
          <a:xfrm>
            <a:off x="1371600" y="2895600"/>
            <a:ext cx="73914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9/9/2011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641A7-BAEC-4D07-AB0D-5277D0A6F3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9/9/2011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C0917-CF2C-490B-8089-CA3F11EC6F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9/9/2011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2148-3D68-4D86-B72F-DD03CE32DD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9/9/2011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0C1E9-BE6B-445F-B96E-E32F420051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9/9/2011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FE411-2D2A-411C-AE98-0C8D9F1F04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9/9/2011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8CA07-9BE1-4DBF-9DFA-181FE9FD4D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9/9/2011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B99E4-F8BC-4D8F-B6F3-2BA7E3CD1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9/9/2011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9999-54CA-4D20-8407-9D9F817ADC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9/9/2011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5B41E-D703-430C-89D3-A78C3CB49C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9/9/2011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134-5183-4928-B8D6-AA3785AF41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9/9/2011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C7EF8-0853-4A82-95C2-C15999EF6B5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83" name="Rectangle 15"/>
          <p:cNvSpPr>
            <a:spLocks noGrp="1" noChangeArrowheads="1"/>
          </p:cNvSpPr>
          <p:nvPr>
            <p:ph type="ctrTitle"/>
          </p:nvPr>
        </p:nvSpPr>
        <p:spPr>
          <a:xfrm>
            <a:off x="1143000" y="914400"/>
            <a:ext cx="7391400" cy="1752600"/>
          </a:xfrm>
        </p:spPr>
        <p:txBody>
          <a:bodyPr>
            <a:noAutofit/>
          </a:bodyPr>
          <a:lstStyle/>
          <a:p>
            <a:pPr algn="ctr"/>
            <a:r>
              <a:rPr lang="en-US" sz="3800" dirty="0" smtClean="0">
                <a:latin typeface="Tahoma" pitchFamily="34" charset="0"/>
              </a:rPr>
              <a:t>2011-2012 TPB</a:t>
            </a:r>
            <a:br>
              <a:rPr lang="en-US" sz="3800" dirty="0" smtClean="0">
                <a:latin typeface="Tahoma" pitchFamily="34" charset="0"/>
              </a:rPr>
            </a:br>
            <a:r>
              <a:rPr lang="en-US" sz="3800" dirty="0" smtClean="0">
                <a:latin typeface="Tahoma" pitchFamily="34" charset="0"/>
              </a:rPr>
              <a:t>Geographically-Focused Household </a:t>
            </a:r>
            <a:r>
              <a:rPr lang="en-US" sz="3800" dirty="0">
                <a:latin typeface="Tahoma" pitchFamily="34" charset="0"/>
              </a:rPr>
              <a:t>Travel </a:t>
            </a:r>
            <a:r>
              <a:rPr lang="en-US" sz="3800" dirty="0" smtClean="0">
                <a:latin typeface="Tahoma" pitchFamily="34" charset="0"/>
              </a:rPr>
              <a:t>Surveys</a:t>
            </a:r>
            <a:endParaRPr lang="en-US" sz="3800" dirty="0">
              <a:latin typeface="Tahoma" pitchFamily="34" charset="0"/>
            </a:endParaRPr>
          </a:p>
        </p:txBody>
      </p:sp>
      <p:sp>
        <p:nvSpPr>
          <p:cNvPr id="83984" name="Rectangle 1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352800"/>
            <a:ext cx="6400800" cy="1752600"/>
          </a:xfrm>
        </p:spPr>
        <p:txBody>
          <a:bodyPr>
            <a:normAutofit fontScale="92500" lnSpcReduction="20000"/>
          </a:bodyPr>
          <a:lstStyle/>
          <a:p>
            <a:endParaRPr lang="en-US"/>
          </a:p>
          <a:p>
            <a:endParaRPr lang="en-US"/>
          </a:p>
          <a:p>
            <a:r>
              <a:rPr lang="en-US"/>
              <a:t/>
            </a:r>
            <a:br>
              <a:rPr lang="en-US"/>
            </a:br>
            <a:endParaRPr lang="en-US"/>
          </a:p>
        </p:txBody>
      </p:sp>
      <p:sp>
        <p:nvSpPr>
          <p:cNvPr id="83985" name="Text Box 17"/>
          <p:cNvSpPr txBox="1">
            <a:spLocks noChangeArrowheads="1"/>
          </p:cNvSpPr>
          <p:nvPr/>
        </p:nvSpPr>
        <p:spPr bwMode="auto">
          <a:xfrm>
            <a:off x="609600" y="2971800"/>
            <a:ext cx="8305800" cy="350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2800" dirty="0">
              <a:solidFill>
                <a:schemeClr val="accent2"/>
              </a:solidFill>
              <a:latin typeface="Times New Roman" pitchFamily="18" charset="0"/>
            </a:endParaRPr>
          </a:p>
          <a:p>
            <a:pPr algn="ctr">
              <a:spcBef>
                <a:spcPct val="50000"/>
              </a:spcBef>
            </a:pPr>
            <a:endParaRPr lang="en-US" sz="2800" dirty="0">
              <a:solidFill>
                <a:schemeClr val="accent2"/>
              </a:solidFill>
              <a:latin typeface="Times New Roman" pitchFamily="18" charset="0"/>
            </a:endParaRPr>
          </a:p>
          <a:p>
            <a:pPr algn="ctr"/>
            <a:r>
              <a:rPr lang="en-US" sz="2600" dirty="0">
                <a:latin typeface="Times New Roman" pitchFamily="18" charset="0"/>
              </a:rPr>
              <a:t>Robert E. Griffiths</a:t>
            </a:r>
          </a:p>
          <a:p>
            <a:pPr algn="ctr"/>
            <a:r>
              <a:rPr lang="en-US" sz="2600" dirty="0">
                <a:latin typeface="Times New Roman" pitchFamily="18" charset="0"/>
              </a:rPr>
              <a:t>Technical Services </a:t>
            </a:r>
            <a:r>
              <a:rPr lang="en-US" sz="2600" dirty="0" smtClean="0">
                <a:latin typeface="Times New Roman" pitchFamily="18" charset="0"/>
              </a:rPr>
              <a:t>Director</a:t>
            </a:r>
          </a:p>
          <a:p>
            <a:pPr algn="ctr"/>
            <a:endParaRPr lang="en-US" sz="2600" dirty="0">
              <a:latin typeface="Times New Roman" pitchFamily="18" charset="0"/>
            </a:endParaRPr>
          </a:p>
          <a:p>
            <a:pPr algn="ctr"/>
            <a:endParaRPr lang="en-US" sz="2600" dirty="0" smtClean="0">
              <a:latin typeface="Times New Roman" pitchFamily="18" charset="0"/>
            </a:endParaRPr>
          </a:p>
          <a:p>
            <a:pPr algn="ctr"/>
            <a:r>
              <a:rPr lang="en-US" sz="2400" dirty="0" smtClean="0">
                <a:latin typeface="Times New Roman" pitchFamily="18" charset="0"/>
              </a:rPr>
              <a:t>TPB Technical Committee Meeting </a:t>
            </a:r>
            <a:endParaRPr lang="en-US" sz="2400" dirty="0">
              <a:latin typeface="Times New Roman" pitchFamily="18" charset="0"/>
            </a:endParaRPr>
          </a:p>
          <a:p>
            <a:pPr algn="ctr"/>
            <a:r>
              <a:rPr lang="en-US" sz="2400" dirty="0" smtClean="0">
                <a:latin typeface="Times New Roman" pitchFamily="18" charset="0"/>
              </a:rPr>
              <a:t>September  9, 2011</a:t>
            </a:r>
            <a:endParaRPr lang="en-US" sz="2000" b="1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54" name="Rectangle 10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Project Objectives </a:t>
            </a:r>
            <a:endParaRPr lang="en-US" dirty="0"/>
          </a:p>
        </p:txBody>
      </p:sp>
      <p:sp>
        <p:nvSpPr>
          <p:cNvPr id="210955" name="Rectangle 11"/>
          <p:cNvSpPr>
            <a:spLocks noGrp="1" noChangeArrowheads="1"/>
          </p:cNvSpPr>
          <p:nvPr>
            <p:ph idx="1"/>
          </p:nvPr>
        </p:nvSpPr>
        <p:spPr>
          <a:xfrm>
            <a:off x="304800" y="1447800"/>
            <a:ext cx="8534400" cy="480059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650" dirty="0" smtClean="0"/>
              <a:t>Collect additional household  travel  survey data to permit </a:t>
            </a:r>
            <a:r>
              <a:rPr lang="en-US" sz="2650" dirty="0"/>
              <a:t>more intensive analysis of </a:t>
            </a:r>
            <a:r>
              <a:rPr lang="en-US" sz="2650" dirty="0" smtClean="0"/>
              <a:t>growth </a:t>
            </a:r>
            <a:r>
              <a:rPr lang="en-US" sz="2650" dirty="0"/>
              <a:t>and transportation </a:t>
            </a:r>
            <a:r>
              <a:rPr lang="en-US" sz="2650" dirty="0" smtClean="0"/>
              <a:t>issues in specific geographic sub-areas of the region (Case Studies) </a:t>
            </a:r>
          </a:p>
          <a:p>
            <a:pPr>
              <a:lnSpc>
                <a:spcPct val="90000"/>
              </a:lnSpc>
            </a:pPr>
            <a:r>
              <a:rPr lang="en-US" sz="2650" dirty="0" smtClean="0"/>
              <a:t>Analyze </a:t>
            </a:r>
            <a:r>
              <a:rPr lang="en-US" sz="2650" dirty="0"/>
              <a:t>specific aspects of daily travel behavior in smaller </a:t>
            </a:r>
            <a:r>
              <a:rPr lang="en-US" sz="2650" dirty="0" smtClean="0"/>
              <a:t>neighborhoods and  communities in the region with different densities, physical characteristics and transportation options  </a:t>
            </a:r>
          </a:p>
          <a:p>
            <a:pPr>
              <a:lnSpc>
                <a:spcPct val="90000"/>
              </a:lnSpc>
            </a:pPr>
            <a:r>
              <a:rPr lang="en-US" sz="2650" dirty="0" smtClean="0"/>
              <a:t>Assist local planners with current local land use and transportation planning efforts. </a:t>
            </a:r>
          </a:p>
          <a:p>
            <a:pPr>
              <a:lnSpc>
                <a:spcPct val="90000"/>
              </a:lnSpc>
            </a:pPr>
            <a:r>
              <a:rPr lang="en-US" altLang="en-US" sz="2650" dirty="0" smtClean="0"/>
              <a:t>Build a household  travel survey database that can measure changes in local community  travel behavior over a period of time (before and after comparisons).  </a:t>
            </a:r>
            <a:endParaRPr lang="en-US" altLang="en-US" sz="26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D37C450E-CB83-4027-A8F8-2831BE95267E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on </a:t>
            </a:r>
            <a:r>
              <a:rPr lang="en-US" dirty="0" smtClean="0"/>
              <a:t>New Surveys</a:t>
            </a:r>
            <a:endParaRPr lang="en-US" dirty="0"/>
          </a:p>
        </p:txBody>
      </p:sp>
      <p:sp>
        <p:nvSpPr>
          <p:cNvPr id="3614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/>
              <a:t>Follow-on to 2007-2008 Regional Household Travel Survey  that was primarily conducted for the development of the new travel demand model </a:t>
            </a:r>
            <a:endParaRPr lang="en-US" sz="2600" dirty="0"/>
          </a:p>
          <a:p>
            <a:r>
              <a:rPr lang="en-US" sz="2600" dirty="0" smtClean="0"/>
              <a:t>Addresses a need expressed by local planners for geographic specific travel data.</a:t>
            </a:r>
          </a:p>
          <a:p>
            <a:r>
              <a:rPr lang="en-US" sz="2600" dirty="0" smtClean="0"/>
              <a:t>Provides some current small area community-level socio-economic  data that is no longer available for the Decennial Census.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2431282D-AD6E-4EC0-A671-7CEC82156CC7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Successful Application of Survey Methodology</a:t>
            </a:r>
            <a:endParaRPr lang="en-US" dirty="0"/>
          </a:p>
        </p:txBody>
      </p:sp>
      <p:sp>
        <p:nvSpPr>
          <p:cNvPr id="36147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00201"/>
            <a:ext cx="8153400" cy="4419599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The methodology used  in the 2007-2008 Regional Household Travel Survey was found to be very successful.</a:t>
            </a:r>
          </a:p>
          <a:p>
            <a:r>
              <a:rPr lang="en-US" dirty="0" smtClean="0"/>
              <a:t>Arlington County with assistance from TPB staff used this methodology to conducted its own supplemental follow-on geographically focused  in the Spring of 2010. </a:t>
            </a:r>
          </a:p>
          <a:p>
            <a:r>
              <a:rPr lang="en-US" dirty="0" smtClean="0"/>
              <a:t>Arlington County collected  400 additional targeted household travel survey interviews in the Columbia Pike, Shirlington and Route 1 Jefferson Davis areas of the County.</a:t>
            </a:r>
          </a:p>
          <a:p>
            <a:r>
              <a:rPr lang="en-US" dirty="0" smtClean="0"/>
              <a:t>TPB staff processed the collected survey data using  the same procedures used in the 2007-2008 </a:t>
            </a:r>
            <a:r>
              <a:rPr lang="en-US" dirty="0" smtClean="0"/>
              <a:t>Regional Household Travel Survey.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2431282D-AD6E-4EC0-A671-7CEC82156CC7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Fall 2011 Data Collection</a:t>
            </a:r>
            <a:endParaRPr lang="en-US" dirty="0"/>
          </a:p>
        </p:txBody>
      </p:sp>
      <p:sp>
        <p:nvSpPr>
          <p:cNvPr id="36147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8229600" cy="48768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 seven </a:t>
            </a:r>
            <a:r>
              <a:rPr lang="en-US" dirty="0" smtClean="0"/>
              <a:t>areas </a:t>
            </a:r>
            <a:r>
              <a:rPr lang="en-US" dirty="0"/>
              <a:t>to be surveyed in the fall of 2011 are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dirty="0"/>
              <a:t> </a:t>
            </a:r>
          </a:p>
          <a:p>
            <a:pPr lvl="0"/>
            <a:r>
              <a:rPr lang="en-US" dirty="0"/>
              <a:t>The </a:t>
            </a:r>
            <a:r>
              <a:rPr lang="en-US" u="sng" dirty="0"/>
              <a:t>14th St NW Corridor </a:t>
            </a:r>
            <a:r>
              <a:rPr lang="en-US" dirty="0"/>
              <a:t>in the District of Columbia (from Massachusetts Ave NW to north of Florida Ave NW)</a:t>
            </a:r>
          </a:p>
          <a:p>
            <a:pPr lvl="0"/>
            <a:r>
              <a:rPr lang="en-US" dirty="0"/>
              <a:t>The </a:t>
            </a:r>
            <a:r>
              <a:rPr lang="en-US" u="sng" dirty="0"/>
              <a:t>White Flint </a:t>
            </a:r>
            <a:r>
              <a:rPr lang="en-US" dirty="0"/>
              <a:t>area in Montgomery County, Maryland</a:t>
            </a:r>
          </a:p>
          <a:p>
            <a:pPr lvl="0"/>
            <a:r>
              <a:rPr lang="en-US" dirty="0"/>
              <a:t>The </a:t>
            </a:r>
            <a:r>
              <a:rPr lang="en-US" u="sng" dirty="0"/>
              <a:t>Purple Line International Corridor </a:t>
            </a:r>
            <a:r>
              <a:rPr lang="en-US" dirty="0"/>
              <a:t>in Montgomery and Prince George’s Counties, Maryland (University Blvd from south of I-495 to Adelphi Rd)</a:t>
            </a:r>
          </a:p>
          <a:p>
            <a:pPr lvl="0"/>
            <a:r>
              <a:rPr lang="en-US" dirty="0"/>
              <a:t>The </a:t>
            </a:r>
            <a:r>
              <a:rPr lang="en-US" u="sng" dirty="0"/>
              <a:t>Largo</a:t>
            </a:r>
            <a:r>
              <a:rPr lang="en-US" dirty="0"/>
              <a:t> area in Prince George’s County, Maryland</a:t>
            </a:r>
          </a:p>
          <a:p>
            <a:pPr lvl="0"/>
            <a:r>
              <a:rPr lang="en-US" dirty="0"/>
              <a:t>The </a:t>
            </a:r>
            <a:r>
              <a:rPr lang="en-US" u="sng" dirty="0"/>
              <a:t>City of Frederick</a:t>
            </a:r>
            <a:r>
              <a:rPr lang="en-US" dirty="0"/>
              <a:t>, Maryland </a:t>
            </a:r>
          </a:p>
          <a:p>
            <a:pPr lvl="0"/>
            <a:r>
              <a:rPr lang="en-US" dirty="0"/>
              <a:t>The </a:t>
            </a:r>
            <a:r>
              <a:rPr lang="en-US" u="sng" dirty="0"/>
              <a:t>Reston</a:t>
            </a:r>
            <a:r>
              <a:rPr lang="en-US" dirty="0"/>
              <a:t> area in Fairfax County, Virginia </a:t>
            </a:r>
          </a:p>
          <a:p>
            <a:pPr lvl="0"/>
            <a:r>
              <a:rPr lang="en-US" dirty="0"/>
              <a:t>The </a:t>
            </a:r>
            <a:r>
              <a:rPr lang="en-US" u="sng" dirty="0"/>
              <a:t>Woodbridge</a:t>
            </a:r>
            <a:r>
              <a:rPr lang="en-US" dirty="0"/>
              <a:t> area in Prince William County, </a:t>
            </a:r>
            <a:r>
              <a:rPr lang="en-US" dirty="0" smtClean="0"/>
              <a:t>Virginia</a:t>
            </a:r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2431282D-AD6E-4EC0-A671-7CEC82156CC7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Spring 2012 Data Collection</a:t>
            </a:r>
            <a:endParaRPr lang="en-US" dirty="0"/>
          </a:p>
        </p:txBody>
      </p:sp>
      <p:sp>
        <p:nvSpPr>
          <p:cNvPr id="36147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382000" cy="5029200"/>
          </a:xfrm>
        </p:spPr>
        <p:txBody>
          <a:bodyPr>
            <a:normAutofit fontScale="62500" lnSpcReduction="20000"/>
          </a:bodyPr>
          <a:lstStyle/>
          <a:p>
            <a:r>
              <a:rPr lang="en-US" sz="4000" dirty="0"/>
              <a:t>The seven </a:t>
            </a:r>
            <a:r>
              <a:rPr lang="en-US" sz="4000" dirty="0" smtClean="0"/>
              <a:t>areas </a:t>
            </a:r>
            <a:r>
              <a:rPr lang="en-US" sz="4000" dirty="0"/>
              <a:t>to be surveyed in the spring of 2012 are: </a:t>
            </a:r>
          </a:p>
          <a:p>
            <a:pPr>
              <a:buNone/>
            </a:pPr>
            <a:endParaRPr lang="en-US" sz="4000" dirty="0"/>
          </a:p>
          <a:p>
            <a:pPr lvl="0"/>
            <a:r>
              <a:rPr lang="en-US" sz="4000" u="sng" dirty="0"/>
              <a:t>Friendship Heights</a:t>
            </a:r>
            <a:r>
              <a:rPr lang="en-US" sz="4000" dirty="0"/>
              <a:t> in the District of Columbia and Montgomery County, Maryland</a:t>
            </a:r>
          </a:p>
          <a:p>
            <a:pPr lvl="0"/>
            <a:r>
              <a:rPr lang="en-US" sz="4000" u="sng" dirty="0"/>
              <a:t>New York Avenue Corridor</a:t>
            </a:r>
            <a:r>
              <a:rPr lang="en-US" sz="4000" dirty="0"/>
              <a:t> in the District of Columbia</a:t>
            </a:r>
          </a:p>
          <a:p>
            <a:pPr lvl="0"/>
            <a:r>
              <a:rPr lang="en-US" sz="4000" u="sng" dirty="0"/>
              <a:t>St. Charles </a:t>
            </a:r>
            <a:r>
              <a:rPr lang="en-US" sz="4000" dirty="0"/>
              <a:t>Urbanized Area in Charles County, Maryland</a:t>
            </a:r>
          </a:p>
          <a:p>
            <a:pPr lvl="0"/>
            <a:r>
              <a:rPr lang="en-US" sz="4000" u="sng" dirty="0"/>
              <a:t>National Harbor</a:t>
            </a:r>
            <a:r>
              <a:rPr lang="en-US" sz="4000" dirty="0"/>
              <a:t> in Prince George’s County, Maryland</a:t>
            </a:r>
          </a:p>
          <a:p>
            <a:pPr lvl="0"/>
            <a:r>
              <a:rPr lang="en-US" sz="4000" u="sng" dirty="0"/>
              <a:t>Eisenhower Avenue </a:t>
            </a:r>
            <a:r>
              <a:rPr lang="en-US" sz="4000" dirty="0"/>
              <a:t>Corridor in the City of Alexandria, Virginia</a:t>
            </a:r>
          </a:p>
          <a:p>
            <a:pPr lvl="0"/>
            <a:r>
              <a:rPr lang="en-US" sz="4000" u="sng" dirty="0"/>
              <a:t>East Falls Church and West Falls </a:t>
            </a:r>
            <a:r>
              <a:rPr lang="en-US" sz="4000" dirty="0"/>
              <a:t>Church Metrorail Station areas in Arlington County,  </a:t>
            </a:r>
            <a:r>
              <a:rPr lang="en-US" sz="4000" dirty="0" smtClean="0"/>
              <a:t>the </a:t>
            </a:r>
            <a:r>
              <a:rPr lang="en-US" sz="4000" dirty="0"/>
              <a:t>City of Falls Church and Fairfax County, Virginia</a:t>
            </a:r>
          </a:p>
          <a:p>
            <a:pPr lvl="0"/>
            <a:r>
              <a:rPr lang="en-US" sz="4000" dirty="0"/>
              <a:t>The </a:t>
            </a:r>
            <a:r>
              <a:rPr lang="en-US" sz="4000" u="sng" dirty="0"/>
              <a:t>Dulles North </a:t>
            </a:r>
            <a:r>
              <a:rPr lang="en-US" sz="4000" dirty="0"/>
              <a:t>Area in Loudoun County, </a:t>
            </a:r>
            <a:r>
              <a:rPr lang="en-US" sz="4000" dirty="0" smtClean="0"/>
              <a:t>Virginia</a:t>
            </a:r>
          </a:p>
          <a:p>
            <a:pPr lvl="0">
              <a:buNone/>
            </a:pPr>
            <a:r>
              <a:rPr lang="en-US" sz="2600" dirty="0" smtClean="0"/>
              <a:t>(areas subject to  further review and refinement)</a:t>
            </a:r>
            <a:r>
              <a:rPr lang="en-US" sz="370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2431282D-AD6E-4EC0-A671-7CEC82156CC7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Survey Operations</a:t>
            </a:r>
            <a:endParaRPr lang="en-US" dirty="0"/>
          </a:p>
        </p:txBody>
      </p:sp>
      <p:sp>
        <p:nvSpPr>
          <p:cNvPr id="36147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524000"/>
            <a:ext cx="8382000" cy="4724400"/>
          </a:xfrm>
        </p:spPr>
        <p:txBody>
          <a:bodyPr>
            <a:normAutofit/>
          </a:bodyPr>
          <a:lstStyle/>
          <a:p>
            <a:r>
              <a:rPr lang="en-US" sz="2600" dirty="0"/>
              <a:t>Westat, a nationally recognized survey research firm </a:t>
            </a:r>
            <a:r>
              <a:rPr lang="en-US" sz="2600" dirty="0" smtClean="0"/>
              <a:t>has been contracted to conduct the surveys.</a:t>
            </a:r>
          </a:p>
          <a:p>
            <a:r>
              <a:rPr lang="en-US" sz="2600" dirty="0"/>
              <a:t>Households agreeing to participate in this survey will be asked to record and report on the travel of each household member for a specified 24-hour period</a:t>
            </a:r>
            <a:endParaRPr lang="en-US" sz="2600" dirty="0" smtClean="0"/>
          </a:p>
          <a:p>
            <a:r>
              <a:rPr lang="en-US" sz="2600" dirty="0"/>
              <a:t>Survey interviews will be conducted in both English and </a:t>
            </a:r>
            <a:r>
              <a:rPr lang="en-US" sz="2600" dirty="0" smtClean="0"/>
              <a:t>Spanish</a:t>
            </a:r>
          </a:p>
          <a:p>
            <a:r>
              <a:rPr lang="en-US" sz="2600" dirty="0"/>
              <a:t>S</a:t>
            </a:r>
            <a:r>
              <a:rPr lang="en-US" sz="2600" dirty="0" smtClean="0"/>
              <a:t>urvey </a:t>
            </a:r>
            <a:r>
              <a:rPr lang="en-US" sz="2600" dirty="0"/>
              <a:t>procedures have been designed to make this survey as representative as possible of all population groups residing in these geographic subareas</a:t>
            </a:r>
            <a:endParaRPr lang="en-US" sz="2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2431282D-AD6E-4EC0-A671-7CEC82156CC7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Survey Schedule</a:t>
            </a:r>
            <a:endParaRPr lang="en-US" dirty="0"/>
          </a:p>
        </p:txBody>
      </p:sp>
      <p:sp>
        <p:nvSpPr>
          <p:cNvPr id="36147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524000"/>
            <a:ext cx="8382000" cy="4724400"/>
          </a:xfrm>
        </p:spPr>
        <p:txBody>
          <a:bodyPr>
            <a:normAutofit/>
          </a:bodyPr>
          <a:lstStyle/>
          <a:p>
            <a:r>
              <a:rPr lang="en-US" dirty="0"/>
              <a:t>Fall 2011</a:t>
            </a:r>
          </a:p>
          <a:p>
            <a:pPr lvl="1"/>
            <a:r>
              <a:rPr lang="en-US" dirty="0" smtClean="0"/>
              <a:t>Advance Letters  - Week of August 22</a:t>
            </a:r>
            <a:r>
              <a:rPr lang="en-US" baseline="30000" dirty="0" smtClean="0"/>
              <a:t>nd</a:t>
            </a:r>
            <a:endParaRPr lang="en-US" dirty="0" smtClean="0"/>
          </a:p>
          <a:p>
            <a:pPr lvl="1"/>
            <a:r>
              <a:rPr lang="en-US" dirty="0" smtClean="0"/>
              <a:t>Survey Interviews – mid-Sep to mid-Nov</a:t>
            </a:r>
          </a:p>
          <a:p>
            <a:pPr lvl="1"/>
            <a:r>
              <a:rPr lang="en-US" dirty="0" smtClean="0"/>
              <a:t>Initial Results – January, 2012</a:t>
            </a:r>
          </a:p>
          <a:p>
            <a:r>
              <a:rPr lang="en-US" dirty="0" smtClean="0"/>
              <a:t>Spring 2012</a:t>
            </a:r>
          </a:p>
          <a:p>
            <a:pPr lvl="1"/>
            <a:r>
              <a:rPr lang="en-US" dirty="0" smtClean="0"/>
              <a:t>Advance Letters  - Week of February 20</a:t>
            </a:r>
            <a:r>
              <a:rPr lang="en-US" baseline="30000" dirty="0" smtClean="0"/>
              <a:t>th</a:t>
            </a:r>
            <a:r>
              <a:rPr lang="en-US" dirty="0" smtClean="0"/>
              <a:t>  </a:t>
            </a:r>
          </a:p>
          <a:p>
            <a:pPr lvl="1"/>
            <a:r>
              <a:rPr lang="en-US" dirty="0" smtClean="0"/>
              <a:t>Survey Interviews – mid-Mar to mid-May</a:t>
            </a:r>
          </a:p>
          <a:p>
            <a:pPr lvl="1"/>
            <a:r>
              <a:rPr lang="en-US" dirty="0" smtClean="0"/>
              <a:t>Initial Results – July, 2012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2431282D-AD6E-4EC0-A671-7CEC82156CC7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HTS-Based Update &amp; Follow-On to Housing and Transportation Cost Study</a:t>
            </a:r>
            <a:endParaRPr lang="en-US" dirty="0"/>
          </a:p>
        </p:txBody>
      </p:sp>
      <p:sp>
        <p:nvSpPr>
          <p:cNvPr id="36147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828800"/>
            <a:ext cx="8382000" cy="4343400"/>
          </a:xfrm>
        </p:spPr>
        <p:txBody>
          <a:bodyPr>
            <a:normAutofit fontScale="85000" lnSpcReduction="20000"/>
          </a:bodyPr>
          <a:lstStyle/>
          <a:p>
            <a:r>
              <a:rPr lang="en-US" sz="3100" dirty="0" smtClean="0"/>
              <a:t>The design of the geographically-focused household travel lends it self to an ideal follow-on to the CNT </a:t>
            </a:r>
            <a:r>
              <a:rPr lang="en-US" sz="3100" dirty="0" smtClean="0"/>
              <a:t>Housing and Transportation Cost  Study.</a:t>
            </a:r>
          </a:p>
          <a:p>
            <a:r>
              <a:rPr lang="en-US" sz="3100" dirty="0" smtClean="0"/>
              <a:t>Housing cost data can be assembled and appended to the HTS transportation data for the households in the HTS sample areas.</a:t>
            </a:r>
          </a:p>
          <a:p>
            <a:r>
              <a:rPr lang="en-US" sz="3100" dirty="0" smtClean="0"/>
              <a:t>This would be a disaggregate-level analysis  to complement CNT’s aggregate analysis that used Census data.</a:t>
            </a:r>
          </a:p>
          <a:p>
            <a:r>
              <a:rPr lang="en-US" sz="3100" dirty="0" smtClean="0"/>
              <a:t>This follow-on could provide useful, specific community level comparisons between different geographic areas in the region</a:t>
            </a:r>
            <a:r>
              <a:rPr lang="en-US" dirty="0" smtClean="0"/>
              <a:t>. 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2431282D-AD6E-4EC0-A671-7CEC82156CC7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2428</TotalTime>
  <Words>633</Words>
  <Application>Microsoft Office PowerPoint</Application>
  <PresentationFormat>On-screen Show (4:3)</PresentationFormat>
  <Paragraphs>84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Times New Roman</vt:lpstr>
      <vt:lpstr>Arial Narrow</vt:lpstr>
      <vt:lpstr>Wingdings</vt:lpstr>
      <vt:lpstr>Arial</vt:lpstr>
      <vt:lpstr>Tahoma</vt:lpstr>
      <vt:lpstr>Office Theme</vt:lpstr>
      <vt:lpstr>2011-2012 TPB Geographically-Focused Household Travel Surveys</vt:lpstr>
      <vt:lpstr>Project Objectives </vt:lpstr>
      <vt:lpstr>Background on New Surveys</vt:lpstr>
      <vt:lpstr>Successful Application of Survey Methodology</vt:lpstr>
      <vt:lpstr>Fall 2011 Data Collection</vt:lpstr>
      <vt:lpstr>Spring 2012 Data Collection</vt:lpstr>
      <vt:lpstr>Survey Operations</vt:lpstr>
      <vt:lpstr>Survey Schedule</vt:lpstr>
      <vt:lpstr>HTS-Based Update &amp; Follow-On to Housing and Transportation Cost Study</vt:lpstr>
    </vt:vector>
  </TitlesOfParts>
  <Company>NUSTATS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khilsenbeck</dc:creator>
  <cp:lastModifiedBy>OTPS - Administrator</cp:lastModifiedBy>
  <cp:revision>124</cp:revision>
  <cp:lastPrinted>2001-03-23T21:13:17Z</cp:lastPrinted>
  <dcterms:created xsi:type="dcterms:W3CDTF">2003-02-24T22:52:01Z</dcterms:created>
  <dcterms:modified xsi:type="dcterms:W3CDTF">2011-09-09T10:50:50Z</dcterms:modified>
</cp:coreProperties>
</file>