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90" r:id="rId3"/>
    <p:sldId id="298" r:id="rId4"/>
    <p:sldId id="257" r:id="rId5"/>
    <p:sldId id="277" r:id="rId6"/>
    <p:sldId id="299" r:id="rId7"/>
    <p:sldId id="300" r:id="rId8"/>
    <p:sldId id="306" r:id="rId9"/>
    <p:sldId id="301" r:id="rId10"/>
    <p:sldId id="272" r:id="rId11"/>
    <p:sldId id="261" r:id="rId12"/>
    <p:sldId id="275" r:id="rId13"/>
    <p:sldId id="260" r:id="rId14"/>
    <p:sldId id="302" r:id="rId15"/>
    <p:sldId id="278" r:id="rId16"/>
    <p:sldId id="264" r:id="rId17"/>
    <p:sldId id="265" r:id="rId18"/>
    <p:sldId id="266" r:id="rId19"/>
    <p:sldId id="303" r:id="rId20"/>
    <p:sldId id="268" r:id="rId21"/>
    <p:sldId id="270" r:id="rId22"/>
    <p:sldId id="279" r:id="rId23"/>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04" autoAdjust="0"/>
  </p:normalViewPr>
  <p:slideViewPr>
    <p:cSldViewPr>
      <p:cViewPr>
        <p:scale>
          <a:sx n="60" d="100"/>
          <a:sy n="60" d="100"/>
        </p:scale>
        <p:origin x="-1434" y="-4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2034" y="-84"/>
      </p:cViewPr>
      <p:guideLst>
        <p:guide orient="horz" pos="2928"/>
        <p:guide pos="216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ogfs002\kfoster$\Freight\FreightProgramFiles\Data%20Research\US%20Freight%20vs%20Economic%20Growth%20v2.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2800" b="1" i="0" u="none" strike="noStrike" baseline="0">
                <a:solidFill>
                  <a:srgbClr val="000000"/>
                </a:solidFill>
                <a:latin typeface="Times New Roman"/>
                <a:ea typeface="Times New Roman"/>
                <a:cs typeface="Times New Roman"/>
              </a:defRPr>
            </a:pPr>
            <a:r>
              <a:rPr lang="en-US" sz="2800" dirty="0"/>
              <a:t>Freight Movement Tracks Economic Growth</a:t>
            </a:r>
          </a:p>
        </c:rich>
      </c:tx>
      <c:layout>
        <c:manualLayout>
          <c:xMode val="edge"/>
          <c:yMode val="edge"/>
          <c:x val="0.11648304899387578"/>
          <c:y val="5.1444965655888762E-2"/>
        </c:manualLayout>
      </c:layout>
      <c:spPr>
        <a:noFill/>
        <a:ln w="25400">
          <a:noFill/>
        </a:ln>
      </c:spPr>
    </c:title>
    <c:plotArea>
      <c:layout>
        <c:manualLayout>
          <c:layoutTarget val="inner"/>
          <c:xMode val="edge"/>
          <c:yMode val="edge"/>
          <c:x val="0.12840479124056803"/>
          <c:y val="0.18905518563235046"/>
          <c:w val="0.75097347604332398"/>
          <c:h val="0.67910612733725739"/>
        </c:manualLayout>
      </c:layout>
      <c:lineChart>
        <c:grouping val="standard"/>
        <c:ser>
          <c:idx val="1"/>
          <c:order val="1"/>
          <c:tx>
            <c:strRef>
              <c:f>'DOT Freight vs GDP'!$D$3</c:f>
              <c:strCache>
                <c:ptCount val="1"/>
                <c:pt idx="0">
                  <c:v>U.S. Dept. of Transportation Services Index Freight (LHS)</c:v>
                </c:pt>
              </c:strCache>
            </c:strRef>
          </c:tx>
          <c:spPr>
            <a:ln w="38100">
              <a:solidFill>
                <a:srgbClr val="FF0000"/>
              </a:solidFill>
              <a:prstDash val="solid"/>
            </a:ln>
          </c:spPr>
          <c:marker>
            <c:symbol val="none"/>
          </c:marker>
          <c:cat>
            <c:numRef>
              <c:f>'DOT Freight vs GDP'!$B$4:$B$46</c:f>
              <c:numCache>
                <c:formatCode>m/d/yyyy</c:formatCode>
                <c:ptCount val="43"/>
                <c:pt idx="0">
                  <c:v>36433</c:v>
                </c:pt>
                <c:pt idx="1">
                  <c:v>36525</c:v>
                </c:pt>
                <c:pt idx="2">
                  <c:v>36616</c:v>
                </c:pt>
                <c:pt idx="3">
                  <c:v>36707</c:v>
                </c:pt>
                <c:pt idx="4">
                  <c:v>36799</c:v>
                </c:pt>
                <c:pt idx="5">
                  <c:v>36891</c:v>
                </c:pt>
                <c:pt idx="6">
                  <c:v>36981</c:v>
                </c:pt>
                <c:pt idx="7">
                  <c:v>37072</c:v>
                </c:pt>
                <c:pt idx="8">
                  <c:v>37164</c:v>
                </c:pt>
                <c:pt idx="9">
                  <c:v>37256</c:v>
                </c:pt>
                <c:pt idx="10">
                  <c:v>37346</c:v>
                </c:pt>
                <c:pt idx="11">
                  <c:v>37437</c:v>
                </c:pt>
                <c:pt idx="12">
                  <c:v>37529</c:v>
                </c:pt>
                <c:pt idx="13">
                  <c:v>37621</c:v>
                </c:pt>
                <c:pt idx="14">
                  <c:v>37711</c:v>
                </c:pt>
                <c:pt idx="15">
                  <c:v>37802</c:v>
                </c:pt>
                <c:pt idx="16">
                  <c:v>37894</c:v>
                </c:pt>
                <c:pt idx="17">
                  <c:v>37986</c:v>
                </c:pt>
                <c:pt idx="18">
                  <c:v>38077</c:v>
                </c:pt>
                <c:pt idx="19">
                  <c:v>38168</c:v>
                </c:pt>
                <c:pt idx="20">
                  <c:v>38260</c:v>
                </c:pt>
                <c:pt idx="21">
                  <c:v>38352</c:v>
                </c:pt>
                <c:pt idx="22">
                  <c:v>38442</c:v>
                </c:pt>
                <c:pt idx="23">
                  <c:v>38533</c:v>
                </c:pt>
                <c:pt idx="24">
                  <c:v>38625</c:v>
                </c:pt>
                <c:pt idx="25">
                  <c:v>38717</c:v>
                </c:pt>
                <c:pt idx="26">
                  <c:v>38807</c:v>
                </c:pt>
                <c:pt idx="27">
                  <c:v>38898</c:v>
                </c:pt>
                <c:pt idx="28">
                  <c:v>38990</c:v>
                </c:pt>
                <c:pt idx="29">
                  <c:v>39082</c:v>
                </c:pt>
                <c:pt idx="30">
                  <c:v>39172</c:v>
                </c:pt>
                <c:pt idx="31">
                  <c:v>39263</c:v>
                </c:pt>
                <c:pt idx="32">
                  <c:v>39355</c:v>
                </c:pt>
                <c:pt idx="33">
                  <c:v>39447</c:v>
                </c:pt>
                <c:pt idx="34">
                  <c:v>39538</c:v>
                </c:pt>
                <c:pt idx="35">
                  <c:v>39629</c:v>
                </c:pt>
                <c:pt idx="36">
                  <c:v>39721</c:v>
                </c:pt>
                <c:pt idx="37">
                  <c:v>39813</c:v>
                </c:pt>
                <c:pt idx="38">
                  <c:v>39903</c:v>
                </c:pt>
                <c:pt idx="39">
                  <c:v>39994</c:v>
                </c:pt>
                <c:pt idx="40">
                  <c:v>40086</c:v>
                </c:pt>
                <c:pt idx="41">
                  <c:v>40178</c:v>
                </c:pt>
                <c:pt idx="42">
                  <c:v>40268</c:v>
                </c:pt>
              </c:numCache>
            </c:numRef>
          </c:cat>
          <c:val>
            <c:numRef>
              <c:f>'DOT Freight vs GDP'!$D$4:$D$46</c:f>
              <c:numCache>
                <c:formatCode>0.00%</c:formatCode>
                <c:ptCount val="43"/>
                <c:pt idx="0">
                  <c:v>4.1886617420417653E-2</c:v>
                </c:pt>
                <c:pt idx="1">
                  <c:v>5.1241936141958155E-2</c:v>
                </c:pt>
                <c:pt idx="2">
                  <c:v>-2.8879790805667802E-2</c:v>
                </c:pt>
                <c:pt idx="3">
                  <c:v>-2.0113931190186476E-2</c:v>
                </c:pt>
                <c:pt idx="4">
                  <c:v>-4.9317279967352627E-2</c:v>
                </c:pt>
                <c:pt idx="5">
                  <c:v>-6.7937564383936902E-2</c:v>
                </c:pt>
                <c:pt idx="6">
                  <c:v>-4.372585371695957E-3</c:v>
                </c:pt>
                <c:pt idx="7">
                  <c:v>-1.3814649943184329E-2</c:v>
                </c:pt>
                <c:pt idx="8">
                  <c:v>-1.4384666481498406E-2</c:v>
                </c:pt>
                <c:pt idx="9">
                  <c:v>-4.5508736196439381E-3</c:v>
                </c:pt>
                <c:pt idx="10">
                  <c:v>-5.9028599513486083E-3</c:v>
                </c:pt>
                <c:pt idx="11">
                  <c:v>2.6914384366181411E-2</c:v>
                </c:pt>
                <c:pt idx="12">
                  <c:v>5.2643863861649383E-2</c:v>
                </c:pt>
                <c:pt idx="13">
                  <c:v>7.3202909071316519E-2</c:v>
                </c:pt>
                <c:pt idx="14">
                  <c:v>4.5166768628904792E-2</c:v>
                </c:pt>
                <c:pt idx="15">
                  <c:v>1.6517549853090941E-2</c:v>
                </c:pt>
                <c:pt idx="16">
                  <c:v>1.8989552170179603E-2</c:v>
                </c:pt>
                <c:pt idx="17">
                  <c:v>3.2930820927852364E-2</c:v>
                </c:pt>
                <c:pt idx="18">
                  <c:v>6.4099770152363456E-2</c:v>
                </c:pt>
                <c:pt idx="19">
                  <c:v>6.8884121110693391E-2</c:v>
                </c:pt>
                <c:pt idx="20">
                  <c:v>5.1847690680271494E-2</c:v>
                </c:pt>
                <c:pt idx="21">
                  <c:v>2.6367228818639891E-2</c:v>
                </c:pt>
                <c:pt idx="22">
                  <c:v>1.8334510766231465E-2</c:v>
                </c:pt>
                <c:pt idx="23">
                  <c:v>6.744279604420385E-3</c:v>
                </c:pt>
                <c:pt idx="24">
                  <c:v>4.3623937269702878E-3</c:v>
                </c:pt>
                <c:pt idx="25">
                  <c:v>3.0451926734026318E-3</c:v>
                </c:pt>
                <c:pt idx="26">
                  <c:v>-8.9046003462082985E-3</c:v>
                </c:pt>
                <c:pt idx="27">
                  <c:v>8.5098412261941057E-3</c:v>
                </c:pt>
                <c:pt idx="28">
                  <c:v>6.4759856332478232E-3</c:v>
                </c:pt>
                <c:pt idx="29">
                  <c:v>-1.6772689792338556E-2</c:v>
                </c:pt>
                <c:pt idx="30">
                  <c:v>-4.1635824065640497E-3</c:v>
                </c:pt>
                <c:pt idx="31">
                  <c:v>-3.4323021745528787E-2</c:v>
                </c:pt>
                <c:pt idx="32">
                  <c:v>-3.3253545605979026E-2</c:v>
                </c:pt>
                <c:pt idx="33">
                  <c:v>4.5493723531784998E-3</c:v>
                </c:pt>
                <c:pt idx="34">
                  <c:v>-4.6861488155630912E-3</c:v>
                </c:pt>
                <c:pt idx="35">
                  <c:v>1.3036238506716339E-2</c:v>
                </c:pt>
                <c:pt idx="36">
                  <c:v>-1.1540541072314664E-2</c:v>
                </c:pt>
                <c:pt idx="37">
                  <c:v>-8.6523804616062835E-2</c:v>
                </c:pt>
                <c:pt idx="38">
                  <c:v>-0.13219150860981266</c:v>
                </c:pt>
                <c:pt idx="39">
                  <c:v>-0.14096373465590983</c:v>
                </c:pt>
                <c:pt idx="40">
                  <c:v>-9.0295714154131693E-2</c:v>
                </c:pt>
                <c:pt idx="41">
                  <c:v>-7.9149162463438508E-3</c:v>
                </c:pt>
                <c:pt idx="42">
                  <c:v>2.6282605426594895E-2</c:v>
                </c:pt>
              </c:numCache>
            </c:numRef>
          </c:val>
        </c:ser>
        <c:marker val="1"/>
        <c:axId val="46565248"/>
        <c:axId val="46566784"/>
      </c:lineChart>
      <c:lineChart>
        <c:grouping val="standard"/>
        <c:ser>
          <c:idx val="0"/>
          <c:order val="0"/>
          <c:tx>
            <c:strRef>
              <c:f>'DOT Freight vs GDP'!$C$3</c:f>
              <c:strCache>
                <c:ptCount val="1"/>
                <c:pt idx="0">
                  <c:v>U.S. Real GDP (RHS)</c:v>
                </c:pt>
              </c:strCache>
            </c:strRef>
          </c:tx>
          <c:spPr>
            <a:ln w="12700">
              <a:solidFill>
                <a:srgbClr val="000080"/>
              </a:solidFill>
              <a:prstDash val="solid"/>
            </a:ln>
          </c:spPr>
          <c:marker>
            <c:symbol val="none"/>
          </c:marker>
          <c:cat>
            <c:numRef>
              <c:f>'DOT Freight vs GDP'!$B$4:$B$46</c:f>
              <c:numCache>
                <c:formatCode>m/d/yyyy</c:formatCode>
                <c:ptCount val="43"/>
                <c:pt idx="0">
                  <c:v>36433</c:v>
                </c:pt>
                <c:pt idx="1">
                  <c:v>36525</c:v>
                </c:pt>
                <c:pt idx="2">
                  <c:v>36616</c:v>
                </c:pt>
                <c:pt idx="3">
                  <c:v>36707</c:v>
                </c:pt>
                <c:pt idx="4">
                  <c:v>36799</c:v>
                </c:pt>
                <c:pt idx="5">
                  <c:v>36891</c:v>
                </c:pt>
                <c:pt idx="6">
                  <c:v>36981</c:v>
                </c:pt>
                <c:pt idx="7">
                  <c:v>37072</c:v>
                </c:pt>
                <c:pt idx="8">
                  <c:v>37164</c:v>
                </c:pt>
                <c:pt idx="9">
                  <c:v>37256</c:v>
                </c:pt>
                <c:pt idx="10">
                  <c:v>37346</c:v>
                </c:pt>
                <c:pt idx="11">
                  <c:v>37437</c:v>
                </c:pt>
                <c:pt idx="12">
                  <c:v>37529</c:v>
                </c:pt>
                <c:pt idx="13">
                  <c:v>37621</c:v>
                </c:pt>
                <c:pt idx="14">
                  <c:v>37711</c:v>
                </c:pt>
                <c:pt idx="15">
                  <c:v>37802</c:v>
                </c:pt>
                <c:pt idx="16">
                  <c:v>37894</c:v>
                </c:pt>
                <c:pt idx="17">
                  <c:v>37986</c:v>
                </c:pt>
                <c:pt idx="18">
                  <c:v>38077</c:v>
                </c:pt>
                <c:pt idx="19">
                  <c:v>38168</c:v>
                </c:pt>
                <c:pt idx="20">
                  <c:v>38260</c:v>
                </c:pt>
                <c:pt idx="21">
                  <c:v>38352</c:v>
                </c:pt>
                <c:pt idx="22">
                  <c:v>38442</c:v>
                </c:pt>
                <c:pt idx="23">
                  <c:v>38533</c:v>
                </c:pt>
                <c:pt idx="24">
                  <c:v>38625</c:v>
                </c:pt>
                <c:pt idx="25">
                  <c:v>38717</c:v>
                </c:pt>
                <c:pt idx="26">
                  <c:v>38807</c:v>
                </c:pt>
                <c:pt idx="27">
                  <c:v>38898</c:v>
                </c:pt>
                <c:pt idx="28">
                  <c:v>38990</c:v>
                </c:pt>
                <c:pt idx="29">
                  <c:v>39082</c:v>
                </c:pt>
                <c:pt idx="30">
                  <c:v>39172</c:v>
                </c:pt>
                <c:pt idx="31">
                  <c:v>39263</c:v>
                </c:pt>
                <c:pt idx="32">
                  <c:v>39355</c:v>
                </c:pt>
                <c:pt idx="33">
                  <c:v>39447</c:v>
                </c:pt>
                <c:pt idx="34">
                  <c:v>39538</c:v>
                </c:pt>
                <c:pt idx="35">
                  <c:v>39629</c:v>
                </c:pt>
                <c:pt idx="36">
                  <c:v>39721</c:v>
                </c:pt>
                <c:pt idx="37">
                  <c:v>39813</c:v>
                </c:pt>
                <c:pt idx="38">
                  <c:v>39903</c:v>
                </c:pt>
                <c:pt idx="39">
                  <c:v>39994</c:v>
                </c:pt>
                <c:pt idx="40">
                  <c:v>40086</c:v>
                </c:pt>
                <c:pt idx="41">
                  <c:v>40178</c:v>
                </c:pt>
                <c:pt idx="42">
                  <c:v>40268</c:v>
                </c:pt>
              </c:numCache>
            </c:numRef>
          </c:cat>
          <c:val>
            <c:numRef>
              <c:f>'DOT Freight vs GDP'!$C$4:$C$46</c:f>
              <c:numCache>
                <c:formatCode>0.00%</c:formatCode>
                <c:ptCount val="43"/>
                <c:pt idx="0">
                  <c:v>4.800000000000005E-2</c:v>
                </c:pt>
                <c:pt idx="1">
                  <c:v>4.800000000000005E-2</c:v>
                </c:pt>
                <c:pt idx="2">
                  <c:v>4.2000000000000058E-2</c:v>
                </c:pt>
                <c:pt idx="3">
                  <c:v>5.400000000000009E-2</c:v>
                </c:pt>
                <c:pt idx="4">
                  <c:v>4.1000000000000002E-2</c:v>
                </c:pt>
                <c:pt idx="5">
                  <c:v>2.9000000000000019E-2</c:v>
                </c:pt>
                <c:pt idx="6">
                  <c:v>2.300000000000001E-2</c:v>
                </c:pt>
                <c:pt idx="7">
                  <c:v>1.0000000000000014E-2</c:v>
                </c:pt>
                <c:pt idx="8">
                  <c:v>6.0000000000000105E-3</c:v>
                </c:pt>
                <c:pt idx="9">
                  <c:v>4.0000000000000062E-3</c:v>
                </c:pt>
                <c:pt idx="10">
                  <c:v>1.6000000000000028E-2</c:v>
                </c:pt>
                <c:pt idx="11">
                  <c:v>1.4999999999999998E-2</c:v>
                </c:pt>
                <c:pt idx="12">
                  <c:v>2.300000000000001E-2</c:v>
                </c:pt>
                <c:pt idx="13">
                  <c:v>1.9000000000000027E-2</c:v>
                </c:pt>
                <c:pt idx="14">
                  <c:v>1.4999999999999998E-2</c:v>
                </c:pt>
                <c:pt idx="15">
                  <c:v>1.7000000000000029E-2</c:v>
                </c:pt>
                <c:pt idx="16">
                  <c:v>2.9000000000000019E-2</c:v>
                </c:pt>
                <c:pt idx="17">
                  <c:v>3.8000000000000055E-2</c:v>
                </c:pt>
                <c:pt idx="18">
                  <c:v>4.1000000000000002E-2</c:v>
                </c:pt>
                <c:pt idx="19">
                  <c:v>4.0000000000000056E-2</c:v>
                </c:pt>
                <c:pt idx="20">
                  <c:v>3.1000000000000052E-2</c:v>
                </c:pt>
                <c:pt idx="21">
                  <c:v>3.1000000000000052E-2</c:v>
                </c:pt>
                <c:pt idx="22">
                  <c:v>3.4000000000000002E-2</c:v>
                </c:pt>
                <c:pt idx="23">
                  <c:v>3.1000000000000052E-2</c:v>
                </c:pt>
                <c:pt idx="24">
                  <c:v>3.1000000000000052E-2</c:v>
                </c:pt>
                <c:pt idx="25">
                  <c:v>2.7000000000000055E-2</c:v>
                </c:pt>
                <c:pt idx="26">
                  <c:v>3.0000000000000044E-2</c:v>
                </c:pt>
                <c:pt idx="27">
                  <c:v>3.0000000000000044E-2</c:v>
                </c:pt>
                <c:pt idx="28">
                  <c:v>2.200000000000004E-2</c:v>
                </c:pt>
                <c:pt idx="29">
                  <c:v>2.4000000000000025E-2</c:v>
                </c:pt>
                <c:pt idx="30">
                  <c:v>1.4000000000000005E-2</c:v>
                </c:pt>
                <c:pt idx="31">
                  <c:v>1.9000000000000027E-2</c:v>
                </c:pt>
                <c:pt idx="32">
                  <c:v>2.7000000000000055E-2</c:v>
                </c:pt>
                <c:pt idx="33">
                  <c:v>2.5000000000000029E-2</c:v>
                </c:pt>
                <c:pt idx="34">
                  <c:v>2.0000000000000028E-2</c:v>
                </c:pt>
                <c:pt idx="35">
                  <c:v>1.6000000000000028E-2</c:v>
                </c:pt>
                <c:pt idx="36">
                  <c:v>0</c:v>
                </c:pt>
                <c:pt idx="37">
                  <c:v>-1.9000000000000027E-2</c:v>
                </c:pt>
                <c:pt idx="38">
                  <c:v>-3.3000000000000002E-2</c:v>
                </c:pt>
                <c:pt idx="39">
                  <c:v>-3.8000000000000055E-2</c:v>
                </c:pt>
                <c:pt idx="40">
                  <c:v>-2.6000000000000044E-2</c:v>
                </c:pt>
                <c:pt idx="41">
                  <c:v>1.0000000000000015E-3</c:v>
                </c:pt>
                <c:pt idx="42">
                  <c:v>2.5000000000000035E-3</c:v>
                </c:pt>
              </c:numCache>
            </c:numRef>
          </c:val>
        </c:ser>
        <c:marker val="1"/>
        <c:axId val="46577152"/>
        <c:axId val="46578688"/>
      </c:lineChart>
      <c:dateAx>
        <c:axId val="46565248"/>
        <c:scaling>
          <c:orientation val="minMax"/>
        </c:scaling>
        <c:axPos val="b"/>
        <c:numFmt formatCode="yyyy" sourceLinked="0"/>
        <c:tickLblPos val="low"/>
        <c:spPr>
          <a:ln w="3175">
            <a:solidFill>
              <a:srgbClr val="000000"/>
            </a:solidFill>
            <a:prstDash val="solid"/>
          </a:ln>
        </c:spPr>
        <c:txPr>
          <a:bodyPr rot="0" vert="horz"/>
          <a:lstStyle/>
          <a:p>
            <a:pPr>
              <a:defRPr sz="975" b="1" i="0" u="none" strike="noStrike" baseline="0">
                <a:solidFill>
                  <a:srgbClr val="000000"/>
                </a:solidFill>
                <a:latin typeface="Times New Roman"/>
                <a:ea typeface="Times New Roman"/>
                <a:cs typeface="Times New Roman"/>
              </a:defRPr>
            </a:pPr>
            <a:endParaRPr lang="en-US"/>
          </a:p>
        </c:txPr>
        <c:crossAx val="46566784"/>
        <c:crosses val="autoZero"/>
        <c:auto val="1"/>
        <c:lblOffset val="100"/>
        <c:baseTimeUnit val="months"/>
        <c:majorUnit val="21"/>
        <c:majorTimeUnit val="months"/>
        <c:minorUnit val="7"/>
        <c:minorTimeUnit val="months"/>
      </c:dateAx>
      <c:valAx>
        <c:axId val="46566784"/>
        <c:scaling>
          <c:orientation val="minMax"/>
          <c:min val="-0.15000000000000024"/>
        </c:scaling>
        <c:axPos val="l"/>
        <c:title>
          <c:tx>
            <c:rich>
              <a:bodyPr/>
              <a:lstStyle/>
              <a:p>
                <a:pPr>
                  <a:defRPr sz="975" b="0" i="0" u="none" strike="noStrike" baseline="0">
                    <a:solidFill>
                      <a:srgbClr val="000000"/>
                    </a:solidFill>
                    <a:latin typeface="Times New Roman"/>
                    <a:ea typeface="Times New Roman"/>
                    <a:cs typeface="Times New Roman"/>
                  </a:defRPr>
                </a:pPr>
                <a:r>
                  <a:rPr lang="en-US" dirty="0"/>
                  <a:t>YoY Change (%)</a:t>
                </a:r>
              </a:p>
            </c:rich>
          </c:tx>
          <c:layout>
            <c:manualLayout>
              <c:xMode val="edge"/>
              <c:yMode val="edge"/>
              <c:x val="9.7276357000430445E-3"/>
              <c:y val="0.41293632651276457"/>
            </c:manualLayout>
          </c:layout>
          <c:spPr>
            <a:noFill/>
            <a:ln w="25400">
              <a:noFill/>
            </a:ln>
          </c:spPr>
        </c:title>
        <c:numFmt formatCode="0%" sourceLinked="0"/>
        <c:tickLblPos val="nextTo"/>
        <c:spPr>
          <a:ln w="3175">
            <a:solidFill>
              <a:srgbClr val="000000"/>
            </a:solidFill>
            <a:prstDash val="solid"/>
          </a:ln>
        </c:spPr>
        <c:txPr>
          <a:bodyPr rot="0" vert="horz"/>
          <a:lstStyle/>
          <a:p>
            <a:pPr>
              <a:defRPr sz="975" b="1" i="0" u="none" strike="noStrike" baseline="0">
                <a:solidFill>
                  <a:srgbClr val="000000"/>
                </a:solidFill>
                <a:latin typeface="Times New Roman"/>
                <a:ea typeface="Times New Roman"/>
                <a:cs typeface="Times New Roman"/>
              </a:defRPr>
            </a:pPr>
            <a:endParaRPr lang="en-US"/>
          </a:p>
        </c:txPr>
        <c:crossAx val="46565248"/>
        <c:crosses val="autoZero"/>
        <c:crossBetween val="between"/>
      </c:valAx>
      <c:dateAx>
        <c:axId val="46577152"/>
        <c:scaling>
          <c:orientation val="minMax"/>
        </c:scaling>
        <c:delete val="1"/>
        <c:axPos val="b"/>
        <c:numFmt formatCode="m/d/yyyy" sourceLinked="1"/>
        <c:tickLblPos val="none"/>
        <c:crossAx val="46578688"/>
        <c:crosses val="autoZero"/>
        <c:auto val="1"/>
        <c:lblOffset val="100"/>
        <c:baseTimeUnit val="months"/>
      </c:dateAx>
      <c:valAx>
        <c:axId val="46578688"/>
        <c:scaling>
          <c:orientation val="minMax"/>
          <c:min val="-4.0000000000000077E-2"/>
        </c:scaling>
        <c:axPos val="r"/>
        <c:title>
          <c:tx>
            <c:rich>
              <a:bodyPr/>
              <a:lstStyle/>
              <a:p>
                <a:pPr>
                  <a:defRPr sz="975" b="0" i="0" u="none" strike="noStrike" baseline="0">
                    <a:solidFill>
                      <a:srgbClr val="000000"/>
                    </a:solidFill>
                    <a:latin typeface="Times New Roman"/>
                    <a:ea typeface="Times New Roman"/>
                    <a:cs typeface="Times New Roman"/>
                  </a:defRPr>
                </a:pPr>
                <a:r>
                  <a:rPr lang="en-US" dirty="0"/>
                  <a:t>YoY Change (%)</a:t>
                </a:r>
              </a:p>
            </c:rich>
          </c:tx>
          <c:layout>
            <c:manualLayout>
              <c:xMode val="edge"/>
              <c:yMode val="edge"/>
              <c:x val="0.94747171718419321"/>
              <c:y val="0.41293632651276457"/>
            </c:manualLayout>
          </c:layout>
          <c:spPr>
            <a:noFill/>
            <a:ln w="25400">
              <a:noFill/>
            </a:ln>
          </c:spPr>
        </c:title>
        <c:numFmt formatCode="0%" sourceLinked="0"/>
        <c:majorTickMark val="cross"/>
        <c:tickLblPos val="nextTo"/>
        <c:spPr>
          <a:ln w="3175">
            <a:solidFill>
              <a:srgbClr val="000000"/>
            </a:solidFill>
            <a:prstDash val="solid"/>
          </a:ln>
        </c:spPr>
        <c:txPr>
          <a:bodyPr rot="0" vert="horz"/>
          <a:lstStyle/>
          <a:p>
            <a:pPr>
              <a:defRPr sz="975" b="1" i="0" u="none" strike="noStrike" baseline="0">
                <a:solidFill>
                  <a:srgbClr val="000000"/>
                </a:solidFill>
                <a:latin typeface="Times New Roman"/>
                <a:ea typeface="Times New Roman"/>
                <a:cs typeface="Times New Roman"/>
              </a:defRPr>
            </a:pPr>
            <a:endParaRPr lang="en-US"/>
          </a:p>
        </c:txPr>
        <c:crossAx val="46577152"/>
        <c:crosses val="max"/>
        <c:crossBetween val="between"/>
        <c:majorUnit val="2.0000000000000039E-2"/>
      </c:valAx>
      <c:spPr>
        <a:solidFill>
          <a:srgbClr val="FFFFFF"/>
        </a:solidFill>
        <a:ln w="12700">
          <a:solidFill>
            <a:srgbClr val="000000"/>
          </a:solidFill>
          <a:prstDash val="solid"/>
        </a:ln>
      </c:spPr>
    </c:plotArea>
    <c:legend>
      <c:legendPos val="r"/>
      <c:layout>
        <c:manualLayout>
          <c:xMode val="edge"/>
          <c:yMode val="edge"/>
          <c:x val="0.13229584552058526"/>
          <c:y val="0.11691570690421667"/>
          <c:w val="0.58949472342260756"/>
          <c:h val="7.2139478728133671E-2"/>
        </c:manualLayout>
      </c:layout>
      <c:spPr>
        <a:noFill/>
        <a:ln w="25400">
          <a:noFill/>
        </a:ln>
      </c:spPr>
      <c:txPr>
        <a:bodyPr/>
        <a:lstStyle/>
        <a:p>
          <a:pPr>
            <a:defRPr sz="735" b="0" i="0" u="none" strike="noStrike" baseline="0">
              <a:solidFill>
                <a:srgbClr val="000000"/>
              </a:solidFill>
              <a:latin typeface="Times New Roman"/>
              <a:ea typeface="Times New Roman"/>
              <a:cs typeface="Times New Roman"/>
            </a:defRPr>
          </a:pPr>
          <a:endParaRPr lang="en-US"/>
        </a:p>
      </c:txPr>
    </c:legend>
    <c:plotVisOnly val="1"/>
    <c:dispBlanksAs val="gap"/>
  </c:chart>
  <c:spPr>
    <a:solidFill>
      <a:srgbClr val="FFFFFF"/>
    </a:solidFill>
    <a:ln w="9525">
      <a:noFill/>
    </a:ln>
  </c:spPr>
  <c:txPr>
    <a:bodyPr/>
    <a:lstStyle/>
    <a:p>
      <a:pPr>
        <a:defRPr sz="1000" b="1" i="0" u="none" strike="noStrike" baseline="0">
          <a:solidFill>
            <a:srgbClr val="000000"/>
          </a:solidFill>
          <a:latin typeface="Times New Roman"/>
          <a:ea typeface="Times New Roman"/>
          <a:cs typeface="Times New Roman"/>
        </a:defRPr>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US"/>
  <c:style val="10"/>
  <c:chart>
    <c:title>
      <c:tx>
        <c:rich>
          <a:bodyPr/>
          <a:lstStyle/>
          <a:p>
            <a:pPr>
              <a:defRPr sz="2800"/>
            </a:pPr>
            <a:r>
              <a:rPr lang="en-US" sz="2800" dirty="0"/>
              <a:t>Washington Region </a:t>
            </a:r>
            <a:r>
              <a:rPr lang="en-US" sz="2800" dirty="0" smtClean="0"/>
              <a:t>Mode </a:t>
            </a:r>
            <a:r>
              <a:rPr lang="en-US" sz="2800" dirty="0"/>
              <a:t>Split </a:t>
            </a:r>
            <a:r>
              <a:rPr lang="en-US" sz="2800" dirty="0" smtClean="0"/>
              <a:t>Percent</a:t>
            </a:r>
            <a:r>
              <a:rPr lang="en-US" sz="2800" baseline="0" dirty="0" smtClean="0"/>
              <a:t> Tonnage </a:t>
            </a:r>
            <a:r>
              <a:rPr lang="en-US" sz="2800" dirty="0" smtClean="0"/>
              <a:t>2002</a:t>
            </a:r>
            <a:endParaRPr lang="en-US" sz="2800" dirty="0"/>
          </a:p>
        </c:rich>
      </c:tx>
      <c:layout/>
    </c:title>
    <c:plotArea>
      <c:layout/>
      <c:pieChart>
        <c:varyColors val="1"/>
        <c:ser>
          <c:idx val="0"/>
          <c:order val="0"/>
          <c:tx>
            <c:strRef>
              <c:f>Sheet1!$D$6</c:f>
              <c:strCache>
                <c:ptCount val="1"/>
                <c:pt idx="0">
                  <c:v>Percent</c:v>
                </c:pt>
              </c:strCache>
            </c:strRef>
          </c:tx>
          <c:dLbls>
            <c:txPr>
              <a:bodyPr/>
              <a:lstStyle/>
              <a:p>
                <a:pPr>
                  <a:defRPr sz="2800"/>
                </a:pPr>
                <a:endParaRPr lang="en-US"/>
              </a:p>
            </c:txPr>
            <c:showPercent val="1"/>
            <c:showLeaderLines val="1"/>
          </c:dLbls>
          <c:cat>
            <c:strRef>
              <c:f>Sheet1!$C$7:$C$9</c:f>
              <c:strCache>
                <c:ptCount val="3"/>
                <c:pt idx="0">
                  <c:v>Trucks </c:v>
                </c:pt>
                <c:pt idx="1">
                  <c:v>Rail</c:v>
                </c:pt>
                <c:pt idx="2">
                  <c:v>Water/Air</c:v>
                </c:pt>
              </c:strCache>
            </c:strRef>
          </c:cat>
          <c:val>
            <c:numRef>
              <c:f>Sheet1!$D$7:$D$9</c:f>
              <c:numCache>
                <c:formatCode>General</c:formatCode>
                <c:ptCount val="3"/>
                <c:pt idx="0">
                  <c:v>76</c:v>
                </c:pt>
                <c:pt idx="1">
                  <c:v>5</c:v>
                </c:pt>
                <c:pt idx="2">
                  <c:v>19</c:v>
                </c:pt>
              </c:numCache>
            </c:numRef>
          </c:val>
        </c:ser>
        <c:dLbls>
          <c:showPercent val="1"/>
        </c:dLbls>
        <c:firstSliceAng val="0"/>
      </c:pieChart>
    </c:plotArea>
    <c:legend>
      <c:legendPos val="t"/>
      <c:layout/>
      <c:txPr>
        <a:bodyPr/>
        <a:lstStyle/>
        <a:p>
          <a:pPr>
            <a:defRPr sz="2400"/>
          </a:pPr>
          <a:endParaRPr lang="en-US"/>
        </a:p>
      </c:txPr>
    </c:legend>
    <c:plotVisOnly val="1"/>
  </c:chart>
  <c:externalData r:id="rId1"/>
</c:chartSpace>
</file>

<file path=ppt/drawings/drawing1.xml><?xml version="1.0" encoding="utf-8"?>
<c:userShapes xmlns:c="http://schemas.openxmlformats.org/drawingml/2006/chart">
  <cdr:relSizeAnchor xmlns:cdr="http://schemas.openxmlformats.org/drawingml/2006/chartDrawing">
    <cdr:from>
      <cdr:x>0.00971</cdr:x>
      <cdr:y>0.94249</cdr:y>
    </cdr:from>
    <cdr:to>
      <cdr:x>0.85963</cdr:x>
      <cdr:y>0.98613</cdr:y>
    </cdr:to>
    <cdr:sp macro="" textlink="">
      <cdr:nvSpPr>
        <cdr:cNvPr id="2049" name="Text Box 1"/>
        <cdr:cNvSpPr txBox="1">
          <a:spLocks xmlns:a="http://schemas.openxmlformats.org/drawingml/2006/main" noChangeArrowheads="1"/>
        </cdr:cNvSpPr>
      </cdr:nvSpPr>
      <cdr:spPr bwMode="auto">
        <a:xfrm xmlns:a="http://schemas.openxmlformats.org/drawingml/2006/main">
          <a:off x="50800" y="3620996"/>
          <a:ext cx="4169176" cy="167514"/>
        </a:xfrm>
        <a:prstGeom xmlns:a="http://schemas.openxmlformats.org/drawingml/2006/main" prst="rect">
          <a:avLst/>
        </a:prstGeom>
        <a:noFill xmlns:a="http://schemas.openxmlformats.org/drawingml/2006/main"/>
        <a:ln xmlns:a="http://schemas.openxmlformats.org/drawingml/2006/main" w="1">
          <a:noFill/>
          <a:miter lim="800000"/>
          <a:headEnd/>
          <a:tailEnd/>
        </a:ln>
        <a:effectLst xmlns:a="http://schemas.openxmlformats.org/drawingml/2006/main"/>
      </cdr:spPr>
      <cdr:txBody>
        <a:bodyPr xmlns:a="http://schemas.openxmlformats.org/drawingml/2006/main" vertOverflow="clip" wrap="square" lIns="27432" tIns="22860" rIns="0" bIns="22860" anchor="ctr" upright="1"/>
        <a:lstStyle xmlns:a="http://schemas.openxmlformats.org/drawingml/2006/main"/>
        <a:p xmlns:a="http://schemas.openxmlformats.org/drawingml/2006/main">
          <a:pPr algn="l" rtl="0">
            <a:defRPr sz="1000"/>
          </a:pPr>
          <a:r>
            <a:rPr lang="en-US" sz="800" b="0" i="1" u="none" strike="noStrike" baseline="0" dirty="0">
              <a:solidFill>
                <a:srgbClr val="000000"/>
              </a:solidFill>
              <a:latin typeface="Times New Roman"/>
              <a:cs typeface="Times New Roman"/>
            </a:rPr>
            <a:t>Source: Bureau of Transportation Statistics, U.S. Bureau of Economic Analysis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3168" tIns="46584" rIns="93168" bIns="46584" rtlCol="0"/>
          <a:lstStyle>
            <a:lvl1pPr algn="l">
              <a:defRPr sz="1200"/>
            </a:lvl1pPr>
          </a:lstStyle>
          <a:p>
            <a:endParaRPr lang="en-US" dirty="0"/>
          </a:p>
        </p:txBody>
      </p:sp>
      <p:sp>
        <p:nvSpPr>
          <p:cNvPr id="3" name="Date Placeholder 2"/>
          <p:cNvSpPr>
            <a:spLocks noGrp="1"/>
          </p:cNvSpPr>
          <p:nvPr>
            <p:ph type="dt" sz="quarter" idx="1"/>
          </p:nvPr>
        </p:nvSpPr>
        <p:spPr>
          <a:xfrm>
            <a:off x="3898102" y="0"/>
            <a:ext cx="2982119" cy="464820"/>
          </a:xfrm>
          <a:prstGeom prst="rect">
            <a:avLst/>
          </a:prstGeom>
        </p:spPr>
        <p:txBody>
          <a:bodyPr vert="horz" lIns="93168" tIns="46584" rIns="93168" bIns="46584" rtlCol="0"/>
          <a:lstStyle>
            <a:lvl1pPr algn="r">
              <a:defRPr sz="1200"/>
            </a:lvl1pPr>
          </a:lstStyle>
          <a:p>
            <a:endParaRPr lang="en-US" dirty="0"/>
          </a:p>
        </p:txBody>
      </p:sp>
      <p:sp>
        <p:nvSpPr>
          <p:cNvPr id="4" name="Footer Placeholder 3"/>
          <p:cNvSpPr>
            <a:spLocks noGrp="1"/>
          </p:cNvSpPr>
          <p:nvPr>
            <p:ph type="ftr" sz="quarter" idx="2"/>
          </p:nvPr>
        </p:nvSpPr>
        <p:spPr>
          <a:xfrm>
            <a:off x="1" y="8829967"/>
            <a:ext cx="2982119" cy="464820"/>
          </a:xfrm>
          <a:prstGeom prst="rect">
            <a:avLst/>
          </a:prstGeom>
        </p:spPr>
        <p:txBody>
          <a:bodyPr vert="horz" lIns="93168" tIns="46584" rIns="93168" bIns="465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68" tIns="46584" rIns="93168" bIns="46584" rtlCol="0" anchor="b"/>
          <a:lstStyle>
            <a:lvl1pPr algn="r">
              <a:defRPr sz="1200"/>
            </a:lvl1pPr>
          </a:lstStyle>
          <a:p>
            <a:fld id="{E65B9AA9-E2EB-4069-8306-CE9400B44B1F}"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3168" tIns="46584" rIns="93168" bIns="46584"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3168" tIns="46584" rIns="93168" bIns="46584" rtlCol="0"/>
          <a:lstStyle>
            <a:lvl1pPr algn="r">
              <a:defRPr sz="1200"/>
            </a:lvl1pPr>
          </a:lstStyle>
          <a:p>
            <a:fld id="{C25D9939-E483-4972-9F98-75B797D2CD31}" type="datetime1">
              <a:rPr lang="en-US" smtClean="0"/>
              <a:pPr/>
              <a:t>7/20/2010</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68" tIns="46584" rIns="93168" bIns="46584"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68" tIns="46584" rIns="93168" bIns="4658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2982119" cy="464820"/>
          </a:xfrm>
          <a:prstGeom prst="rect">
            <a:avLst/>
          </a:prstGeom>
        </p:spPr>
        <p:txBody>
          <a:bodyPr vert="horz" lIns="93168" tIns="46584" rIns="93168"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68" tIns="46584" rIns="93168" bIns="46584" rtlCol="0" anchor="b"/>
          <a:lstStyle>
            <a:lvl1pPr algn="r">
              <a:defRPr sz="1200"/>
            </a:lvl1pPr>
          </a:lstStyle>
          <a:p>
            <a:fld id="{433068F5-6AC4-4126-8F46-51DB16DAA356}"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1"/>
          </p:nvPr>
        </p:nvSpPr>
        <p:spPr/>
        <p:txBody>
          <a:bodyPr/>
          <a:lstStyle/>
          <a:p>
            <a:fld id="{433068F5-6AC4-4126-8F46-51DB16DAA356}"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3068F5-6AC4-4126-8F46-51DB16DAA356}"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May 2007 Freight Study was done for TPB</a:t>
            </a:r>
          </a:p>
          <a:p>
            <a:r>
              <a:rPr lang="en-US" dirty="0" smtClean="0"/>
              <a:t>Recommended</a:t>
            </a:r>
            <a:r>
              <a:rPr lang="en-US" baseline="0" dirty="0" smtClean="0"/>
              <a:t> to establish Freight Subcommittee, hire staff, etc.</a:t>
            </a:r>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rPr>
              <a:t>USDOT</a:t>
            </a:r>
            <a:r>
              <a:rPr lang="en-US" sz="1200" b="0" i="0" u="none" strike="noStrike" kern="1200" baseline="0" dirty="0" smtClean="0">
                <a:solidFill>
                  <a:schemeClr val="tx1"/>
                </a:solidFill>
                <a:latin typeface="+mn-lt"/>
                <a:ea typeface="+mn-ea"/>
                <a:cs typeface="+mn-cs"/>
              </a:rPr>
              <a:t> BTS (bureau trans statistics), measures movement of freight.  Measure of transportation services output next to GDP, a measure for economic health.</a:t>
            </a:r>
            <a:endParaRPr lang="en-US" sz="1200" b="0" i="0" u="none" strike="noStrike" kern="1200" dirty="0" smtClean="0">
              <a:solidFill>
                <a:schemeClr val="tx1"/>
              </a:solidFill>
              <a:latin typeface="+mn-lt"/>
              <a:ea typeface="+mn-ea"/>
              <a:cs typeface="+mn-cs"/>
            </a:endParaRPr>
          </a:p>
          <a:p>
            <a:endParaRPr lang="en-US" dirty="0" smtClean="0"/>
          </a:p>
          <a:p>
            <a:r>
              <a:rPr lang="en-US" b="1" dirty="0" smtClean="0"/>
              <a:t>The freight transportation index consists of:</a:t>
            </a:r>
            <a:r>
              <a:rPr lang="en-US" dirty="0" smtClean="0"/>
              <a:t> </a:t>
            </a:r>
          </a:p>
          <a:p>
            <a:r>
              <a:rPr lang="en-US" dirty="0" smtClean="0"/>
              <a:t>-for-hire trucking (parcel services are not included), </a:t>
            </a:r>
          </a:p>
          <a:p>
            <a:r>
              <a:rPr lang="en-US" dirty="0" smtClean="0"/>
              <a:t>-freight railroad services (including rail-based intermodal shipments such as containers on flat cars), </a:t>
            </a:r>
          </a:p>
          <a:p>
            <a:r>
              <a:rPr lang="en-US" dirty="0" smtClean="0"/>
              <a:t>-inland waterway traffic, </a:t>
            </a:r>
          </a:p>
          <a:p>
            <a:r>
              <a:rPr lang="en-US" dirty="0" smtClean="0"/>
              <a:t>-pipeline movements (including principally petroleum and petroleum products and natural gas), </a:t>
            </a:r>
          </a:p>
          <a:p>
            <a:r>
              <a:rPr lang="en-US" dirty="0" smtClean="0"/>
              <a:t>-air freight. </a:t>
            </a:r>
          </a:p>
          <a:p>
            <a:r>
              <a:rPr lang="en-US" dirty="0" smtClean="0"/>
              <a:t>The index does not include international or coastal steamship movements, private trucking, courier services, or the United States Postal Service.</a:t>
            </a:r>
          </a:p>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shipper route selection</a:t>
            </a:r>
          </a:p>
          <a:p>
            <a:r>
              <a:rPr lang="en-US" dirty="0" smtClean="0"/>
              <a:t>-At</a:t>
            </a:r>
            <a:r>
              <a:rPr lang="en-US" baseline="0" dirty="0" smtClean="0"/>
              <a:t> present Port of Virginia is the only East Coast Port that can accommodate the 50ft depth of the larger ships</a:t>
            </a:r>
            <a:endParaRPr lang="en-US" dirty="0" smtClean="0"/>
          </a:p>
        </p:txBody>
      </p:sp>
      <p:sp>
        <p:nvSpPr>
          <p:cNvPr id="4" name="Slide Number Placeholder 3"/>
          <p:cNvSpPr>
            <a:spLocks noGrp="1"/>
          </p:cNvSpPr>
          <p:nvPr>
            <p:ph type="sldNum" sz="quarter" idx="10"/>
          </p:nvPr>
        </p:nvSpPr>
        <p:spPr/>
        <p:txBody>
          <a:bodyPr/>
          <a:lstStyle/>
          <a:p>
            <a:fld id="{433068F5-6AC4-4126-8F46-51DB16DAA356}"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(Source:  Cambridge Systematics for MWCOG.  Estimates are based on two sources:  Inbound, Outbound, and Intraregional numbers are based on 2002 FAF data.  Through traffic is based on 2003 estimate in Draft Maryland Freight Profile, 2007.)</a:t>
            </a:r>
          </a:p>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Highlight the % for Frederick County</a:t>
            </a:r>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-Part</a:t>
            </a:r>
            <a:r>
              <a:rPr lang="en-US" baseline="0" dirty="0" smtClean="0"/>
              <a:t> of process to integrate freight into a comprehensive transportation paradigm</a:t>
            </a:r>
          </a:p>
          <a:p>
            <a:r>
              <a:rPr lang="en-US" baseline="0" dirty="0" smtClean="0"/>
              <a:t>-We are beginning to integrate freight into livability and sustainability discussion</a:t>
            </a:r>
          </a:p>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ATRI Top Industry Issues Survey among truckers.</a:t>
            </a:r>
            <a:r>
              <a:rPr lang="en-US" baseline="0" dirty="0" smtClean="0"/>
              <a:t>  (2009 Critical issues in trucking industry survey and report)</a:t>
            </a:r>
          </a:p>
          <a:p>
            <a:r>
              <a:rPr lang="en-US" sz="1200" kern="1200" baseline="0" dirty="0" smtClean="0">
                <a:solidFill>
                  <a:schemeClr val="tx1"/>
                </a:solidFill>
                <a:latin typeface="+mn-lt"/>
                <a:ea typeface="+mn-ea"/>
                <a:cs typeface="+mn-cs"/>
              </a:rPr>
              <a:t>1.  Economy</a:t>
            </a:r>
          </a:p>
          <a:p>
            <a:pPr marL="228600" indent="-228600">
              <a:buAutoNum type="arabicPeriod" startAt="2"/>
            </a:pPr>
            <a:r>
              <a:rPr lang="en-US" sz="1200" kern="1200" baseline="0" dirty="0" smtClean="0">
                <a:solidFill>
                  <a:schemeClr val="tx1"/>
                </a:solidFill>
                <a:latin typeface="+mn-lt"/>
                <a:ea typeface="+mn-ea"/>
                <a:cs typeface="+mn-cs"/>
              </a:rPr>
              <a:t>Government Regulation</a:t>
            </a:r>
          </a:p>
          <a:p>
            <a:pPr marL="228600" indent="-228600">
              <a:buAutoNum type="arabicPeriod" startAt="2"/>
            </a:pPr>
            <a:r>
              <a:rPr lang="en-US" sz="1200" kern="1200" baseline="0" dirty="0" smtClean="0">
                <a:solidFill>
                  <a:schemeClr val="tx1"/>
                </a:solidFill>
                <a:latin typeface="+mn-lt"/>
                <a:ea typeface="+mn-ea"/>
                <a:cs typeface="+mn-cs"/>
              </a:rPr>
              <a:t>Fuel issues</a:t>
            </a:r>
          </a:p>
          <a:p>
            <a:pPr marL="228600" indent="-228600">
              <a:buAutoNum type="arabicPeriod" startAt="2"/>
            </a:pPr>
            <a:r>
              <a:rPr lang="en-US" sz="1200" kern="1200" baseline="0" dirty="0" smtClean="0">
                <a:solidFill>
                  <a:schemeClr val="tx1"/>
                </a:solidFill>
                <a:latin typeface="+mn-lt"/>
                <a:ea typeface="+mn-ea"/>
                <a:cs typeface="+mn-cs"/>
              </a:rPr>
              <a:t>Congestion</a:t>
            </a:r>
          </a:p>
          <a:p>
            <a:pPr marL="228600" indent="-228600">
              <a:buAutoNum type="arabicPeriod" startAt="2"/>
            </a:pPr>
            <a:r>
              <a:rPr lang="en-US" sz="1200" kern="1200" baseline="0" dirty="0" smtClean="0">
                <a:solidFill>
                  <a:schemeClr val="tx1"/>
                </a:solidFill>
                <a:latin typeface="+mn-lt"/>
                <a:ea typeface="+mn-ea"/>
                <a:cs typeface="+mn-cs"/>
              </a:rPr>
              <a:t>Hours-of-Service</a:t>
            </a:r>
          </a:p>
          <a:p>
            <a:pPr marL="228600" indent="-228600">
              <a:buAutoNum type="arabicPeriod" startAt="2"/>
            </a:pPr>
            <a:endParaRPr lang="en-US" sz="1200" kern="1200" baseline="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TRB study surveyed motor carriers to quantify the impacts of traffic congestion.  </a:t>
            </a:r>
            <a:r>
              <a:rPr lang="en-US" sz="1200" i="0" u="sng" kern="1200" dirty="0" smtClean="0">
                <a:solidFill>
                  <a:schemeClr val="tx1"/>
                </a:solidFill>
                <a:latin typeface="+mn-lt"/>
                <a:ea typeface="+mn-ea"/>
                <a:cs typeface="+mn-cs"/>
              </a:rPr>
              <a:t>Results indicated that motor carriers placed a premium of travel time savings during congested conditions of $144 to $193 per hour</a:t>
            </a:r>
            <a:r>
              <a:rPr lang="en-US" sz="1200" i="0" kern="1200" dirty="0" smtClean="0">
                <a:solidFill>
                  <a:schemeClr val="tx1"/>
                </a:solidFill>
                <a:latin typeface="+mn-lt"/>
                <a:ea typeface="+mn-ea"/>
                <a:cs typeface="+mn-cs"/>
              </a:rPr>
              <a:t>.  Examples of fixed costs that may increase with congestion include:  1)  </a:t>
            </a:r>
            <a:r>
              <a:rPr lang="en-US" sz="1200" i="0" u="sng" kern="1200" dirty="0" smtClean="0">
                <a:solidFill>
                  <a:schemeClr val="tx1"/>
                </a:solidFill>
                <a:latin typeface="+mn-lt"/>
                <a:ea typeface="+mn-ea"/>
                <a:cs typeface="+mn-cs"/>
              </a:rPr>
              <a:t>Idle dock labor </a:t>
            </a:r>
            <a:r>
              <a:rPr lang="en-US" sz="1200" i="0" kern="1200" dirty="0" smtClean="0">
                <a:solidFill>
                  <a:schemeClr val="tx1"/>
                </a:solidFill>
                <a:latin typeface="+mn-lt"/>
                <a:ea typeface="+mn-ea"/>
                <a:cs typeface="+mn-cs"/>
              </a:rPr>
              <a:t>awaiting delayed trucks; 2)  The need to </a:t>
            </a:r>
            <a:r>
              <a:rPr lang="en-US" sz="1200" i="0" u="sng" kern="1200" dirty="0" smtClean="0">
                <a:solidFill>
                  <a:schemeClr val="tx1"/>
                </a:solidFill>
                <a:latin typeface="+mn-lt"/>
                <a:ea typeface="+mn-ea"/>
                <a:cs typeface="+mn-cs"/>
              </a:rPr>
              <a:t>dispatch additional equipment and drivers </a:t>
            </a:r>
            <a:r>
              <a:rPr lang="en-US" sz="1200" i="0" kern="1200" dirty="0" smtClean="0">
                <a:solidFill>
                  <a:schemeClr val="tx1"/>
                </a:solidFill>
                <a:latin typeface="+mn-lt"/>
                <a:ea typeface="+mn-ea"/>
                <a:cs typeface="+mn-cs"/>
              </a:rPr>
              <a:t>to maintain service levels to other customers; 3)  The increasing </a:t>
            </a:r>
            <a:r>
              <a:rPr lang="en-US" sz="1200" i="0" u="sng" kern="1200" dirty="0" smtClean="0">
                <a:solidFill>
                  <a:schemeClr val="tx1"/>
                </a:solidFill>
                <a:latin typeface="+mn-lt"/>
                <a:ea typeface="+mn-ea"/>
                <a:cs typeface="+mn-cs"/>
              </a:rPr>
              <a:t>opportunity costs of drivers and equipments that could be generating additional revenue</a:t>
            </a:r>
            <a:r>
              <a:rPr lang="en-US" sz="1200" i="0" kern="1200" dirty="0" smtClean="0">
                <a:solidFill>
                  <a:schemeClr val="tx1"/>
                </a:solidFill>
                <a:latin typeface="+mn-lt"/>
                <a:ea typeface="+mn-ea"/>
                <a:cs typeface="+mn-cs"/>
              </a:rPr>
              <a:t>.  (Source:  Cited in American Transportation Research Institute, An Analysis of the Operational Costs of Trucking Study, December 2008).</a:t>
            </a:r>
          </a:p>
          <a:p>
            <a:r>
              <a:rPr lang="en-US" sz="1200" i="0" kern="1200" dirty="0" smtClean="0">
                <a:solidFill>
                  <a:schemeClr val="tx1"/>
                </a:solidFill>
                <a:latin typeface="+mn-lt"/>
                <a:ea typeface="+mn-ea"/>
                <a:cs typeface="+mn-cs"/>
              </a:rPr>
              <a:t> </a:t>
            </a:r>
          </a:p>
          <a:p>
            <a:pPr lvl="0"/>
            <a:r>
              <a:rPr lang="en-US" sz="1200" kern="1200" dirty="0" smtClean="0">
                <a:solidFill>
                  <a:schemeClr val="tx1"/>
                </a:solidFill>
                <a:latin typeface="+mn-lt"/>
                <a:ea typeface="+mn-ea"/>
                <a:cs typeface="+mn-cs"/>
              </a:rPr>
              <a:t>-The roundabout must be large enough to accommodate the turning radius of the truck.  One option for doing this is through the use of a truck apron, which is part of the center island where the truck wheels can track.</a:t>
            </a:r>
          </a:p>
          <a:p>
            <a:pPr lvl="0"/>
            <a:r>
              <a:rPr lang="en-US" sz="1200" kern="1200" dirty="0" smtClean="0">
                <a:solidFill>
                  <a:schemeClr val="tx1"/>
                </a:solidFill>
                <a:latin typeface="+mn-lt"/>
                <a:ea typeface="+mn-ea"/>
                <a:cs typeface="+mn-cs"/>
              </a:rPr>
              <a:t>-Smaller roundabouts not only present turning radius issues, but also allow passenger cars to navigate through them very rapidly (almost traveling through the roundabout in a straight line).  This does not give a slow moving truck driver a chance to react to a fast moving car.  By the time a truck driver lets out the clutch, here comes a car.</a:t>
            </a:r>
          </a:p>
          <a:p>
            <a:pPr lvl="0"/>
            <a:r>
              <a:rPr lang="en-US" sz="1200" kern="1200" dirty="0" smtClean="0">
                <a:solidFill>
                  <a:schemeClr val="tx1"/>
                </a:solidFill>
                <a:latin typeface="+mn-lt"/>
                <a:ea typeface="+mn-ea"/>
                <a:cs typeface="+mn-cs"/>
              </a:rPr>
              <a:t>-A similar problem is that there must be sufficient visibility for a truck driver to see oncoming traffic well in advance.  If he cannot see traffic approaching because the entry road into the roundabout isn’t visible, a slowly accelerating truck can quickly get caught pulling out in front of a faster moving car.  </a:t>
            </a:r>
          </a:p>
          <a:p>
            <a:pPr lvl="0"/>
            <a:r>
              <a:rPr lang="en-US" sz="1200" kern="1200" dirty="0" smtClean="0">
                <a:solidFill>
                  <a:schemeClr val="tx1"/>
                </a:solidFill>
                <a:latin typeface="+mn-lt"/>
                <a:ea typeface="+mn-ea"/>
                <a:cs typeface="+mn-cs"/>
              </a:rPr>
              <a:t>-They are much slower to accelerate through the roundabout and must use both lanes to get around the roundabout.</a:t>
            </a:r>
          </a:p>
          <a:p>
            <a:endParaRPr lang="en-US" sz="1200" i="0" kern="1200" dirty="0" smtClean="0">
              <a:solidFill>
                <a:schemeClr val="tx1"/>
              </a:solidFill>
              <a:latin typeface="+mn-lt"/>
              <a:ea typeface="+mn-ea"/>
              <a:cs typeface="+mn-cs"/>
            </a:endParaRPr>
          </a:p>
          <a:p>
            <a:endParaRPr lang="en-US" sz="1200" i="0" kern="1200" dirty="0" smtClean="0">
              <a:solidFill>
                <a:schemeClr val="tx1"/>
              </a:solidFill>
              <a:latin typeface="+mn-lt"/>
              <a:ea typeface="+mn-ea"/>
              <a:cs typeface="+mn-cs"/>
            </a:endParaRPr>
          </a:p>
          <a:p>
            <a:pPr marL="228600" indent="-228600">
              <a:buAutoNum type="arabicPeriod" startAt="2"/>
            </a:pPr>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33068F5-6AC4-4126-8F46-51DB16DAA356}"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14316">
              <a:defRPr/>
            </a:pPr>
            <a:r>
              <a:rPr lang="en-US" baseline="0" dirty="0" smtClean="0"/>
              <a:t>CSX National Gateway</a:t>
            </a:r>
          </a:p>
          <a:p>
            <a:pPr marL="0" lvl="1" defTabSz="914316">
              <a:defRPr/>
            </a:pPr>
            <a:r>
              <a:rPr lang="en-US" baseline="0" dirty="0" smtClean="0"/>
              <a:t>-Mid-Atlantic to Mid-West 61 projects, clearance of obstructions to allow for double-stacked trains</a:t>
            </a:r>
          </a:p>
          <a:p>
            <a:pPr marL="0" lvl="1" defTabSz="914316">
              <a:defRPr/>
            </a:pPr>
            <a:r>
              <a:rPr lang="en-US" baseline="0" dirty="0" smtClean="0"/>
              <a:t>-13 projects fall within our region</a:t>
            </a:r>
          </a:p>
          <a:p>
            <a:pPr marL="0" lvl="1" defTabSz="914316">
              <a:defRPr/>
            </a:pPr>
            <a:r>
              <a:rPr lang="en-US" baseline="0" dirty="0" smtClean="0"/>
              <a:t>-Virginia Avenue Tunnel is the largest project/bottleneck in our region, est cost of $160M</a:t>
            </a:r>
          </a:p>
          <a:p>
            <a:pPr marL="0" lvl="1" defTabSz="914316">
              <a:defRPr/>
            </a:pPr>
            <a:endParaRPr lang="en-US" baseline="0" dirty="0" smtClean="0"/>
          </a:p>
          <a:p>
            <a:pPr marL="0" lvl="1" defTabSz="914316">
              <a:defRPr/>
            </a:pPr>
            <a:r>
              <a:rPr lang="en-US" baseline="0" dirty="0" smtClean="0"/>
              <a:t>Norfolk Southern Crescent Corridor</a:t>
            </a:r>
          </a:p>
          <a:p>
            <a:pPr marL="0" lvl="1" defTabSz="914316">
              <a:defRPr/>
            </a:pPr>
            <a:r>
              <a:rPr lang="en-US" baseline="0" dirty="0" smtClean="0"/>
              <a:t>-N-S corridor from New Jersey to Louisiana, clearance of obstructions to allow for double-stacked trains</a:t>
            </a:r>
          </a:p>
          <a:p>
            <a:pPr marL="0" lvl="1" defTabSz="914316">
              <a:defRPr/>
            </a:pPr>
            <a:r>
              <a:rPr lang="en-US" baseline="0" dirty="0" smtClean="0"/>
              <a:t>-Track improvements, Crescent Corridor west of our COG region in Virginia, follow 81</a:t>
            </a:r>
          </a:p>
          <a:p>
            <a:pPr marL="0" lvl="1" defTabSz="914316">
              <a:defRPr/>
            </a:pPr>
            <a:endParaRPr lang="en-US" baseline="0" dirty="0" smtClean="0"/>
          </a:p>
          <a:p>
            <a:pPr marL="0" lvl="1" defTabSz="914316">
              <a:defRPr/>
            </a:pPr>
            <a:endParaRPr lang="en-US" baseline="0" dirty="0" smtClean="0"/>
          </a:p>
          <a:p>
            <a:pPr marL="0" lvl="1" defTabSz="914316">
              <a:defRPr/>
            </a:pPr>
            <a:endParaRPr lang="en-US" baseline="0" dirty="0" smtClean="0"/>
          </a:p>
          <a:p>
            <a:pPr marL="0" lvl="1" defTabSz="914316">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Between 1980 through 2006, the nation’s railroad container shipments were the fastest growing segment of traffic on the rail system.</a:t>
            </a:r>
          </a:p>
          <a:p>
            <a:r>
              <a:rPr lang="en-US" sz="1200" kern="1200" dirty="0" smtClean="0">
                <a:solidFill>
                  <a:schemeClr val="tx1"/>
                </a:solidFill>
                <a:latin typeface="+mn-lt"/>
                <a:ea typeface="+mn-ea"/>
                <a:cs typeface="+mn-cs"/>
              </a:rPr>
              <a:t> (Association of American Railroads, </a:t>
            </a:r>
            <a:r>
              <a:rPr lang="en-US" sz="1200" i="1" kern="1200" dirty="0" smtClean="0">
                <a:solidFill>
                  <a:schemeClr val="tx1"/>
                </a:solidFill>
                <a:latin typeface="+mn-lt"/>
                <a:ea typeface="+mn-ea"/>
                <a:cs typeface="+mn-cs"/>
              </a:rPr>
              <a:t>Railroad Facts</a:t>
            </a:r>
            <a:r>
              <a:rPr lang="en-US" sz="1200" kern="1200" dirty="0" smtClean="0">
                <a:solidFill>
                  <a:schemeClr val="tx1"/>
                </a:solidFill>
                <a:latin typeface="+mn-lt"/>
                <a:ea typeface="+mn-ea"/>
                <a:cs typeface="+mn-cs"/>
              </a:rPr>
              <a:t> Draft National Rail Plan 2009.)</a:t>
            </a:r>
          </a:p>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Barge</a:t>
            </a:r>
            <a:r>
              <a:rPr lang="en-US" baseline="0" dirty="0" smtClean="0"/>
              <a:t> companies</a:t>
            </a:r>
          </a:p>
          <a:p>
            <a:pPr marL="228600" indent="-228600">
              <a:buAutoNum type="arabicPeriod"/>
            </a:pPr>
            <a:r>
              <a:rPr lang="en-US" baseline="0" dirty="0" smtClean="0"/>
              <a:t>Vulcan</a:t>
            </a:r>
          </a:p>
          <a:p>
            <a:pPr marL="228600" indent="-228600">
              <a:buAutoNum type="arabicPeriod"/>
            </a:pPr>
            <a:r>
              <a:rPr lang="en-US" baseline="0" dirty="0" smtClean="0"/>
              <a:t>Norfolk Tug</a:t>
            </a:r>
          </a:p>
          <a:p>
            <a:pPr marL="228600" indent="-228600">
              <a:buAutoNum type="arabicPeriod"/>
            </a:pPr>
            <a:r>
              <a:rPr lang="en-US" baseline="0" dirty="0" smtClean="0"/>
              <a:t>64 Express</a:t>
            </a:r>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Trucks represent the mode with the greatest potential to impact GHG levels</a:t>
            </a:r>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Assumptions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-Full completion for both the National Gateway and Crescent Corridor is 2020.  </a:t>
            </a:r>
          </a:p>
          <a:p>
            <a:r>
              <a:rPr lang="en-US" sz="1200" kern="1200" dirty="0" smtClean="0">
                <a:solidFill>
                  <a:schemeClr val="tx1"/>
                </a:solidFill>
                <a:latin typeface="+mn-lt"/>
                <a:ea typeface="+mn-ea"/>
                <a:cs typeface="+mn-cs"/>
              </a:rPr>
              <a:t>-National Gateway project reduction information was presented cumulatively from 2012 to 2021, and staff assumed a linear increase in benefits to estimate annual benefits in 2020.  The Crescent Corridor benefits were presented annually for full development.  It was assumed that the Crescent Corridor project will be completed by 2020.</a:t>
            </a:r>
          </a:p>
          <a:p>
            <a:pPr lvl="0"/>
            <a:r>
              <a:rPr lang="en-US" sz="1200" kern="1200" dirty="0" smtClean="0">
                <a:solidFill>
                  <a:schemeClr val="tx1"/>
                </a:solidFill>
                <a:latin typeface="+mn-lt"/>
                <a:ea typeface="+mn-ea"/>
                <a:cs typeface="+mn-cs"/>
              </a:rPr>
              <a:t>-The trucks which would be removed from the highway as a result of the projects would be primarily long-haul and thus would travel the entire length of highway in the region.  For example, CSX estimates that 140,000 trucks would be removed from I-270 from 2012-2021.  This analysis assumes that all of those trucks are traveling the entire length of I-270.</a:t>
            </a:r>
          </a:p>
          <a:p>
            <a:pPr lvl="0"/>
            <a:r>
              <a:rPr lang="en-US" sz="1200" kern="1200" dirty="0" smtClean="0">
                <a:solidFill>
                  <a:schemeClr val="tx1"/>
                </a:solidFill>
                <a:latin typeface="+mn-lt"/>
                <a:ea typeface="+mn-ea"/>
                <a:cs typeface="+mn-cs"/>
              </a:rPr>
              <a:t>The CO2 emissions rate for heavy-duty diesel trucks is 1360.4 g/mi</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in CLRP</a:t>
            </a:r>
            <a:r>
              <a:rPr lang="en-US" baseline="0" dirty="0" smtClean="0"/>
              <a:t>, funded, scheduled to be built, Dulles Access Road widen 4 to 6 lanes</a:t>
            </a:r>
          </a:p>
          <a:p>
            <a:r>
              <a:rPr lang="en-US" baseline="0" dirty="0" smtClean="0"/>
              <a:t>-Other under construction, ICC</a:t>
            </a:r>
          </a:p>
          <a:p>
            <a:r>
              <a:rPr lang="en-US" baseline="0" dirty="0" smtClean="0"/>
              <a:t>-Others no funding, Virginia Avenue Tunnel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433068F5-6AC4-4126-8F46-51DB16DAA356}" type="slidenum">
              <a:rPr lang="en-US" smtClean="0"/>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674A45-75BF-45CD-BA75-24985C00E366}" type="datetime1">
              <a:rPr lang="en-US" smtClean="0"/>
              <a:pPr/>
              <a:t>7/20/2010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A880F8-0A0E-4E2F-B6A8-1D244FDFCE74}" type="datetime1">
              <a:rPr lang="en-US" smtClean="0"/>
              <a:pPr/>
              <a:t>7/20/2010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2F001-1C02-4830-9B67-8961D0786FE4}" type="datetime1">
              <a:rPr lang="en-US" smtClean="0"/>
              <a:pPr/>
              <a:t>7/20/2010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A6FAEA-15EA-45F9-B69C-0FEE43DD6F6E}" type="datetime1">
              <a:rPr lang="en-US" smtClean="0"/>
              <a:pPr/>
              <a:t>7/20/2010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DDEE4A-C74E-45EC-A327-90AD242FA724}" type="datetime1">
              <a:rPr lang="en-US" smtClean="0"/>
              <a:pPr/>
              <a:t>7/20/2010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9A01CD-C78D-4A6F-B26E-2179A09488DB}" type="datetime1">
              <a:rPr lang="en-US" smtClean="0"/>
              <a:pPr/>
              <a:t>7/20/2010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BAAD5D-6B27-4256-9A46-F2AB03CB55A1}" type="datetime1">
              <a:rPr lang="en-US" smtClean="0"/>
              <a:pPr/>
              <a:t>7/20/2010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213B05-DBA0-4765-BAC8-79D68FA35766}" type="datetime1">
              <a:rPr lang="en-US" smtClean="0"/>
              <a:pPr/>
              <a:t>7/20/2010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78A068-B38C-4E77-88A2-7E753C6C9AC9}" type="datetime1">
              <a:rPr lang="en-US" smtClean="0"/>
              <a:pPr/>
              <a:t>7/20/2010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AE2E47-396D-47E3-B04E-123DC7537B61}" type="datetime1">
              <a:rPr lang="en-US" smtClean="0"/>
              <a:pPr/>
              <a:t>7/20/2010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7DEAEB-66AA-42D4-9B76-673EB6B5294E}" type="datetime1">
              <a:rPr lang="en-US" smtClean="0"/>
              <a:pPr/>
              <a:t>7/20/2010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AF853A-8B57-4441-8579-6CA4C15226D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0D1FBC-3E6B-4023-B957-4A3097C3CA3A}" type="datetime1">
              <a:rPr lang="en-US" smtClean="0"/>
              <a:pPr/>
              <a:t>7/20/2010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AF853A-8B57-4441-8579-6CA4C15226D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470025"/>
          </a:xfrm>
        </p:spPr>
        <p:txBody>
          <a:bodyPr>
            <a:noAutofit/>
          </a:bodyPr>
          <a:lstStyle/>
          <a:p>
            <a:r>
              <a:rPr lang="en-US" sz="6000" b="1" dirty="0" smtClean="0"/>
              <a:t>National Capital Region</a:t>
            </a:r>
            <a:br>
              <a:rPr lang="en-US" sz="6000" b="1" dirty="0" smtClean="0"/>
            </a:br>
            <a:r>
              <a:rPr lang="en-US" sz="6000" b="1" dirty="0" smtClean="0"/>
              <a:t>Freight Plan 2010</a:t>
            </a:r>
            <a:endParaRPr lang="en-US" sz="6000" b="1" dirty="0"/>
          </a:p>
        </p:txBody>
      </p:sp>
      <p:sp>
        <p:nvSpPr>
          <p:cNvPr id="3" name="Subtitle 2"/>
          <p:cNvSpPr>
            <a:spLocks noGrp="1"/>
          </p:cNvSpPr>
          <p:nvPr>
            <p:ph type="subTitle" idx="1"/>
          </p:nvPr>
        </p:nvSpPr>
        <p:spPr>
          <a:xfrm>
            <a:off x="381000" y="3886200"/>
            <a:ext cx="8382000" cy="1752600"/>
          </a:xfrm>
        </p:spPr>
        <p:txBody>
          <a:bodyPr>
            <a:normAutofit fontScale="85000" lnSpcReduction="20000"/>
          </a:bodyPr>
          <a:lstStyle/>
          <a:p>
            <a:r>
              <a:rPr lang="en-US" dirty="0" smtClean="0">
                <a:solidFill>
                  <a:schemeClr val="tx1"/>
                </a:solidFill>
              </a:rPr>
              <a:t>Transportation Planning Board</a:t>
            </a:r>
          </a:p>
          <a:p>
            <a:r>
              <a:rPr lang="en-US" dirty="0" smtClean="0">
                <a:solidFill>
                  <a:schemeClr val="tx1"/>
                </a:solidFill>
              </a:rPr>
              <a:t>July 21, 2010</a:t>
            </a:r>
          </a:p>
          <a:p>
            <a:r>
              <a:rPr lang="en-US" dirty="0" smtClean="0">
                <a:solidFill>
                  <a:schemeClr val="tx1"/>
                </a:solidFill>
              </a:rPr>
              <a:t>Victor Weissberg (Freight Subcommittee Chairman)</a:t>
            </a:r>
          </a:p>
          <a:p>
            <a:r>
              <a:rPr lang="en-US" dirty="0" smtClean="0">
                <a:solidFill>
                  <a:schemeClr val="tx1"/>
                </a:solidFill>
              </a:rPr>
              <a:t>Karin Foster (TPB staff)</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92AF853A-8B57-4441-8579-6CA4C15226D2}" type="slidenum">
              <a:rPr lang="en-US" smtClean="0"/>
              <a:pPr/>
              <a:t>1</a:t>
            </a:fld>
            <a:endParaRPr lang="en-US" dirty="0"/>
          </a:p>
        </p:txBody>
      </p:sp>
      <p:cxnSp>
        <p:nvCxnSpPr>
          <p:cNvPr id="6" name="Straight Connector 5"/>
          <p:cNvCxnSpPr/>
          <p:nvPr/>
        </p:nvCxnSpPr>
        <p:spPr>
          <a:xfrm>
            <a:off x="1219200" y="3200400"/>
            <a:ext cx="685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19200" y="3429000"/>
            <a:ext cx="6858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620000" y="228600"/>
            <a:ext cx="2057400" cy="461665"/>
          </a:xfrm>
          <a:prstGeom prst="rect">
            <a:avLst/>
          </a:prstGeom>
          <a:noFill/>
        </p:spPr>
        <p:txBody>
          <a:bodyPr wrap="square" rtlCol="0">
            <a:spAutoFit/>
          </a:bodyPr>
          <a:lstStyle/>
          <a:p>
            <a:endParaRPr lang="en-US" sz="2400" dirty="0"/>
          </a:p>
        </p:txBody>
      </p:sp>
      <p:sp>
        <p:nvSpPr>
          <p:cNvPr id="9" name="TextBox 8"/>
          <p:cNvSpPr txBox="1"/>
          <p:nvPr/>
        </p:nvSpPr>
        <p:spPr>
          <a:xfrm>
            <a:off x="7696200" y="228600"/>
            <a:ext cx="1828800" cy="461665"/>
          </a:xfrm>
          <a:prstGeom prst="rect">
            <a:avLst/>
          </a:prstGeom>
          <a:noFill/>
        </p:spPr>
        <p:txBody>
          <a:bodyPr wrap="square" rtlCol="0">
            <a:spAutoFit/>
          </a:bodyPr>
          <a:lstStyle/>
          <a:p>
            <a:r>
              <a:rPr lang="en-US" sz="2400" dirty="0" smtClean="0"/>
              <a:t>Item #8</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TPB Vision</a:t>
            </a:r>
            <a:endParaRPr lang="en-US" dirty="0"/>
          </a:p>
        </p:txBody>
      </p:sp>
      <p:sp>
        <p:nvSpPr>
          <p:cNvPr id="3" name="Content Placeholder 2"/>
          <p:cNvSpPr>
            <a:spLocks noGrp="1"/>
          </p:cNvSpPr>
          <p:nvPr>
            <p:ph idx="1"/>
          </p:nvPr>
        </p:nvSpPr>
        <p:spPr>
          <a:xfrm>
            <a:off x="0" y="1600200"/>
            <a:ext cx="9144000" cy="4953000"/>
          </a:xfrm>
        </p:spPr>
        <p:txBody>
          <a:bodyPr>
            <a:normAutofit fontScale="92500"/>
          </a:bodyPr>
          <a:lstStyle/>
          <a:p>
            <a:r>
              <a:rPr lang="en-US" dirty="0" smtClean="0"/>
              <a:t>TPB Vision, which was adopted on October 21, 1998, includes:</a:t>
            </a:r>
          </a:p>
          <a:p>
            <a:pPr lvl="1"/>
            <a:r>
              <a:rPr lang="en-US" dirty="0" smtClean="0"/>
              <a:t>Policy Goal 2, which states that “... the region will develop, implement, and maintain an </a:t>
            </a:r>
            <a:r>
              <a:rPr lang="en-US" u="sng" dirty="0" smtClean="0"/>
              <a:t>interconnected transportation system</a:t>
            </a:r>
            <a:r>
              <a:rPr lang="en-US" dirty="0" smtClean="0"/>
              <a:t> that enhances quality of life and </a:t>
            </a:r>
            <a:r>
              <a:rPr lang="en-US" u="sng" dirty="0" smtClean="0"/>
              <a:t>promotes a strong and growing economy</a:t>
            </a:r>
            <a:r>
              <a:rPr lang="en-US" dirty="0" smtClean="0"/>
              <a:t> throughout the region…”; and</a:t>
            </a:r>
          </a:p>
          <a:p>
            <a:pPr lvl="1"/>
            <a:r>
              <a:rPr lang="en-US" dirty="0" smtClean="0"/>
              <a:t>Policy Goal 2, Objective 5: “</a:t>
            </a:r>
            <a:r>
              <a:rPr lang="en-US" u="sng" dirty="0" smtClean="0"/>
              <a:t>Efficient and safe movement of people, goods, and information</a:t>
            </a:r>
            <a:r>
              <a:rPr lang="en-US" dirty="0" smtClean="0"/>
              <a:t>, with minimal adverse impacts on residents and the environment”; and</a:t>
            </a:r>
          </a:p>
          <a:p>
            <a:pPr lvl="1"/>
            <a:r>
              <a:rPr lang="en-US" dirty="0" smtClean="0"/>
              <a:t>Policy Goal 8, Strategy 5: “Develop a </a:t>
            </a:r>
            <a:r>
              <a:rPr lang="en-US" u="sng" dirty="0" smtClean="0"/>
              <a:t>regional plan for freight movement</a:t>
            </a:r>
            <a:r>
              <a:rPr lang="en-US" dirty="0" smtClean="0"/>
              <a:t>”</a:t>
            </a:r>
          </a:p>
          <a:p>
            <a:endParaRPr lang="en-US" dirty="0"/>
          </a:p>
        </p:txBody>
      </p:sp>
      <p:sp>
        <p:nvSpPr>
          <p:cNvPr id="4" name="Slide Number Placeholder 3"/>
          <p:cNvSpPr>
            <a:spLocks noGrp="1"/>
          </p:cNvSpPr>
          <p:nvPr>
            <p:ph type="sldNum" sz="quarter" idx="12"/>
          </p:nvPr>
        </p:nvSpPr>
        <p:spPr/>
        <p:txBody>
          <a:bodyPr/>
          <a:lstStyle/>
          <a:p>
            <a:fld id="{92AF853A-8B57-4441-8579-6CA4C15226D2}"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TPB Freight Subcommittee</a:t>
            </a:r>
            <a:endParaRPr lang="en-US" dirty="0"/>
          </a:p>
        </p:txBody>
      </p:sp>
      <p:sp>
        <p:nvSpPr>
          <p:cNvPr id="3" name="Content Placeholder 2"/>
          <p:cNvSpPr>
            <a:spLocks noGrp="1"/>
          </p:cNvSpPr>
          <p:nvPr>
            <p:ph idx="1"/>
          </p:nvPr>
        </p:nvSpPr>
        <p:spPr/>
        <p:txBody>
          <a:bodyPr/>
          <a:lstStyle/>
          <a:p>
            <a:r>
              <a:rPr lang="en-US" dirty="0" smtClean="0"/>
              <a:t>TPB Freight Subcommittee Kick-off April 2008</a:t>
            </a:r>
          </a:p>
          <a:p>
            <a:r>
              <a:rPr lang="en-US" dirty="0" smtClean="0"/>
              <a:t>5 Objectives of Freight Subcommittee</a:t>
            </a:r>
          </a:p>
          <a:p>
            <a:pPr marL="971550" lvl="1" indent="-514350">
              <a:buAutoNum type="arabicParenR"/>
            </a:pPr>
            <a:r>
              <a:rPr lang="en-US" sz="2400" dirty="0" smtClean="0"/>
              <a:t>Provide a </a:t>
            </a:r>
            <a:r>
              <a:rPr lang="en-US" sz="2400" u="sng" dirty="0" smtClean="0"/>
              <a:t>voice for freight</a:t>
            </a:r>
            <a:r>
              <a:rPr lang="en-US" sz="2400" dirty="0" smtClean="0"/>
              <a:t> in transportation planning</a:t>
            </a:r>
          </a:p>
          <a:p>
            <a:pPr marL="971550" lvl="1" indent="-514350">
              <a:buAutoNum type="arabicParenR"/>
            </a:pPr>
            <a:r>
              <a:rPr lang="en-US" sz="2400" dirty="0" smtClean="0"/>
              <a:t>Recognize freight’s role in </a:t>
            </a:r>
            <a:r>
              <a:rPr lang="en-US" sz="2400" u="sng" dirty="0" smtClean="0"/>
              <a:t>economic development</a:t>
            </a:r>
          </a:p>
          <a:p>
            <a:pPr marL="971550" lvl="1" indent="-514350">
              <a:buAutoNum type="arabicParenR"/>
            </a:pPr>
            <a:r>
              <a:rPr lang="en-US" sz="2400" dirty="0" smtClean="0"/>
              <a:t>Recognize freight’s role in the </a:t>
            </a:r>
            <a:r>
              <a:rPr lang="en-US" sz="2400" u="sng" dirty="0" smtClean="0"/>
              <a:t>multimodal system</a:t>
            </a:r>
          </a:p>
          <a:p>
            <a:pPr marL="971550" lvl="1" indent="-514350">
              <a:buAutoNum type="arabicParenR"/>
            </a:pPr>
            <a:r>
              <a:rPr lang="en-US" sz="2400" dirty="0" smtClean="0"/>
              <a:t>Coordinate transportation and </a:t>
            </a:r>
            <a:r>
              <a:rPr lang="en-US" sz="2400" u="sng" dirty="0" smtClean="0"/>
              <a:t>land use planning</a:t>
            </a:r>
          </a:p>
          <a:p>
            <a:pPr marL="971550" lvl="1" indent="-514350">
              <a:buAutoNum type="arabicParenR"/>
            </a:pPr>
            <a:r>
              <a:rPr lang="en-US" sz="2400" dirty="0" smtClean="0"/>
              <a:t>Recognize how freight can reduce </a:t>
            </a:r>
            <a:r>
              <a:rPr lang="en-US" sz="2400" u="sng" dirty="0" smtClean="0"/>
              <a:t>air quality impacts</a:t>
            </a:r>
          </a:p>
          <a:p>
            <a:endParaRPr lang="en-US" dirty="0"/>
          </a:p>
        </p:txBody>
      </p:sp>
      <p:sp>
        <p:nvSpPr>
          <p:cNvPr id="4" name="Slide Number Placeholder 3"/>
          <p:cNvSpPr>
            <a:spLocks noGrp="1"/>
          </p:cNvSpPr>
          <p:nvPr>
            <p:ph type="sldNum" sz="quarter" idx="12"/>
          </p:nvPr>
        </p:nvSpPr>
        <p:spPr/>
        <p:txBody>
          <a:bodyPr/>
          <a:lstStyle/>
          <a:p>
            <a:fld id="{92AF853A-8B57-4441-8579-6CA4C15226D2}"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Freight?</a:t>
            </a:r>
            <a:endParaRPr lang="en-US" dirty="0"/>
          </a:p>
        </p:txBody>
      </p:sp>
      <p:sp>
        <p:nvSpPr>
          <p:cNvPr id="3" name="Content Placeholder 2"/>
          <p:cNvSpPr>
            <a:spLocks noGrp="1"/>
          </p:cNvSpPr>
          <p:nvPr>
            <p:ph idx="1"/>
          </p:nvPr>
        </p:nvSpPr>
        <p:spPr>
          <a:xfrm>
            <a:off x="304800" y="1676400"/>
            <a:ext cx="8610600" cy="4525963"/>
          </a:xfrm>
        </p:spPr>
        <p:txBody>
          <a:bodyPr>
            <a:normAutofit/>
          </a:bodyPr>
          <a:lstStyle/>
          <a:p>
            <a:r>
              <a:rPr lang="en-US" dirty="0" smtClean="0"/>
              <a:t>Freight:  Goods and cargo transported for pay</a:t>
            </a:r>
          </a:p>
          <a:p>
            <a:r>
              <a:rPr lang="en-US" dirty="0" smtClean="0"/>
              <a:t>Story of </a:t>
            </a:r>
            <a:r>
              <a:rPr lang="en-US" u="sng" dirty="0" smtClean="0"/>
              <a:t>freight</a:t>
            </a:r>
            <a:r>
              <a:rPr lang="en-US" dirty="0" smtClean="0"/>
              <a:t> is the story of our </a:t>
            </a:r>
            <a:r>
              <a:rPr lang="en-US" u="sng" dirty="0" smtClean="0"/>
              <a:t>economy</a:t>
            </a:r>
          </a:p>
          <a:p>
            <a:pPr lvl="1"/>
            <a:r>
              <a:rPr lang="en-US" dirty="0" smtClean="0"/>
              <a:t>Economic growth-&gt;more demand-&gt;more goods</a:t>
            </a:r>
          </a:p>
          <a:p>
            <a:pPr lvl="1"/>
            <a:r>
              <a:rPr lang="en-US" dirty="0" smtClean="0"/>
              <a:t>↑ trucks, ↑ rail,↑ air cargo, ↑water</a:t>
            </a:r>
          </a:p>
          <a:p>
            <a:r>
              <a:rPr lang="en-US" dirty="0" smtClean="0"/>
              <a:t>Washington region:  A consumer region</a:t>
            </a:r>
          </a:p>
          <a:p>
            <a:pPr>
              <a:buNone/>
            </a:pPr>
            <a:endParaRPr lang="en-US" dirty="0" smtClean="0"/>
          </a:p>
          <a:p>
            <a:endParaRPr lang="en-US" dirty="0" smtClean="0"/>
          </a:p>
        </p:txBody>
      </p:sp>
      <p:sp>
        <p:nvSpPr>
          <p:cNvPr id="12" name="Slide Number Placeholder 11"/>
          <p:cNvSpPr>
            <a:spLocks noGrp="1"/>
          </p:cNvSpPr>
          <p:nvPr>
            <p:ph type="sldNum" sz="quarter" idx="12"/>
          </p:nvPr>
        </p:nvSpPr>
        <p:spPr/>
        <p:txBody>
          <a:bodyPr/>
          <a:lstStyle/>
          <a:p>
            <a:fld id="{92AF853A-8B57-4441-8579-6CA4C15226D2}" type="slidenum">
              <a:rPr lang="en-US" smtClean="0"/>
              <a:pPr/>
              <a:t>4</a:t>
            </a:fld>
            <a:endParaRPr lang="en-US" dirty="0"/>
          </a:p>
        </p:txBody>
      </p:sp>
      <p:pic>
        <p:nvPicPr>
          <p:cNvPr id="5" name="Picture 8" descr="C:\Users\kfoster\AppData\Local\Microsoft\Windows\Temporary Internet Files\Content.IE5\L1AIFE21\MC900056695[1].wmf"/>
          <p:cNvPicPr>
            <a:picLocks noChangeAspect="1" noChangeArrowheads="1"/>
          </p:cNvPicPr>
          <p:nvPr/>
        </p:nvPicPr>
        <p:blipFill>
          <a:blip r:embed="rId3" cstate="print"/>
          <a:srcRect/>
          <a:stretch>
            <a:fillRect/>
          </a:stretch>
        </p:blipFill>
        <p:spPr bwMode="auto">
          <a:xfrm>
            <a:off x="7320686" y="304800"/>
            <a:ext cx="1823314" cy="1206094"/>
          </a:xfrm>
          <a:prstGeom prst="rect">
            <a:avLst/>
          </a:prstGeom>
          <a:noFill/>
        </p:spPr>
      </p:pic>
      <p:pic>
        <p:nvPicPr>
          <p:cNvPr id="6" name="Picture 8" descr="C:\Users\kfoster\AppData\Local\Microsoft\Windows\Temporary Internet Files\Content.IE5\WXAGLT70\MC900036799[1].wmf"/>
          <p:cNvPicPr>
            <a:picLocks noChangeAspect="1" noChangeArrowheads="1"/>
          </p:cNvPicPr>
          <p:nvPr/>
        </p:nvPicPr>
        <p:blipFill>
          <a:blip r:embed="rId4" cstate="print"/>
          <a:srcRect/>
          <a:stretch>
            <a:fillRect/>
          </a:stretch>
        </p:blipFill>
        <p:spPr bwMode="auto">
          <a:xfrm>
            <a:off x="0" y="0"/>
            <a:ext cx="2273198" cy="1956816"/>
          </a:xfrm>
          <a:prstGeom prst="rect">
            <a:avLst/>
          </a:prstGeom>
          <a:noFill/>
        </p:spPr>
      </p:pic>
      <p:pic>
        <p:nvPicPr>
          <p:cNvPr id="7" name="Picture 7" descr="C:\Users\kfoster\AppData\Local\Microsoft\Windows\Temporary Internet Files\Content.IE5\K171NQOA\MC900334692[1].wmf"/>
          <p:cNvPicPr>
            <a:picLocks noChangeAspect="1" noChangeArrowheads="1"/>
          </p:cNvPicPr>
          <p:nvPr/>
        </p:nvPicPr>
        <p:blipFill>
          <a:blip r:embed="rId5" cstate="print"/>
          <a:srcRect/>
          <a:stretch>
            <a:fillRect/>
          </a:stretch>
        </p:blipFill>
        <p:spPr bwMode="auto">
          <a:xfrm>
            <a:off x="381000" y="5089550"/>
            <a:ext cx="1777594" cy="1768450"/>
          </a:xfrm>
          <a:prstGeom prst="rect">
            <a:avLst/>
          </a:prstGeom>
          <a:noFill/>
        </p:spPr>
      </p:pic>
      <p:pic>
        <p:nvPicPr>
          <p:cNvPr id="8" name="Picture 6" descr="C:\Users\kfoster\AppData\Local\Microsoft\Windows\Temporary Internet Files\Content.IE5\L1AIFE21\MC900252799[1].wmf"/>
          <p:cNvPicPr>
            <a:picLocks noChangeAspect="1" noChangeArrowheads="1"/>
          </p:cNvPicPr>
          <p:nvPr/>
        </p:nvPicPr>
        <p:blipFill>
          <a:blip r:embed="rId6" cstate="print"/>
          <a:srcRect/>
          <a:stretch>
            <a:fillRect/>
          </a:stretch>
        </p:blipFill>
        <p:spPr bwMode="auto">
          <a:xfrm>
            <a:off x="7010400" y="4876800"/>
            <a:ext cx="1826057" cy="163220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AF853A-8B57-4441-8579-6CA4C15226D2}" type="slidenum">
              <a:rPr lang="en-US" smtClean="0"/>
              <a:pPr/>
              <a:t>5</a:t>
            </a:fld>
            <a:endParaRPr lang="en-US" dirty="0"/>
          </a:p>
        </p:txBody>
      </p:sp>
      <p:graphicFrame>
        <p:nvGraphicFramePr>
          <p:cNvPr id="5" name="Table 4"/>
          <p:cNvGraphicFramePr>
            <a:graphicFrameLocks noGrp="1"/>
          </p:cNvGraphicFramePr>
          <p:nvPr/>
        </p:nvGraphicFramePr>
        <p:xfrm>
          <a:off x="228600" y="380985"/>
          <a:ext cx="6994296" cy="5080020"/>
        </p:xfrm>
        <a:graphic>
          <a:graphicData uri="http://schemas.openxmlformats.org/drawingml/2006/table">
            <a:tbl>
              <a:tblPr/>
              <a:tblGrid>
                <a:gridCol w="266316"/>
                <a:gridCol w="672798"/>
                <a:gridCol w="672798"/>
                <a:gridCol w="672798"/>
                <a:gridCol w="672798"/>
                <a:gridCol w="672798"/>
                <a:gridCol w="672798"/>
                <a:gridCol w="672798"/>
                <a:gridCol w="672798"/>
                <a:gridCol w="672798"/>
                <a:gridCol w="672798"/>
              </a:tblGrid>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rowSpan="25" gridSpan="9">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rowSpan="25" hMerge="1">
                  <a:txBody>
                    <a:bodyPr/>
                    <a:lstStyle/>
                    <a:p>
                      <a:endParaRPr lang="en-US"/>
                    </a:p>
                  </a:txBody>
                  <a:tcPr/>
                </a:tc>
                <a:tc rowSpan="25" hMerge="1">
                  <a:txBody>
                    <a:bodyPr/>
                    <a:lstStyle/>
                    <a:p>
                      <a:endParaRPr lang="en-US"/>
                    </a:p>
                  </a:txBody>
                  <a:tcPr/>
                </a:tc>
                <a:tc rowSpan="25" hMerge="1">
                  <a:txBody>
                    <a:bodyPr/>
                    <a:lstStyle/>
                    <a:p>
                      <a:endParaRPr lang="en-US"/>
                    </a:p>
                  </a:txBody>
                  <a:tcPr/>
                </a:tc>
                <a:tc rowSpan="25" hMerge="1">
                  <a:txBody>
                    <a:bodyPr/>
                    <a:lstStyle/>
                    <a:p>
                      <a:endParaRPr lang="en-US"/>
                    </a:p>
                  </a:txBody>
                  <a:tcPr/>
                </a:tc>
                <a:tc rowSpan="25" hMerge="1">
                  <a:txBody>
                    <a:bodyPr/>
                    <a:lstStyle/>
                    <a:p>
                      <a:endParaRPr lang="en-US"/>
                    </a:p>
                  </a:txBody>
                  <a:tcPr/>
                </a:tc>
                <a:tc rowSpan="25" hMerge="1">
                  <a:txBody>
                    <a:bodyPr/>
                    <a:lstStyle/>
                    <a:p>
                      <a:endParaRPr lang="en-US"/>
                    </a:p>
                  </a:txBody>
                  <a:tcPr/>
                </a:tc>
                <a:tc rowSpan="25" hMerge="1">
                  <a:txBody>
                    <a:bodyPr/>
                    <a:lstStyle/>
                    <a:p>
                      <a:endParaRPr lang="en-US"/>
                    </a:p>
                  </a:txBody>
                  <a:tcPr/>
                </a:tc>
                <a:tc rowSpan="25" h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gridSpan="9"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r h="169334">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c>
                  <a:txBody>
                    <a:bodyPr/>
                    <a:lstStyle/>
                    <a:p>
                      <a:pPr algn="l" fontAlgn="b"/>
                      <a:endParaRPr lang="en-US" sz="800" b="0" i="0" u="none" strike="noStrike" dirty="0">
                        <a:latin typeface="Arial"/>
                      </a:endParaRPr>
                    </a:p>
                  </a:txBody>
                  <a:tcPr marL="0" marR="0" marT="0" marB="0" anchor="b">
                    <a:lnL>
                      <a:noFill/>
                    </a:lnL>
                    <a:lnR>
                      <a:noFill/>
                    </a:lnR>
                    <a:lnT>
                      <a:noFill/>
                    </a:lnT>
                    <a:lnB>
                      <a:noFill/>
                    </a:lnB>
                  </a:tcPr>
                </a:tc>
              </a:tr>
            </a:tbl>
          </a:graphicData>
        </a:graphic>
      </p:graphicFrame>
      <p:graphicFrame>
        <p:nvGraphicFramePr>
          <p:cNvPr id="7" name="Chart 6"/>
          <p:cNvGraphicFramePr>
            <a:graphicFrameLocks/>
          </p:cNvGraphicFramePr>
          <p:nvPr/>
        </p:nvGraphicFramePr>
        <p:xfrm>
          <a:off x="0" y="0"/>
          <a:ext cx="9144000" cy="7162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Plugged into Global Economy</a:t>
            </a:r>
            <a:endParaRPr lang="en-US" dirty="0"/>
          </a:p>
        </p:txBody>
      </p:sp>
      <p:sp>
        <p:nvSpPr>
          <p:cNvPr id="3" name="Content Placeholder 2"/>
          <p:cNvSpPr>
            <a:spLocks noGrp="1"/>
          </p:cNvSpPr>
          <p:nvPr>
            <p:ph idx="1"/>
          </p:nvPr>
        </p:nvSpPr>
        <p:spPr/>
        <p:txBody>
          <a:bodyPr>
            <a:normAutofit/>
          </a:bodyPr>
          <a:lstStyle/>
          <a:p>
            <a:r>
              <a:rPr lang="en-US" dirty="0" smtClean="0"/>
              <a:t>Panama Canal 2014</a:t>
            </a:r>
          </a:p>
          <a:p>
            <a:pPr lvl="1"/>
            <a:r>
              <a:rPr lang="en-US" dirty="0" smtClean="0"/>
              <a:t>5,000 to 12,000 containers</a:t>
            </a:r>
          </a:p>
          <a:p>
            <a:pPr lvl="1"/>
            <a:r>
              <a:rPr lang="en-US" dirty="0" smtClean="0"/>
              <a:t>Shipper Route Selection</a:t>
            </a:r>
          </a:p>
          <a:p>
            <a:pPr lvl="1"/>
            <a:r>
              <a:rPr lang="en-US" dirty="0" smtClean="0"/>
              <a:t>Growth in intermodal (container) shipment</a:t>
            </a:r>
          </a:p>
          <a:p>
            <a:pPr lvl="1"/>
            <a:r>
              <a:rPr lang="en-US" dirty="0" smtClean="0"/>
              <a:t>New relationships between port, rail, truck </a:t>
            </a:r>
          </a:p>
          <a:p>
            <a:pPr lvl="1"/>
            <a:r>
              <a:rPr lang="en-US" dirty="0" smtClean="0"/>
              <a:t>Greater potential truck to rail diversions</a:t>
            </a:r>
          </a:p>
          <a:p>
            <a:pPr lvl="1"/>
            <a:r>
              <a:rPr lang="en-US" dirty="0" smtClean="0"/>
              <a:t>“Last-mile” by truck</a:t>
            </a:r>
          </a:p>
        </p:txBody>
      </p:sp>
      <p:pic>
        <p:nvPicPr>
          <p:cNvPr id="4" name="Picture 3" descr="C:\Documents and Settings\dhaake\Desktop\panama-panamax-0207.jpg"/>
          <p:cNvPicPr/>
          <p:nvPr/>
        </p:nvPicPr>
        <p:blipFill>
          <a:blip r:embed="rId3" cstate="print"/>
          <a:srcRect/>
          <a:stretch>
            <a:fillRect/>
          </a:stretch>
        </p:blipFill>
        <p:spPr bwMode="auto">
          <a:xfrm>
            <a:off x="4191000" y="4724400"/>
            <a:ext cx="4267200" cy="21336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92AF853A-8B57-4441-8579-6CA4C15226D2}"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AF853A-8B57-4441-8579-6CA4C15226D2}" type="slidenum">
              <a:rPr lang="en-US" smtClean="0"/>
              <a:pPr/>
              <a:t>7</a:t>
            </a:fld>
            <a:endParaRPr lang="en-US" dirty="0"/>
          </a:p>
        </p:txBody>
      </p:sp>
      <p:pic>
        <p:nvPicPr>
          <p:cNvPr id="5" name="Content Placeholder 4"/>
          <p:cNvPicPr>
            <a:picLocks noGrp="1"/>
          </p:cNvPicPr>
          <p:nvPr>
            <p:ph idx="4294967295"/>
          </p:nvPr>
        </p:nvPicPr>
        <p:blipFill>
          <a:blip r:embed="rId3" cstate="print"/>
          <a:srcRect/>
          <a:stretch>
            <a:fillRect/>
          </a:stretch>
        </p:blipFill>
        <p:spPr bwMode="auto">
          <a:xfrm>
            <a:off x="1143000" y="457200"/>
            <a:ext cx="7010400" cy="6019800"/>
          </a:xfrm>
          <a:prstGeom prst="rect">
            <a:avLst/>
          </a:prstGeom>
          <a:noFill/>
          <a:ln w="9525">
            <a:noFill/>
            <a:miter lim="800000"/>
            <a:headEnd/>
            <a:tailEnd/>
          </a:ln>
        </p:spPr>
      </p:pic>
      <p:sp>
        <p:nvSpPr>
          <p:cNvPr id="6" name="TextBox 5"/>
          <p:cNvSpPr txBox="1"/>
          <p:nvPr/>
        </p:nvSpPr>
        <p:spPr>
          <a:xfrm>
            <a:off x="2286000" y="1600200"/>
            <a:ext cx="5029200" cy="800219"/>
          </a:xfrm>
          <a:prstGeom prst="rect">
            <a:avLst/>
          </a:prstGeom>
          <a:noFill/>
        </p:spPr>
        <p:txBody>
          <a:bodyPr wrap="square" rtlCol="0">
            <a:spAutoFit/>
          </a:bodyPr>
          <a:lstStyle/>
          <a:p>
            <a:pPr algn="ctr"/>
            <a:r>
              <a:rPr lang="en-US" sz="2800" dirty="0" smtClean="0"/>
              <a:t>(Highway and Rail)</a:t>
            </a:r>
          </a:p>
          <a:p>
            <a:pPr algn="ctr"/>
            <a:endParaRPr lang="en-US" dirty="0"/>
          </a:p>
        </p:txBody>
      </p:sp>
      <p:sp>
        <p:nvSpPr>
          <p:cNvPr id="7" name="TextBox 6"/>
          <p:cNvSpPr txBox="1"/>
          <p:nvPr/>
        </p:nvSpPr>
        <p:spPr>
          <a:xfrm>
            <a:off x="990600" y="0"/>
            <a:ext cx="7239000" cy="584775"/>
          </a:xfrm>
          <a:prstGeom prst="rect">
            <a:avLst/>
          </a:prstGeom>
          <a:noFill/>
        </p:spPr>
        <p:txBody>
          <a:bodyPr wrap="square" rtlCol="0">
            <a:spAutoFit/>
          </a:bodyPr>
          <a:lstStyle/>
          <a:p>
            <a:pPr algn="ctr"/>
            <a:r>
              <a:rPr lang="en-US" sz="3200" dirty="0" smtClean="0"/>
              <a:t>Washington Region</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2AF853A-8B57-4441-8579-6CA4C15226D2}" type="slidenum">
              <a:rPr lang="en-US" smtClean="0"/>
              <a:pPr/>
              <a:t>8</a:t>
            </a:fld>
            <a:endParaRPr lang="en-US" dirty="0"/>
          </a:p>
        </p:txBody>
      </p:sp>
      <p:graphicFrame>
        <p:nvGraphicFramePr>
          <p:cNvPr id="3" name="Chart 2"/>
          <p:cNvGraphicFramePr/>
          <p:nvPr/>
        </p:nvGraphicFramePr>
        <p:xfrm>
          <a:off x="1295400" y="609600"/>
          <a:ext cx="6567487" cy="50911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2AF853A-8B57-4441-8579-6CA4C15226D2}" type="slidenum">
              <a:rPr lang="en-US" smtClean="0"/>
              <a:pPr/>
              <a:t>9</a:t>
            </a:fld>
            <a:endParaRPr lang="en-US" dirty="0"/>
          </a:p>
        </p:txBody>
      </p:sp>
      <p:pic>
        <p:nvPicPr>
          <p:cNvPr id="3" name="Picture 2" descr="Regional Congestion Peak Period AM"/>
          <p:cNvPicPr/>
          <p:nvPr/>
        </p:nvPicPr>
        <p:blipFill>
          <a:blip r:embed="rId3" cstate="print"/>
          <a:srcRect/>
          <a:stretch>
            <a:fillRect/>
          </a:stretch>
        </p:blipFill>
        <p:spPr bwMode="auto">
          <a:xfrm>
            <a:off x="838200" y="-457200"/>
            <a:ext cx="7543800" cy="7543800"/>
          </a:xfrm>
          <a:prstGeom prst="rect">
            <a:avLst/>
          </a:prstGeom>
          <a:noFill/>
        </p:spPr>
      </p:pic>
      <p:sp>
        <p:nvSpPr>
          <p:cNvPr id="1026" name="Text Box 2"/>
          <p:cNvSpPr txBox="1">
            <a:spLocks noChangeArrowheads="1"/>
          </p:cNvSpPr>
          <p:nvPr/>
        </p:nvSpPr>
        <p:spPr bwMode="auto">
          <a:xfrm>
            <a:off x="3276600" y="838200"/>
            <a:ext cx="990600" cy="277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17.9%</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Text Box 3"/>
          <p:cNvSpPr txBox="1">
            <a:spLocks noChangeArrowheads="1"/>
          </p:cNvSpPr>
          <p:nvPr/>
        </p:nvSpPr>
        <p:spPr bwMode="auto">
          <a:xfrm>
            <a:off x="4495800" y="2667000"/>
            <a:ext cx="685800" cy="277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6.7%</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Text Box 4"/>
          <p:cNvSpPr txBox="1">
            <a:spLocks noChangeArrowheads="1"/>
          </p:cNvSpPr>
          <p:nvPr/>
        </p:nvSpPr>
        <p:spPr bwMode="auto">
          <a:xfrm>
            <a:off x="6400800" y="2514600"/>
            <a:ext cx="914400" cy="277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16.5%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Text Box 5"/>
          <p:cNvSpPr txBox="1">
            <a:spLocks noChangeArrowheads="1"/>
          </p:cNvSpPr>
          <p:nvPr/>
        </p:nvSpPr>
        <p:spPr bwMode="auto">
          <a:xfrm>
            <a:off x="7010400" y="3581400"/>
            <a:ext cx="990600" cy="27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10.3%</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Text Box 6"/>
          <p:cNvSpPr txBox="1">
            <a:spLocks noChangeArrowheads="1"/>
          </p:cNvSpPr>
          <p:nvPr/>
        </p:nvSpPr>
        <p:spPr bwMode="auto">
          <a:xfrm>
            <a:off x="5486400" y="2971800"/>
            <a:ext cx="685800" cy="277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9.5%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1" name="Text Box 7"/>
          <p:cNvSpPr txBox="1">
            <a:spLocks noChangeArrowheads="1"/>
          </p:cNvSpPr>
          <p:nvPr/>
        </p:nvSpPr>
        <p:spPr bwMode="auto">
          <a:xfrm>
            <a:off x="6096000" y="4267200"/>
            <a:ext cx="838200" cy="27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11.7%</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2" name="Text Box 8"/>
          <p:cNvSpPr txBox="1">
            <a:spLocks noChangeArrowheads="1"/>
          </p:cNvSpPr>
          <p:nvPr/>
        </p:nvSpPr>
        <p:spPr bwMode="auto">
          <a:xfrm>
            <a:off x="4800600" y="4876800"/>
            <a:ext cx="990600" cy="277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10.5%*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3" name="Text Box 9"/>
          <p:cNvSpPr txBox="1">
            <a:spLocks noChangeArrowheads="1"/>
          </p:cNvSpPr>
          <p:nvPr/>
        </p:nvSpPr>
        <p:spPr bwMode="auto">
          <a:xfrm>
            <a:off x="3733800" y="3810000"/>
            <a:ext cx="838200" cy="27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8.5%*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034" name="Group 10"/>
          <p:cNvGraphicFramePr>
            <a:graphicFrameLocks noGrp="1"/>
          </p:cNvGraphicFramePr>
          <p:nvPr/>
        </p:nvGraphicFramePr>
        <p:xfrm>
          <a:off x="685800" y="4648200"/>
          <a:ext cx="1676400" cy="1833880"/>
        </p:xfrm>
        <a:graphic>
          <a:graphicData uri="http://schemas.openxmlformats.org/drawingml/2006/table">
            <a:tbl>
              <a:tblPr/>
              <a:tblGrid>
                <a:gridCol w="644525"/>
                <a:gridCol w="1031875"/>
              </a:tblGrid>
              <a:tr h="242888">
                <a:tc gridSpan="2">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1" i="0" u="none" strike="noStrike" cap="none" normalizeH="0" baseline="0" dirty="0" smtClean="0">
                          <a:ln>
                            <a:noFill/>
                          </a:ln>
                          <a:solidFill>
                            <a:srgbClr val="000000"/>
                          </a:solidFill>
                          <a:effectLst/>
                          <a:latin typeface="Arial" pitchFamily="34" charset="0"/>
                          <a:cs typeface="Arial" pitchFamily="34" charset="0"/>
                        </a:rPr>
                        <a:t> Truck % Key</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hMerge="1">
                  <a:txBody>
                    <a:bodyPr/>
                    <a:lstStyle/>
                    <a:p>
                      <a:endParaRPr lang="en-US"/>
                    </a:p>
                  </a:txBody>
                  <a:tcPr/>
                </a:tc>
              </a:tr>
              <a:tr h="395288">
                <a:tc>
                  <a:txBody>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Arial" pitchFamily="34" charset="0"/>
                          <a:cs typeface="Arial" pitchFamily="34" charset="0"/>
                        </a:rPr>
                        <a:t>VA*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Arial" pitchFamily="34" charset="0"/>
                          <a:cs typeface="Arial" pitchFamily="34" charset="0"/>
                        </a:rPr>
                        <a:t>≥ Class 5 Vehicles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288">
                <a:tc>
                  <a:txBody>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Arial" pitchFamily="34" charset="0"/>
                          <a:cs typeface="Arial" pitchFamily="34" charset="0"/>
                        </a:rPr>
                        <a:t>MD</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Arial" pitchFamily="34" charset="0"/>
                          <a:cs typeface="Arial" pitchFamily="34" charset="0"/>
                        </a:rPr>
                        <a:t>≥ Class 4 Vehicles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288">
                <a:tc gridSpan="2">
                  <a:txBody>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Arial" pitchFamily="34" charset="0"/>
                          <a:cs typeface="Arial" pitchFamily="34" charset="0"/>
                        </a:rPr>
                        <a:t>All %s are two-way averages</a:t>
                      </a:r>
                      <a:endParaRPr kumimoji="0" lang="en-US" sz="1000" b="0" i="0" u="none" strike="noStrike" cap="none" normalizeH="0" baseline="0" dirty="0" smtClean="0">
                        <a:ln>
                          <a:noFill/>
                        </a:ln>
                        <a:solidFill>
                          <a:srgbClr val="FFFFFF"/>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bl>
          </a:graphicData>
        </a:graphic>
      </p:graphicFrame>
      <p:sp>
        <p:nvSpPr>
          <p:cNvPr id="1049" name="Rectangle 25"/>
          <p:cNvSpPr>
            <a:spLocks noChangeArrowheads="1"/>
          </p:cNvSpPr>
          <p:nvPr/>
        </p:nvSpPr>
        <p:spPr bwMode="auto">
          <a:xfrm>
            <a:off x="5181600" y="4419600"/>
            <a:ext cx="541337" cy="276225"/>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sng" strike="noStrike" cap="none" normalizeH="0" baseline="0" dirty="0" smtClean="0">
                <a:ln>
                  <a:noFill/>
                </a:ln>
                <a:solidFill>
                  <a:srgbClr val="000000"/>
                </a:solidFill>
                <a:effectLst/>
                <a:latin typeface="Verdana" pitchFamily="34" charset="0"/>
                <a:cs typeface="Arial" pitchFamily="34" charset="0"/>
              </a:rPr>
              <a:t>3%*</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TextBox 28"/>
          <p:cNvSpPr txBox="1"/>
          <p:nvPr/>
        </p:nvSpPr>
        <p:spPr>
          <a:xfrm>
            <a:off x="990600" y="6581001"/>
            <a:ext cx="7391400" cy="553998"/>
          </a:xfrm>
          <a:prstGeom prst="rect">
            <a:avLst/>
          </a:prstGeom>
          <a:noFill/>
        </p:spPr>
        <p:txBody>
          <a:bodyPr wrap="square" rtlCol="0">
            <a:spAutoFit/>
          </a:bodyPr>
          <a:lstStyle/>
          <a:p>
            <a:r>
              <a:rPr lang="en-US" sz="1200" dirty="0" smtClean="0"/>
              <a:t>(Sources:  Truck % Data from 2008 MDOT and 2007 VDOT Count Data, Aerial Data from Skycomp, Spring 2008)</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Freight Planning Context</a:t>
            </a:r>
            <a:endParaRPr lang="en-US" dirty="0"/>
          </a:p>
        </p:txBody>
      </p:sp>
      <p:sp>
        <p:nvSpPr>
          <p:cNvPr id="3" name="Content Placeholder 2"/>
          <p:cNvSpPr>
            <a:spLocks noGrp="1"/>
          </p:cNvSpPr>
          <p:nvPr>
            <p:ph sz="half" idx="1"/>
          </p:nvPr>
        </p:nvSpPr>
        <p:spPr>
          <a:xfrm>
            <a:off x="0" y="1600200"/>
            <a:ext cx="4343400" cy="4876800"/>
          </a:xfrm>
        </p:spPr>
        <p:txBody>
          <a:bodyPr>
            <a:normAutofit/>
          </a:bodyPr>
          <a:lstStyle/>
          <a:p>
            <a:r>
              <a:rPr lang="en-US" dirty="0" smtClean="0"/>
              <a:t>First Freight Plan for Region</a:t>
            </a:r>
          </a:p>
          <a:p>
            <a:pPr lvl="1"/>
            <a:r>
              <a:rPr lang="en-US" dirty="0" smtClean="0"/>
              <a:t>Input from Freight and Technical Subcommittees</a:t>
            </a:r>
          </a:p>
          <a:p>
            <a:pPr lvl="1"/>
            <a:r>
              <a:rPr lang="en-US" dirty="0" smtClean="0"/>
              <a:t>SAFETEA-LU &amp; Freight</a:t>
            </a:r>
          </a:p>
          <a:p>
            <a:pPr lvl="1"/>
            <a:r>
              <a:rPr lang="en-US" dirty="0" smtClean="0"/>
              <a:t>Integrate freight into a comprehensive transportation paradigm</a:t>
            </a:r>
          </a:p>
          <a:p>
            <a:pPr lvl="1"/>
            <a:r>
              <a:rPr lang="en-US" dirty="0" smtClean="0"/>
              <a:t>Incorporate freight into livability/sustainability discussion</a:t>
            </a:r>
          </a:p>
          <a:p>
            <a:pPr lvl="1"/>
            <a:endParaRPr lang="en-US" dirty="0" smtClean="0"/>
          </a:p>
          <a:p>
            <a:endParaRPr lang="en-US" dirty="0"/>
          </a:p>
        </p:txBody>
      </p:sp>
      <p:pic>
        <p:nvPicPr>
          <p:cNvPr id="6" name="Content Placeholder 5" descr="FreightPlanCover.jpg"/>
          <p:cNvPicPr>
            <a:picLocks noGrp="1" noChangeAspect="1"/>
          </p:cNvPicPr>
          <p:nvPr>
            <p:ph sz="half" idx="2"/>
          </p:nvPr>
        </p:nvPicPr>
        <p:blipFill>
          <a:blip r:embed="rId3" cstate="print"/>
          <a:stretch>
            <a:fillRect/>
          </a:stretch>
        </p:blipFill>
        <p:spPr>
          <a:xfrm>
            <a:off x="4419600" y="1066800"/>
            <a:ext cx="4408429" cy="5570954"/>
          </a:xfrm>
          <a:ln w="57150">
            <a:solidFill>
              <a:schemeClr val="tx1"/>
            </a:solidFill>
          </a:ln>
        </p:spPr>
      </p:pic>
      <p:sp>
        <p:nvSpPr>
          <p:cNvPr id="4" name="Slide Number Placeholder 3"/>
          <p:cNvSpPr>
            <a:spLocks noGrp="1"/>
          </p:cNvSpPr>
          <p:nvPr>
            <p:ph type="sldNum" sz="quarter" idx="12"/>
          </p:nvPr>
        </p:nvSpPr>
        <p:spPr/>
        <p:txBody>
          <a:bodyPr/>
          <a:lstStyle/>
          <a:p>
            <a:fld id="{92AF853A-8B57-4441-8579-6CA4C15226D2}" type="slidenum">
              <a:rPr lang="en-US" smtClean="0"/>
              <a:pPr/>
              <a:t>10</a:t>
            </a:fld>
            <a:endParaRPr lang="en-US" dirty="0"/>
          </a:p>
        </p:txBody>
      </p:sp>
      <p:sp>
        <p:nvSpPr>
          <p:cNvPr id="7" name="Content Placeholder 4"/>
          <p:cNvSpPr txBox="1">
            <a:spLocks/>
          </p:cNvSpPr>
          <p:nvPr/>
        </p:nvSpPr>
        <p:spPr>
          <a:xfrm>
            <a:off x="4495800" y="2819400"/>
            <a:ext cx="2819400" cy="3810000"/>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n-US" sz="2800" dirty="0" smtClean="0"/>
              <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Planning Context</a:t>
            </a:r>
          </a:p>
          <a:p>
            <a:pPr marL="342900" marR="0" lvl="0" indent="-342900" algn="l" defTabSz="914400" rtl="0" eaLnBrk="1" fontAlgn="auto" latinLnBrk="0" hangingPunct="1">
              <a:lnSpc>
                <a:spcPct val="100000"/>
              </a:lnSpc>
              <a:spcBef>
                <a:spcPct val="20000"/>
              </a:spcBef>
              <a:spcAft>
                <a:spcPts val="0"/>
              </a:spcAft>
              <a:buClrTx/>
              <a:buSzTx/>
              <a:tabLst/>
              <a:defRPr/>
            </a:pPr>
            <a:r>
              <a:rPr lang="en-US" sz="2400" dirty="0" smtClean="0"/>
              <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TPB Freight Program</a:t>
            </a:r>
          </a:p>
          <a:p>
            <a:pPr marL="342900" marR="0" lvl="0" indent="-342900" algn="l" defTabSz="914400" rtl="0" eaLnBrk="1" fontAlgn="auto" latinLnBrk="0" hangingPunct="1">
              <a:lnSpc>
                <a:spcPct val="100000"/>
              </a:lnSpc>
              <a:spcBef>
                <a:spcPct val="20000"/>
              </a:spcBef>
              <a:spcAft>
                <a:spcPts val="0"/>
              </a:spcAft>
              <a:buClrTx/>
              <a:buSzTx/>
              <a:tabLst/>
              <a:defRPr/>
            </a:pPr>
            <a:r>
              <a:rPr lang="en-US" sz="2400" dirty="0" smtClean="0"/>
              <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Current Freight </a:t>
            </a:r>
          </a:p>
          <a:p>
            <a:pPr marL="342900" marR="0" lvl="0" indent="-342900" algn="l" defTabSz="914400" rtl="0" eaLnBrk="1" fontAlgn="auto" latinLnBrk="0" hangingPunct="1">
              <a:lnSpc>
                <a:spcPct val="100000"/>
              </a:lnSpc>
              <a:spcBef>
                <a:spcPct val="20000"/>
              </a:spcBef>
              <a:spcAft>
                <a:spcPts val="0"/>
              </a:spcAft>
              <a:buClrTx/>
              <a:buSzTx/>
              <a:tabLst/>
              <a:defRPr/>
            </a:pPr>
            <a:r>
              <a:rPr lang="en-US" sz="2400" dirty="0" smtClean="0"/>
              <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Future Freight</a:t>
            </a:r>
          </a:p>
          <a:p>
            <a:pPr marL="342900" marR="0" lvl="0" indent="-342900" algn="l" defTabSz="914400" rtl="0" eaLnBrk="1" fontAlgn="auto" latinLnBrk="0" hangingPunct="1">
              <a:lnSpc>
                <a:spcPct val="100000"/>
              </a:lnSpc>
              <a:spcBef>
                <a:spcPct val="20000"/>
              </a:spcBef>
              <a:spcAft>
                <a:spcPts val="0"/>
              </a:spcAft>
              <a:buClrTx/>
              <a:buSzTx/>
              <a:tabLst/>
              <a:defRPr/>
            </a:pPr>
            <a:r>
              <a:rPr lang="en-US" sz="2400" dirty="0" smtClean="0"/>
              <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Land Use/Environment</a:t>
            </a:r>
          </a:p>
          <a:p>
            <a:pPr marL="342900" marR="0" lvl="0" indent="-342900" algn="l" defTabSz="914400" rtl="0" eaLnBrk="1" fontAlgn="auto" latinLnBrk="0" hangingPunct="1">
              <a:lnSpc>
                <a:spcPct val="100000"/>
              </a:lnSpc>
              <a:spcBef>
                <a:spcPct val="20000"/>
              </a:spcBef>
              <a:spcAft>
                <a:spcPts val="0"/>
              </a:spcAft>
              <a:buClrTx/>
              <a:buSzTx/>
              <a:tabLst/>
              <a:defRPr/>
            </a:pPr>
            <a:r>
              <a:rPr lang="en-US" sz="2400" dirty="0" smtClean="0"/>
              <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Safety/Security</a:t>
            </a:r>
            <a:endParaRPr lang="en-US" sz="2400" dirty="0" smtClean="0"/>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-Freight Project Database</a:t>
            </a:r>
          </a:p>
          <a:p>
            <a:pPr marL="342900" marR="0" lvl="0" indent="-342900" algn="l" defTabSz="914400" rtl="0" eaLnBrk="1" fontAlgn="auto" latinLnBrk="0" hangingPunct="1">
              <a:lnSpc>
                <a:spcPct val="100000"/>
              </a:lnSpc>
              <a:spcBef>
                <a:spcPct val="20000"/>
              </a:spcBef>
              <a:spcAft>
                <a:spcPts val="0"/>
              </a:spcAft>
              <a:buClrTx/>
              <a:buSzTx/>
              <a:tabLst/>
              <a:defRPr/>
            </a:pPr>
            <a:r>
              <a:rPr lang="en-US" sz="2400" noProof="0" dirty="0" smtClean="0"/>
              <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Best Practices</a:t>
            </a:r>
            <a:endParaRPr lang="en-US" sz="2400" dirty="0" smtClean="0"/>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-Key</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Findings/</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Recommendations	</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6172200" cy="932306"/>
          </a:xfrm>
        </p:spPr>
        <p:txBody>
          <a:bodyPr/>
          <a:lstStyle/>
          <a:p>
            <a:r>
              <a:rPr lang="en-US" dirty="0" smtClean="0"/>
              <a:t>Trucking in the Region   </a:t>
            </a:r>
            <a:endParaRPr lang="en-US" dirty="0"/>
          </a:p>
        </p:txBody>
      </p:sp>
      <p:sp>
        <p:nvSpPr>
          <p:cNvPr id="3" name="Content Placeholder 2"/>
          <p:cNvSpPr>
            <a:spLocks noGrp="1"/>
          </p:cNvSpPr>
          <p:nvPr>
            <p:ph idx="1"/>
          </p:nvPr>
        </p:nvSpPr>
        <p:spPr>
          <a:xfrm>
            <a:off x="228600" y="1905000"/>
            <a:ext cx="8915400" cy="5105400"/>
          </a:xfrm>
        </p:spPr>
        <p:txBody>
          <a:bodyPr>
            <a:normAutofit/>
          </a:bodyPr>
          <a:lstStyle/>
          <a:p>
            <a:r>
              <a:rPr lang="en-US" dirty="0" smtClean="0"/>
              <a:t>Trucks carry the majority goods/tonnage  to, from, and within the region (76 percent) </a:t>
            </a:r>
          </a:p>
          <a:p>
            <a:r>
              <a:rPr lang="en-US" dirty="0" smtClean="0"/>
              <a:t>COG/TPB forecasts increased volumes in 2030 (from 2002)</a:t>
            </a:r>
          </a:p>
          <a:p>
            <a:pPr lvl="1"/>
            <a:r>
              <a:rPr lang="en-US" dirty="0" smtClean="0"/>
              <a:t>Heavy truck 38%</a:t>
            </a:r>
          </a:p>
          <a:p>
            <a:pPr lvl="1"/>
            <a:r>
              <a:rPr lang="en-US" dirty="0" smtClean="0"/>
              <a:t>Medium truck 47%</a:t>
            </a:r>
          </a:p>
          <a:p>
            <a:r>
              <a:rPr lang="en-US" dirty="0" smtClean="0"/>
              <a:t>Households ↑ 43% more 2030 from 2002</a:t>
            </a:r>
          </a:p>
          <a:p>
            <a:r>
              <a:rPr lang="en-US" dirty="0" smtClean="0"/>
              <a:t>Employment ↑ 45% more jobs 2030 from 2002</a:t>
            </a:r>
          </a:p>
          <a:p>
            <a:pPr>
              <a:buNone/>
            </a:pPr>
            <a:endParaRPr lang="en-US" dirty="0" smtClean="0"/>
          </a:p>
          <a:p>
            <a:endParaRPr lang="en-US" dirty="0"/>
          </a:p>
        </p:txBody>
      </p:sp>
      <p:pic>
        <p:nvPicPr>
          <p:cNvPr id="4099" name="Picture 3" descr="C:\Users\kfoster\AppData\Local\Microsoft\Windows\Temporary Internet Files\Content.IE5\WXAGLT70\MP900442400[1].jpg"/>
          <p:cNvPicPr>
            <a:picLocks noChangeAspect="1" noChangeArrowheads="1"/>
          </p:cNvPicPr>
          <p:nvPr/>
        </p:nvPicPr>
        <p:blipFill>
          <a:blip r:embed="rId3" cstate="print"/>
          <a:srcRect/>
          <a:stretch>
            <a:fillRect/>
          </a:stretch>
        </p:blipFill>
        <p:spPr bwMode="auto">
          <a:xfrm>
            <a:off x="5715000" y="-228600"/>
            <a:ext cx="3657600" cy="2209800"/>
          </a:xfrm>
          <a:prstGeom prst="rect">
            <a:avLst/>
          </a:prstGeom>
          <a:noFill/>
        </p:spPr>
      </p:pic>
      <p:sp>
        <p:nvSpPr>
          <p:cNvPr id="6" name="Slide Number Placeholder 5"/>
          <p:cNvSpPr>
            <a:spLocks noGrp="1"/>
          </p:cNvSpPr>
          <p:nvPr>
            <p:ph type="sldNum" sz="quarter" idx="12"/>
          </p:nvPr>
        </p:nvSpPr>
        <p:spPr/>
        <p:txBody>
          <a:bodyPr/>
          <a:lstStyle/>
          <a:p>
            <a:fld id="{92AF853A-8B57-4441-8579-6CA4C15226D2}"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Truck Freight Issues</a:t>
            </a:r>
            <a:endParaRPr lang="en-US" dirty="0"/>
          </a:p>
        </p:txBody>
      </p:sp>
      <p:sp>
        <p:nvSpPr>
          <p:cNvPr id="3" name="Content Placeholder 2"/>
          <p:cNvSpPr>
            <a:spLocks noGrp="1"/>
          </p:cNvSpPr>
          <p:nvPr>
            <p:ph idx="1"/>
          </p:nvPr>
        </p:nvSpPr>
        <p:spPr/>
        <p:txBody>
          <a:bodyPr>
            <a:normAutofit/>
          </a:bodyPr>
          <a:lstStyle/>
          <a:p>
            <a:r>
              <a:rPr lang="en-US" dirty="0" smtClean="0"/>
              <a:t>Congestion→ Diminishes productivity and increases cost of operations, drivers must be paid for time spent making deliveries and in traffic </a:t>
            </a:r>
          </a:p>
          <a:p>
            <a:r>
              <a:rPr lang="en-US" dirty="0" smtClean="0"/>
              <a:t>Economy</a:t>
            </a:r>
          </a:p>
          <a:p>
            <a:r>
              <a:rPr lang="en-US" dirty="0" smtClean="0"/>
              <a:t>Commercial loading zones</a:t>
            </a:r>
          </a:p>
          <a:p>
            <a:r>
              <a:rPr lang="en-US" dirty="0" smtClean="0"/>
              <a:t>Truck driver shortage</a:t>
            </a:r>
          </a:p>
          <a:p>
            <a:r>
              <a:rPr lang="en-US" dirty="0" smtClean="0"/>
              <a:t>Roundabouts </a:t>
            </a:r>
            <a:endParaRPr lang="en-US" dirty="0"/>
          </a:p>
        </p:txBody>
      </p:sp>
      <p:sp>
        <p:nvSpPr>
          <p:cNvPr id="4" name="Slide Number Placeholder 3"/>
          <p:cNvSpPr>
            <a:spLocks noGrp="1"/>
          </p:cNvSpPr>
          <p:nvPr>
            <p:ph type="sldNum" sz="quarter" idx="12"/>
          </p:nvPr>
        </p:nvSpPr>
        <p:spPr/>
        <p:txBody>
          <a:bodyPr/>
          <a:lstStyle/>
          <a:p>
            <a:fld id="{92AF853A-8B57-4441-8579-6CA4C15226D2}"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Freight Rail</a:t>
            </a:r>
            <a:endParaRPr lang="en-US" dirty="0"/>
          </a:p>
        </p:txBody>
      </p:sp>
      <p:sp>
        <p:nvSpPr>
          <p:cNvPr id="3" name="Content Placeholder 2"/>
          <p:cNvSpPr>
            <a:spLocks noGrp="1"/>
          </p:cNvSpPr>
          <p:nvPr>
            <p:ph idx="1"/>
          </p:nvPr>
        </p:nvSpPr>
        <p:spPr>
          <a:xfrm>
            <a:off x="304800" y="1371600"/>
            <a:ext cx="8229600" cy="4525963"/>
          </a:xfrm>
        </p:spPr>
        <p:txBody>
          <a:bodyPr/>
          <a:lstStyle/>
          <a:p>
            <a:r>
              <a:rPr lang="en-US" dirty="0" smtClean="0"/>
              <a:t>In anticipation of economic growth</a:t>
            </a:r>
          </a:p>
          <a:p>
            <a:pPr lvl="1"/>
            <a:r>
              <a:rPr lang="en-US" dirty="0" smtClean="0"/>
              <a:t>CSX National Gateway</a:t>
            </a:r>
          </a:p>
          <a:p>
            <a:pPr lvl="1"/>
            <a:r>
              <a:rPr lang="en-US" dirty="0" smtClean="0"/>
              <a:t>NS Crescent Corridor</a:t>
            </a:r>
          </a:p>
          <a:p>
            <a:r>
              <a:rPr lang="en-US" dirty="0" smtClean="0"/>
              <a:t>Passenger rail interaction</a:t>
            </a:r>
          </a:p>
          <a:p>
            <a:pPr>
              <a:buNone/>
            </a:pPr>
            <a:endParaRPr lang="en-US" dirty="0" smtClean="0"/>
          </a:p>
          <a:p>
            <a:pPr lvl="1"/>
            <a:endParaRPr lang="en-US" dirty="0" smtClean="0"/>
          </a:p>
          <a:p>
            <a:pPr>
              <a:buNone/>
            </a:pPr>
            <a:endParaRPr lang="en-US" dirty="0" smtClean="0"/>
          </a:p>
        </p:txBody>
      </p:sp>
      <p:pic>
        <p:nvPicPr>
          <p:cNvPr id="1026" name="Picture 2" descr="U:\Freight\Newsletter\Freight Pictures\CSX-VA Ave Tunnel.jpg"/>
          <p:cNvPicPr>
            <a:picLocks noChangeAspect="1" noChangeArrowheads="1"/>
          </p:cNvPicPr>
          <p:nvPr/>
        </p:nvPicPr>
        <p:blipFill>
          <a:blip r:embed="rId3" cstate="print"/>
          <a:srcRect/>
          <a:stretch>
            <a:fillRect/>
          </a:stretch>
        </p:blipFill>
        <p:spPr bwMode="auto">
          <a:xfrm>
            <a:off x="4953000" y="2667000"/>
            <a:ext cx="3962400" cy="2971800"/>
          </a:xfrm>
          <a:prstGeom prst="rect">
            <a:avLst/>
          </a:prstGeom>
          <a:noFill/>
        </p:spPr>
      </p:pic>
      <p:sp>
        <p:nvSpPr>
          <p:cNvPr id="5" name="Slide Number Placeholder 4"/>
          <p:cNvSpPr>
            <a:spLocks noGrp="1"/>
          </p:cNvSpPr>
          <p:nvPr>
            <p:ph type="sldNum" sz="quarter" idx="12"/>
          </p:nvPr>
        </p:nvSpPr>
        <p:spPr/>
        <p:txBody>
          <a:bodyPr/>
          <a:lstStyle/>
          <a:p>
            <a:fld id="{92AF853A-8B57-4441-8579-6CA4C15226D2}" type="slidenum">
              <a:rPr lang="en-US" smtClean="0"/>
              <a:pPr/>
              <a:t>13</a:t>
            </a:fld>
            <a:endParaRPr lang="en-US" dirty="0"/>
          </a:p>
        </p:txBody>
      </p:sp>
      <p:sp>
        <p:nvSpPr>
          <p:cNvPr id="6" name="TextBox 5"/>
          <p:cNvSpPr txBox="1"/>
          <p:nvPr/>
        </p:nvSpPr>
        <p:spPr>
          <a:xfrm>
            <a:off x="685800" y="3581400"/>
            <a:ext cx="4267200" cy="2092881"/>
          </a:xfrm>
          <a:prstGeom prst="rect">
            <a:avLst/>
          </a:prstGeom>
          <a:noFill/>
        </p:spPr>
        <p:txBody>
          <a:bodyPr wrap="square" rtlCol="0">
            <a:spAutoFit/>
          </a:bodyPr>
          <a:lstStyle/>
          <a:p>
            <a:pPr marL="0" lvl="1"/>
            <a:r>
              <a:rPr lang="en-US" sz="2800" dirty="0" smtClean="0"/>
              <a:t>- Provide speed, signal, and capacity improvements that support freight and VRE, MARC, Amtrak</a:t>
            </a:r>
          </a:p>
          <a:p>
            <a:endParaRPr lang="en-US" dirty="0"/>
          </a:p>
        </p:txBody>
      </p:sp>
      <p:sp>
        <p:nvSpPr>
          <p:cNvPr id="7" name="TextBox 6"/>
          <p:cNvSpPr txBox="1"/>
          <p:nvPr/>
        </p:nvSpPr>
        <p:spPr>
          <a:xfrm>
            <a:off x="5029200" y="5638800"/>
            <a:ext cx="3810000" cy="338554"/>
          </a:xfrm>
          <a:prstGeom prst="rect">
            <a:avLst/>
          </a:prstGeom>
          <a:noFill/>
        </p:spPr>
        <p:txBody>
          <a:bodyPr wrap="square" rtlCol="0">
            <a:spAutoFit/>
          </a:bodyPr>
          <a:lstStyle/>
          <a:p>
            <a:pPr algn="ctr"/>
            <a:r>
              <a:rPr lang="en-US" sz="1600" dirty="0" smtClean="0"/>
              <a:t>CSX Virginia Avenue Tunnel (West View)</a:t>
            </a:r>
            <a:endParaRPr lang="en-US"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Freight Rail Issues</a:t>
            </a:r>
            <a:endParaRPr lang="en-US" dirty="0"/>
          </a:p>
        </p:txBody>
      </p:sp>
      <p:sp>
        <p:nvSpPr>
          <p:cNvPr id="3" name="Content Placeholder 2"/>
          <p:cNvSpPr>
            <a:spLocks noGrp="1"/>
          </p:cNvSpPr>
          <p:nvPr>
            <p:ph idx="1"/>
          </p:nvPr>
        </p:nvSpPr>
        <p:spPr/>
        <p:txBody>
          <a:bodyPr/>
          <a:lstStyle/>
          <a:p>
            <a:r>
              <a:rPr lang="en-US" dirty="0" smtClean="0"/>
              <a:t>Capacity:  Doublestack and doubletrack </a:t>
            </a:r>
          </a:p>
          <a:p>
            <a:r>
              <a:rPr lang="en-US" dirty="0" smtClean="0"/>
              <a:t>Improvements must be made to modernize track conditions</a:t>
            </a:r>
          </a:p>
          <a:p>
            <a:pPr lvl="1"/>
            <a:r>
              <a:rPr lang="en-US" dirty="0" smtClean="0"/>
              <a:t>Positive benefits for freight and passenger rail</a:t>
            </a:r>
          </a:p>
          <a:p>
            <a:r>
              <a:rPr lang="en-US" dirty="0" smtClean="0"/>
              <a:t>Difficult to fund complex/expensive projects</a:t>
            </a:r>
          </a:p>
        </p:txBody>
      </p:sp>
      <p:sp>
        <p:nvSpPr>
          <p:cNvPr id="4" name="Slide Number Placeholder 3"/>
          <p:cNvSpPr>
            <a:spLocks noGrp="1"/>
          </p:cNvSpPr>
          <p:nvPr>
            <p:ph type="sldNum" sz="quarter" idx="12"/>
          </p:nvPr>
        </p:nvSpPr>
        <p:spPr/>
        <p:txBody>
          <a:bodyPr/>
          <a:lstStyle/>
          <a:p>
            <a:fld id="{92AF853A-8B57-4441-8579-6CA4C15226D2}"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Air Cargo</a:t>
            </a:r>
            <a:endParaRPr lang="en-US" dirty="0"/>
          </a:p>
        </p:txBody>
      </p:sp>
      <p:sp>
        <p:nvSpPr>
          <p:cNvPr id="9" name="Content Placeholder 8"/>
          <p:cNvSpPr>
            <a:spLocks noGrp="1"/>
          </p:cNvSpPr>
          <p:nvPr>
            <p:ph idx="1"/>
          </p:nvPr>
        </p:nvSpPr>
        <p:spPr>
          <a:xfrm>
            <a:off x="457200" y="1219200"/>
            <a:ext cx="8229600" cy="4525963"/>
          </a:xfrm>
        </p:spPr>
        <p:txBody>
          <a:bodyPr/>
          <a:lstStyle/>
          <a:p>
            <a:r>
              <a:rPr lang="en-US" dirty="0" smtClean="0"/>
              <a:t>Air cargo tonnage to grow nearly 500 percent in 2030 from 2003 levels (FHWA)</a:t>
            </a:r>
          </a:p>
          <a:p>
            <a:r>
              <a:rPr lang="en-US" dirty="0" smtClean="0"/>
              <a:t>Commodities high in value, light weight, time sensitive</a:t>
            </a:r>
          </a:p>
          <a:p>
            <a:endParaRPr lang="en-US" dirty="0"/>
          </a:p>
        </p:txBody>
      </p:sp>
      <p:sp>
        <p:nvSpPr>
          <p:cNvPr id="7" name="Slide Number Placeholder 6"/>
          <p:cNvSpPr>
            <a:spLocks noGrp="1"/>
          </p:cNvSpPr>
          <p:nvPr>
            <p:ph type="sldNum" sz="quarter" idx="12"/>
          </p:nvPr>
        </p:nvSpPr>
        <p:spPr/>
        <p:txBody>
          <a:bodyPr/>
          <a:lstStyle/>
          <a:p>
            <a:fld id="{92AF853A-8B57-4441-8579-6CA4C15226D2}" type="slidenum">
              <a:rPr lang="en-US" smtClean="0"/>
              <a:pPr/>
              <a:t>15</a:t>
            </a:fld>
            <a:endParaRPr lang="en-US" dirty="0"/>
          </a:p>
        </p:txBody>
      </p:sp>
      <p:pic>
        <p:nvPicPr>
          <p:cNvPr id="10" name="Picture 2" descr="U:\Freight\Newsletter\Freight Pictures\AirCargo.jpg"/>
          <p:cNvPicPr>
            <a:picLocks noChangeAspect="1" noChangeArrowheads="1"/>
          </p:cNvPicPr>
          <p:nvPr/>
        </p:nvPicPr>
        <p:blipFill>
          <a:blip r:embed="rId2" cstate="print"/>
          <a:srcRect/>
          <a:stretch>
            <a:fillRect/>
          </a:stretch>
        </p:blipFill>
        <p:spPr bwMode="auto">
          <a:xfrm>
            <a:off x="990600" y="3810000"/>
            <a:ext cx="3886200" cy="2826327"/>
          </a:xfrm>
          <a:prstGeom prst="rect">
            <a:avLst/>
          </a:prstGeom>
          <a:noFill/>
        </p:spPr>
      </p:pic>
      <p:pic>
        <p:nvPicPr>
          <p:cNvPr id="1025" name="Picture 1" descr="U:\Freight\Newsletter\Freight Pictures\AirCargo1.jpg"/>
          <p:cNvPicPr>
            <a:picLocks noChangeAspect="1" noChangeArrowheads="1"/>
          </p:cNvPicPr>
          <p:nvPr/>
        </p:nvPicPr>
        <p:blipFill>
          <a:blip r:embed="rId3" cstate="print"/>
          <a:srcRect/>
          <a:stretch>
            <a:fillRect/>
          </a:stretch>
        </p:blipFill>
        <p:spPr bwMode="auto">
          <a:xfrm>
            <a:off x="4495800" y="3429000"/>
            <a:ext cx="4419600" cy="321425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Maritime Freight</a:t>
            </a:r>
            <a:endParaRPr lang="en-US" dirty="0"/>
          </a:p>
        </p:txBody>
      </p:sp>
      <p:sp>
        <p:nvSpPr>
          <p:cNvPr id="5" name="Text Placeholder 4"/>
          <p:cNvSpPr>
            <a:spLocks noGrp="1"/>
          </p:cNvSpPr>
          <p:nvPr>
            <p:ph type="body" idx="1"/>
          </p:nvPr>
        </p:nvSpPr>
        <p:spPr>
          <a:xfrm>
            <a:off x="457200" y="1219200"/>
            <a:ext cx="4040188" cy="639762"/>
          </a:xfrm>
        </p:spPr>
        <p:txBody>
          <a:bodyPr/>
          <a:lstStyle/>
          <a:p>
            <a:pPr algn="ctr"/>
            <a:r>
              <a:rPr lang="en-US" dirty="0" smtClean="0"/>
              <a:t>Barge</a:t>
            </a:r>
            <a:endParaRPr lang="en-US" dirty="0"/>
          </a:p>
        </p:txBody>
      </p:sp>
      <p:sp>
        <p:nvSpPr>
          <p:cNvPr id="3" name="Content Placeholder 2"/>
          <p:cNvSpPr>
            <a:spLocks noGrp="1"/>
          </p:cNvSpPr>
          <p:nvPr>
            <p:ph sz="half" idx="2"/>
          </p:nvPr>
        </p:nvSpPr>
        <p:spPr>
          <a:xfrm>
            <a:off x="457200" y="1858962"/>
            <a:ext cx="4040188" cy="3951288"/>
          </a:xfrm>
        </p:spPr>
        <p:txBody>
          <a:bodyPr>
            <a:normAutofit/>
          </a:bodyPr>
          <a:lstStyle/>
          <a:p>
            <a:r>
              <a:rPr lang="en-US" dirty="0" smtClean="0"/>
              <a:t>Barge movements on Potomac and Anacostia Rivers</a:t>
            </a:r>
          </a:p>
          <a:p>
            <a:r>
              <a:rPr lang="en-US" dirty="0" smtClean="0"/>
              <a:t>Transport petroleum, construction aggregates, rock, sand</a:t>
            </a:r>
          </a:p>
          <a:p>
            <a:r>
              <a:rPr lang="en-US" dirty="0" smtClean="0"/>
              <a:t>1 million tons of goods, worth $69M are moved by water annually (FHWA)</a:t>
            </a:r>
          </a:p>
          <a:p>
            <a:endParaRPr lang="en-US" dirty="0" smtClean="0"/>
          </a:p>
        </p:txBody>
      </p:sp>
      <p:sp>
        <p:nvSpPr>
          <p:cNvPr id="6" name="Text Placeholder 5"/>
          <p:cNvSpPr>
            <a:spLocks noGrp="1"/>
          </p:cNvSpPr>
          <p:nvPr>
            <p:ph type="body" sz="quarter" idx="3"/>
          </p:nvPr>
        </p:nvSpPr>
        <p:spPr>
          <a:xfrm>
            <a:off x="4645025" y="1219200"/>
            <a:ext cx="4041775" cy="639762"/>
          </a:xfrm>
        </p:spPr>
        <p:txBody>
          <a:bodyPr/>
          <a:lstStyle/>
          <a:p>
            <a:pPr algn="ctr"/>
            <a:r>
              <a:rPr lang="en-US" dirty="0" smtClean="0"/>
              <a:t>Ports</a:t>
            </a:r>
            <a:endParaRPr lang="en-US" dirty="0"/>
          </a:p>
        </p:txBody>
      </p:sp>
      <p:sp>
        <p:nvSpPr>
          <p:cNvPr id="4" name="Content Placeholder 3"/>
          <p:cNvSpPr>
            <a:spLocks noGrp="1"/>
          </p:cNvSpPr>
          <p:nvPr>
            <p:ph sz="quarter" idx="4"/>
          </p:nvPr>
        </p:nvSpPr>
        <p:spPr>
          <a:xfrm>
            <a:off x="4645025" y="1858962"/>
            <a:ext cx="4041775" cy="1558925"/>
          </a:xfrm>
        </p:spPr>
        <p:txBody>
          <a:bodyPr>
            <a:normAutofit/>
          </a:bodyPr>
          <a:lstStyle/>
          <a:p>
            <a:r>
              <a:rPr lang="en-US" dirty="0" smtClean="0"/>
              <a:t>Port of Baltimore</a:t>
            </a:r>
          </a:p>
          <a:p>
            <a:r>
              <a:rPr lang="en-US" dirty="0" smtClean="0"/>
              <a:t>Port of Virginia-Hampton Roads</a:t>
            </a:r>
          </a:p>
          <a:p>
            <a:pPr>
              <a:buNone/>
            </a:pPr>
            <a:endParaRPr lang="en-US" dirty="0" smtClean="0"/>
          </a:p>
          <a:p>
            <a:pPr>
              <a:buNone/>
            </a:pPr>
            <a:endParaRPr lang="en-US" dirty="0"/>
          </a:p>
        </p:txBody>
      </p:sp>
      <p:sp>
        <p:nvSpPr>
          <p:cNvPr id="11" name="Slide Number Placeholder 10"/>
          <p:cNvSpPr>
            <a:spLocks noGrp="1"/>
          </p:cNvSpPr>
          <p:nvPr>
            <p:ph type="sldNum" sz="quarter" idx="12"/>
          </p:nvPr>
        </p:nvSpPr>
        <p:spPr/>
        <p:txBody>
          <a:bodyPr/>
          <a:lstStyle/>
          <a:p>
            <a:fld id="{92AF853A-8B57-4441-8579-6CA4C15226D2}" type="slidenum">
              <a:rPr lang="en-US" smtClean="0"/>
              <a:pPr/>
              <a:t>16</a:t>
            </a:fld>
            <a:endParaRPr lang="en-US" dirty="0"/>
          </a:p>
        </p:txBody>
      </p:sp>
      <p:pic>
        <p:nvPicPr>
          <p:cNvPr id="16385" name="Picture 1" descr="U:\Freight\Newsletter\Freight Pictures\container-ship.jpg"/>
          <p:cNvPicPr>
            <a:picLocks noChangeAspect="1" noChangeArrowheads="1"/>
          </p:cNvPicPr>
          <p:nvPr/>
        </p:nvPicPr>
        <p:blipFill>
          <a:blip r:embed="rId3" cstate="print"/>
          <a:srcRect/>
          <a:stretch>
            <a:fillRect/>
          </a:stretch>
        </p:blipFill>
        <p:spPr bwMode="auto">
          <a:xfrm>
            <a:off x="5638800" y="3124200"/>
            <a:ext cx="2489200" cy="37338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Freight and Environment</a:t>
            </a:r>
            <a:endParaRPr lang="en-US" dirty="0"/>
          </a:p>
        </p:txBody>
      </p:sp>
      <p:sp>
        <p:nvSpPr>
          <p:cNvPr id="3" name="Content Placeholder 2"/>
          <p:cNvSpPr>
            <a:spLocks noGrp="1"/>
          </p:cNvSpPr>
          <p:nvPr>
            <p:ph idx="1"/>
          </p:nvPr>
        </p:nvSpPr>
        <p:spPr/>
        <p:txBody>
          <a:bodyPr/>
          <a:lstStyle/>
          <a:p>
            <a:r>
              <a:rPr lang="en-US" dirty="0" smtClean="0"/>
              <a:t>Land use and zoning decisions</a:t>
            </a:r>
          </a:p>
          <a:p>
            <a:pPr lvl="1"/>
            <a:r>
              <a:rPr lang="en-US" dirty="0" smtClean="0"/>
              <a:t>Influence where to expect freight traffic</a:t>
            </a:r>
          </a:p>
          <a:p>
            <a:endParaRPr lang="en-US" dirty="0" smtClean="0"/>
          </a:p>
          <a:p>
            <a:r>
              <a:rPr lang="en-US" dirty="0" smtClean="0"/>
              <a:t>At present, there are no medium and heavy truck fuel economy standards</a:t>
            </a:r>
          </a:p>
          <a:p>
            <a:pPr lvl="1"/>
            <a:r>
              <a:rPr lang="en-US" dirty="0" smtClean="0"/>
              <a:t>Congress has charged NHTSA to finalize a rule to implement a truck fuel efficiency program by September 2012</a:t>
            </a:r>
          </a:p>
        </p:txBody>
      </p:sp>
      <p:sp>
        <p:nvSpPr>
          <p:cNvPr id="4" name="Slide Number Placeholder 3"/>
          <p:cNvSpPr>
            <a:spLocks noGrp="1"/>
          </p:cNvSpPr>
          <p:nvPr>
            <p:ph type="sldNum" sz="quarter" idx="12"/>
          </p:nvPr>
        </p:nvSpPr>
        <p:spPr/>
        <p:txBody>
          <a:bodyPr/>
          <a:lstStyle/>
          <a:p>
            <a:fld id="{92AF853A-8B57-4441-8579-6CA4C15226D2}"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Transportation GHG</a:t>
            </a:r>
            <a:endParaRPr lang="en-US" dirty="0"/>
          </a:p>
        </p:txBody>
      </p:sp>
      <p:pic>
        <p:nvPicPr>
          <p:cNvPr id="4" name="Content Placeholder 3"/>
          <p:cNvPicPr>
            <a:picLocks noGrp="1"/>
          </p:cNvPicPr>
          <p:nvPr>
            <p:ph idx="1"/>
          </p:nvPr>
        </p:nvPicPr>
        <p:blipFill>
          <a:blip r:embed="rId3" cstate="print"/>
          <a:srcRect l="4668" t="14111" r="3723" b="16302"/>
          <a:stretch>
            <a:fillRect/>
          </a:stretch>
        </p:blipFill>
        <p:spPr bwMode="auto">
          <a:xfrm>
            <a:off x="533400" y="1752600"/>
            <a:ext cx="7891521" cy="4111459"/>
          </a:xfrm>
          <a:prstGeom prst="rect">
            <a:avLst/>
          </a:prstGeom>
          <a:noFill/>
          <a:ln w="9525">
            <a:noFill/>
            <a:miter lim="800000"/>
            <a:headEnd/>
            <a:tailEnd/>
          </a:ln>
        </p:spPr>
      </p:pic>
      <p:sp>
        <p:nvSpPr>
          <p:cNvPr id="6" name="TextBox 5"/>
          <p:cNvSpPr txBox="1"/>
          <p:nvPr/>
        </p:nvSpPr>
        <p:spPr>
          <a:xfrm>
            <a:off x="1066800" y="6019800"/>
            <a:ext cx="6705600" cy="677108"/>
          </a:xfrm>
          <a:prstGeom prst="rect">
            <a:avLst/>
          </a:prstGeom>
          <a:noFill/>
        </p:spPr>
        <p:txBody>
          <a:bodyPr wrap="square" rtlCol="0">
            <a:spAutoFit/>
          </a:bodyPr>
          <a:lstStyle/>
          <a:p>
            <a:r>
              <a:rPr lang="en-US" sz="1000" dirty="0" smtClean="0"/>
              <a:t>(Source:  Federal Highway Administration, Office of Planning, Environment, and Realty, Robert Ritter,</a:t>
            </a:r>
            <a:r>
              <a:rPr lang="en-US" sz="1000" i="1" dirty="0" smtClean="0"/>
              <a:t> Freight and Climate Change, </a:t>
            </a:r>
            <a:r>
              <a:rPr lang="en-US" sz="1000" dirty="0" smtClean="0"/>
              <a:t>presented to FHWA Talking Freight, June 17, 2009)</a:t>
            </a:r>
          </a:p>
          <a:p>
            <a:endParaRPr lang="en-US" dirty="0"/>
          </a:p>
        </p:txBody>
      </p:sp>
      <p:sp>
        <p:nvSpPr>
          <p:cNvPr id="7" name="Slide Number Placeholder 6"/>
          <p:cNvSpPr>
            <a:spLocks noGrp="1"/>
          </p:cNvSpPr>
          <p:nvPr>
            <p:ph type="sldNum" sz="quarter" idx="12"/>
          </p:nvPr>
        </p:nvSpPr>
        <p:spPr/>
        <p:txBody>
          <a:bodyPr/>
          <a:lstStyle/>
          <a:p>
            <a:fld id="{92AF853A-8B57-4441-8579-6CA4C15226D2}"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AF853A-8B57-4441-8579-6CA4C15226D2}" type="slidenum">
              <a:rPr lang="en-US" smtClean="0"/>
              <a:pPr/>
              <a:t>19</a:t>
            </a:fld>
            <a:endParaRPr lang="en-US" dirty="0"/>
          </a:p>
        </p:txBody>
      </p:sp>
      <p:sp>
        <p:nvSpPr>
          <p:cNvPr id="2" name="Title 1"/>
          <p:cNvSpPr>
            <a:spLocks noGrp="1"/>
          </p:cNvSpPr>
          <p:nvPr>
            <p:ph type="title" idx="4294967295"/>
          </p:nvPr>
        </p:nvSpPr>
        <p:spPr>
          <a:xfrm>
            <a:off x="533400" y="304800"/>
            <a:ext cx="8229600" cy="1143000"/>
          </a:xfrm>
        </p:spPr>
        <p:txBody>
          <a:bodyPr>
            <a:normAutofit/>
          </a:bodyPr>
          <a:lstStyle/>
          <a:p>
            <a:r>
              <a:rPr lang="en-US" dirty="0" smtClean="0"/>
              <a:t>Regional Benefits of Rail Projects</a:t>
            </a:r>
            <a:endParaRPr lang="en-US" dirty="0"/>
          </a:p>
        </p:txBody>
      </p:sp>
      <p:graphicFrame>
        <p:nvGraphicFramePr>
          <p:cNvPr id="7" name="Table 6"/>
          <p:cNvGraphicFramePr>
            <a:graphicFrameLocks noGrp="1"/>
          </p:cNvGraphicFramePr>
          <p:nvPr/>
        </p:nvGraphicFramePr>
        <p:xfrm>
          <a:off x="0" y="1905001"/>
          <a:ext cx="9144001" cy="2743199"/>
        </p:xfrm>
        <a:graphic>
          <a:graphicData uri="http://schemas.openxmlformats.org/drawingml/2006/table">
            <a:tbl>
              <a:tblPr/>
              <a:tblGrid>
                <a:gridCol w="2450969"/>
                <a:gridCol w="3075496"/>
                <a:gridCol w="3617536"/>
              </a:tblGrid>
              <a:tr h="1038829">
                <a:tc>
                  <a:txBody>
                    <a:bodyPr/>
                    <a:lstStyle/>
                    <a:p>
                      <a:pPr marL="0" marR="0">
                        <a:spcBef>
                          <a:spcPts val="0"/>
                        </a:spcBef>
                        <a:spcAft>
                          <a:spcPts val="0"/>
                        </a:spcAft>
                      </a:pPr>
                      <a:r>
                        <a:rPr lang="en-US" sz="2000" b="1" dirty="0">
                          <a:latin typeface="Times New Roman"/>
                          <a:ea typeface="Times New Roman"/>
                          <a:cs typeface="Latha"/>
                        </a:rPr>
                        <a:t> </a:t>
                      </a:r>
                      <a:endParaRPr lang="en-US" sz="2000" dirty="0">
                        <a:latin typeface="Times New Roman"/>
                        <a:ea typeface="Times New Roman"/>
                        <a:cs typeface="Lath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Times New Roman"/>
                          <a:ea typeface="Times New Roman"/>
                          <a:cs typeface="Latha"/>
                        </a:rPr>
                        <a:t> VMT Reductions in 2020 (million truck-miles)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Times New Roman"/>
                          <a:ea typeface="Times New Roman"/>
                          <a:cs typeface="Latha"/>
                        </a:rPr>
                        <a:t> CO</a:t>
                      </a:r>
                      <a:r>
                        <a:rPr lang="en-US" sz="2000" baseline="-25000" dirty="0">
                          <a:latin typeface="Times New Roman"/>
                          <a:ea typeface="Times New Roman"/>
                          <a:cs typeface="Latha"/>
                        </a:rPr>
                        <a:t>2</a:t>
                      </a:r>
                      <a:r>
                        <a:rPr lang="en-US" sz="2000" dirty="0">
                          <a:latin typeface="Times New Roman"/>
                          <a:ea typeface="Times New Roman"/>
                          <a:cs typeface="Latha"/>
                        </a:rPr>
                        <a:t> Reductions in 2020 (tons CO</a:t>
                      </a:r>
                      <a:r>
                        <a:rPr lang="en-US" sz="2000" baseline="-25000" dirty="0">
                          <a:latin typeface="Times New Roman"/>
                          <a:ea typeface="Times New Roman"/>
                          <a:cs typeface="Latha"/>
                        </a:rPr>
                        <a:t>2</a:t>
                      </a:r>
                      <a:r>
                        <a:rPr lang="en-US" sz="2000" dirty="0">
                          <a:latin typeface="Times New Roman"/>
                          <a:ea typeface="Times New Roman"/>
                          <a:cs typeface="Latha"/>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1740">
                <a:tc>
                  <a:txBody>
                    <a:bodyPr/>
                    <a:lstStyle/>
                    <a:p>
                      <a:pPr marL="0" marR="0">
                        <a:spcBef>
                          <a:spcPts val="0"/>
                        </a:spcBef>
                        <a:spcAft>
                          <a:spcPts val="0"/>
                        </a:spcAft>
                      </a:pPr>
                      <a:r>
                        <a:rPr lang="en-US" sz="2000" b="1" dirty="0">
                          <a:latin typeface="Times New Roman"/>
                          <a:ea typeface="Times New Roman"/>
                          <a:cs typeface="Latha"/>
                        </a:rPr>
                        <a:t>National Gateway</a:t>
                      </a:r>
                      <a:endParaRPr lang="en-US" sz="2000" dirty="0">
                        <a:latin typeface="Times New Roman"/>
                        <a:ea typeface="Times New Roman"/>
                        <a:cs typeface="Lath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Times New Roman"/>
                          <a:ea typeface="Times New Roman"/>
                          <a:cs typeface="Latha"/>
                        </a:rPr>
                        <a:t>                        12.3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a:latin typeface="Times New Roman"/>
                          <a:ea typeface="Times New Roman"/>
                          <a:cs typeface="Latha"/>
                        </a:rPr>
                        <a:t>16,687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2630">
                <a:tc>
                  <a:txBody>
                    <a:bodyPr/>
                    <a:lstStyle/>
                    <a:p>
                      <a:pPr marL="0" marR="0">
                        <a:spcBef>
                          <a:spcPts val="0"/>
                        </a:spcBef>
                        <a:spcAft>
                          <a:spcPts val="0"/>
                        </a:spcAft>
                      </a:pPr>
                      <a:r>
                        <a:rPr lang="en-US" sz="2000" b="1" dirty="0">
                          <a:latin typeface="Times New Roman"/>
                          <a:ea typeface="Times New Roman"/>
                          <a:cs typeface="Latha"/>
                        </a:rPr>
                        <a:t>Crescent Corridor</a:t>
                      </a:r>
                      <a:endParaRPr lang="en-US" sz="2000" dirty="0">
                        <a:latin typeface="Times New Roman"/>
                        <a:ea typeface="Times New Roman"/>
                        <a:cs typeface="Lath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dirty="0">
                          <a:latin typeface="Times New Roman"/>
                          <a:ea typeface="Times New Roman"/>
                          <a:cs typeface="Latha"/>
                        </a:rPr>
                        <a:t>                        15.8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a:latin typeface="Times New Roman"/>
                          <a:ea typeface="Times New Roman"/>
                          <a:cs typeface="Latha"/>
                        </a:rPr>
                        <a:t>                                              23,762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TextBox 8"/>
          <p:cNvSpPr txBox="1"/>
          <p:nvPr/>
        </p:nvSpPr>
        <p:spPr>
          <a:xfrm>
            <a:off x="2286000" y="5181600"/>
            <a:ext cx="5715000" cy="646331"/>
          </a:xfrm>
          <a:prstGeom prst="rect">
            <a:avLst/>
          </a:prstGeom>
          <a:noFill/>
        </p:spPr>
        <p:txBody>
          <a:bodyPr wrap="square" rtlCol="0">
            <a:spAutoFit/>
          </a:bodyPr>
          <a:lstStyle/>
          <a:p>
            <a:r>
              <a:rPr lang="en-US" dirty="0" smtClean="0"/>
              <a:t>Source:  Freight Emissions Analysis, TPB Staff</a:t>
            </a:r>
          </a:p>
          <a:p>
            <a:r>
              <a:rPr lang="en-US" dirty="0" smtClean="0"/>
              <a:t>Assumption:  Full project completion in 2020</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Freight Database</a:t>
            </a:r>
            <a:endParaRPr lang="en-US" dirty="0"/>
          </a:p>
        </p:txBody>
      </p:sp>
      <p:sp>
        <p:nvSpPr>
          <p:cNvPr id="3" name="Content Placeholder 2"/>
          <p:cNvSpPr>
            <a:spLocks noGrp="1"/>
          </p:cNvSpPr>
          <p:nvPr>
            <p:ph idx="1"/>
          </p:nvPr>
        </p:nvSpPr>
        <p:spPr/>
        <p:txBody>
          <a:bodyPr>
            <a:normAutofit lnSpcReduction="10000"/>
          </a:bodyPr>
          <a:lstStyle/>
          <a:p>
            <a:r>
              <a:rPr lang="en-US" dirty="0" smtClean="0"/>
              <a:t>Database represents compilation of projects beneficial to freight movement in our region</a:t>
            </a:r>
          </a:p>
          <a:p>
            <a:pPr lvl="1"/>
            <a:r>
              <a:rPr lang="en-US" dirty="0" smtClean="0"/>
              <a:t>Rail:  41 Projects</a:t>
            </a:r>
          </a:p>
          <a:p>
            <a:pPr lvl="1"/>
            <a:r>
              <a:rPr lang="en-US" dirty="0" smtClean="0"/>
              <a:t>Highway:  61 Projects</a:t>
            </a:r>
          </a:p>
          <a:p>
            <a:r>
              <a:rPr lang="en-US" dirty="0" smtClean="0"/>
              <a:t>Projects drawn from existing documents</a:t>
            </a:r>
          </a:p>
          <a:p>
            <a:pPr lvl="1"/>
            <a:r>
              <a:rPr lang="en-US" dirty="0" smtClean="0"/>
              <a:t>Sources:  CLRP,  MDOT MRP, MAROPs, CSX, NS</a:t>
            </a:r>
          </a:p>
          <a:p>
            <a:r>
              <a:rPr lang="en-US" dirty="0" smtClean="0"/>
              <a:t>Source for future Freight Subcommittee efforts to prioritize and present list of top projects (Report p74-85)</a:t>
            </a:r>
          </a:p>
          <a:p>
            <a:pPr lvl="1"/>
            <a:endParaRPr lang="en-US" dirty="0"/>
          </a:p>
        </p:txBody>
      </p:sp>
      <p:sp>
        <p:nvSpPr>
          <p:cNvPr id="4" name="Slide Number Placeholder 3"/>
          <p:cNvSpPr>
            <a:spLocks noGrp="1"/>
          </p:cNvSpPr>
          <p:nvPr>
            <p:ph type="sldNum" sz="quarter" idx="12"/>
          </p:nvPr>
        </p:nvSpPr>
        <p:spPr/>
        <p:txBody>
          <a:bodyPr/>
          <a:lstStyle/>
          <a:p>
            <a:fld id="{92AF853A-8B57-4441-8579-6CA4C15226D2}"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rmAutofit fontScale="90000"/>
          </a:bodyPr>
          <a:lstStyle/>
          <a:p>
            <a:r>
              <a:rPr lang="en-US" dirty="0" smtClean="0"/>
              <a:t>Recommendations to </a:t>
            </a:r>
            <a:br>
              <a:rPr lang="en-US" dirty="0" smtClean="0"/>
            </a:br>
            <a:r>
              <a:rPr lang="en-US" dirty="0" smtClean="0"/>
              <a:t>Guide Freight Program</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u="sng" dirty="0" smtClean="0"/>
              <a:t>Continue</a:t>
            </a:r>
            <a:r>
              <a:rPr lang="en-US" dirty="0" smtClean="0"/>
              <a:t> and </a:t>
            </a:r>
            <a:r>
              <a:rPr lang="en-US" u="sng" dirty="0" smtClean="0"/>
              <a:t>enhance</a:t>
            </a:r>
            <a:r>
              <a:rPr lang="en-US" dirty="0" smtClean="0"/>
              <a:t>;</a:t>
            </a:r>
          </a:p>
          <a:p>
            <a:r>
              <a:rPr lang="en-US" u="sng" dirty="0" smtClean="0"/>
              <a:t>Regularly update </a:t>
            </a:r>
            <a:r>
              <a:rPr lang="en-US" dirty="0" smtClean="0"/>
              <a:t>the TPB;</a:t>
            </a:r>
          </a:p>
          <a:p>
            <a:r>
              <a:rPr lang="en-US" u="sng" dirty="0" smtClean="0"/>
              <a:t>Special outreach;</a:t>
            </a:r>
          </a:p>
          <a:p>
            <a:r>
              <a:rPr lang="en-US" dirty="0" smtClean="0"/>
              <a:t>Jurisdiction-level </a:t>
            </a:r>
            <a:r>
              <a:rPr lang="en-US" u="sng" dirty="0" smtClean="0"/>
              <a:t>freight profiles;</a:t>
            </a:r>
          </a:p>
          <a:p>
            <a:r>
              <a:rPr lang="en-US" u="sng" dirty="0" smtClean="0"/>
              <a:t>Explore new data;</a:t>
            </a:r>
          </a:p>
          <a:p>
            <a:r>
              <a:rPr lang="en-US" u="sng" dirty="0" smtClean="0"/>
              <a:t>Freight Forum</a:t>
            </a:r>
            <a:r>
              <a:rPr lang="en-US" dirty="0" smtClean="0"/>
              <a:t> to raise awareness; and</a:t>
            </a:r>
          </a:p>
          <a:p>
            <a:r>
              <a:rPr lang="en-US" u="sng" dirty="0" smtClean="0"/>
              <a:t>Encourage freight and passenger rail coordination</a:t>
            </a:r>
          </a:p>
          <a:p>
            <a:endParaRPr lang="en-US" u="sng" dirty="0" smtClean="0"/>
          </a:p>
          <a:p>
            <a:pPr>
              <a:buNone/>
            </a:pPr>
            <a:endParaRPr lang="en-US" dirty="0"/>
          </a:p>
        </p:txBody>
      </p:sp>
      <p:sp>
        <p:nvSpPr>
          <p:cNvPr id="4" name="Slide Number Placeholder 3"/>
          <p:cNvSpPr>
            <a:spLocks noGrp="1"/>
          </p:cNvSpPr>
          <p:nvPr>
            <p:ph type="sldNum" sz="quarter" idx="12"/>
          </p:nvPr>
        </p:nvSpPr>
        <p:spPr/>
        <p:txBody>
          <a:bodyPr/>
          <a:lstStyle/>
          <a:p>
            <a:fld id="{92AF853A-8B57-4441-8579-6CA4C15226D2}"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  </a:t>
            </a:r>
            <a:br>
              <a:rPr lang="en-US" dirty="0" smtClean="0"/>
            </a:br>
            <a:endParaRPr lang="en-US" dirty="0"/>
          </a:p>
        </p:txBody>
      </p:sp>
      <p:sp>
        <p:nvSpPr>
          <p:cNvPr id="6" name="Subtitle 5"/>
          <p:cNvSpPr>
            <a:spLocks noGrp="1"/>
          </p:cNvSpPr>
          <p:nvPr>
            <p:ph type="subTitle" idx="1"/>
          </p:nvPr>
        </p:nvSpPr>
        <p:spPr/>
        <p:txBody>
          <a:bodyPr/>
          <a:lstStyle/>
          <a:p>
            <a:r>
              <a:rPr lang="en-US" dirty="0" smtClean="0"/>
              <a:t>Karin Foster</a:t>
            </a:r>
            <a:endParaRPr lang="en-US" dirty="0"/>
          </a:p>
        </p:txBody>
      </p:sp>
      <p:sp>
        <p:nvSpPr>
          <p:cNvPr id="4" name="Slide Number Placeholder 3"/>
          <p:cNvSpPr>
            <a:spLocks noGrp="1"/>
          </p:cNvSpPr>
          <p:nvPr>
            <p:ph type="sldNum" sz="quarter" idx="12"/>
          </p:nvPr>
        </p:nvSpPr>
        <p:spPr/>
        <p:txBody>
          <a:bodyPr/>
          <a:lstStyle/>
          <a:p>
            <a:fld id="{92AF853A-8B57-4441-8579-6CA4C15226D2}" type="slidenum">
              <a:rPr lang="en-US" smtClean="0"/>
              <a:pPr/>
              <a:t>22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3854</TotalTime>
  <Words>1591</Words>
  <Application>Microsoft Office PowerPoint</Application>
  <PresentationFormat>On-screen Show (4:3)</PresentationFormat>
  <Paragraphs>247</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National Capital Region Freight Plan 2010</vt:lpstr>
      <vt:lpstr>TPB Vision</vt:lpstr>
      <vt:lpstr>TPB Freight Subcommittee</vt:lpstr>
      <vt:lpstr>What is Freight?</vt:lpstr>
      <vt:lpstr>Slide 5</vt:lpstr>
      <vt:lpstr>Plugged into Global Economy</vt:lpstr>
      <vt:lpstr>Slide 7</vt:lpstr>
      <vt:lpstr>Slide 8</vt:lpstr>
      <vt:lpstr>Slide 9</vt:lpstr>
      <vt:lpstr>Freight Planning Context</vt:lpstr>
      <vt:lpstr>Trucking in the Region   </vt:lpstr>
      <vt:lpstr>Truck Freight Issues</vt:lpstr>
      <vt:lpstr>Freight Rail</vt:lpstr>
      <vt:lpstr>Freight Rail Issues</vt:lpstr>
      <vt:lpstr>Air Cargo</vt:lpstr>
      <vt:lpstr>Maritime Freight</vt:lpstr>
      <vt:lpstr>Freight and Environment</vt:lpstr>
      <vt:lpstr>Transportation GHG</vt:lpstr>
      <vt:lpstr>Regional Benefits of Rail Projects</vt:lpstr>
      <vt:lpstr>Freight Database</vt:lpstr>
      <vt:lpstr>Recommendations to  Guide Freight Program</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Freight Plan</dc:title>
  <dc:creator>kfoster</dc:creator>
  <cp:lastModifiedBy>kfoster</cp:lastModifiedBy>
  <cp:revision>419</cp:revision>
  <dcterms:created xsi:type="dcterms:W3CDTF">2010-05-26T20:59:15Z</dcterms:created>
  <dcterms:modified xsi:type="dcterms:W3CDTF">2010-07-20T21:04:43Z</dcterms:modified>
</cp:coreProperties>
</file>