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7" r:id="rId2"/>
    <p:sldId id="258" r:id="rId3"/>
    <p:sldId id="308" r:id="rId4"/>
    <p:sldId id="311" r:id="rId5"/>
    <p:sldId id="309" r:id="rId6"/>
    <p:sldId id="353" r:id="rId7"/>
    <p:sldId id="260" r:id="rId8"/>
    <p:sldId id="293" r:id="rId9"/>
    <p:sldId id="291" r:id="rId10"/>
    <p:sldId id="343" r:id="rId11"/>
    <p:sldId id="345" r:id="rId12"/>
    <p:sldId id="329" r:id="rId13"/>
    <p:sldId id="330" r:id="rId14"/>
    <p:sldId id="331" r:id="rId15"/>
    <p:sldId id="332" r:id="rId16"/>
    <p:sldId id="333" r:id="rId17"/>
    <p:sldId id="335" r:id="rId18"/>
    <p:sldId id="347" r:id="rId19"/>
    <p:sldId id="338" r:id="rId20"/>
    <p:sldId id="342" r:id="rId21"/>
    <p:sldId id="348" r:id="rId22"/>
    <p:sldId id="350" r:id="rId23"/>
    <p:sldId id="349" r:id="rId24"/>
    <p:sldId id="351" r:id="rId25"/>
    <p:sldId id="354" r:id="rId26"/>
    <p:sldId id="352" r:id="rId27"/>
    <p:sldId id="341" r:id="rId2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F76003"/>
    <a:srgbClr val="DE5204"/>
    <a:srgbClr val="D0B930"/>
    <a:srgbClr val="D5D5D5"/>
    <a:srgbClr val="003399"/>
    <a:srgbClr val="0099CC"/>
    <a:srgbClr val="66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01" autoAdjust="0"/>
    <p:restoredTop sz="86460" autoAdjust="0"/>
  </p:normalViewPr>
  <p:slideViewPr>
    <p:cSldViewPr>
      <p:cViewPr varScale="1">
        <p:scale>
          <a:sx n="108" d="100"/>
          <a:sy n="108" d="100"/>
        </p:scale>
        <p:origin x="-504" y="-90"/>
      </p:cViewPr>
      <p:guideLst>
        <p:guide orient="horz" pos="2160"/>
        <p:guide pos="2880"/>
      </p:guideLst>
    </p:cSldViewPr>
  </p:slideViewPr>
  <p:outlineViewPr>
    <p:cViewPr>
      <p:scale>
        <a:sx n="33" d="100"/>
        <a:sy n="33" d="100"/>
      </p:scale>
      <p:origin x="0" y="1956"/>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lvl1pPr defTabSz="911225">
              <a:defRPr sz="1200" smtClean="0"/>
            </a:lvl1pPr>
          </a:lstStyle>
          <a:p>
            <a:pPr>
              <a:defRPr/>
            </a:pPr>
            <a:endParaRPr lang="en-US"/>
          </a:p>
        </p:txBody>
      </p:sp>
      <p:sp>
        <p:nvSpPr>
          <p:cNvPr id="68611"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lvl1pPr algn="r" defTabSz="911225">
              <a:defRPr sz="1200" smtClean="0"/>
            </a:lvl1pPr>
          </a:lstStyle>
          <a:p>
            <a:pPr>
              <a:defRPr/>
            </a:pPr>
            <a:endParaRPr lang="en-US"/>
          </a:p>
        </p:txBody>
      </p:sp>
      <p:sp>
        <p:nvSpPr>
          <p:cNvPr id="68612"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13" tIns="45706" rIns="91413" bIns="45706" numCol="1" anchor="b" anchorCtr="0" compatLnSpc="1">
            <a:prstTxWarp prst="textNoShape">
              <a:avLst/>
            </a:prstTxWarp>
          </a:bodyPr>
          <a:lstStyle>
            <a:lvl1pPr defTabSz="911225">
              <a:defRPr sz="1200" smtClean="0"/>
            </a:lvl1pPr>
          </a:lstStyle>
          <a:p>
            <a:pPr>
              <a:defRPr/>
            </a:pPr>
            <a:endParaRPr lang="en-US"/>
          </a:p>
        </p:txBody>
      </p:sp>
      <p:sp>
        <p:nvSpPr>
          <p:cNvPr id="68613"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13" tIns="45706" rIns="91413" bIns="45706" numCol="1" anchor="b" anchorCtr="0" compatLnSpc="1">
            <a:prstTxWarp prst="textNoShape">
              <a:avLst/>
            </a:prstTxWarp>
          </a:bodyPr>
          <a:lstStyle>
            <a:lvl1pPr algn="r" defTabSz="911225">
              <a:defRPr sz="1200" smtClean="0"/>
            </a:lvl1pPr>
          </a:lstStyle>
          <a:p>
            <a:pPr>
              <a:defRPr/>
            </a:pPr>
            <a:fld id="{285EB5F0-48BF-4BE4-9660-0FD4E18001CB}"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lvl1pPr defTabSz="911225">
              <a:defRPr sz="1200" smtClean="0"/>
            </a:lvl1pPr>
          </a:lstStyle>
          <a:p>
            <a:pPr>
              <a:defRPr/>
            </a:pPr>
            <a:endParaRPr lang="en-US"/>
          </a:p>
        </p:txBody>
      </p:sp>
      <p:sp>
        <p:nvSpPr>
          <p:cNvPr id="80899"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lvl1pPr algn="r" defTabSz="911225">
              <a:defRPr sz="1200" smtClean="0"/>
            </a:lvl1pPr>
          </a:lstStyle>
          <a:p>
            <a:pPr>
              <a:defRPr/>
            </a:pPr>
            <a:endParaRPr lang="en-US"/>
          </a:p>
        </p:txBody>
      </p:sp>
      <p:sp>
        <p:nvSpPr>
          <p:cNvPr id="26628" name="Rectangle 4"/>
          <p:cNvSpPr>
            <a:spLocks noRo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80901"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0902"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13" tIns="45706" rIns="91413" bIns="45706" numCol="1" anchor="b" anchorCtr="0" compatLnSpc="1">
            <a:prstTxWarp prst="textNoShape">
              <a:avLst/>
            </a:prstTxWarp>
          </a:bodyPr>
          <a:lstStyle>
            <a:lvl1pPr defTabSz="911225">
              <a:defRPr sz="1200" smtClean="0"/>
            </a:lvl1pPr>
          </a:lstStyle>
          <a:p>
            <a:pPr>
              <a:defRPr/>
            </a:pPr>
            <a:endParaRPr lang="en-US"/>
          </a:p>
        </p:txBody>
      </p:sp>
      <p:sp>
        <p:nvSpPr>
          <p:cNvPr id="80903"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13" tIns="45706" rIns="91413" bIns="45706" numCol="1" anchor="b" anchorCtr="0" compatLnSpc="1">
            <a:prstTxWarp prst="textNoShape">
              <a:avLst/>
            </a:prstTxWarp>
          </a:bodyPr>
          <a:lstStyle>
            <a:lvl1pPr algn="r" defTabSz="911225">
              <a:defRPr sz="1200" smtClean="0"/>
            </a:lvl1pPr>
          </a:lstStyle>
          <a:p>
            <a:pPr>
              <a:defRPr/>
            </a:pPr>
            <a:fld id="{8B90D1B3-5EAA-4BEA-ACF6-BD76CD2D9E7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C0CCA8FA-CD8D-4C38-9B26-A74B3B2B8107}" type="slidenum">
              <a:rPr lang="en-US"/>
              <a:pPr/>
              <a:t>2</a:t>
            </a:fld>
            <a:endParaRPr lang="en-US"/>
          </a:p>
        </p:txBody>
      </p:sp>
      <p:sp>
        <p:nvSpPr>
          <p:cNvPr id="27651" name="Rectangle 2"/>
          <p:cNvSpPr>
            <a:spLocks noRo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smtClean="0"/>
              <a:t>Been several months since been briefed on the scenario study—so to refresh memory on the current tasks.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4C11B1-FCF2-4FB0-A8C1-31FDF563AA7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3553EBF-A02D-4C25-B5E7-86B3C1C95CA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29C8D2-BFD7-41D5-98D7-2863BB47AC7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22CC125-8315-40D4-9027-3727175E724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441EE3F-DCD5-4E6D-862D-4D874C0F910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602679D-1273-4F36-911D-81CD4AF59C8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177FDB9-6647-44FC-BF6D-918B3DB37C2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F359CD2-F592-42E3-929B-C6896B67639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2EFB7D-DBF9-47D0-A314-92C324155BE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4DE673-FEEB-4F50-B73D-952749C72D6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339F77C-5154-4E5F-976A-C3DDF59AA94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8382000" y="0"/>
            <a:ext cx="762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fld id="{CD66BB1A-DD30-43B4-BEA8-C4A5FD5D646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file:///\\cogfs002\dtp$\Scenario%20Study\Results\First%20Look\View_From_Space_2010-01-06-summary.xlsx!Sheet1!%5bView_From_Space_2010-01-06-summary.xlsx%5dSheet1%20Chart%201"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2.xml.rels><?xml version="1.0" encoding="UTF-8" standalone="yes"?>
<Relationships xmlns="http://schemas.openxmlformats.org/package/2006/relationships"><Relationship Id="rId3" Type="http://schemas.openxmlformats.org/officeDocument/2006/relationships/oleObject" Target="file:///\\cogfs002\dtp$\Scenario%20Study\Results\First%20Look\View_From_Space_2010-01-06-summary.xlsx!Sheet1!%5bView_From_Space_2010-01-06-summary.xlsx%5dSheet1%20Chart%206" TargetMode="Externa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3.xml.rels><?xml version="1.0" encoding="UTF-8" standalone="yes"?>
<Relationships xmlns="http://schemas.openxmlformats.org/package/2006/relationships"><Relationship Id="rId3" Type="http://schemas.openxmlformats.org/officeDocument/2006/relationships/oleObject" Target="file:///\\cogfs002\dtp$\Scenario%20Study\Results\First%20Look\View_From_Space_2010-01-06-summary.xlsx!Sheet1!%5bView_From_Space_2010-01-06-summary.xlsx%5dSheet1%20Chart%205" TargetMode="Externa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lide Number Placeholder 5"/>
          <p:cNvSpPr>
            <a:spLocks noGrp="1"/>
          </p:cNvSpPr>
          <p:nvPr>
            <p:ph type="sldNum" sz="quarter" idx="12"/>
          </p:nvPr>
        </p:nvSpPr>
        <p:spPr>
          <a:noFill/>
        </p:spPr>
        <p:txBody>
          <a:bodyPr/>
          <a:lstStyle/>
          <a:p>
            <a:fld id="{1F86AFED-F043-4E5C-9BC9-F1739A26E045}" type="slidenum">
              <a:rPr lang="en-US"/>
              <a:pPr/>
              <a:t>1</a:t>
            </a:fld>
            <a:endParaRPr lang="en-US"/>
          </a:p>
        </p:txBody>
      </p:sp>
      <p:sp>
        <p:nvSpPr>
          <p:cNvPr id="2051" name="Rectangle 2"/>
          <p:cNvSpPr>
            <a:spLocks noGrp="1" noChangeArrowheads="1"/>
          </p:cNvSpPr>
          <p:nvPr>
            <p:ph type="subTitle" idx="1"/>
          </p:nvPr>
        </p:nvSpPr>
        <p:spPr>
          <a:xfrm>
            <a:off x="381000" y="4114800"/>
            <a:ext cx="8153400" cy="2286000"/>
          </a:xfrm>
        </p:spPr>
        <p:txBody>
          <a:bodyPr/>
          <a:lstStyle/>
          <a:p>
            <a:pPr algn="l" eaLnBrk="1" hangingPunct="1">
              <a:lnSpc>
                <a:spcPct val="80000"/>
              </a:lnSpc>
            </a:pPr>
            <a:r>
              <a:rPr lang="en-US" sz="2400" b="1" dirty="0" smtClean="0">
                <a:solidFill>
                  <a:srgbClr val="383424"/>
                </a:solidFill>
              </a:rPr>
              <a:t>Michael Eichler</a:t>
            </a:r>
          </a:p>
          <a:p>
            <a:pPr algn="l" eaLnBrk="1" hangingPunct="1">
              <a:lnSpc>
                <a:spcPct val="80000"/>
              </a:lnSpc>
            </a:pPr>
            <a:r>
              <a:rPr lang="en-US" sz="2400" b="1" dirty="0" smtClean="0">
                <a:solidFill>
                  <a:srgbClr val="383424"/>
                </a:solidFill>
              </a:rPr>
              <a:t>Department of Transportation Planning</a:t>
            </a:r>
          </a:p>
          <a:p>
            <a:pPr algn="l" eaLnBrk="1" hangingPunct="1">
              <a:lnSpc>
                <a:spcPct val="80000"/>
              </a:lnSpc>
            </a:pPr>
            <a:endParaRPr lang="en-US" sz="2400" dirty="0" smtClean="0">
              <a:solidFill>
                <a:schemeClr val="accent1"/>
              </a:solidFill>
            </a:endParaRPr>
          </a:p>
          <a:p>
            <a:pPr algn="l" eaLnBrk="1" hangingPunct="1">
              <a:lnSpc>
                <a:spcPct val="80000"/>
              </a:lnSpc>
            </a:pPr>
            <a:r>
              <a:rPr lang="en-US" sz="2800" b="1" dirty="0" smtClean="0">
                <a:solidFill>
                  <a:srgbClr val="383424"/>
                </a:solidFill>
              </a:rPr>
              <a:t>Presentation to the TPB Technical Committee</a:t>
            </a:r>
            <a:endParaRPr lang="en-US" sz="1800" b="1" dirty="0" smtClean="0"/>
          </a:p>
          <a:p>
            <a:pPr algn="l" eaLnBrk="1" hangingPunct="1">
              <a:lnSpc>
                <a:spcPct val="80000"/>
              </a:lnSpc>
            </a:pPr>
            <a:endParaRPr lang="en-US" sz="1800" dirty="0" smtClean="0"/>
          </a:p>
          <a:p>
            <a:pPr algn="l" eaLnBrk="1" hangingPunct="1">
              <a:lnSpc>
                <a:spcPct val="80000"/>
              </a:lnSpc>
            </a:pPr>
            <a:r>
              <a:rPr lang="en-US" sz="1800" b="1" dirty="0" smtClean="0">
                <a:solidFill>
                  <a:srgbClr val="383424"/>
                </a:solidFill>
              </a:rPr>
              <a:t>January 8, </a:t>
            </a:r>
            <a:r>
              <a:rPr lang="en-US" sz="1800" b="1" dirty="0" smtClean="0">
                <a:solidFill>
                  <a:srgbClr val="383424"/>
                </a:solidFill>
              </a:rPr>
              <a:t>2009</a:t>
            </a:r>
          </a:p>
        </p:txBody>
      </p:sp>
      <p:sp>
        <p:nvSpPr>
          <p:cNvPr id="2052" name="Rectangle 3"/>
          <p:cNvSpPr>
            <a:spLocks noGrp="1" noChangeArrowheads="1"/>
          </p:cNvSpPr>
          <p:nvPr>
            <p:ph type="ctrTitle"/>
          </p:nvPr>
        </p:nvSpPr>
        <p:spPr>
          <a:xfrm>
            <a:off x="304800" y="1600200"/>
            <a:ext cx="8458200" cy="1470025"/>
          </a:xfrm>
        </p:spPr>
        <p:txBody>
          <a:bodyPr/>
          <a:lstStyle/>
          <a:p>
            <a:pPr algn="l" eaLnBrk="1" hangingPunct="1"/>
            <a:r>
              <a:rPr lang="en-US" sz="1000" dirty="0" smtClean="0"/>
              <a:t/>
            </a:r>
            <a:br>
              <a:rPr lang="en-US" sz="1000" dirty="0" smtClean="0"/>
            </a:br>
            <a:r>
              <a:rPr lang="en-US" sz="3600" b="1" dirty="0" smtClean="0">
                <a:solidFill>
                  <a:srgbClr val="CC3300"/>
                </a:solidFill>
              </a:rPr>
              <a:t>CLRP Aspirations</a:t>
            </a:r>
            <a:r>
              <a:rPr lang="en-US" sz="3600" b="1" dirty="0" smtClean="0">
                <a:solidFill>
                  <a:srgbClr val="1C1C1C"/>
                </a:solidFill>
              </a:rPr>
              <a:t> </a:t>
            </a:r>
            <a:r>
              <a:rPr lang="en-US" sz="3600" b="1" dirty="0" smtClean="0">
                <a:solidFill>
                  <a:srgbClr val="CC3300"/>
                </a:solidFill>
              </a:rPr>
              <a:t>Scenario</a:t>
            </a:r>
            <a:br>
              <a:rPr lang="en-US" sz="3600" b="1" dirty="0" smtClean="0">
                <a:solidFill>
                  <a:srgbClr val="CC3300"/>
                </a:solidFill>
              </a:rPr>
            </a:br>
            <a:r>
              <a:rPr lang="en-US" sz="3600" b="1" dirty="0" smtClean="0">
                <a:solidFill>
                  <a:srgbClr val="1C1C1C"/>
                </a:solidFill>
              </a:rPr>
              <a:t>Preliminary Results</a:t>
            </a:r>
            <a:endParaRPr lang="en-US" sz="3600" b="1" dirty="0" smtClean="0">
              <a:solidFill>
                <a:srgbClr val="1C1C1C"/>
              </a:solidFill>
            </a:endParaRPr>
          </a:p>
        </p:txBody>
      </p:sp>
      <p:sp>
        <p:nvSpPr>
          <p:cNvPr id="2053" name="Rectangle 4"/>
          <p:cNvSpPr>
            <a:spLocks noChangeArrowheads="1"/>
          </p:cNvSpPr>
          <p:nvPr/>
        </p:nvSpPr>
        <p:spPr bwMode="auto">
          <a:xfrm>
            <a:off x="196850" y="304800"/>
            <a:ext cx="5441950" cy="641350"/>
          </a:xfrm>
          <a:prstGeom prst="rect">
            <a:avLst/>
          </a:prstGeom>
          <a:noFill/>
          <a:ln w="9525">
            <a:noFill/>
            <a:miter lim="800000"/>
            <a:headEnd/>
            <a:tailEnd/>
          </a:ln>
        </p:spPr>
        <p:txBody>
          <a:bodyPr wrap="none">
            <a:spAutoFit/>
          </a:bodyPr>
          <a:lstStyle/>
          <a:p>
            <a:r>
              <a:rPr lang="en-US" sz="3600" b="1">
                <a:solidFill>
                  <a:srgbClr val="C5AE07"/>
                </a:solidFill>
              </a:rPr>
              <a:t>TPB SCENARIO STUDY </a:t>
            </a:r>
          </a:p>
        </p:txBody>
      </p:sp>
      <p:sp>
        <p:nvSpPr>
          <p:cNvPr id="2054" name="Line 5"/>
          <p:cNvSpPr>
            <a:spLocks noChangeShapeType="1"/>
          </p:cNvSpPr>
          <p:nvPr/>
        </p:nvSpPr>
        <p:spPr bwMode="auto">
          <a:xfrm>
            <a:off x="228600" y="990600"/>
            <a:ext cx="8763000" cy="0"/>
          </a:xfrm>
          <a:prstGeom prst="line">
            <a:avLst/>
          </a:prstGeom>
          <a:noFill/>
          <a:ln w="38100">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Slide Number Placeholder 5"/>
          <p:cNvSpPr>
            <a:spLocks noGrp="1"/>
          </p:cNvSpPr>
          <p:nvPr>
            <p:ph type="sldNum" sz="quarter" idx="12"/>
          </p:nvPr>
        </p:nvSpPr>
        <p:spPr>
          <a:noFill/>
        </p:spPr>
        <p:txBody>
          <a:bodyPr/>
          <a:lstStyle/>
          <a:p>
            <a:fld id="{EBF3B5D1-8CD9-4B15-B788-F5AA8DD9E286}" type="slidenum">
              <a:rPr lang="en-US"/>
              <a:pPr/>
              <a:t>2</a:t>
            </a:fld>
            <a:endParaRPr lang="en-US"/>
          </a:p>
        </p:txBody>
      </p:sp>
      <p:sp>
        <p:nvSpPr>
          <p:cNvPr id="3075" name="Rectangle 4"/>
          <p:cNvSpPr>
            <a:spLocks noChangeArrowheads="1"/>
          </p:cNvSpPr>
          <p:nvPr/>
        </p:nvSpPr>
        <p:spPr bwMode="auto">
          <a:xfrm>
            <a:off x="381000" y="1752600"/>
            <a:ext cx="4191000" cy="762000"/>
          </a:xfrm>
          <a:prstGeom prst="rect">
            <a:avLst/>
          </a:prstGeom>
          <a:solidFill>
            <a:srgbClr val="009900">
              <a:alpha val="54117"/>
            </a:srgbClr>
          </a:solidFill>
          <a:ln w="9525">
            <a:noFill/>
            <a:miter lim="800000"/>
            <a:headEnd/>
            <a:tailEnd/>
          </a:ln>
        </p:spPr>
        <p:txBody>
          <a:bodyPr wrap="none" anchor="ctr"/>
          <a:lstStyle/>
          <a:p>
            <a:endParaRPr lang="en-US"/>
          </a:p>
        </p:txBody>
      </p:sp>
      <p:grpSp>
        <p:nvGrpSpPr>
          <p:cNvPr id="3076" name="Group 13"/>
          <p:cNvGrpSpPr>
            <a:grpSpLocks/>
          </p:cNvGrpSpPr>
          <p:nvPr/>
        </p:nvGrpSpPr>
        <p:grpSpPr bwMode="auto">
          <a:xfrm>
            <a:off x="4876800" y="1752600"/>
            <a:ext cx="3962400" cy="3962400"/>
            <a:chOff x="192" y="1104"/>
            <a:chExt cx="2496" cy="2496"/>
          </a:xfrm>
        </p:grpSpPr>
        <p:sp>
          <p:nvSpPr>
            <p:cNvPr id="3083" name="Rectangle 3"/>
            <p:cNvSpPr>
              <a:spLocks noChangeArrowheads="1"/>
            </p:cNvSpPr>
            <p:nvPr/>
          </p:nvSpPr>
          <p:spPr bwMode="auto">
            <a:xfrm>
              <a:off x="192" y="1584"/>
              <a:ext cx="2496" cy="2016"/>
            </a:xfrm>
            <a:prstGeom prst="rect">
              <a:avLst/>
            </a:prstGeom>
            <a:solidFill>
              <a:srgbClr val="FFCC00">
                <a:alpha val="23921"/>
              </a:srgbClr>
            </a:solidFill>
            <a:ln w="9525">
              <a:noFill/>
              <a:miter lim="800000"/>
              <a:headEnd/>
              <a:tailEnd/>
            </a:ln>
          </p:spPr>
          <p:txBody>
            <a:bodyPr wrap="none" anchor="ctr"/>
            <a:lstStyle/>
            <a:p>
              <a:endParaRPr lang="en-US"/>
            </a:p>
          </p:txBody>
        </p:sp>
        <p:sp>
          <p:nvSpPr>
            <p:cNvPr id="3084" name="Rectangle 5"/>
            <p:cNvSpPr>
              <a:spLocks noChangeArrowheads="1"/>
            </p:cNvSpPr>
            <p:nvPr/>
          </p:nvSpPr>
          <p:spPr bwMode="auto">
            <a:xfrm>
              <a:off x="192" y="1104"/>
              <a:ext cx="2496" cy="480"/>
            </a:xfrm>
            <a:prstGeom prst="rect">
              <a:avLst/>
            </a:prstGeom>
            <a:solidFill>
              <a:srgbClr val="FFCC00">
                <a:alpha val="54117"/>
              </a:srgbClr>
            </a:solidFill>
            <a:ln w="9525">
              <a:noFill/>
              <a:miter lim="800000"/>
              <a:headEnd/>
              <a:tailEnd/>
            </a:ln>
          </p:spPr>
          <p:txBody>
            <a:bodyPr wrap="none" anchor="ctr"/>
            <a:lstStyle/>
            <a:p>
              <a:endParaRPr lang="en-US"/>
            </a:p>
          </p:txBody>
        </p:sp>
        <p:sp>
          <p:nvSpPr>
            <p:cNvPr id="3085" name="Rectangle 6"/>
            <p:cNvSpPr>
              <a:spLocks noChangeArrowheads="1"/>
            </p:cNvSpPr>
            <p:nvPr/>
          </p:nvSpPr>
          <p:spPr bwMode="auto">
            <a:xfrm>
              <a:off x="288" y="1200"/>
              <a:ext cx="1824" cy="288"/>
            </a:xfrm>
            <a:prstGeom prst="rect">
              <a:avLst/>
            </a:prstGeom>
            <a:noFill/>
            <a:ln w="9525">
              <a:noFill/>
              <a:miter lim="800000"/>
              <a:headEnd/>
              <a:tailEnd/>
            </a:ln>
          </p:spPr>
          <p:txBody>
            <a:bodyPr>
              <a:spAutoFit/>
            </a:bodyPr>
            <a:lstStyle/>
            <a:p>
              <a:r>
                <a:rPr lang="en-US" sz="2400" b="1"/>
                <a:t>CLRP Aspirations</a:t>
              </a:r>
            </a:p>
          </p:txBody>
        </p:sp>
        <p:sp>
          <p:nvSpPr>
            <p:cNvPr id="3086" name="Text Box 7"/>
            <p:cNvSpPr txBox="1">
              <a:spLocks noChangeArrowheads="1"/>
            </p:cNvSpPr>
            <p:nvPr/>
          </p:nvSpPr>
          <p:spPr bwMode="auto">
            <a:xfrm>
              <a:off x="288" y="1680"/>
              <a:ext cx="2400" cy="1402"/>
            </a:xfrm>
            <a:prstGeom prst="rect">
              <a:avLst/>
            </a:prstGeom>
            <a:noFill/>
            <a:ln w="9525">
              <a:noFill/>
              <a:miter lim="800000"/>
              <a:headEnd/>
              <a:tailEnd/>
            </a:ln>
          </p:spPr>
          <p:txBody>
            <a:bodyPr>
              <a:spAutoFit/>
            </a:bodyPr>
            <a:lstStyle/>
            <a:p>
              <a:r>
                <a:rPr lang="en-US" sz="2000"/>
                <a:t>Draws on past studies and public outreach to provide an ambitious yet attainable vision of land use and transportation for the 2010 CLRP update and to eventually serve as an unconstrained long range plan.</a:t>
              </a:r>
              <a:r>
                <a:rPr lang="en-US" b="1"/>
                <a:t>  </a:t>
              </a:r>
            </a:p>
          </p:txBody>
        </p:sp>
      </p:grpSp>
      <p:grpSp>
        <p:nvGrpSpPr>
          <p:cNvPr id="3077" name="Group 14"/>
          <p:cNvGrpSpPr>
            <a:grpSpLocks/>
          </p:cNvGrpSpPr>
          <p:nvPr/>
        </p:nvGrpSpPr>
        <p:grpSpPr bwMode="auto">
          <a:xfrm>
            <a:off x="381000" y="1905000"/>
            <a:ext cx="4191000" cy="3810000"/>
            <a:chOff x="2880" y="1200"/>
            <a:chExt cx="2640" cy="2400"/>
          </a:xfrm>
        </p:grpSpPr>
        <p:sp>
          <p:nvSpPr>
            <p:cNvPr id="3080" name="Rectangle 2"/>
            <p:cNvSpPr>
              <a:spLocks noChangeArrowheads="1"/>
            </p:cNvSpPr>
            <p:nvPr/>
          </p:nvSpPr>
          <p:spPr bwMode="auto">
            <a:xfrm>
              <a:off x="2880" y="1584"/>
              <a:ext cx="2640" cy="2016"/>
            </a:xfrm>
            <a:prstGeom prst="rect">
              <a:avLst/>
            </a:prstGeom>
            <a:solidFill>
              <a:srgbClr val="009900">
                <a:alpha val="18823"/>
              </a:srgbClr>
            </a:solidFill>
            <a:ln w="9525">
              <a:noFill/>
              <a:miter lim="800000"/>
              <a:headEnd/>
              <a:tailEnd/>
            </a:ln>
          </p:spPr>
          <p:txBody>
            <a:bodyPr wrap="none" anchor="ctr"/>
            <a:lstStyle/>
            <a:p>
              <a:endParaRPr lang="en-US"/>
            </a:p>
          </p:txBody>
        </p:sp>
        <p:sp>
          <p:nvSpPr>
            <p:cNvPr id="3081" name="Text Box 8"/>
            <p:cNvSpPr txBox="1">
              <a:spLocks noChangeArrowheads="1"/>
            </p:cNvSpPr>
            <p:nvPr/>
          </p:nvSpPr>
          <p:spPr bwMode="auto">
            <a:xfrm>
              <a:off x="3024" y="1680"/>
              <a:ext cx="2410" cy="1210"/>
            </a:xfrm>
            <a:prstGeom prst="rect">
              <a:avLst/>
            </a:prstGeom>
            <a:noFill/>
            <a:ln w="9525">
              <a:noFill/>
              <a:miter lim="800000"/>
              <a:headEnd/>
              <a:tailEnd/>
            </a:ln>
          </p:spPr>
          <p:txBody>
            <a:bodyPr>
              <a:spAutoFit/>
            </a:bodyPr>
            <a:lstStyle/>
            <a:p>
              <a:r>
                <a:rPr lang="en-US" sz="2000"/>
                <a:t>Starts with COG regional CO</a:t>
              </a:r>
              <a:r>
                <a:rPr lang="en-US" sz="2000" baseline="-25000"/>
                <a:t>2</a:t>
              </a:r>
              <a:r>
                <a:rPr lang="en-US" sz="2000"/>
                <a:t> goals and assesses what scales and combinations of interventions will be necessary to achieve the goal for the transportation sector.  </a:t>
              </a:r>
            </a:p>
          </p:txBody>
        </p:sp>
        <p:sp>
          <p:nvSpPr>
            <p:cNvPr id="3082" name="Rectangle 9"/>
            <p:cNvSpPr>
              <a:spLocks noChangeArrowheads="1"/>
            </p:cNvSpPr>
            <p:nvPr/>
          </p:nvSpPr>
          <p:spPr bwMode="auto">
            <a:xfrm>
              <a:off x="3024" y="1200"/>
              <a:ext cx="2001" cy="288"/>
            </a:xfrm>
            <a:prstGeom prst="rect">
              <a:avLst/>
            </a:prstGeom>
            <a:noFill/>
            <a:ln w="9525">
              <a:noFill/>
              <a:miter lim="800000"/>
              <a:headEnd/>
              <a:tailEnd/>
            </a:ln>
          </p:spPr>
          <p:txBody>
            <a:bodyPr wrap="none">
              <a:spAutoFit/>
            </a:bodyPr>
            <a:lstStyle/>
            <a:p>
              <a:r>
                <a:rPr lang="en-US" sz="2400" b="1"/>
                <a:t>What Would it Take?</a:t>
              </a:r>
            </a:p>
          </p:txBody>
        </p:sp>
      </p:grpSp>
      <p:sp>
        <p:nvSpPr>
          <p:cNvPr id="3078" name="Rectangle 10"/>
          <p:cNvSpPr>
            <a:spLocks noChangeArrowheads="1"/>
          </p:cNvSpPr>
          <p:nvPr/>
        </p:nvSpPr>
        <p:spPr bwMode="auto">
          <a:xfrm>
            <a:off x="222250" y="304800"/>
            <a:ext cx="4349750" cy="641350"/>
          </a:xfrm>
          <a:prstGeom prst="rect">
            <a:avLst/>
          </a:prstGeom>
          <a:noFill/>
          <a:ln w="9525">
            <a:noFill/>
            <a:miter lim="800000"/>
            <a:headEnd/>
            <a:tailEnd/>
          </a:ln>
        </p:spPr>
        <p:txBody>
          <a:bodyPr wrap="none">
            <a:spAutoFit/>
          </a:bodyPr>
          <a:lstStyle/>
          <a:p>
            <a:r>
              <a:rPr lang="en-US" sz="3600" b="1">
                <a:solidFill>
                  <a:srgbClr val="393738"/>
                </a:solidFill>
              </a:rPr>
              <a:t>The Two Scenarios</a:t>
            </a:r>
          </a:p>
        </p:txBody>
      </p:sp>
      <p:sp>
        <p:nvSpPr>
          <p:cNvPr id="3079" name="Line 11"/>
          <p:cNvSpPr>
            <a:spLocks noChangeShapeType="1"/>
          </p:cNvSpPr>
          <p:nvPr/>
        </p:nvSpPr>
        <p:spPr bwMode="auto">
          <a:xfrm>
            <a:off x="228600" y="990600"/>
            <a:ext cx="8763000" cy="0"/>
          </a:xfrm>
          <a:prstGeom prst="line">
            <a:avLst/>
          </a:prstGeom>
          <a:noFill/>
          <a:ln w="38100">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p:spPr>
        <p:txBody>
          <a:bodyPr/>
          <a:lstStyle/>
          <a:p>
            <a:fld id="{6FFEA6CC-6001-4AFA-ABFC-4984DACD40ED}" type="slidenum">
              <a:rPr lang="en-US"/>
              <a:pPr/>
              <a:t>3</a:t>
            </a:fld>
            <a:endParaRPr lang="en-US"/>
          </a:p>
        </p:txBody>
      </p:sp>
      <p:sp>
        <p:nvSpPr>
          <p:cNvPr id="4099" name="Rectangle 3"/>
          <p:cNvSpPr>
            <a:spLocks noChangeArrowheads="1"/>
          </p:cNvSpPr>
          <p:nvPr/>
        </p:nvSpPr>
        <p:spPr bwMode="auto">
          <a:xfrm>
            <a:off x="1295400" y="0"/>
            <a:ext cx="6553200" cy="6858000"/>
          </a:xfrm>
          <a:prstGeom prst="rect">
            <a:avLst/>
          </a:prstGeom>
          <a:solidFill>
            <a:schemeClr val="bg1">
              <a:alpha val="59999"/>
            </a:schemeClr>
          </a:solidFill>
          <a:ln w="9525">
            <a:noFill/>
            <a:miter lim="800000"/>
            <a:headEnd/>
            <a:tailEnd/>
          </a:ln>
        </p:spPr>
        <p:txBody>
          <a:bodyPr wrap="none" anchor="ctr"/>
          <a:lstStyle/>
          <a:p>
            <a:endParaRPr lang="en-US"/>
          </a:p>
        </p:txBody>
      </p:sp>
      <p:sp>
        <p:nvSpPr>
          <p:cNvPr id="4100" name="Rectangle 6"/>
          <p:cNvSpPr>
            <a:spLocks noGrp="1" noChangeArrowheads="1"/>
          </p:cNvSpPr>
          <p:nvPr>
            <p:ph type="body" idx="1"/>
          </p:nvPr>
        </p:nvSpPr>
        <p:spPr>
          <a:xfrm>
            <a:off x="304800" y="1295400"/>
            <a:ext cx="8534400" cy="5257800"/>
          </a:xfrm>
        </p:spPr>
        <p:txBody>
          <a:bodyPr/>
          <a:lstStyle/>
          <a:p>
            <a:pPr marL="609600" indent="-609600" eaLnBrk="1" hangingPunct="1">
              <a:lnSpc>
                <a:spcPct val="80000"/>
              </a:lnSpc>
              <a:buFontTx/>
              <a:buNone/>
            </a:pPr>
            <a:r>
              <a:rPr lang="en-US" sz="2400" b="1" smtClean="0">
                <a:solidFill>
                  <a:srgbClr val="C44904"/>
                </a:solidFill>
              </a:rPr>
              <a:t>Baseline</a:t>
            </a:r>
          </a:p>
          <a:p>
            <a:pPr marL="609600" indent="-609600" eaLnBrk="1" hangingPunct="1">
              <a:lnSpc>
                <a:spcPct val="80000"/>
              </a:lnSpc>
              <a:buClr>
                <a:srgbClr val="C44904"/>
              </a:buClr>
              <a:buSzPct val="120000"/>
              <a:buFontTx/>
              <a:buAutoNum type="arabicPeriod"/>
            </a:pPr>
            <a:r>
              <a:rPr lang="en-US" sz="2000" smtClean="0"/>
              <a:t>Round 7.2 Cooperative Forecast</a:t>
            </a:r>
          </a:p>
          <a:p>
            <a:pPr marL="609600" indent="-609600" eaLnBrk="1" hangingPunct="1">
              <a:lnSpc>
                <a:spcPct val="80000"/>
              </a:lnSpc>
              <a:buClr>
                <a:srgbClr val="C44904"/>
              </a:buClr>
              <a:buSzPct val="120000"/>
              <a:buFontTx/>
              <a:buAutoNum type="arabicPeriod"/>
            </a:pPr>
            <a:r>
              <a:rPr lang="en-US" sz="2000" smtClean="0"/>
              <a:t>2008 CLRP</a:t>
            </a:r>
          </a:p>
          <a:p>
            <a:pPr marL="609600" indent="-609600" eaLnBrk="1" hangingPunct="1">
              <a:lnSpc>
                <a:spcPct val="80000"/>
              </a:lnSpc>
              <a:buClr>
                <a:srgbClr val="C44904"/>
              </a:buClr>
              <a:buSzPct val="120000"/>
              <a:buFontTx/>
              <a:buNone/>
            </a:pPr>
            <a:endParaRPr lang="en-US" sz="2000" smtClean="0"/>
          </a:p>
          <a:p>
            <a:pPr marL="609600" indent="-609600" eaLnBrk="1" hangingPunct="1">
              <a:lnSpc>
                <a:spcPct val="80000"/>
              </a:lnSpc>
              <a:buFontTx/>
              <a:buNone/>
            </a:pPr>
            <a:r>
              <a:rPr lang="en-US" sz="2400" b="1" smtClean="0">
                <a:solidFill>
                  <a:srgbClr val="C44904"/>
                </a:solidFill>
              </a:rPr>
              <a:t>RMAS Land Use/Transportation Scenarios </a:t>
            </a:r>
          </a:p>
          <a:p>
            <a:pPr marL="609600" indent="-609600" eaLnBrk="1" hangingPunct="1">
              <a:lnSpc>
                <a:spcPct val="80000"/>
              </a:lnSpc>
              <a:buClr>
                <a:srgbClr val="C44904"/>
              </a:buClr>
              <a:buSzPct val="120000"/>
              <a:buFontTx/>
              <a:buAutoNum type="arabicPeriod"/>
            </a:pPr>
            <a:r>
              <a:rPr lang="en-US" sz="2000" smtClean="0"/>
              <a:t>More Households Scenario</a:t>
            </a:r>
          </a:p>
          <a:p>
            <a:pPr marL="609600" indent="-609600" eaLnBrk="1" hangingPunct="1">
              <a:lnSpc>
                <a:spcPct val="80000"/>
              </a:lnSpc>
              <a:buClr>
                <a:srgbClr val="C44904"/>
              </a:buClr>
              <a:buSzPct val="120000"/>
              <a:buFontTx/>
              <a:buAutoNum type="arabicPeriod"/>
            </a:pPr>
            <a:r>
              <a:rPr lang="en-US" sz="2000" smtClean="0"/>
              <a:t>Households In Scenario</a:t>
            </a:r>
          </a:p>
          <a:p>
            <a:pPr marL="609600" indent="-609600" eaLnBrk="1" hangingPunct="1">
              <a:lnSpc>
                <a:spcPct val="80000"/>
              </a:lnSpc>
              <a:buClr>
                <a:srgbClr val="C44904"/>
              </a:buClr>
              <a:buSzPct val="120000"/>
              <a:buFontTx/>
              <a:buAutoNum type="arabicPeriod"/>
            </a:pPr>
            <a:r>
              <a:rPr lang="en-US" sz="2000" smtClean="0"/>
              <a:t>Jobs Out Scenario</a:t>
            </a:r>
          </a:p>
          <a:p>
            <a:pPr marL="609600" indent="-609600" eaLnBrk="1" hangingPunct="1">
              <a:lnSpc>
                <a:spcPct val="80000"/>
              </a:lnSpc>
              <a:buClr>
                <a:srgbClr val="C44904"/>
              </a:buClr>
              <a:buSzPct val="120000"/>
              <a:buFontTx/>
              <a:buAutoNum type="arabicPeriod"/>
            </a:pPr>
            <a:r>
              <a:rPr lang="en-US" sz="2000" smtClean="0"/>
              <a:t>Region Undivided Scenario</a:t>
            </a:r>
          </a:p>
          <a:p>
            <a:pPr marL="609600" indent="-609600" eaLnBrk="1" hangingPunct="1">
              <a:lnSpc>
                <a:spcPct val="80000"/>
              </a:lnSpc>
              <a:buClr>
                <a:srgbClr val="C44904"/>
              </a:buClr>
              <a:buSzPct val="120000"/>
              <a:buFontTx/>
              <a:buAutoNum type="arabicPeriod"/>
            </a:pPr>
            <a:r>
              <a:rPr lang="en-US" sz="2000" smtClean="0"/>
              <a:t>Transit-Oriented Development Scenario</a:t>
            </a:r>
          </a:p>
          <a:p>
            <a:pPr marL="990600" lvl="1" indent="-533400" eaLnBrk="1" hangingPunct="1">
              <a:lnSpc>
                <a:spcPct val="80000"/>
              </a:lnSpc>
            </a:pPr>
            <a:endParaRPr lang="en-US" sz="2000" smtClean="0"/>
          </a:p>
          <a:p>
            <a:pPr marL="609600" indent="-609600" eaLnBrk="1" hangingPunct="1">
              <a:lnSpc>
                <a:spcPct val="80000"/>
              </a:lnSpc>
              <a:buFontTx/>
              <a:buNone/>
            </a:pPr>
            <a:r>
              <a:rPr lang="en-US" sz="2400" b="1" smtClean="0">
                <a:solidFill>
                  <a:srgbClr val="C44904"/>
                </a:solidFill>
              </a:rPr>
              <a:t>Variably Priced Lanes Scenarios</a:t>
            </a:r>
          </a:p>
          <a:p>
            <a:pPr marL="609600" indent="-609600" eaLnBrk="1" hangingPunct="1">
              <a:lnSpc>
                <a:spcPct val="80000"/>
              </a:lnSpc>
              <a:buFontTx/>
              <a:buNone/>
            </a:pPr>
            <a:endParaRPr lang="en-US" sz="2000" b="1" smtClean="0"/>
          </a:p>
          <a:p>
            <a:pPr marL="609600" indent="-609600" eaLnBrk="1" hangingPunct="1">
              <a:lnSpc>
                <a:spcPct val="80000"/>
              </a:lnSpc>
              <a:buFontTx/>
              <a:buNone/>
            </a:pPr>
            <a:r>
              <a:rPr lang="en-US" sz="2400" b="1" smtClean="0">
                <a:solidFill>
                  <a:srgbClr val="C44904"/>
                </a:solidFill>
              </a:rPr>
              <a:t>Public Outreach/Feedback on Previous Scenarios</a:t>
            </a:r>
            <a:endParaRPr lang="en-US" sz="2400" smtClean="0">
              <a:solidFill>
                <a:srgbClr val="C44904"/>
              </a:solidFill>
            </a:endParaRPr>
          </a:p>
          <a:p>
            <a:pPr marL="609600" indent="-609600" eaLnBrk="1" hangingPunct="1">
              <a:lnSpc>
                <a:spcPct val="80000"/>
              </a:lnSpc>
              <a:buFontTx/>
              <a:buNone/>
            </a:pPr>
            <a:endParaRPr lang="en-US" sz="2400" smtClean="0">
              <a:solidFill>
                <a:srgbClr val="C44904"/>
              </a:solidFill>
            </a:endParaRPr>
          </a:p>
        </p:txBody>
      </p:sp>
      <p:sp>
        <p:nvSpPr>
          <p:cNvPr id="4101" name="Rectangle 8"/>
          <p:cNvSpPr>
            <a:spLocks noChangeArrowheads="1"/>
          </p:cNvSpPr>
          <p:nvPr/>
        </p:nvSpPr>
        <p:spPr bwMode="auto">
          <a:xfrm>
            <a:off x="76200" y="304800"/>
            <a:ext cx="8972550" cy="641350"/>
          </a:xfrm>
          <a:prstGeom prst="rect">
            <a:avLst/>
          </a:prstGeom>
          <a:noFill/>
          <a:ln w="9525">
            <a:noFill/>
            <a:miter lim="800000"/>
            <a:headEnd/>
            <a:tailEnd/>
          </a:ln>
        </p:spPr>
        <p:txBody>
          <a:bodyPr wrap="none">
            <a:spAutoFit/>
          </a:bodyPr>
          <a:lstStyle/>
          <a:p>
            <a:r>
              <a:rPr lang="en-US" sz="3600" b="1">
                <a:solidFill>
                  <a:srgbClr val="393738"/>
                </a:solidFill>
              </a:rPr>
              <a:t>Aspirations Scenario: The Starting Point</a:t>
            </a:r>
          </a:p>
        </p:txBody>
      </p:sp>
      <p:sp>
        <p:nvSpPr>
          <p:cNvPr id="4102" name="Line 9"/>
          <p:cNvSpPr>
            <a:spLocks noChangeShapeType="1"/>
          </p:cNvSpPr>
          <p:nvPr/>
        </p:nvSpPr>
        <p:spPr bwMode="auto">
          <a:xfrm>
            <a:off x="228600" y="990600"/>
            <a:ext cx="8763000" cy="0"/>
          </a:xfrm>
          <a:prstGeom prst="line">
            <a:avLst/>
          </a:prstGeom>
          <a:noFill/>
          <a:ln w="38100">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lstStyle/>
          <a:p>
            <a:fld id="{A11F6573-A3DF-40E6-9EDB-547171B2E424}" type="slidenum">
              <a:rPr lang="en-US"/>
              <a:pPr/>
              <a:t>4</a:t>
            </a:fld>
            <a:endParaRPr lang="en-US"/>
          </a:p>
        </p:txBody>
      </p:sp>
      <p:sp>
        <p:nvSpPr>
          <p:cNvPr id="5123" name="Rectangle 21"/>
          <p:cNvSpPr>
            <a:spLocks noChangeArrowheads="1"/>
          </p:cNvSpPr>
          <p:nvPr/>
        </p:nvSpPr>
        <p:spPr bwMode="auto">
          <a:xfrm>
            <a:off x="3276600" y="3124200"/>
            <a:ext cx="2362200" cy="3200400"/>
          </a:xfrm>
          <a:prstGeom prst="rect">
            <a:avLst/>
          </a:prstGeom>
          <a:solidFill>
            <a:srgbClr val="FFFFCC"/>
          </a:solidFill>
          <a:ln w="9525">
            <a:noFill/>
            <a:miter lim="800000"/>
            <a:headEnd/>
            <a:tailEnd/>
          </a:ln>
        </p:spPr>
        <p:txBody>
          <a:bodyPr wrap="none" anchor="ctr"/>
          <a:lstStyle/>
          <a:p>
            <a:endParaRPr lang="en-US"/>
          </a:p>
        </p:txBody>
      </p:sp>
      <p:sp>
        <p:nvSpPr>
          <p:cNvPr id="5124" name="Rectangle 20"/>
          <p:cNvSpPr>
            <a:spLocks noChangeArrowheads="1"/>
          </p:cNvSpPr>
          <p:nvPr/>
        </p:nvSpPr>
        <p:spPr bwMode="auto">
          <a:xfrm>
            <a:off x="6172200" y="3124200"/>
            <a:ext cx="2362200" cy="3200400"/>
          </a:xfrm>
          <a:prstGeom prst="rect">
            <a:avLst/>
          </a:prstGeom>
          <a:solidFill>
            <a:srgbClr val="FFFFCC"/>
          </a:solidFill>
          <a:ln w="9525">
            <a:noFill/>
            <a:miter lim="800000"/>
            <a:headEnd/>
            <a:tailEnd/>
          </a:ln>
        </p:spPr>
        <p:txBody>
          <a:bodyPr wrap="none" anchor="ctr"/>
          <a:lstStyle/>
          <a:p>
            <a:endParaRPr lang="en-US"/>
          </a:p>
        </p:txBody>
      </p:sp>
      <p:sp>
        <p:nvSpPr>
          <p:cNvPr id="5125" name="Rectangle 19"/>
          <p:cNvSpPr>
            <a:spLocks noChangeArrowheads="1"/>
          </p:cNvSpPr>
          <p:nvPr/>
        </p:nvSpPr>
        <p:spPr bwMode="auto">
          <a:xfrm>
            <a:off x="381000" y="3124200"/>
            <a:ext cx="2362200" cy="3200400"/>
          </a:xfrm>
          <a:prstGeom prst="rect">
            <a:avLst/>
          </a:prstGeom>
          <a:solidFill>
            <a:srgbClr val="FFFFCC"/>
          </a:solidFill>
          <a:ln w="9525">
            <a:noFill/>
            <a:miter lim="800000"/>
            <a:headEnd/>
            <a:tailEnd/>
          </a:ln>
        </p:spPr>
        <p:txBody>
          <a:bodyPr wrap="none" anchor="ctr"/>
          <a:lstStyle/>
          <a:p>
            <a:endParaRPr lang="en-US"/>
          </a:p>
        </p:txBody>
      </p:sp>
      <p:sp>
        <p:nvSpPr>
          <p:cNvPr id="5126" name="Rectangle 6"/>
          <p:cNvSpPr>
            <a:spLocks noChangeArrowheads="1"/>
          </p:cNvSpPr>
          <p:nvPr/>
        </p:nvSpPr>
        <p:spPr bwMode="auto">
          <a:xfrm>
            <a:off x="381000" y="2209800"/>
            <a:ext cx="2362200" cy="914400"/>
          </a:xfrm>
          <a:prstGeom prst="rect">
            <a:avLst/>
          </a:prstGeom>
          <a:solidFill>
            <a:srgbClr val="FFFF99"/>
          </a:solidFill>
          <a:ln w="9525">
            <a:noFill/>
            <a:miter lim="800000"/>
            <a:headEnd/>
            <a:tailEnd/>
          </a:ln>
        </p:spPr>
        <p:txBody>
          <a:bodyPr wrap="none" anchor="ctr"/>
          <a:lstStyle/>
          <a:p>
            <a:pPr algn="ctr"/>
            <a:r>
              <a:rPr lang="en-US" sz="2400" b="1"/>
              <a:t>Land Use </a:t>
            </a:r>
          </a:p>
          <a:p>
            <a:pPr algn="ctr"/>
            <a:r>
              <a:rPr lang="en-US" sz="2400" b="1"/>
              <a:t>Decisions</a:t>
            </a:r>
          </a:p>
        </p:txBody>
      </p:sp>
      <p:sp>
        <p:nvSpPr>
          <p:cNvPr id="5127" name="Line 7"/>
          <p:cNvSpPr>
            <a:spLocks noChangeShapeType="1"/>
          </p:cNvSpPr>
          <p:nvPr/>
        </p:nvSpPr>
        <p:spPr bwMode="auto">
          <a:xfrm>
            <a:off x="2819400" y="2667000"/>
            <a:ext cx="381000" cy="0"/>
          </a:xfrm>
          <a:prstGeom prst="line">
            <a:avLst/>
          </a:prstGeom>
          <a:noFill/>
          <a:ln w="9525">
            <a:solidFill>
              <a:schemeClr val="tx1"/>
            </a:solidFill>
            <a:round/>
            <a:headEnd/>
            <a:tailEnd type="triangle" w="med" len="med"/>
          </a:ln>
        </p:spPr>
        <p:txBody>
          <a:bodyPr/>
          <a:lstStyle/>
          <a:p>
            <a:endParaRPr lang="en-US"/>
          </a:p>
        </p:txBody>
      </p:sp>
      <p:sp>
        <p:nvSpPr>
          <p:cNvPr id="5128" name="Line 8"/>
          <p:cNvSpPr>
            <a:spLocks noChangeShapeType="1"/>
          </p:cNvSpPr>
          <p:nvPr/>
        </p:nvSpPr>
        <p:spPr bwMode="auto">
          <a:xfrm>
            <a:off x="5715000" y="2667000"/>
            <a:ext cx="381000" cy="0"/>
          </a:xfrm>
          <a:prstGeom prst="line">
            <a:avLst/>
          </a:prstGeom>
          <a:noFill/>
          <a:ln w="9525">
            <a:solidFill>
              <a:schemeClr val="tx1"/>
            </a:solidFill>
            <a:round/>
            <a:headEnd/>
            <a:tailEnd type="triangle" w="med" len="med"/>
          </a:ln>
        </p:spPr>
        <p:txBody>
          <a:bodyPr/>
          <a:lstStyle/>
          <a:p>
            <a:endParaRPr lang="en-US"/>
          </a:p>
        </p:txBody>
      </p:sp>
      <p:sp>
        <p:nvSpPr>
          <p:cNvPr id="5129" name="Rectangle 9"/>
          <p:cNvSpPr>
            <a:spLocks noChangeArrowheads="1"/>
          </p:cNvSpPr>
          <p:nvPr/>
        </p:nvSpPr>
        <p:spPr bwMode="auto">
          <a:xfrm>
            <a:off x="6172200" y="2209800"/>
            <a:ext cx="2362200" cy="914400"/>
          </a:xfrm>
          <a:prstGeom prst="rect">
            <a:avLst/>
          </a:prstGeom>
          <a:solidFill>
            <a:srgbClr val="FFFF99"/>
          </a:solidFill>
          <a:ln w="9525">
            <a:noFill/>
            <a:miter lim="800000"/>
            <a:headEnd/>
            <a:tailEnd/>
          </a:ln>
        </p:spPr>
        <p:txBody>
          <a:bodyPr wrap="none" anchor="ctr"/>
          <a:lstStyle/>
          <a:p>
            <a:pPr algn="ctr"/>
            <a:r>
              <a:rPr lang="en-US" sz="2400" b="1"/>
              <a:t>Supportive </a:t>
            </a:r>
          </a:p>
          <a:p>
            <a:pPr algn="ctr"/>
            <a:r>
              <a:rPr lang="en-US" sz="2400" b="1"/>
              <a:t>Transit</a:t>
            </a:r>
          </a:p>
        </p:txBody>
      </p:sp>
      <p:sp>
        <p:nvSpPr>
          <p:cNvPr id="5130" name="Text Box 10"/>
          <p:cNvSpPr txBox="1">
            <a:spLocks noChangeArrowheads="1"/>
          </p:cNvSpPr>
          <p:nvPr/>
        </p:nvSpPr>
        <p:spPr bwMode="auto">
          <a:xfrm>
            <a:off x="228600" y="1203325"/>
            <a:ext cx="8915400" cy="701675"/>
          </a:xfrm>
          <a:prstGeom prst="rect">
            <a:avLst/>
          </a:prstGeom>
          <a:noFill/>
          <a:ln w="9525">
            <a:noFill/>
            <a:miter lim="800000"/>
            <a:headEnd/>
            <a:tailEnd/>
          </a:ln>
        </p:spPr>
        <p:txBody>
          <a:bodyPr>
            <a:spAutoFit/>
          </a:bodyPr>
          <a:lstStyle/>
          <a:p>
            <a:r>
              <a:rPr lang="en-US" sz="2000" b="1">
                <a:solidFill>
                  <a:srgbClr val="C44904"/>
                </a:solidFill>
              </a:rPr>
              <a:t>Goal:</a:t>
            </a:r>
            <a:r>
              <a:rPr lang="en-US" sz="2000">
                <a:solidFill>
                  <a:srgbClr val="C44904"/>
                </a:solidFill>
              </a:rPr>
              <a:t> To move jobs and housing closer together to create highly accessible and developed areas, and achieve more efficient transportation systems</a:t>
            </a:r>
          </a:p>
        </p:txBody>
      </p:sp>
      <p:sp>
        <p:nvSpPr>
          <p:cNvPr id="5131" name="Rectangle 11"/>
          <p:cNvSpPr>
            <a:spLocks noChangeArrowheads="1"/>
          </p:cNvSpPr>
          <p:nvPr/>
        </p:nvSpPr>
        <p:spPr bwMode="auto">
          <a:xfrm>
            <a:off x="3276600" y="2209800"/>
            <a:ext cx="2362200" cy="914400"/>
          </a:xfrm>
          <a:prstGeom prst="rect">
            <a:avLst/>
          </a:prstGeom>
          <a:solidFill>
            <a:srgbClr val="FFFF99"/>
          </a:solidFill>
          <a:ln w="9525">
            <a:noFill/>
            <a:miter lim="800000"/>
            <a:headEnd/>
            <a:tailEnd/>
          </a:ln>
        </p:spPr>
        <p:txBody>
          <a:bodyPr wrap="none" anchor="ctr"/>
          <a:lstStyle/>
          <a:p>
            <a:pPr algn="ctr"/>
            <a:r>
              <a:rPr lang="en-US" sz="2400" b="1"/>
              <a:t>Pricing </a:t>
            </a:r>
          </a:p>
          <a:p>
            <a:pPr algn="ctr"/>
            <a:r>
              <a:rPr lang="en-US" sz="2400" b="1"/>
              <a:t>Options</a:t>
            </a:r>
          </a:p>
        </p:txBody>
      </p:sp>
      <p:sp>
        <p:nvSpPr>
          <p:cNvPr id="5132" name="Text Box 12"/>
          <p:cNvSpPr txBox="1">
            <a:spLocks noChangeArrowheads="1"/>
          </p:cNvSpPr>
          <p:nvPr/>
        </p:nvSpPr>
        <p:spPr bwMode="auto">
          <a:xfrm>
            <a:off x="3352800" y="3200400"/>
            <a:ext cx="2209800" cy="2840038"/>
          </a:xfrm>
          <a:prstGeom prst="rect">
            <a:avLst/>
          </a:prstGeom>
          <a:noFill/>
          <a:ln w="9525">
            <a:noFill/>
            <a:miter lim="800000"/>
            <a:headEnd/>
            <a:tailEnd/>
          </a:ln>
        </p:spPr>
        <p:txBody>
          <a:bodyPr>
            <a:spAutoFit/>
          </a:bodyPr>
          <a:lstStyle/>
          <a:p>
            <a:pPr>
              <a:spcBef>
                <a:spcPct val="50000"/>
              </a:spcBef>
              <a:buFontTx/>
              <a:buChar char="•"/>
            </a:pPr>
            <a:r>
              <a:rPr lang="en-US"/>
              <a:t> Address congestion through pricing of new and/or existing lanes</a:t>
            </a:r>
          </a:p>
          <a:p>
            <a:pPr>
              <a:spcBef>
                <a:spcPct val="50000"/>
              </a:spcBef>
              <a:buFontTx/>
              <a:buChar char="•"/>
            </a:pPr>
            <a:r>
              <a:rPr lang="en-US"/>
              <a:t> Provide alternatives through enhanced transit</a:t>
            </a:r>
          </a:p>
          <a:p>
            <a:pPr>
              <a:spcBef>
                <a:spcPct val="50000"/>
              </a:spcBef>
            </a:pPr>
            <a:endParaRPr lang="en-US"/>
          </a:p>
        </p:txBody>
      </p:sp>
      <p:sp>
        <p:nvSpPr>
          <p:cNvPr id="5133" name="Text Box 13"/>
          <p:cNvSpPr txBox="1">
            <a:spLocks noChangeArrowheads="1"/>
          </p:cNvSpPr>
          <p:nvPr/>
        </p:nvSpPr>
        <p:spPr bwMode="auto">
          <a:xfrm>
            <a:off x="533400" y="3211513"/>
            <a:ext cx="2286000" cy="2427287"/>
          </a:xfrm>
          <a:prstGeom prst="rect">
            <a:avLst/>
          </a:prstGeom>
          <a:noFill/>
          <a:ln w="9525">
            <a:noFill/>
            <a:miter lim="800000"/>
            <a:headEnd/>
            <a:tailEnd/>
          </a:ln>
        </p:spPr>
        <p:txBody>
          <a:bodyPr>
            <a:spAutoFit/>
          </a:bodyPr>
          <a:lstStyle/>
          <a:p>
            <a:pPr>
              <a:spcBef>
                <a:spcPct val="50000"/>
              </a:spcBef>
              <a:buFontTx/>
              <a:buChar char="•"/>
            </a:pPr>
            <a:r>
              <a:rPr lang="en-US"/>
              <a:t> Concentrating projected growth in activity centers and existing/planned transit stations</a:t>
            </a:r>
          </a:p>
          <a:p>
            <a:pPr>
              <a:spcBef>
                <a:spcPct val="50000"/>
              </a:spcBef>
              <a:buFontTx/>
              <a:buChar char="•"/>
            </a:pPr>
            <a:r>
              <a:rPr lang="en-US"/>
              <a:t> Consistent review and refinement by planning directors</a:t>
            </a:r>
          </a:p>
        </p:txBody>
      </p:sp>
      <p:sp>
        <p:nvSpPr>
          <p:cNvPr id="5134" name="Text Box 14"/>
          <p:cNvSpPr txBox="1">
            <a:spLocks noChangeArrowheads="1"/>
          </p:cNvSpPr>
          <p:nvPr/>
        </p:nvSpPr>
        <p:spPr bwMode="auto">
          <a:xfrm>
            <a:off x="6248400" y="3200400"/>
            <a:ext cx="2057400" cy="2840038"/>
          </a:xfrm>
          <a:prstGeom prst="rect">
            <a:avLst/>
          </a:prstGeom>
          <a:noFill/>
          <a:ln w="9525">
            <a:noFill/>
            <a:miter lim="800000"/>
            <a:headEnd/>
            <a:tailEnd/>
          </a:ln>
        </p:spPr>
        <p:txBody>
          <a:bodyPr>
            <a:spAutoFit/>
          </a:bodyPr>
          <a:lstStyle/>
          <a:p>
            <a:pPr>
              <a:spcBef>
                <a:spcPct val="50000"/>
              </a:spcBef>
              <a:buFontTx/>
              <a:buChar char="•"/>
            </a:pPr>
            <a:r>
              <a:rPr lang="en-US"/>
              <a:t> Use menu of transit options from past scenarios</a:t>
            </a:r>
          </a:p>
          <a:p>
            <a:pPr>
              <a:spcBef>
                <a:spcPct val="50000"/>
              </a:spcBef>
              <a:buFontTx/>
              <a:buChar char="•"/>
            </a:pPr>
            <a:r>
              <a:rPr lang="en-US"/>
              <a:t> Connect activity centers</a:t>
            </a:r>
          </a:p>
          <a:p>
            <a:pPr>
              <a:spcBef>
                <a:spcPct val="50000"/>
              </a:spcBef>
              <a:buFontTx/>
              <a:buChar char="•"/>
            </a:pPr>
            <a:r>
              <a:rPr lang="en-US"/>
              <a:t> Review by Regional Bus Subcommittee</a:t>
            </a:r>
          </a:p>
        </p:txBody>
      </p:sp>
      <p:sp>
        <p:nvSpPr>
          <p:cNvPr id="5135" name="Rectangle 15"/>
          <p:cNvSpPr>
            <a:spLocks noChangeArrowheads="1"/>
          </p:cNvSpPr>
          <p:nvPr/>
        </p:nvSpPr>
        <p:spPr bwMode="auto">
          <a:xfrm>
            <a:off x="222250" y="304800"/>
            <a:ext cx="8159750" cy="641350"/>
          </a:xfrm>
          <a:prstGeom prst="rect">
            <a:avLst/>
          </a:prstGeom>
          <a:noFill/>
          <a:ln w="9525">
            <a:noFill/>
            <a:miter lim="800000"/>
            <a:headEnd/>
            <a:tailEnd/>
          </a:ln>
        </p:spPr>
        <p:txBody>
          <a:bodyPr wrap="none">
            <a:spAutoFit/>
          </a:bodyPr>
          <a:lstStyle/>
          <a:p>
            <a:r>
              <a:rPr lang="en-US" sz="3600" b="1">
                <a:solidFill>
                  <a:srgbClr val="393738"/>
                </a:solidFill>
              </a:rPr>
              <a:t>Developing the Aspirations Scenario</a:t>
            </a:r>
          </a:p>
        </p:txBody>
      </p:sp>
      <p:sp>
        <p:nvSpPr>
          <p:cNvPr id="5136" name="Line 16"/>
          <p:cNvSpPr>
            <a:spLocks noChangeShapeType="1"/>
          </p:cNvSpPr>
          <p:nvPr/>
        </p:nvSpPr>
        <p:spPr bwMode="auto">
          <a:xfrm>
            <a:off x="228600" y="990600"/>
            <a:ext cx="8763000" cy="0"/>
          </a:xfrm>
          <a:prstGeom prst="line">
            <a:avLst/>
          </a:prstGeom>
          <a:noFill/>
          <a:ln w="38100">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p:spPr>
        <p:txBody>
          <a:bodyPr/>
          <a:lstStyle/>
          <a:p>
            <a:fld id="{17E83FDD-33CA-445F-9480-9FF8CA4338BA}" type="slidenum">
              <a:rPr lang="en-US"/>
              <a:pPr/>
              <a:t>5</a:t>
            </a:fld>
            <a:endParaRPr lang="en-US"/>
          </a:p>
        </p:txBody>
      </p:sp>
      <p:sp>
        <p:nvSpPr>
          <p:cNvPr id="6147" name="Rectangle 6"/>
          <p:cNvSpPr>
            <a:spLocks noGrp="1" noChangeArrowheads="1"/>
          </p:cNvSpPr>
          <p:nvPr>
            <p:ph type="body" idx="1"/>
          </p:nvPr>
        </p:nvSpPr>
        <p:spPr>
          <a:xfrm>
            <a:off x="381000" y="1371600"/>
            <a:ext cx="8153400" cy="4953000"/>
          </a:xfrm>
        </p:spPr>
        <p:txBody>
          <a:bodyPr/>
          <a:lstStyle/>
          <a:p>
            <a:pPr marL="509588" indent="-509588" eaLnBrk="1" hangingPunct="1">
              <a:buFontTx/>
              <a:buNone/>
            </a:pPr>
            <a:r>
              <a:rPr lang="en-US" b="1" smtClean="0">
                <a:solidFill>
                  <a:srgbClr val="C44904"/>
                </a:solidFill>
                <a:latin typeface="Myriad Pro" pitchFamily="34" charset="0"/>
              </a:rPr>
              <a:t>“Within Reach”</a:t>
            </a:r>
          </a:p>
          <a:p>
            <a:pPr marL="509588" indent="-509588" eaLnBrk="1" hangingPunct="1">
              <a:buFontTx/>
              <a:buNone/>
            </a:pPr>
            <a:endParaRPr lang="en-US" smtClean="0">
              <a:latin typeface="Myriad Pro" pitchFamily="34" charset="0"/>
            </a:endParaRPr>
          </a:p>
          <a:p>
            <a:pPr marL="509588" indent="-509588" eaLnBrk="1" hangingPunct="1">
              <a:buFontTx/>
              <a:buNone/>
            </a:pPr>
            <a:r>
              <a:rPr lang="en-US" smtClean="0">
                <a:solidFill>
                  <a:srgbClr val="C44904"/>
                </a:solidFill>
                <a:latin typeface="Myriad Pro" pitchFamily="34" charset="0"/>
              </a:rPr>
              <a:t>1.</a:t>
            </a:r>
            <a:r>
              <a:rPr lang="en-US" sz="2800" smtClean="0">
                <a:latin typeface="Myriad Pro" pitchFamily="34" charset="0"/>
              </a:rPr>
              <a:t>   Land use  shifts should be </a:t>
            </a:r>
            <a:r>
              <a:rPr lang="en-US" sz="2800" i="1" smtClean="0">
                <a:latin typeface="Myriad Pro" pitchFamily="34" charset="0"/>
              </a:rPr>
              <a:t>within reach</a:t>
            </a:r>
            <a:r>
              <a:rPr lang="en-US" sz="2800" smtClean="0">
                <a:latin typeface="Myriad Pro" pitchFamily="34" charset="0"/>
              </a:rPr>
              <a:t> for inclusion in the COG Cooperative Forecast</a:t>
            </a:r>
          </a:p>
          <a:p>
            <a:pPr marL="509588" indent="-509588" eaLnBrk="1" hangingPunct="1">
              <a:buFontTx/>
              <a:buNone/>
            </a:pPr>
            <a:r>
              <a:rPr lang="en-US" smtClean="0">
                <a:solidFill>
                  <a:srgbClr val="C44904"/>
                </a:solidFill>
                <a:latin typeface="Myriad Pro" pitchFamily="34" charset="0"/>
              </a:rPr>
              <a:t>2.</a:t>
            </a:r>
            <a:r>
              <a:rPr lang="en-US" sz="2800" smtClean="0">
                <a:latin typeface="Myriad Pro" pitchFamily="34" charset="0"/>
              </a:rPr>
              <a:t>   Transportation projects should be financially </a:t>
            </a:r>
            <a:r>
              <a:rPr lang="en-US" sz="2800" i="1" smtClean="0">
                <a:latin typeface="Myriad Pro" pitchFamily="34" charset="0"/>
              </a:rPr>
              <a:t>within reach</a:t>
            </a:r>
            <a:r>
              <a:rPr lang="en-US" sz="2800" smtClean="0">
                <a:latin typeface="Myriad Pro" pitchFamily="34" charset="0"/>
              </a:rPr>
              <a:t> through developer contributions and pricing.</a:t>
            </a:r>
          </a:p>
        </p:txBody>
      </p:sp>
      <p:sp>
        <p:nvSpPr>
          <p:cNvPr id="6148" name="Rectangle 7"/>
          <p:cNvSpPr>
            <a:spLocks noChangeArrowheads="1"/>
          </p:cNvSpPr>
          <p:nvPr/>
        </p:nvSpPr>
        <p:spPr bwMode="auto">
          <a:xfrm>
            <a:off x="222250" y="304800"/>
            <a:ext cx="3841750" cy="641350"/>
          </a:xfrm>
          <a:prstGeom prst="rect">
            <a:avLst/>
          </a:prstGeom>
          <a:noFill/>
          <a:ln w="9525">
            <a:noFill/>
            <a:miter lim="800000"/>
            <a:headEnd/>
            <a:tailEnd/>
          </a:ln>
        </p:spPr>
        <p:txBody>
          <a:bodyPr wrap="none">
            <a:spAutoFit/>
          </a:bodyPr>
          <a:lstStyle/>
          <a:p>
            <a:r>
              <a:rPr lang="en-US" sz="3600" b="1">
                <a:solidFill>
                  <a:srgbClr val="393738"/>
                </a:solidFill>
              </a:rPr>
              <a:t>Scenario Criteria</a:t>
            </a:r>
          </a:p>
        </p:txBody>
      </p:sp>
      <p:sp>
        <p:nvSpPr>
          <p:cNvPr id="6149" name="Line 8"/>
          <p:cNvSpPr>
            <a:spLocks noChangeShapeType="1"/>
          </p:cNvSpPr>
          <p:nvPr/>
        </p:nvSpPr>
        <p:spPr bwMode="auto">
          <a:xfrm>
            <a:off x="228600" y="990600"/>
            <a:ext cx="8763000" cy="0"/>
          </a:xfrm>
          <a:prstGeom prst="line">
            <a:avLst/>
          </a:prstGeom>
          <a:noFill/>
          <a:ln w="38100">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p:spPr>
        <p:txBody>
          <a:bodyPr/>
          <a:lstStyle/>
          <a:p>
            <a:fld id="{DDB1A3A9-FF01-4FFC-AAD7-9E3C0AA467D6}" type="slidenum">
              <a:rPr lang="en-US"/>
              <a:pPr/>
              <a:t>6</a:t>
            </a:fld>
            <a:endParaRPr lang="en-US"/>
          </a:p>
        </p:txBody>
      </p:sp>
      <p:sp>
        <p:nvSpPr>
          <p:cNvPr id="23555" name="Rectangle 2"/>
          <p:cNvSpPr>
            <a:spLocks noChangeArrowheads="1"/>
          </p:cNvSpPr>
          <p:nvPr/>
        </p:nvSpPr>
        <p:spPr bwMode="auto">
          <a:xfrm>
            <a:off x="76200" y="155575"/>
            <a:ext cx="6513513" cy="519113"/>
          </a:xfrm>
          <a:prstGeom prst="rect">
            <a:avLst/>
          </a:prstGeom>
          <a:noFill/>
          <a:ln w="9525">
            <a:noFill/>
            <a:miter lim="800000"/>
            <a:headEnd/>
            <a:tailEnd/>
          </a:ln>
        </p:spPr>
        <p:txBody>
          <a:bodyPr wrap="none">
            <a:spAutoFit/>
          </a:bodyPr>
          <a:lstStyle/>
          <a:p>
            <a:r>
              <a:rPr lang="en-US" sz="2800" b="1">
                <a:solidFill>
                  <a:srgbClr val="393738"/>
                </a:solidFill>
              </a:rPr>
              <a:t>Consultation with Local Jurisdictions</a:t>
            </a:r>
          </a:p>
        </p:txBody>
      </p:sp>
      <p:sp>
        <p:nvSpPr>
          <p:cNvPr id="23556" name="Line 3"/>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
        <p:nvSpPr>
          <p:cNvPr id="23557" name="Rectangle 8"/>
          <p:cNvSpPr>
            <a:spLocks noChangeArrowheads="1"/>
          </p:cNvSpPr>
          <p:nvPr/>
        </p:nvSpPr>
        <p:spPr bwMode="auto">
          <a:xfrm>
            <a:off x="152400" y="1143000"/>
            <a:ext cx="8763000" cy="4953000"/>
          </a:xfrm>
          <a:prstGeom prst="rect">
            <a:avLst/>
          </a:prstGeom>
          <a:noFill/>
          <a:ln w="9525">
            <a:noFill/>
            <a:miter lim="800000"/>
            <a:headEnd/>
            <a:tailEnd/>
          </a:ln>
        </p:spPr>
        <p:txBody>
          <a:bodyPr/>
          <a:lstStyle/>
          <a:p>
            <a:pPr marL="465138" indent="-465138" algn="ctr">
              <a:spcBef>
                <a:spcPct val="20000"/>
              </a:spcBef>
            </a:pPr>
            <a:r>
              <a:rPr lang="en-US" sz="3200" b="1">
                <a:solidFill>
                  <a:srgbClr val="C44904"/>
                </a:solidFill>
                <a:latin typeface="Myriad Pro" pitchFamily="34" charset="0"/>
              </a:rPr>
              <a:t>In order to make sure the scenario was aspirational while still being “within reach”, we:</a:t>
            </a:r>
          </a:p>
          <a:p>
            <a:pPr marL="465138" indent="-465138" algn="ctr">
              <a:spcBef>
                <a:spcPct val="20000"/>
              </a:spcBef>
            </a:pPr>
            <a:endParaRPr lang="en-US">
              <a:latin typeface="Myriad Pro" pitchFamily="34" charset="0"/>
            </a:endParaRPr>
          </a:p>
          <a:p>
            <a:pPr marL="465138" indent="-465138">
              <a:spcBef>
                <a:spcPct val="20000"/>
              </a:spcBef>
            </a:pPr>
            <a:r>
              <a:rPr lang="en-US" sz="3200">
                <a:solidFill>
                  <a:srgbClr val="C44904"/>
                </a:solidFill>
                <a:latin typeface="Myriad Pro" pitchFamily="34" charset="0"/>
              </a:rPr>
              <a:t>1.</a:t>
            </a:r>
            <a:r>
              <a:rPr lang="en-US" sz="2800">
                <a:latin typeface="Myriad Pro" pitchFamily="34" charset="0"/>
              </a:rPr>
              <a:t>  </a:t>
            </a:r>
            <a:r>
              <a:rPr lang="en-US" sz="2700">
                <a:latin typeface="Myriad Pro" pitchFamily="34" charset="0"/>
              </a:rPr>
              <a:t>Conducted </a:t>
            </a:r>
            <a:r>
              <a:rPr lang="en-US" sz="2700">
                <a:solidFill>
                  <a:srgbClr val="003399"/>
                </a:solidFill>
                <a:latin typeface="Myriad Pro" pitchFamily="34" charset="0"/>
              </a:rPr>
              <a:t>10</a:t>
            </a:r>
            <a:r>
              <a:rPr lang="en-US" sz="2700">
                <a:latin typeface="Myriad Pro" pitchFamily="34" charset="0"/>
              </a:rPr>
              <a:t> individual jurisdiction meetings with both land use and transportation planners in Alexandria, Arlington, DC, Fairfax, Frederick, Loudoun, Montgomery, Prince George’s, Prince William and VDOT</a:t>
            </a:r>
          </a:p>
          <a:p>
            <a:pPr marL="465138" indent="-465138">
              <a:spcBef>
                <a:spcPct val="20000"/>
              </a:spcBef>
            </a:pPr>
            <a:r>
              <a:rPr lang="en-US" sz="3200">
                <a:solidFill>
                  <a:srgbClr val="C44904"/>
                </a:solidFill>
                <a:latin typeface="Myriad Pro" pitchFamily="34" charset="0"/>
              </a:rPr>
              <a:t>2.</a:t>
            </a:r>
            <a:r>
              <a:rPr lang="en-US" sz="2800">
                <a:latin typeface="Myriad Pro" pitchFamily="34" charset="0"/>
              </a:rPr>
              <a:t>   </a:t>
            </a:r>
            <a:r>
              <a:rPr lang="en-US" sz="2700">
                <a:latin typeface="Myriad Pro" pitchFamily="34" charset="0"/>
              </a:rPr>
              <a:t>Collected specific comments and incorporated changes into the TAZ-level land use shifts and transit network.</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p:spPr>
        <p:txBody>
          <a:bodyPr/>
          <a:lstStyle/>
          <a:p>
            <a:fld id="{ED82CF6E-E740-4CB6-B901-D509EFF04A16}" type="slidenum">
              <a:rPr lang="en-US"/>
              <a:pPr/>
              <a:t>7</a:t>
            </a:fld>
            <a:endParaRPr lang="en-US"/>
          </a:p>
        </p:txBody>
      </p:sp>
      <p:pic>
        <p:nvPicPr>
          <p:cNvPr id="7171" name="Picture 4" descr="principles_3partsLU"/>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p:spPr>
        <p:txBody>
          <a:bodyPr/>
          <a:lstStyle/>
          <a:p>
            <a:fld id="{5D1F91AD-7F01-45D7-893A-D312D1BE33BE}" type="slidenum">
              <a:rPr lang="en-US"/>
              <a:pPr/>
              <a:t>8</a:t>
            </a:fld>
            <a:endParaRPr lang="en-US"/>
          </a:p>
        </p:txBody>
      </p:sp>
      <p:pic>
        <p:nvPicPr>
          <p:cNvPr id="8195" name="Picture 5" descr="LU_V2_rules_simple"/>
          <p:cNvPicPr>
            <a:picLocks noChangeAspect="1" noChangeArrowheads="1"/>
          </p:cNvPicPr>
          <p:nvPr/>
        </p:nvPicPr>
        <p:blipFill>
          <a:blip r:embed="rId2" cstate="print"/>
          <a:srcRect l="3334" b="6667"/>
          <a:stretch>
            <a:fillRect/>
          </a:stretch>
        </p:blipFill>
        <p:spPr bwMode="auto">
          <a:xfrm>
            <a:off x="152400" y="228600"/>
            <a:ext cx="8839200" cy="640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p:spPr>
        <p:txBody>
          <a:bodyPr/>
          <a:lstStyle/>
          <a:p>
            <a:fld id="{AB339CD2-FC82-4239-9465-CDF108DC8D00}" type="slidenum">
              <a:rPr lang="en-US"/>
              <a:pPr/>
              <a:t>9</a:t>
            </a:fld>
            <a:endParaRPr lang="en-US"/>
          </a:p>
        </p:txBody>
      </p:sp>
      <p:pic>
        <p:nvPicPr>
          <p:cNvPr id="9219" name="Picture 8" descr="LU_V2_goals_norings"/>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2"/>
          </p:nvPr>
        </p:nvSpPr>
        <p:spPr>
          <a:noFill/>
        </p:spPr>
        <p:txBody>
          <a:bodyPr/>
          <a:lstStyle/>
          <a:p>
            <a:fld id="{31C9EA47-014E-47B6-ABF9-3B5527CB1F4D}" type="slidenum">
              <a:rPr lang="en-US"/>
              <a:pPr/>
              <a:t>10</a:t>
            </a:fld>
            <a:endParaRPr lang="en-US"/>
          </a:p>
        </p:txBody>
      </p:sp>
      <p:sp>
        <p:nvSpPr>
          <p:cNvPr id="12291" name="Rectangle 2"/>
          <p:cNvSpPr>
            <a:spLocks noChangeArrowheads="1"/>
          </p:cNvSpPr>
          <p:nvPr/>
        </p:nvSpPr>
        <p:spPr bwMode="auto">
          <a:xfrm>
            <a:off x="76200" y="155575"/>
            <a:ext cx="7088188" cy="519113"/>
          </a:xfrm>
          <a:prstGeom prst="rect">
            <a:avLst/>
          </a:prstGeom>
          <a:noFill/>
          <a:ln w="9525">
            <a:noFill/>
            <a:miter lim="800000"/>
            <a:headEnd/>
            <a:tailEnd/>
          </a:ln>
        </p:spPr>
        <p:txBody>
          <a:bodyPr wrap="none">
            <a:spAutoFit/>
          </a:bodyPr>
          <a:lstStyle/>
          <a:p>
            <a:r>
              <a:rPr lang="en-US" sz="2800" b="1">
                <a:solidFill>
                  <a:srgbClr val="393738"/>
                </a:solidFill>
              </a:rPr>
              <a:t>Land Use Component – By The Numbers</a:t>
            </a:r>
          </a:p>
        </p:txBody>
      </p:sp>
      <p:sp>
        <p:nvSpPr>
          <p:cNvPr id="12292" name="Line 3"/>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
        <p:nvSpPr>
          <p:cNvPr id="12293" name="Rectangle 4"/>
          <p:cNvSpPr>
            <a:spLocks noGrp="1" noChangeArrowheads="1"/>
          </p:cNvSpPr>
          <p:nvPr>
            <p:ph type="body" idx="1"/>
          </p:nvPr>
        </p:nvSpPr>
        <p:spPr>
          <a:xfrm>
            <a:off x="457200" y="914400"/>
            <a:ext cx="8229600" cy="5334000"/>
          </a:xfrm>
        </p:spPr>
        <p:txBody>
          <a:bodyPr/>
          <a:lstStyle/>
          <a:p>
            <a:pPr eaLnBrk="1" hangingPunct="1"/>
            <a:r>
              <a:rPr lang="en-US" sz="2400" dirty="0" smtClean="0"/>
              <a:t>Households</a:t>
            </a:r>
          </a:p>
          <a:p>
            <a:pPr lvl="1" eaLnBrk="1" hangingPunct="1"/>
            <a:r>
              <a:rPr lang="en-US" sz="2000" dirty="0" smtClean="0"/>
              <a:t>Scenario relocates 205,000 households to activity centers and transit station areas</a:t>
            </a:r>
          </a:p>
          <a:p>
            <a:pPr lvl="2" eaLnBrk="1" hangingPunct="1"/>
            <a:r>
              <a:rPr lang="en-US" sz="1800" dirty="0" smtClean="0"/>
              <a:t>57% of those “at play” between 2015 and 2030</a:t>
            </a:r>
          </a:p>
          <a:p>
            <a:pPr lvl="2" eaLnBrk="1" hangingPunct="1"/>
            <a:r>
              <a:rPr lang="en-US" sz="1800" dirty="0" smtClean="0"/>
              <a:t>8.2% of the region’s 2030 total</a:t>
            </a:r>
          </a:p>
          <a:p>
            <a:pPr eaLnBrk="1" hangingPunct="1"/>
            <a:r>
              <a:rPr lang="en-US" sz="2400" dirty="0" smtClean="0"/>
              <a:t>Jobs</a:t>
            </a:r>
          </a:p>
          <a:p>
            <a:pPr lvl="1" eaLnBrk="1" hangingPunct="1"/>
            <a:r>
              <a:rPr lang="en-US" sz="2000" dirty="0" smtClean="0"/>
              <a:t>Scenario shifts 240,000 jobs to activity centers and transit station areas</a:t>
            </a:r>
          </a:p>
          <a:p>
            <a:pPr lvl="2" eaLnBrk="1" hangingPunct="1"/>
            <a:r>
              <a:rPr lang="en-US" sz="1800" dirty="0" smtClean="0"/>
              <a:t>35% of those “at play” between 2015 and 2030</a:t>
            </a:r>
          </a:p>
          <a:p>
            <a:pPr lvl="2" eaLnBrk="1" hangingPunct="1"/>
            <a:r>
              <a:rPr lang="en-US" sz="1800" dirty="0" smtClean="0"/>
              <a:t>5.6% of the region’s 2030 total</a:t>
            </a:r>
          </a:p>
          <a:p>
            <a:pPr eaLnBrk="1" hangingPunct="1"/>
            <a:endParaRPr lang="en-US" dirty="0" smtClean="0"/>
          </a:p>
        </p:txBody>
      </p:sp>
      <p:pic>
        <p:nvPicPr>
          <p:cNvPr id="6" name="Picture 4" descr="landuse_prescen_2030density-01"/>
          <p:cNvPicPr>
            <a:picLocks noChangeAspect="1" noChangeArrowheads="1"/>
          </p:cNvPicPr>
          <p:nvPr/>
        </p:nvPicPr>
        <p:blipFill>
          <a:blip r:embed="rId2" cstate="print"/>
          <a:srcRect/>
          <a:stretch>
            <a:fillRect/>
          </a:stretch>
        </p:blipFill>
        <p:spPr bwMode="auto">
          <a:xfrm>
            <a:off x="609600" y="4461028"/>
            <a:ext cx="3200400" cy="2396972"/>
          </a:xfrm>
          <a:prstGeom prst="rect">
            <a:avLst/>
          </a:prstGeom>
          <a:noFill/>
          <a:ln w="9525">
            <a:noFill/>
            <a:miter lim="800000"/>
            <a:headEnd/>
            <a:tailEnd/>
          </a:ln>
        </p:spPr>
      </p:pic>
      <p:pic>
        <p:nvPicPr>
          <p:cNvPr id="7" name="Picture 5" descr="landuse_scen_2030density-01"/>
          <p:cNvPicPr>
            <a:picLocks noChangeAspect="1" noChangeArrowheads="1"/>
          </p:cNvPicPr>
          <p:nvPr/>
        </p:nvPicPr>
        <p:blipFill>
          <a:blip r:embed="rId3" cstate="print"/>
          <a:srcRect/>
          <a:stretch>
            <a:fillRect/>
          </a:stretch>
        </p:blipFill>
        <p:spPr bwMode="auto">
          <a:xfrm>
            <a:off x="5257800" y="4461030"/>
            <a:ext cx="3200400" cy="23969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p:spPr>
        <p:txBody>
          <a:bodyPr/>
          <a:lstStyle/>
          <a:p>
            <a:fld id="{BB0003B6-6F9C-41A3-9E47-71D669B9D189}" type="slidenum">
              <a:rPr lang="en-US"/>
              <a:pPr/>
              <a:t>11</a:t>
            </a:fld>
            <a:endParaRPr lang="en-US"/>
          </a:p>
        </p:txBody>
      </p:sp>
      <p:sp>
        <p:nvSpPr>
          <p:cNvPr id="13315" name="Text Box 3"/>
          <p:cNvSpPr txBox="1">
            <a:spLocks noChangeArrowheads="1"/>
          </p:cNvSpPr>
          <p:nvPr/>
        </p:nvSpPr>
        <p:spPr bwMode="auto">
          <a:xfrm>
            <a:off x="685800" y="6172200"/>
            <a:ext cx="7772400" cy="304800"/>
          </a:xfrm>
          <a:prstGeom prst="rect">
            <a:avLst/>
          </a:prstGeom>
          <a:noFill/>
          <a:ln w="9525">
            <a:noFill/>
            <a:miter lim="800000"/>
            <a:headEnd/>
            <a:tailEnd/>
          </a:ln>
        </p:spPr>
        <p:txBody>
          <a:bodyPr>
            <a:spAutoFit/>
          </a:bodyPr>
          <a:lstStyle/>
          <a:p>
            <a:r>
              <a:rPr lang="en-US" sz="1400"/>
              <a:t>Freeway system is currently congested and the extent of the congestion will increase by 2030.</a:t>
            </a:r>
          </a:p>
        </p:txBody>
      </p:sp>
      <p:sp>
        <p:nvSpPr>
          <p:cNvPr id="13316" name="Rectangle 4"/>
          <p:cNvSpPr>
            <a:spLocks noChangeArrowheads="1"/>
          </p:cNvSpPr>
          <p:nvPr/>
        </p:nvSpPr>
        <p:spPr bwMode="auto">
          <a:xfrm>
            <a:off x="76200" y="155575"/>
            <a:ext cx="8431213" cy="519113"/>
          </a:xfrm>
          <a:prstGeom prst="rect">
            <a:avLst/>
          </a:prstGeom>
          <a:noFill/>
          <a:ln w="9525">
            <a:noFill/>
            <a:miter lim="800000"/>
            <a:headEnd/>
            <a:tailEnd/>
          </a:ln>
        </p:spPr>
        <p:txBody>
          <a:bodyPr wrap="none">
            <a:spAutoFit/>
          </a:bodyPr>
          <a:lstStyle/>
          <a:p>
            <a:r>
              <a:rPr lang="en-US" sz="2800" b="1">
                <a:solidFill>
                  <a:srgbClr val="393738"/>
                </a:solidFill>
              </a:rPr>
              <a:t>Transportation Component:  Existing Conditions</a:t>
            </a:r>
          </a:p>
        </p:txBody>
      </p:sp>
      <p:sp>
        <p:nvSpPr>
          <p:cNvPr id="13317" name="Line 5"/>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pic>
        <p:nvPicPr>
          <p:cNvPr id="13318" name="Picture 7" descr="CongestionMaps_2005_III"/>
          <p:cNvPicPr>
            <a:picLocks noChangeAspect="1" noChangeArrowheads="1"/>
          </p:cNvPicPr>
          <p:nvPr/>
        </p:nvPicPr>
        <p:blipFill>
          <a:blip r:embed="rId2" cstate="print"/>
          <a:srcRect/>
          <a:stretch>
            <a:fillRect/>
          </a:stretch>
        </p:blipFill>
        <p:spPr bwMode="auto">
          <a:xfrm>
            <a:off x="304800" y="909638"/>
            <a:ext cx="4273550" cy="5110162"/>
          </a:xfrm>
          <a:prstGeom prst="rect">
            <a:avLst/>
          </a:prstGeom>
          <a:noFill/>
          <a:ln w="9525">
            <a:noFill/>
            <a:miter lim="800000"/>
            <a:headEnd/>
            <a:tailEnd/>
          </a:ln>
        </p:spPr>
      </p:pic>
      <p:pic>
        <p:nvPicPr>
          <p:cNvPr id="13319" name="Picture 6" descr="CongestionMaps_2030_III"/>
          <p:cNvPicPr>
            <a:picLocks noChangeAspect="1" noChangeArrowheads="1"/>
          </p:cNvPicPr>
          <p:nvPr/>
        </p:nvPicPr>
        <p:blipFill>
          <a:blip r:embed="rId3" cstate="print"/>
          <a:srcRect/>
          <a:stretch>
            <a:fillRect/>
          </a:stretch>
        </p:blipFill>
        <p:spPr bwMode="auto">
          <a:xfrm>
            <a:off x="4657725" y="914400"/>
            <a:ext cx="4252913" cy="5105400"/>
          </a:xfrm>
          <a:prstGeom prst="rect">
            <a:avLst/>
          </a:prstGeom>
          <a:noFill/>
          <a:ln w="9525">
            <a:noFill/>
            <a:miter lim="800000"/>
            <a:headEnd/>
            <a:tailEnd/>
          </a:ln>
        </p:spPr>
      </p:pic>
      <p:sp>
        <p:nvSpPr>
          <p:cNvPr id="13320" name="Rectangle 8"/>
          <p:cNvSpPr>
            <a:spLocks noChangeArrowheads="1"/>
          </p:cNvSpPr>
          <p:nvPr/>
        </p:nvSpPr>
        <p:spPr bwMode="auto">
          <a:xfrm>
            <a:off x="1758950" y="1828800"/>
            <a:ext cx="2817813" cy="0"/>
          </a:xfrm>
          <a:prstGeom prst="rect">
            <a:avLst/>
          </a:prstGeom>
          <a:noFill/>
          <a:ln w="9525">
            <a:noFill/>
            <a:miter lim="800000"/>
            <a:headEnd/>
            <a:tailEnd/>
          </a:ln>
        </p:spPr>
        <p:txBody>
          <a:bodyPr wrap="none">
            <a:spAutoFit/>
          </a:bodyPr>
          <a:lstStyle/>
          <a:p>
            <a:endParaRPr lang="en-US"/>
          </a:p>
        </p:txBody>
      </p:sp>
      <p:sp>
        <p:nvSpPr>
          <p:cNvPr id="13321" name="Rectangle 10"/>
          <p:cNvSpPr>
            <a:spLocks noChangeArrowheads="1"/>
          </p:cNvSpPr>
          <p:nvPr/>
        </p:nvSpPr>
        <p:spPr bwMode="auto">
          <a:xfrm>
            <a:off x="1758950" y="1828800"/>
            <a:ext cx="2808288" cy="0"/>
          </a:xfrm>
          <a:prstGeom prst="rect">
            <a:avLst/>
          </a:prstGeom>
          <a:noFill/>
          <a:ln w="9525">
            <a:noFill/>
            <a:miter lim="800000"/>
            <a:headEnd/>
            <a:tailEnd/>
          </a:ln>
        </p:spPr>
        <p:txBody>
          <a:bodyPr wrap="none">
            <a:spAutoFit/>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a:noFill/>
        </p:spPr>
        <p:txBody>
          <a:bodyPr/>
          <a:lstStyle/>
          <a:p>
            <a:fld id="{C5F0EA0F-F3A0-473B-B2A2-4E1DBF3BBBB6}" type="slidenum">
              <a:rPr lang="en-US"/>
              <a:pPr/>
              <a:t>12</a:t>
            </a:fld>
            <a:endParaRPr lang="en-US"/>
          </a:p>
        </p:txBody>
      </p:sp>
      <p:pic>
        <p:nvPicPr>
          <p:cNvPr id="14339" name="Picture 6" descr="01_existing_system"/>
          <p:cNvPicPr>
            <a:picLocks noChangeAspect="1" noChangeArrowheads="1"/>
          </p:cNvPicPr>
          <p:nvPr/>
        </p:nvPicPr>
        <p:blipFill>
          <a:blip r:embed="rId2" cstate="print"/>
          <a:srcRect/>
          <a:stretch>
            <a:fillRect/>
          </a:stretch>
        </p:blipFill>
        <p:spPr bwMode="auto">
          <a:xfrm>
            <a:off x="1524000" y="712788"/>
            <a:ext cx="7620000" cy="6145212"/>
          </a:xfrm>
          <a:prstGeom prst="rect">
            <a:avLst/>
          </a:prstGeom>
          <a:noFill/>
          <a:ln w="9525">
            <a:noFill/>
            <a:miter lim="800000"/>
            <a:headEnd/>
            <a:tailEnd/>
          </a:ln>
        </p:spPr>
      </p:pic>
      <p:sp>
        <p:nvSpPr>
          <p:cNvPr id="14340" name="Text Box 3"/>
          <p:cNvSpPr txBox="1">
            <a:spLocks noChangeArrowheads="1"/>
          </p:cNvSpPr>
          <p:nvPr/>
        </p:nvSpPr>
        <p:spPr bwMode="auto">
          <a:xfrm>
            <a:off x="152400" y="990600"/>
            <a:ext cx="1676400" cy="2219325"/>
          </a:xfrm>
          <a:prstGeom prst="rect">
            <a:avLst/>
          </a:prstGeom>
          <a:noFill/>
          <a:ln w="9525">
            <a:noFill/>
            <a:miter lim="800000"/>
            <a:headEnd/>
            <a:tailEnd/>
          </a:ln>
        </p:spPr>
        <p:txBody>
          <a:bodyPr>
            <a:spAutoFit/>
          </a:bodyPr>
          <a:lstStyle/>
          <a:p>
            <a:r>
              <a:rPr lang="en-US" sz="1400"/>
              <a:t>Existing system of activity centers and high quality transit shows mis-match.  Many transit stations without activity and many activity centers without high-quality transit.</a:t>
            </a:r>
          </a:p>
        </p:txBody>
      </p:sp>
      <p:sp>
        <p:nvSpPr>
          <p:cNvPr id="14341" name="Rectangle 4"/>
          <p:cNvSpPr>
            <a:spLocks noChangeArrowheads="1"/>
          </p:cNvSpPr>
          <p:nvPr/>
        </p:nvSpPr>
        <p:spPr bwMode="auto">
          <a:xfrm>
            <a:off x="76200" y="155575"/>
            <a:ext cx="8431213" cy="519113"/>
          </a:xfrm>
          <a:prstGeom prst="rect">
            <a:avLst/>
          </a:prstGeom>
          <a:noFill/>
          <a:ln w="9525">
            <a:noFill/>
            <a:miter lim="800000"/>
            <a:headEnd/>
            <a:tailEnd/>
          </a:ln>
        </p:spPr>
        <p:txBody>
          <a:bodyPr wrap="none">
            <a:spAutoFit/>
          </a:bodyPr>
          <a:lstStyle/>
          <a:p>
            <a:r>
              <a:rPr lang="en-US" sz="2800" b="1">
                <a:solidFill>
                  <a:srgbClr val="393738"/>
                </a:solidFill>
              </a:rPr>
              <a:t>Transportation Component:  Existing Conditions</a:t>
            </a:r>
          </a:p>
        </p:txBody>
      </p:sp>
      <p:sp>
        <p:nvSpPr>
          <p:cNvPr id="14342" name="Line 5"/>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pic>
        <p:nvPicPr>
          <p:cNvPr id="14343" name="Picture 8" descr="TransitCongestionChartWEB2"/>
          <p:cNvPicPr>
            <a:picLocks noChangeAspect="1" noChangeArrowheads="1"/>
          </p:cNvPicPr>
          <p:nvPr/>
        </p:nvPicPr>
        <p:blipFill>
          <a:blip r:embed="rId3" cstate="print"/>
          <a:srcRect/>
          <a:stretch>
            <a:fillRect/>
          </a:stretch>
        </p:blipFill>
        <p:spPr bwMode="auto">
          <a:xfrm>
            <a:off x="152400" y="5135563"/>
            <a:ext cx="3048000"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p:spPr>
        <p:txBody>
          <a:bodyPr/>
          <a:lstStyle/>
          <a:p>
            <a:fld id="{00C091A7-BDA1-4FE6-80CE-5D093847C691}" type="slidenum">
              <a:rPr lang="en-US"/>
              <a:pPr/>
              <a:t>13</a:t>
            </a:fld>
            <a:endParaRPr lang="en-US"/>
          </a:p>
        </p:txBody>
      </p:sp>
      <p:pic>
        <p:nvPicPr>
          <p:cNvPr id="15363" name="Picture 12" descr="02_clrp"/>
          <p:cNvPicPr>
            <a:picLocks noChangeAspect="1" noChangeArrowheads="1"/>
          </p:cNvPicPr>
          <p:nvPr/>
        </p:nvPicPr>
        <p:blipFill>
          <a:blip r:embed="rId2" cstate="print"/>
          <a:srcRect/>
          <a:stretch>
            <a:fillRect/>
          </a:stretch>
        </p:blipFill>
        <p:spPr bwMode="auto">
          <a:xfrm>
            <a:off x="1492250" y="715963"/>
            <a:ext cx="7651750" cy="6142037"/>
          </a:xfrm>
          <a:prstGeom prst="rect">
            <a:avLst/>
          </a:prstGeom>
          <a:noFill/>
          <a:ln w="9525">
            <a:noFill/>
            <a:miter lim="800000"/>
            <a:headEnd/>
            <a:tailEnd/>
          </a:ln>
        </p:spPr>
      </p:pic>
      <p:sp>
        <p:nvSpPr>
          <p:cNvPr id="15364" name="Text Box 3"/>
          <p:cNvSpPr txBox="1">
            <a:spLocks noChangeArrowheads="1"/>
          </p:cNvSpPr>
          <p:nvPr/>
        </p:nvSpPr>
        <p:spPr bwMode="auto">
          <a:xfrm>
            <a:off x="152400" y="990600"/>
            <a:ext cx="1676400" cy="1155700"/>
          </a:xfrm>
          <a:prstGeom prst="rect">
            <a:avLst/>
          </a:prstGeom>
          <a:noFill/>
          <a:ln w="9525">
            <a:noFill/>
            <a:miter lim="800000"/>
            <a:headEnd/>
            <a:tailEnd/>
          </a:ln>
        </p:spPr>
        <p:txBody>
          <a:bodyPr>
            <a:spAutoFit/>
          </a:bodyPr>
          <a:lstStyle/>
          <a:p>
            <a:r>
              <a:rPr lang="en-US" sz="1400"/>
              <a:t>The transit projects in the CLRP work to address some of these concerns.</a:t>
            </a:r>
          </a:p>
        </p:txBody>
      </p:sp>
      <p:sp>
        <p:nvSpPr>
          <p:cNvPr id="15365" name="Rectangle 4"/>
          <p:cNvSpPr>
            <a:spLocks noChangeArrowheads="1"/>
          </p:cNvSpPr>
          <p:nvPr/>
        </p:nvSpPr>
        <p:spPr bwMode="auto">
          <a:xfrm>
            <a:off x="76200" y="155575"/>
            <a:ext cx="6829425" cy="519113"/>
          </a:xfrm>
          <a:prstGeom prst="rect">
            <a:avLst/>
          </a:prstGeom>
          <a:noFill/>
          <a:ln w="9525">
            <a:noFill/>
            <a:miter lim="800000"/>
            <a:headEnd/>
            <a:tailEnd/>
          </a:ln>
        </p:spPr>
        <p:txBody>
          <a:bodyPr wrap="none">
            <a:spAutoFit/>
          </a:bodyPr>
          <a:lstStyle/>
          <a:p>
            <a:r>
              <a:rPr lang="en-US" sz="2800" b="1">
                <a:solidFill>
                  <a:srgbClr val="393738"/>
                </a:solidFill>
              </a:rPr>
              <a:t>CLRP Projects Included in the Baseline</a:t>
            </a:r>
          </a:p>
        </p:txBody>
      </p:sp>
      <p:sp>
        <p:nvSpPr>
          <p:cNvPr id="15366" name="Line 5"/>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
        <p:nvSpPr>
          <p:cNvPr id="15367" name="AutoShape 6"/>
          <p:cNvSpPr>
            <a:spLocks noChangeArrowheads="1"/>
          </p:cNvSpPr>
          <p:nvPr/>
        </p:nvSpPr>
        <p:spPr bwMode="auto">
          <a:xfrm>
            <a:off x="3276600" y="4876800"/>
            <a:ext cx="1371600" cy="381000"/>
          </a:xfrm>
          <a:prstGeom prst="wedgeRectCallout">
            <a:avLst>
              <a:gd name="adj1" fmla="val 59954"/>
              <a:gd name="adj2" fmla="val -101667"/>
            </a:avLst>
          </a:prstGeom>
          <a:solidFill>
            <a:schemeClr val="bg1"/>
          </a:solidFill>
          <a:ln w="9525">
            <a:solidFill>
              <a:schemeClr val="tx1"/>
            </a:solidFill>
            <a:miter lim="800000"/>
            <a:headEnd/>
            <a:tailEnd/>
          </a:ln>
        </p:spPr>
        <p:txBody>
          <a:bodyPr/>
          <a:lstStyle/>
          <a:p>
            <a:pPr algn="ctr"/>
            <a:r>
              <a:rPr lang="en-US" sz="1000"/>
              <a:t>Columbia Pike Streetcar</a:t>
            </a:r>
          </a:p>
        </p:txBody>
      </p:sp>
      <p:sp>
        <p:nvSpPr>
          <p:cNvPr id="15368" name="AutoShape 7"/>
          <p:cNvSpPr>
            <a:spLocks noChangeArrowheads="1"/>
          </p:cNvSpPr>
          <p:nvPr/>
        </p:nvSpPr>
        <p:spPr bwMode="auto">
          <a:xfrm>
            <a:off x="1905000" y="1905000"/>
            <a:ext cx="1371600" cy="381000"/>
          </a:xfrm>
          <a:prstGeom prst="wedgeRectCallout">
            <a:avLst>
              <a:gd name="adj1" fmla="val 65625"/>
              <a:gd name="adj2" fmla="val -110417"/>
            </a:avLst>
          </a:prstGeom>
          <a:solidFill>
            <a:schemeClr val="bg1"/>
          </a:solidFill>
          <a:ln w="9525">
            <a:solidFill>
              <a:schemeClr val="tx1"/>
            </a:solidFill>
            <a:miter lim="800000"/>
            <a:headEnd/>
            <a:tailEnd/>
          </a:ln>
        </p:spPr>
        <p:txBody>
          <a:bodyPr/>
          <a:lstStyle/>
          <a:p>
            <a:pPr algn="ctr"/>
            <a:r>
              <a:rPr lang="en-US" sz="1000"/>
              <a:t>Corridor Cities Transitway</a:t>
            </a:r>
          </a:p>
        </p:txBody>
      </p:sp>
      <p:sp>
        <p:nvSpPr>
          <p:cNvPr id="15369" name="AutoShape 8"/>
          <p:cNvSpPr>
            <a:spLocks noChangeArrowheads="1"/>
          </p:cNvSpPr>
          <p:nvPr/>
        </p:nvSpPr>
        <p:spPr bwMode="auto">
          <a:xfrm>
            <a:off x="4419600" y="1828800"/>
            <a:ext cx="914400" cy="228600"/>
          </a:xfrm>
          <a:prstGeom prst="wedgeRectCallout">
            <a:avLst>
              <a:gd name="adj1" fmla="val 40801"/>
              <a:gd name="adj2" fmla="val 164294"/>
            </a:avLst>
          </a:prstGeom>
          <a:solidFill>
            <a:schemeClr val="bg1"/>
          </a:solidFill>
          <a:ln w="9525">
            <a:solidFill>
              <a:schemeClr val="tx1"/>
            </a:solidFill>
            <a:miter lim="800000"/>
            <a:headEnd/>
            <a:tailEnd/>
          </a:ln>
        </p:spPr>
        <p:txBody>
          <a:bodyPr/>
          <a:lstStyle/>
          <a:p>
            <a:pPr algn="ctr"/>
            <a:r>
              <a:rPr lang="en-US" sz="1000" dirty="0" smtClean="0"/>
              <a:t>Purple Line</a:t>
            </a:r>
            <a:endParaRPr lang="en-US" sz="1000" dirty="0"/>
          </a:p>
        </p:txBody>
      </p:sp>
      <p:sp>
        <p:nvSpPr>
          <p:cNvPr id="15370" name="AutoShape 9"/>
          <p:cNvSpPr>
            <a:spLocks noChangeArrowheads="1"/>
          </p:cNvSpPr>
          <p:nvPr/>
        </p:nvSpPr>
        <p:spPr bwMode="auto">
          <a:xfrm>
            <a:off x="5029200" y="6096000"/>
            <a:ext cx="1371600" cy="533400"/>
          </a:xfrm>
          <a:prstGeom prst="wedgeRectCallout">
            <a:avLst>
              <a:gd name="adj1" fmla="val -27662"/>
              <a:gd name="adj2" fmla="val -266370"/>
            </a:avLst>
          </a:prstGeom>
          <a:solidFill>
            <a:schemeClr val="bg1"/>
          </a:solidFill>
          <a:ln w="9525">
            <a:solidFill>
              <a:schemeClr val="tx1"/>
            </a:solidFill>
            <a:miter lim="800000"/>
            <a:headEnd/>
            <a:tailEnd/>
          </a:ln>
        </p:spPr>
        <p:txBody>
          <a:bodyPr/>
          <a:lstStyle/>
          <a:p>
            <a:pPr algn="ctr"/>
            <a:r>
              <a:rPr lang="en-US" sz="1000"/>
              <a:t>Crystal City/Potomac Yard Transitway</a:t>
            </a:r>
          </a:p>
        </p:txBody>
      </p:sp>
      <p:sp>
        <p:nvSpPr>
          <p:cNvPr id="15371" name="AutoShape 10"/>
          <p:cNvSpPr>
            <a:spLocks noChangeArrowheads="1"/>
          </p:cNvSpPr>
          <p:nvPr/>
        </p:nvSpPr>
        <p:spPr bwMode="auto">
          <a:xfrm>
            <a:off x="1066800" y="3352800"/>
            <a:ext cx="1371600" cy="381000"/>
          </a:xfrm>
          <a:prstGeom prst="wedgeRectCallout">
            <a:avLst>
              <a:gd name="adj1" fmla="val 108102"/>
              <a:gd name="adj2" fmla="val -52917"/>
            </a:avLst>
          </a:prstGeom>
          <a:solidFill>
            <a:schemeClr val="bg1"/>
          </a:solidFill>
          <a:ln w="9525">
            <a:solidFill>
              <a:schemeClr val="tx1"/>
            </a:solidFill>
            <a:miter lim="800000"/>
            <a:headEnd/>
            <a:tailEnd/>
          </a:ln>
        </p:spPr>
        <p:txBody>
          <a:bodyPr/>
          <a:lstStyle/>
          <a:p>
            <a:pPr algn="ctr"/>
            <a:r>
              <a:rPr lang="en-US" sz="1000"/>
              <a:t>Dulles Metrorail</a:t>
            </a:r>
          </a:p>
        </p:txBody>
      </p:sp>
      <p:sp>
        <p:nvSpPr>
          <p:cNvPr id="15372" name="AutoShape 11"/>
          <p:cNvSpPr>
            <a:spLocks noChangeArrowheads="1"/>
          </p:cNvSpPr>
          <p:nvPr/>
        </p:nvSpPr>
        <p:spPr bwMode="auto">
          <a:xfrm>
            <a:off x="6248400" y="5410200"/>
            <a:ext cx="1371600" cy="381000"/>
          </a:xfrm>
          <a:prstGeom prst="wedgeRectCallout">
            <a:avLst>
              <a:gd name="adj1" fmla="val -51736"/>
              <a:gd name="adj2" fmla="val -241667"/>
            </a:avLst>
          </a:prstGeom>
          <a:solidFill>
            <a:schemeClr val="bg1"/>
          </a:solidFill>
          <a:ln w="9525">
            <a:solidFill>
              <a:schemeClr val="tx1"/>
            </a:solidFill>
            <a:miter lim="800000"/>
            <a:headEnd/>
            <a:tailEnd/>
          </a:ln>
        </p:spPr>
        <p:txBody>
          <a:bodyPr/>
          <a:lstStyle/>
          <a:p>
            <a:pPr algn="ctr"/>
            <a:r>
              <a:rPr lang="en-US" sz="1000"/>
              <a:t>Anacostia Streetcar</a:t>
            </a:r>
          </a:p>
        </p:txBody>
      </p:sp>
      <p:sp>
        <p:nvSpPr>
          <p:cNvPr id="15373" name="AutoShape 13"/>
          <p:cNvSpPr>
            <a:spLocks noChangeArrowheads="1"/>
          </p:cNvSpPr>
          <p:nvPr/>
        </p:nvSpPr>
        <p:spPr bwMode="auto">
          <a:xfrm>
            <a:off x="5715000" y="2667000"/>
            <a:ext cx="914400" cy="381000"/>
          </a:xfrm>
          <a:prstGeom prst="wedgeRectCallout">
            <a:avLst>
              <a:gd name="adj1" fmla="val -92884"/>
              <a:gd name="adj2" fmla="val 145833"/>
            </a:avLst>
          </a:prstGeom>
          <a:solidFill>
            <a:schemeClr val="bg1"/>
          </a:solidFill>
          <a:ln w="9525">
            <a:solidFill>
              <a:schemeClr val="tx1"/>
            </a:solidFill>
            <a:miter lim="800000"/>
            <a:headEnd/>
            <a:tailEnd/>
          </a:ln>
        </p:spPr>
        <p:txBody>
          <a:bodyPr/>
          <a:lstStyle/>
          <a:p>
            <a:pPr algn="ctr"/>
            <a:r>
              <a:rPr lang="en-US" sz="1000"/>
              <a:t>K Street Transitway</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p:spPr>
        <p:txBody>
          <a:bodyPr/>
          <a:lstStyle/>
          <a:p>
            <a:fld id="{D4CDD7F7-AE01-4095-B7A2-8A2EF36E0B38}" type="slidenum">
              <a:rPr lang="en-US"/>
              <a:pPr/>
              <a:t>14</a:t>
            </a:fld>
            <a:endParaRPr lang="en-US"/>
          </a:p>
        </p:txBody>
      </p:sp>
      <p:pic>
        <p:nvPicPr>
          <p:cNvPr id="16387" name="Picture 10" descr="03_RMAS"/>
          <p:cNvPicPr>
            <a:picLocks noChangeAspect="1" noChangeArrowheads="1"/>
          </p:cNvPicPr>
          <p:nvPr/>
        </p:nvPicPr>
        <p:blipFill>
          <a:blip r:embed="rId2" cstate="print"/>
          <a:srcRect/>
          <a:stretch>
            <a:fillRect/>
          </a:stretch>
        </p:blipFill>
        <p:spPr bwMode="auto">
          <a:xfrm>
            <a:off x="1492250" y="715963"/>
            <a:ext cx="7651750" cy="6142037"/>
          </a:xfrm>
          <a:prstGeom prst="rect">
            <a:avLst/>
          </a:prstGeom>
          <a:noFill/>
          <a:ln w="9525">
            <a:noFill/>
            <a:miter lim="800000"/>
            <a:headEnd/>
            <a:tailEnd/>
          </a:ln>
        </p:spPr>
      </p:pic>
      <p:sp>
        <p:nvSpPr>
          <p:cNvPr id="16388" name="Text Box 3"/>
          <p:cNvSpPr txBox="1">
            <a:spLocks noChangeArrowheads="1"/>
          </p:cNvSpPr>
          <p:nvPr/>
        </p:nvSpPr>
        <p:spPr bwMode="auto">
          <a:xfrm>
            <a:off x="152400" y="990600"/>
            <a:ext cx="1676400" cy="2219325"/>
          </a:xfrm>
          <a:prstGeom prst="rect">
            <a:avLst/>
          </a:prstGeom>
          <a:noFill/>
          <a:ln w="9525">
            <a:noFill/>
            <a:miter lim="800000"/>
            <a:headEnd/>
            <a:tailEnd/>
          </a:ln>
        </p:spPr>
        <p:txBody>
          <a:bodyPr>
            <a:spAutoFit/>
          </a:bodyPr>
          <a:lstStyle/>
          <a:p>
            <a:r>
              <a:rPr lang="en-US" sz="1400"/>
              <a:t>Additional projects evaluated under RMAS should be carried forward, with minor modification to provide transit service to additional activity centers.</a:t>
            </a:r>
          </a:p>
        </p:txBody>
      </p:sp>
      <p:sp>
        <p:nvSpPr>
          <p:cNvPr id="16389" name="Rectangle 4"/>
          <p:cNvSpPr>
            <a:spLocks noChangeArrowheads="1"/>
          </p:cNvSpPr>
          <p:nvPr/>
        </p:nvSpPr>
        <p:spPr bwMode="auto">
          <a:xfrm>
            <a:off x="76200" y="155575"/>
            <a:ext cx="6946900" cy="519113"/>
          </a:xfrm>
          <a:prstGeom prst="rect">
            <a:avLst/>
          </a:prstGeom>
          <a:noFill/>
          <a:ln w="9525">
            <a:noFill/>
            <a:miter lim="800000"/>
            <a:headEnd/>
            <a:tailEnd/>
          </a:ln>
        </p:spPr>
        <p:txBody>
          <a:bodyPr wrap="none">
            <a:spAutoFit/>
          </a:bodyPr>
          <a:lstStyle/>
          <a:p>
            <a:r>
              <a:rPr lang="en-US" sz="2800" b="1">
                <a:solidFill>
                  <a:srgbClr val="393738"/>
                </a:solidFill>
              </a:rPr>
              <a:t>RMAS Projects Included in the Scenario</a:t>
            </a:r>
          </a:p>
        </p:txBody>
      </p:sp>
      <p:sp>
        <p:nvSpPr>
          <p:cNvPr id="16390" name="Line 5"/>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
        <p:nvSpPr>
          <p:cNvPr id="16391" name="AutoShape 6"/>
          <p:cNvSpPr>
            <a:spLocks noChangeArrowheads="1"/>
          </p:cNvSpPr>
          <p:nvPr/>
        </p:nvSpPr>
        <p:spPr bwMode="auto">
          <a:xfrm>
            <a:off x="5334000" y="5943600"/>
            <a:ext cx="1371600" cy="381000"/>
          </a:xfrm>
          <a:prstGeom prst="wedgeRectCallout">
            <a:avLst>
              <a:gd name="adj1" fmla="val -68287"/>
              <a:gd name="adj2" fmla="val -47500"/>
            </a:avLst>
          </a:prstGeom>
          <a:solidFill>
            <a:schemeClr val="bg1"/>
          </a:solidFill>
          <a:ln w="9525">
            <a:solidFill>
              <a:schemeClr val="tx1"/>
            </a:solidFill>
            <a:miter lim="800000"/>
            <a:headEnd/>
            <a:tailEnd/>
          </a:ln>
        </p:spPr>
        <p:txBody>
          <a:bodyPr/>
          <a:lstStyle/>
          <a:p>
            <a:pPr algn="ctr"/>
            <a:r>
              <a:rPr lang="en-US" sz="1000"/>
              <a:t>US 1 Transitway</a:t>
            </a:r>
          </a:p>
        </p:txBody>
      </p:sp>
      <p:sp>
        <p:nvSpPr>
          <p:cNvPr id="16392" name="AutoShape 7"/>
          <p:cNvSpPr>
            <a:spLocks noChangeArrowheads="1"/>
          </p:cNvSpPr>
          <p:nvPr/>
        </p:nvSpPr>
        <p:spPr bwMode="auto">
          <a:xfrm>
            <a:off x="7010400" y="2209800"/>
            <a:ext cx="1371600" cy="533400"/>
          </a:xfrm>
          <a:prstGeom prst="wedgeRectCallout">
            <a:avLst>
              <a:gd name="adj1" fmla="val -79282"/>
              <a:gd name="adj2" fmla="val 51190"/>
            </a:avLst>
          </a:prstGeom>
          <a:solidFill>
            <a:schemeClr val="bg1"/>
          </a:solidFill>
          <a:ln w="9525">
            <a:solidFill>
              <a:schemeClr val="tx1"/>
            </a:solidFill>
            <a:miter lim="800000"/>
            <a:headEnd/>
            <a:tailEnd/>
          </a:ln>
        </p:spPr>
        <p:txBody>
          <a:bodyPr/>
          <a:lstStyle/>
          <a:p>
            <a:pPr algn="ctr"/>
            <a:r>
              <a:rPr lang="en-US" sz="1000" dirty="0"/>
              <a:t>Extend </a:t>
            </a:r>
            <a:r>
              <a:rPr lang="en-US" sz="1000" dirty="0" smtClean="0"/>
              <a:t>Purple Line </a:t>
            </a:r>
            <a:r>
              <a:rPr lang="en-US" sz="1000" dirty="0"/>
              <a:t>to New Carrollton</a:t>
            </a:r>
          </a:p>
        </p:txBody>
      </p:sp>
      <p:sp>
        <p:nvSpPr>
          <p:cNvPr id="16393" name="AutoShape 8"/>
          <p:cNvSpPr>
            <a:spLocks noChangeArrowheads="1"/>
          </p:cNvSpPr>
          <p:nvPr/>
        </p:nvSpPr>
        <p:spPr bwMode="auto">
          <a:xfrm>
            <a:off x="3733800" y="1143000"/>
            <a:ext cx="1371600" cy="381000"/>
          </a:xfrm>
          <a:prstGeom prst="wedgeRectCallout">
            <a:avLst>
              <a:gd name="adj1" fmla="val 68634"/>
              <a:gd name="adj2" fmla="val 10000"/>
            </a:avLst>
          </a:prstGeom>
          <a:solidFill>
            <a:schemeClr val="bg1"/>
          </a:solidFill>
          <a:ln w="9525">
            <a:solidFill>
              <a:schemeClr val="tx1"/>
            </a:solidFill>
            <a:miter lim="800000"/>
            <a:headEnd/>
            <a:tailEnd/>
          </a:ln>
        </p:spPr>
        <p:txBody>
          <a:bodyPr/>
          <a:lstStyle/>
          <a:p>
            <a:pPr algn="ctr"/>
            <a:r>
              <a:rPr lang="en-US" sz="1000"/>
              <a:t>Georgia Ave Transitway</a:t>
            </a:r>
          </a:p>
        </p:txBody>
      </p:sp>
      <p:sp>
        <p:nvSpPr>
          <p:cNvPr id="16394" name="AutoShape 9"/>
          <p:cNvSpPr>
            <a:spLocks noChangeArrowheads="1"/>
          </p:cNvSpPr>
          <p:nvPr/>
        </p:nvSpPr>
        <p:spPr bwMode="auto">
          <a:xfrm>
            <a:off x="2438400" y="3429000"/>
            <a:ext cx="1371600" cy="381000"/>
          </a:xfrm>
          <a:prstGeom prst="wedgeRectCallout">
            <a:avLst>
              <a:gd name="adj1" fmla="val -73727"/>
              <a:gd name="adj2" fmla="val 137500"/>
            </a:avLst>
          </a:prstGeom>
          <a:solidFill>
            <a:schemeClr val="bg1"/>
          </a:solidFill>
          <a:ln w="9525">
            <a:solidFill>
              <a:schemeClr val="tx1"/>
            </a:solidFill>
            <a:miter lim="800000"/>
            <a:headEnd/>
            <a:tailEnd/>
          </a:ln>
        </p:spPr>
        <p:txBody>
          <a:bodyPr/>
          <a:lstStyle/>
          <a:p>
            <a:pPr algn="ctr"/>
            <a:r>
              <a:rPr lang="en-US" sz="1000"/>
              <a:t>VRE Extension to Haymarket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p:spPr>
        <p:txBody>
          <a:bodyPr/>
          <a:lstStyle/>
          <a:p>
            <a:fld id="{AEB9D9F8-DFEB-495F-9455-52B19040207E}" type="slidenum">
              <a:rPr lang="en-US"/>
              <a:pPr/>
              <a:t>15</a:t>
            </a:fld>
            <a:endParaRPr lang="en-US"/>
          </a:p>
        </p:txBody>
      </p:sp>
      <p:pic>
        <p:nvPicPr>
          <p:cNvPr id="17411" name="Picture 6" descr="04_RVPS"/>
          <p:cNvPicPr>
            <a:picLocks noChangeAspect="1" noChangeArrowheads="1"/>
          </p:cNvPicPr>
          <p:nvPr/>
        </p:nvPicPr>
        <p:blipFill>
          <a:blip r:embed="rId2" cstate="print"/>
          <a:srcRect/>
          <a:stretch>
            <a:fillRect/>
          </a:stretch>
        </p:blipFill>
        <p:spPr bwMode="auto">
          <a:xfrm>
            <a:off x="1492250" y="715963"/>
            <a:ext cx="7651750" cy="6142037"/>
          </a:xfrm>
          <a:prstGeom prst="rect">
            <a:avLst/>
          </a:prstGeom>
          <a:noFill/>
          <a:ln w="9525">
            <a:noFill/>
            <a:miter lim="800000"/>
            <a:headEnd/>
            <a:tailEnd/>
          </a:ln>
        </p:spPr>
      </p:pic>
      <p:sp>
        <p:nvSpPr>
          <p:cNvPr id="17412" name="Text Box 3"/>
          <p:cNvSpPr txBox="1">
            <a:spLocks noChangeArrowheads="1"/>
          </p:cNvSpPr>
          <p:nvPr/>
        </p:nvSpPr>
        <p:spPr bwMode="auto">
          <a:xfrm>
            <a:off x="152400" y="990600"/>
            <a:ext cx="1981200" cy="2219325"/>
          </a:xfrm>
          <a:prstGeom prst="rect">
            <a:avLst/>
          </a:prstGeom>
          <a:noFill/>
          <a:ln w="9525">
            <a:noFill/>
            <a:miter lim="800000"/>
            <a:headEnd/>
            <a:tailEnd/>
          </a:ln>
        </p:spPr>
        <p:txBody>
          <a:bodyPr>
            <a:spAutoFit/>
          </a:bodyPr>
          <a:lstStyle/>
          <a:p>
            <a:r>
              <a:rPr lang="en-US" sz="1400"/>
              <a:t>A value pricing study completed by the TPB in February of 2008 evaluated a regional network of variably priced lanes, made up of new capacity and selected existing facilities.  </a:t>
            </a:r>
          </a:p>
          <a:p>
            <a:endParaRPr lang="en-US" sz="1400"/>
          </a:p>
        </p:txBody>
      </p:sp>
      <p:sp>
        <p:nvSpPr>
          <p:cNvPr id="17413" name="Rectangle 4"/>
          <p:cNvSpPr>
            <a:spLocks noChangeArrowheads="1"/>
          </p:cNvSpPr>
          <p:nvPr/>
        </p:nvSpPr>
        <p:spPr bwMode="auto">
          <a:xfrm>
            <a:off x="76200" y="155575"/>
            <a:ext cx="5857116" cy="523220"/>
          </a:xfrm>
          <a:prstGeom prst="rect">
            <a:avLst/>
          </a:prstGeom>
          <a:noFill/>
          <a:ln w="9525">
            <a:noFill/>
            <a:miter lim="800000"/>
            <a:headEnd/>
            <a:tailEnd/>
          </a:ln>
        </p:spPr>
        <p:txBody>
          <a:bodyPr wrap="none">
            <a:spAutoFit/>
          </a:bodyPr>
          <a:lstStyle/>
          <a:p>
            <a:r>
              <a:rPr lang="en-US" sz="2800" b="1" dirty="0" smtClean="0">
                <a:solidFill>
                  <a:srgbClr val="393738"/>
                </a:solidFill>
              </a:rPr>
              <a:t>Network </a:t>
            </a:r>
            <a:r>
              <a:rPr lang="en-US" sz="2800" b="1" dirty="0">
                <a:solidFill>
                  <a:srgbClr val="393738"/>
                </a:solidFill>
              </a:rPr>
              <a:t>of Variably Priced Lanes</a:t>
            </a:r>
          </a:p>
        </p:txBody>
      </p:sp>
      <p:sp>
        <p:nvSpPr>
          <p:cNvPr id="17414" name="Line 5"/>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a:spLocks noGrp="1"/>
          </p:cNvSpPr>
          <p:nvPr>
            <p:ph type="sldNum" sz="quarter" idx="12"/>
          </p:nvPr>
        </p:nvSpPr>
        <p:spPr>
          <a:noFill/>
        </p:spPr>
        <p:txBody>
          <a:bodyPr/>
          <a:lstStyle/>
          <a:p>
            <a:fld id="{CFB837D3-51B9-4477-936C-65411020EDFD}" type="slidenum">
              <a:rPr lang="en-US"/>
              <a:pPr/>
              <a:t>16</a:t>
            </a:fld>
            <a:endParaRPr lang="en-US"/>
          </a:p>
        </p:txBody>
      </p:sp>
      <p:pic>
        <p:nvPicPr>
          <p:cNvPr id="18435" name="Picture 7" descr="05_BRT_VPL"/>
          <p:cNvPicPr>
            <a:picLocks noChangeAspect="1" noChangeArrowheads="1"/>
          </p:cNvPicPr>
          <p:nvPr/>
        </p:nvPicPr>
        <p:blipFill>
          <a:blip r:embed="rId2" cstate="print"/>
          <a:srcRect/>
          <a:stretch>
            <a:fillRect/>
          </a:stretch>
        </p:blipFill>
        <p:spPr bwMode="auto">
          <a:xfrm>
            <a:off x="1492250" y="715963"/>
            <a:ext cx="7651750" cy="6142037"/>
          </a:xfrm>
          <a:prstGeom prst="rect">
            <a:avLst/>
          </a:prstGeom>
          <a:noFill/>
          <a:ln w="9525">
            <a:noFill/>
            <a:miter lim="800000"/>
            <a:headEnd/>
            <a:tailEnd/>
          </a:ln>
        </p:spPr>
      </p:pic>
      <p:sp>
        <p:nvSpPr>
          <p:cNvPr id="18436" name="Text Box 3"/>
          <p:cNvSpPr txBox="1">
            <a:spLocks noChangeArrowheads="1"/>
          </p:cNvSpPr>
          <p:nvPr/>
        </p:nvSpPr>
        <p:spPr bwMode="auto">
          <a:xfrm>
            <a:off x="152400" y="990600"/>
            <a:ext cx="1676400" cy="2006600"/>
          </a:xfrm>
          <a:prstGeom prst="rect">
            <a:avLst/>
          </a:prstGeom>
          <a:noFill/>
          <a:ln w="9525">
            <a:noFill/>
            <a:miter lim="800000"/>
            <a:headEnd/>
            <a:tailEnd/>
          </a:ln>
        </p:spPr>
        <p:txBody>
          <a:bodyPr>
            <a:spAutoFit/>
          </a:bodyPr>
          <a:lstStyle/>
          <a:p>
            <a:r>
              <a:rPr lang="en-US" sz="1400"/>
              <a:t>A regional network of BRT operating mostly on the priced lanes will provide high-quality transit service to nearly all activity centers in the region.</a:t>
            </a:r>
          </a:p>
        </p:txBody>
      </p:sp>
      <p:sp>
        <p:nvSpPr>
          <p:cNvPr id="18437" name="Rectangle 4"/>
          <p:cNvSpPr>
            <a:spLocks noChangeArrowheads="1"/>
          </p:cNvSpPr>
          <p:nvPr/>
        </p:nvSpPr>
        <p:spPr bwMode="auto">
          <a:xfrm>
            <a:off x="76200" y="155575"/>
            <a:ext cx="5681663" cy="519113"/>
          </a:xfrm>
          <a:prstGeom prst="rect">
            <a:avLst/>
          </a:prstGeom>
          <a:noFill/>
          <a:ln w="9525">
            <a:noFill/>
            <a:miter lim="800000"/>
            <a:headEnd/>
            <a:tailEnd/>
          </a:ln>
        </p:spPr>
        <p:txBody>
          <a:bodyPr wrap="none">
            <a:spAutoFit/>
          </a:bodyPr>
          <a:lstStyle/>
          <a:p>
            <a:r>
              <a:rPr lang="en-US" sz="2800" b="1">
                <a:solidFill>
                  <a:srgbClr val="393738"/>
                </a:solidFill>
              </a:rPr>
              <a:t>BRT Network for Scenario Study</a:t>
            </a:r>
          </a:p>
        </p:txBody>
      </p:sp>
      <p:sp>
        <p:nvSpPr>
          <p:cNvPr id="18438" name="Line 5"/>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p>
            <a:fld id="{E78985C1-5B46-4F54-906C-42C925472B63}" type="slidenum">
              <a:rPr lang="en-US"/>
              <a:pPr/>
              <a:t>17</a:t>
            </a:fld>
            <a:endParaRPr lang="en-US"/>
          </a:p>
        </p:txBody>
      </p:sp>
      <p:pic>
        <p:nvPicPr>
          <p:cNvPr id="19459" name="Picture 7" descr="06_BRT_Routes"/>
          <p:cNvPicPr>
            <a:picLocks noChangeAspect="1" noChangeArrowheads="1"/>
          </p:cNvPicPr>
          <p:nvPr/>
        </p:nvPicPr>
        <p:blipFill>
          <a:blip r:embed="rId2" cstate="print"/>
          <a:srcRect/>
          <a:stretch>
            <a:fillRect/>
          </a:stretch>
        </p:blipFill>
        <p:spPr bwMode="auto">
          <a:xfrm>
            <a:off x="1447800" y="715963"/>
            <a:ext cx="7696200" cy="6142037"/>
          </a:xfrm>
          <a:prstGeom prst="rect">
            <a:avLst/>
          </a:prstGeom>
          <a:noFill/>
          <a:ln w="9525">
            <a:noFill/>
            <a:miter lim="800000"/>
            <a:headEnd/>
            <a:tailEnd/>
          </a:ln>
        </p:spPr>
      </p:pic>
      <p:sp>
        <p:nvSpPr>
          <p:cNvPr id="19460" name="Text Box 3"/>
          <p:cNvSpPr txBox="1">
            <a:spLocks noChangeArrowheads="1"/>
          </p:cNvSpPr>
          <p:nvPr/>
        </p:nvSpPr>
        <p:spPr bwMode="auto">
          <a:xfrm>
            <a:off x="152400" y="990600"/>
            <a:ext cx="1676400" cy="1581150"/>
          </a:xfrm>
          <a:prstGeom prst="rect">
            <a:avLst/>
          </a:prstGeom>
          <a:noFill/>
          <a:ln w="9525">
            <a:noFill/>
            <a:miter lim="800000"/>
            <a:headEnd/>
            <a:tailEnd/>
          </a:ln>
        </p:spPr>
        <p:txBody>
          <a:bodyPr>
            <a:spAutoFit/>
          </a:bodyPr>
          <a:lstStyle/>
          <a:p>
            <a:r>
              <a:rPr lang="en-US" sz="1400"/>
              <a:t>This network will provide another layer of high-quality transit on top of existing and proposed transit services.  </a:t>
            </a:r>
          </a:p>
        </p:txBody>
      </p:sp>
      <p:sp>
        <p:nvSpPr>
          <p:cNvPr id="19461" name="Rectangle 4"/>
          <p:cNvSpPr>
            <a:spLocks noChangeArrowheads="1"/>
          </p:cNvSpPr>
          <p:nvPr/>
        </p:nvSpPr>
        <p:spPr bwMode="auto">
          <a:xfrm>
            <a:off x="76200" y="155575"/>
            <a:ext cx="7878763" cy="519113"/>
          </a:xfrm>
          <a:prstGeom prst="rect">
            <a:avLst/>
          </a:prstGeom>
          <a:noFill/>
          <a:ln w="9525">
            <a:noFill/>
            <a:miter lim="800000"/>
            <a:headEnd/>
            <a:tailEnd/>
          </a:ln>
        </p:spPr>
        <p:txBody>
          <a:bodyPr wrap="none">
            <a:spAutoFit/>
          </a:bodyPr>
          <a:lstStyle/>
          <a:p>
            <a:r>
              <a:rPr lang="en-US" sz="2800" b="1">
                <a:solidFill>
                  <a:srgbClr val="393738"/>
                </a:solidFill>
              </a:rPr>
              <a:t>BRT Network Routes to and through the Core</a:t>
            </a:r>
          </a:p>
        </p:txBody>
      </p:sp>
      <p:sp>
        <p:nvSpPr>
          <p:cNvPr id="19462" name="Line 5"/>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p:spPr>
        <p:txBody>
          <a:bodyPr/>
          <a:lstStyle/>
          <a:p>
            <a:fld id="{7B345982-F380-4848-97F4-C7D5425B7CFA}" type="slidenum">
              <a:rPr lang="en-US"/>
              <a:pPr/>
              <a:t>18</a:t>
            </a:fld>
            <a:endParaRPr lang="en-US"/>
          </a:p>
        </p:txBody>
      </p:sp>
      <p:sp>
        <p:nvSpPr>
          <p:cNvPr id="20483" name="Text Box 3"/>
          <p:cNvSpPr txBox="1">
            <a:spLocks noChangeArrowheads="1"/>
          </p:cNvSpPr>
          <p:nvPr/>
        </p:nvSpPr>
        <p:spPr bwMode="auto">
          <a:xfrm>
            <a:off x="152400" y="990600"/>
            <a:ext cx="1676400" cy="1581150"/>
          </a:xfrm>
          <a:prstGeom prst="rect">
            <a:avLst/>
          </a:prstGeom>
          <a:noFill/>
          <a:ln w="9525">
            <a:noFill/>
            <a:miter lim="800000"/>
            <a:headEnd/>
            <a:tailEnd/>
          </a:ln>
        </p:spPr>
        <p:txBody>
          <a:bodyPr>
            <a:spAutoFit/>
          </a:bodyPr>
          <a:lstStyle/>
          <a:p>
            <a:r>
              <a:rPr lang="en-US" sz="1400"/>
              <a:t>TPB TIGER Grant application, submitted Sept 15, 2009, to act as first step towards this regional network. </a:t>
            </a:r>
          </a:p>
        </p:txBody>
      </p:sp>
      <p:sp>
        <p:nvSpPr>
          <p:cNvPr id="20484" name="Rectangle 4"/>
          <p:cNvSpPr>
            <a:spLocks noChangeArrowheads="1"/>
          </p:cNvSpPr>
          <p:nvPr/>
        </p:nvSpPr>
        <p:spPr bwMode="auto">
          <a:xfrm>
            <a:off x="76200" y="206375"/>
            <a:ext cx="8270875" cy="457200"/>
          </a:xfrm>
          <a:prstGeom prst="rect">
            <a:avLst/>
          </a:prstGeom>
          <a:noFill/>
          <a:ln w="9525">
            <a:noFill/>
            <a:miter lim="800000"/>
            <a:headEnd/>
            <a:tailEnd/>
          </a:ln>
        </p:spPr>
        <p:txBody>
          <a:bodyPr wrap="none">
            <a:spAutoFit/>
          </a:bodyPr>
          <a:lstStyle/>
          <a:p>
            <a:r>
              <a:rPr lang="en-US" sz="2400" b="1">
                <a:solidFill>
                  <a:srgbClr val="393738"/>
                </a:solidFill>
              </a:rPr>
              <a:t>TIGER Grant Application First Step to Regional Network</a:t>
            </a:r>
          </a:p>
        </p:txBody>
      </p:sp>
      <p:sp>
        <p:nvSpPr>
          <p:cNvPr id="20485" name="Line 5"/>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pic>
        <p:nvPicPr>
          <p:cNvPr id="20486" name="Picture 11" descr="stylizedcomposite-01"/>
          <p:cNvPicPr>
            <a:picLocks noChangeAspect="1" noChangeArrowheads="1"/>
          </p:cNvPicPr>
          <p:nvPr/>
        </p:nvPicPr>
        <p:blipFill>
          <a:blip r:embed="rId2" cstate="print"/>
          <a:srcRect/>
          <a:stretch>
            <a:fillRect/>
          </a:stretch>
        </p:blipFill>
        <p:spPr bwMode="auto">
          <a:xfrm>
            <a:off x="1524000" y="1249363"/>
            <a:ext cx="6172200" cy="53800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p:spPr>
        <p:txBody>
          <a:bodyPr/>
          <a:lstStyle/>
          <a:p>
            <a:fld id="{A4906CBA-67EA-4AA4-BD75-78634A4A93A0}" type="slidenum">
              <a:rPr lang="en-US"/>
              <a:pPr/>
              <a:t>19</a:t>
            </a:fld>
            <a:endParaRPr lang="en-US"/>
          </a:p>
        </p:txBody>
      </p:sp>
      <p:sp>
        <p:nvSpPr>
          <p:cNvPr id="21507" name="Rectangle 2"/>
          <p:cNvSpPr>
            <a:spLocks noChangeArrowheads="1"/>
          </p:cNvSpPr>
          <p:nvPr/>
        </p:nvSpPr>
        <p:spPr bwMode="auto">
          <a:xfrm>
            <a:off x="76200" y="155575"/>
            <a:ext cx="7146925" cy="519113"/>
          </a:xfrm>
          <a:prstGeom prst="rect">
            <a:avLst/>
          </a:prstGeom>
          <a:noFill/>
          <a:ln w="9525">
            <a:noFill/>
            <a:miter lim="800000"/>
            <a:headEnd/>
            <a:tailEnd/>
          </a:ln>
        </p:spPr>
        <p:txBody>
          <a:bodyPr wrap="none">
            <a:spAutoFit/>
          </a:bodyPr>
          <a:lstStyle/>
          <a:p>
            <a:r>
              <a:rPr lang="en-US" sz="2800" b="1">
                <a:solidFill>
                  <a:srgbClr val="393738"/>
                </a:solidFill>
              </a:rPr>
              <a:t>BRT to Provide Rail-Like Level of Service</a:t>
            </a:r>
          </a:p>
        </p:txBody>
      </p:sp>
      <p:sp>
        <p:nvSpPr>
          <p:cNvPr id="21508" name="Line 3"/>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
        <p:nvSpPr>
          <p:cNvPr id="21509" name="Text Box 5"/>
          <p:cNvSpPr txBox="1">
            <a:spLocks noChangeArrowheads="1"/>
          </p:cNvSpPr>
          <p:nvPr/>
        </p:nvSpPr>
        <p:spPr bwMode="auto">
          <a:xfrm>
            <a:off x="5029200" y="3429000"/>
            <a:ext cx="3962400" cy="581025"/>
          </a:xfrm>
          <a:prstGeom prst="rect">
            <a:avLst/>
          </a:prstGeom>
          <a:noFill/>
          <a:ln w="9525">
            <a:noFill/>
            <a:miter lim="800000"/>
            <a:headEnd/>
            <a:tailEnd/>
          </a:ln>
        </p:spPr>
        <p:txBody>
          <a:bodyPr>
            <a:spAutoFit/>
          </a:bodyPr>
          <a:lstStyle/>
          <a:p>
            <a:pPr algn="ctr">
              <a:spcBef>
                <a:spcPct val="50000"/>
              </a:spcBef>
            </a:pPr>
            <a:r>
              <a:rPr lang="en-US" sz="1600" i="1"/>
              <a:t>The Shirlington Transit Station in Arlington, VA.</a:t>
            </a:r>
          </a:p>
        </p:txBody>
      </p:sp>
      <p:pic>
        <p:nvPicPr>
          <p:cNvPr id="21510" name="Picture 6"/>
          <p:cNvPicPr>
            <a:picLocks noChangeAspect="1" noChangeArrowheads="1"/>
          </p:cNvPicPr>
          <p:nvPr/>
        </p:nvPicPr>
        <p:blipFill>
          <a:blip r:embed="rId2" cstate="print"/>
          <a:srcRect t="11124" b="8228"/>
          <a:stretch>
            <a:fillRect/>
          </a:stretch>
        </p:blipFill>
        <p:spPr bwMode="auto">
          <a:xfrm>
            <a:off x="4953000" y="838200"/>
            <a:ext cx="4038600" cy="2441575"/>
          </a:xfrm>
          <a:prstGeom prst="rect">
            <a:avLst/>
          </a:prstGeom>
          <a:noFill/>
          <a:ln w="9525">
            <a:noFill/>
            <a:miter lim="800000"/>
            <a:headEnd/>
            <a:tailEnd/>
          </a:ln>
        </p:spPr>
      </p:pic>
      <p:sp>
        <p:nvSpPr>
          <p:cNvPr id="21511" name="Rectangle 10"/>
          <p:cNvSpPr>
            <a:spLocks noGrp="1" noChangeArrowheads="1"/>
          </p:cNvSpPr>
          <p:nvPr>
            <p:ph type="body" idx="1"/>
          </p:nvPr>
        </p:nvSpPr>
        <p:spPr>
          <a:xfrm>
            <a:off x="457200" y="990600"/>
            <a:ext cx="8229600" cy="5334000"/>
          </a:xfrm>
        </p:spPr>
        <p:txBody>
          <a:bodyPr/>
          <a:lstStyle/>
          <a:p>
            <a:pPr eaLnBrk="1" hangingPunct="1">
              <a:lnSpc>
                <a:spcPct val="90000"/>
              </a:lnSpc>
            </a:pPr>
            <a:r>
              <a:rPr lang="en-US" sz="2400" smtClean="0"/>
              <a:t>Transit Speeds</a:t>
            </a:r>
          </a:p>
          <a:p>
            <a:pPr lvl="1" eaLnBrk="1" hangingPunct="1">
              <a:lnSpc>
                <a:spcPct val="90000"/>
              </a:lnSpc>
            </a:pPr>
            <a:r>
              <a:rPr lang="en-US" sz="2000" smtClean="0"/>
              <a:t>45 MPH on toll lanes</a:t>
            </a:r>
          </a:p>
          <a:p>
            <a:pPr lvl="1" eaLnBrk="1" hangingPunct="1">
              <a:lnSpc>
                <a:spcPct val="90000"/>
              </a:lnSpc>
            </a:pPr>
            <a:r>
              <a:rPr lang="en-US" sz="2000" smtClean="0"/>
              <a:t>15 MPH on priority corridors</a:t>
            </a:r>
          </a:p>
          <a:p>
            <a:pPr eaLnBrk="1" hangingPunct="1">
              <a:lnSpc>
                <a:spcPct val="90000"/>
              </a:lnSpc>
            </a:pPr>
            <a:r>
              <a:rPr lang="en-US" sz="2400" smtClean="0"/>
              <a:t>Headways </a:t>
            </a:r>
          </a:p>
          <a:p>
            <a:pPr lvl="1" eaLnBrk="1" hangingPunct="1">
              <a:lnSpc>
                <a:spcPct val="90000"/>
              </a:lnSpc>
            </a:pPr>
            <a:r>
              <a:rPr lang="en-US" sz="2000" smtClean="0"/>
              <a:t>10 minutes, peak</a:t>
            </a:r>
          </a:p>
          <a:p>
            <a:pPr lvl="1" eaLnBrk="1" hangingPunct="1">
              <a:lnSpc>
                <a:spcPct val="90000"/>
              </a:lnSpc>
            </a:pPr>
            <a:r>
              <a:rPr lang="en-US" sz="2000" smtClean="0"/>
              <a:t>30 minutes, offpeak</a:t>
            </a:r>
          </a:p>
          <a:p>
            <a:pPr eaLnBrk="1" hangingPunct="1">
              <a:lnSpc>
                <a:spcPct val="90000"/>
              </a:lnSpc>
            </a:pPr>
            <a:r>
              <a:rPr lang="en-US" sz="2400" smtClean="0"/>
              <a:t>Fare Structure</a:t>
            </a:r>
          </a:p>
          <a:p>
            <a:pPr lvl="1" eaLnBrk="1" hangingPunct="1">
              <a:lnSpc>
                <a:spcPct val="90000"/>
              </a:lnSpc>
            </a:pPr>
            <a:r>
              <a:rPr lang="en-US" sz="2000" smtClean="0"/>
              <a:t>Same as current services</a:t>
            </a:r>
          </a:p>
          <a:p>
            <a:pPr eaLnBrk="1" hangingPunct="1">
              <a:lnSpc>
                <a:spcPct val="90000"/>
              </a:lnSpc>
            </a:pPr>
            <a:r>
              <a:rPr lang="en-US" sz="2400" smtClean="0"/>
              <a:t>Will complement existing services</a:t>
            </a:r>
          </a:p>
          <a:p>
            <a:pPr lvl="1" eaLnBrk="1" hangingPunct="1">
              <a:lnSpc>
                <a:spcPct val="90000"/>
              </a:lnSpc>
            </a:pPr>
            <a:r>
              <a:rPr lang="en-US" sz="2000" smtClean="0"/>
              <a:t>No replacement of current commuter bus services with BRT routes.</a:t>
            </a:r>
          </a:p>
          <a:p>
            <a:pPr eaLnBrk="1" hangingPunct="1">
              <a:lnSpc>
                <a:spcPct val="90000"/>
              </a:lnSpc>
            </a:pPr>
            <a:r>
              <a:rPr lang="en-US" sz="2400" smtClean="0"/>
              <a:t>BRT complemented by 15 activity center circulator systems with 10-minute headways</a:t>
            </a:r>
          </a:p>
          <a:p>
            <a:pPr lvl="1" eaLnBrk="1" hangingPunct="1">
              <a:lnSpc>
                <a:spcPct val="90000"/>
              </a:lnSpc>
            </a:pPr>
            <a:r>
              <a:rPr lang="en-US" sz="2000" smtClean="0"/>
              <a:t>Added to activity centers without high quality local bus transit.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p:spPr>
        <p:txBody>
          <a:bodyPr/>
          <a:lstStyle/>
          <a:p>
            <a:fld id="{C84A9E27-48B5-4D45-B684-AB297DE33115}" type="slidenum">
              <a:rPr lang="en-US"/>
              <a:pPr/>
              <a:t>20</a:t>
            </a:fld>
            <a:endParaRPr lang="en-US"/>
          </a:p>
        </p:txBody>
      </p:sp>
      <p:sp>
        <p:nvSpPr>
          <p:cNvPr id="22531" name="Rectangle 2"/>
          <p:cNvSpPr>
            <a:spLocks noChangeArrowheads="1"/>
          </p:cNvSpPr>
          <p:nvPr/>
        </p:nvSpPr>
        <p:spPr bwMode="auto">
          <a:xfrm>
            <a:off x="76200" y="155575"/>
            <a:ext cx="7997825" cy="519113"/>
          </a:xfrm>
          <a:prstGeom prst="rect">
            <a:avLst/>
          </a:prstGeom>
          <a:noFill/>
          <a:ln w="9525">
            <a:noFill/>
            <a:miter lim="800000"/>
            <a:headEnd/>
            <a:tailEnd/>
          </a:ln>
        </p:spPr>
        <p:txBody>
          <a:bodyPr wrap="none">
            <a:spAutoFit/>
          </a:bodyPr>
          <a:lstStyle/>
          <a:p>
            <a:r>
              <a:rPr lang="en-US" sz="2800" b="1">
                <a:solidFill>
                  <a:srgbClr val="393738"/>
                </a:solidFill>
              </a:rPr>
              <a:t>Transportation Component – By The Numbers</a:t>
            </a:r>
          </a:p>
        </p:txBody>
      </p:sp>
      <p:sp>
        <p:nvSpPr>
          <p:cNvPr id="22532" name="Line 3"/>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
        <p:nvSpPr>
          <p:cNvPr id="22533" name="Rectangle 6"/>
          <p:cNvSpPr>
            <a:spLocks noGrp="1" noChangeArrowheads="1"/>
          </p:cNvSpPr>
          <p:nvPr>
            <p:ph type="body" idx="1"/>
          </p:nvPr>
        </p:nvSpPr>
        <p:spPr>
          <a:xfrm>
            <a:off x="457200" y="914400"/>
            <a:ext cx="8229600" cy="5334000"/>
          </a:xfrm>
        </p:spPr>
        <p:txBody>
          <a:bodyPr/>
          <a:lstStyle/>
          <a:p>
            <a:pPr eaLnBrk="1" hangingPunct="1"/>
            <a:r>
              <a:rPr lang="en-US" sz="2800" dirty="0" smtClean="0"/>
              <a:t>Highways</a:t>
            </a:r>
          </a:p>
          <a:p>
            <a:pPr lvl="1" eaLnBrk="1" hangingPunct="1"/>
            <a:r>
              <a:rPr lang="en-US" sz="2400" dirty="0" smtClean="0"/>
              <a:t>Scenario creates a 1,600-mile regional priced lane network</a:t>
            </a:r>
          </a:p>
          <a:p>
            <a:pPr lvl="2" eaLnBrk="1" hangingPunct="1"/>
            <a:r>
              <a:rPr lang="en-US" sz="2000" dirty="0" smtClean="0"/>
              <a:t>150 priced lane miles in the CLRP</a:t>
            </a:r>
          </a:p>
          <a:p>
            <a:pPr lvl="2" eaLnBrk="1" hangingPunct="1"/>
            <a:r>
              <a:rPr lang="en-US" sz="2000" dirty="0" smtClean="0"/>
              <a:t>350 lane miles converted from HOV lanes</a:t>
            </a:r>
          </a:p>
          <a:p>
            <a:pPr lvl="2" eaLnBrk="1" hangingPunct="1"/>
            <a:r>
              <a:rPr lang="en-US" sz="2000" dirty="0" smtClean="0"/>
              <a:t>650 new lane miles</a:t>
            </a:r>
          </a:p>
          <a:p>
            <a:pPr lvl="2" eaLnBrk="1" hangingPunct="1"/>
            <a:r>
              <a:rPr lang="en-US" sz="2000" dirty="0" smtClean="0"/>
              <a:t>500 lane miles converted from GPLs (DC, Parkways</a:t>
            </a:r>
            <a:r>
              <a:rPr lang="en-US" sz="2000" dirty="0" smtClean="0"/>
              <a:t>)</a:t>
            </a:r>
          </a:p>
          <a:p>
            <a:pPr lvl="1" eaLnBrk="1" hangingPunct="1"/>
            <a:r>
              <a:rPr lang="en-US" sz="2400" dirty="0" smtClean="0"/>
              <a:t>Priced lanes target speed:  35 to 45 MPH.</a:t>
            </a:r>
            <a:endParaRPr lang="en-US" dirty="0" smtClean="0"/>
          </a:p>
          <a:p>
            <a:pPr eaLnBrk="1" hangingPunct="1"/>
            <a:r>
              <a:rPr lang="en-US" sz="2800" dirty="0" smtClean="0"/>
              <a:t>Transit</a:t>
            </a:r>
          </a:p>
          <a:p>
            <a:pPr lvl="1" eaLnBrk="1" hangingPunct="1"/>
            <a:r>
              <a:rPr lang="en-US" sz="2400" dirty="0" smtClean="0"/>
              <a:t>Scenario creates regional BRT system of nearly 500 miles</a:t>
            </a:r>
          </a:p>
          <a:p>
            <a:pPr lvl="2" eaLnBrk="1" hangingPunct="1"/>
            <a:r>
              <a:rPr lang="en-US" sz="2000" dirty="0" smtClean="0"/>
              <a:t>138 BRT stations located in the core, activity centers and existing parking facilities</a:t>
            </a:r>
          </a:p>
          <a:p>
            <a:pPr lvl="2" eaLnBrk="1" hangingPunct="1"/>
            <a:r>
              <a:rPr lang="en-US" sz="2000" dirty="0" smtClean="0"/>
              <a:t>Plus an additional 140 miles of circulator service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p:spPr>
        <p:txBody>
          <a:bodyPr/>
          <a:lstStyle/>
          <a:p>
            <a:fld id="{B71FC18E-B5FE-4EF3-8E12-3D89BAA48CBC}" type="slidenum">
              <a:rPr lang="en-US"/>
              <a:pPr/>
              <a:t>21</a:t>
            </a:fld>
            <a:endParaRPr lang="en-US"/>
          </a:p>
        </p:txBody>
      </p:sp>
      <p:sp>
        <p:nvSpPr>
          <p:cNvPr id="24579" name="Rectangle 2"/>
          <p:cNvSpPr>
            <a:spLocks noChangeArrowheads="1"/>
          </p:cNvSpPr>
          <p:nvPr/>
        </p:nvSpPr>
        <p:spPr bwMode="auto">
          <a:xfrm>
            <a:off x="76200" y="155575"/>
            <a:ext cx="6756978" cy="523220"/>
          </a:xfrm>
          <a:prstGeom prst="rect">
            <a:avLst/>
          </a:prstGeom>
          <a:noFill/>
          <a:ln w="9525">
            <a:noFill/>
            <a:miter lim="800000"/>
            <a:headEnd/>
            <a:tailEnd/>
          </a:ln>
        </p:spPr>
        <p:txBody>
          <a:bodyPr wrap="none">
            <a:spAutoFit/>
          </a:bodyPr>
          <a:lstStyle/>
          <a:p>
            <a:r>
              <a:rPr lang="en-US" sz="2800" b="1" dirty="0">
                <a:solidFill>
                  <a:srgbClr val="393738"/>
                </a:solidFill>
              </a:rPr>
              <a:t>Preliminary </a:t>
            </a:r>
            <a:r>
              <a:rPr lang="en-US" sz="2800" b="1" dirty="0" smtClean="0">
                <a:solidFill>
                  <a:srgbClr val="393738"/>
                </a:solidFill>
              </a:rPr>
              <a:t>Results: Driving Increases</a:t>
            </a:r>
            <a:endParaRPr lang="en-US" sz="2800" b="1" dirty="0">
              <a:solidFill>
                <a:srgbClr val="393738"/>
              </a:solidFill>
            </a:endParaRPr>
          </a:p>
        </p:txBody>
      </p:sp>
      <p:sp>
        <p:nvSpPr>
          <p:cNvPr id="24580" name="Line 3"/>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
        <p:nvSpPr>
          <p:cNvPr id="24581" name="Rectangle 8"/>
          <p:cNvSpPr>
            <a:spLocks noChangeArrowheads="1"/>
          </p:cNvSpPr>
          <p:nvPr/>
        </p:nvSpPr>
        <p:spPr bwMode="auto">
          <a:xfrm>
            <a:off x="152400" y="1143000"/>
            <a:ext cx="8763000" cy="4953000"/>
          </a:xfrm>
          <a:prstGeom prst="rect">
            <a:avLst/>
          </a:prstGeom>
          <a:noFill/>
          <a:ln w="9525">
            <a:noFill/>
            <a:miter lim="800000"/>
            <a:headEnd/>
            <a:tailEnd/>
          </a:ln>
        </p:spPr>
        <p:txBody>
          <a:bodyPr/>
          <a:lstStyle/>
          <a:p>
            <a:pPr marL="465138" indent="-465138">
              <a:spcBef>
                <a:spcPct val="20000"/>
              </a:spcBef>
            </a:pPr>
            <a:endParaRPr lang="en-US" sz="2700">
              <a:latin typeface="Myriad Pro" pitchFamily="34" charset="0"/>
            </a:endParaRPr>
          </a:p>
        </p:txBody>
      </p:sp>
      <p:sp>
        <p:nvSpPr>
          <p:cNvPr id="9" name="Content Placeholder 8"/>
          <p:cNvSpPr>
            <a:spLocks noGrp="1"/>
          </p:cNvSpPr>
          <p:nvPr>
            <p:ph idx="1"/>
          </p:nvPr>
        </p:nvSpPr>
        <p:spPr>
          <a:xfrm>
            <a:off x="304800" y="5410200"/>
            <a:ext cx="8229600" cy="1249363"/>
          </a:xfrm>
        </p:spPr>
        <p:txBody>
          <a:bodyPr/>
          <a:lstStyle/>
          <a:p>
            <a:r>
              <a:rPr lang="en-US" sz="2000" dirty="0" smtClean="0">
                <a:latin typeface="Arial Black" pitchFamily="34" charset="0"/>
              </a:rPr>
              <a:t>Toll network adds to regional freeway capacity, increasing auto-mobility.</a:t>
            </a:r>
            <a:endParaRPr lang="en-US" sz="2000" dirty="0">
              <a:latin typeface="Arial Black" pitchFamily="34" charset="0"/>
            </a:endParaRPr>
          </a:p>
        </p:txBody>
      </p:sp>
      <p:graphicFrame>
        <p:nvGraphicFramePr>
          <p:cNvPr id="24582" name="Object 6"/>
          <p:cNvGraphicFramePr>
            <a:graphicFrameLocks noChangeAspect="1"/>
          </p:cNvGraphicFramePr>
          <p:nvPr/>
        </p:nvGraphicFramePr>
        <p:xfrm>
          <a:off x="838200" y="838200"/>
          <a:ext cx="7345680" cy="4419600"/>
        </p:xfrm>
        <a:graphic>
          <a:graphicData uri="http://schemas.openxmlformats.org/presentationml/2006/ole">
            <p:oleObj spid="_x0000_s24582" name="Worksheet" r:id="rId3" imgW="4590991" imgH="2762191" progId="Excel.Sheet.8">
              <p:link updateAutomatic="1"/>
            </p:oleObj>
          </a:graphicData>
        </a:graphic>
      </p:graphicFrame>
      <p:sp>
        <p:nvSpPr>
          <p:cNvPr id="12" name="Content Placeholder 8"/>
          <p:cNvSpPr txBox="1">
            <a:spLocks/>
          </p:cNvSpPr>
          <p:nvPr/>
        </p:nvSpPr>
        <p:spPr bwMode="auto">
          <a:xfrm>
            <a:off x="4191000" y="6477000"/>
            <a:ext cx="4953000"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0" lang="en-US" sz="1200" b="0" i="0" u="none" strike="noStrike" kern="0" cap="none" spc="0" normalizeH="0" baseline="0" noProof="0" dirty="0" smtClean="0">
                <a:ln>
                  <a:noFill/>
                </a:ln>
                <a:solidFill>
                  <a:schemeClr val="tx1"/>
                </a:solidFill>
                <a:effectLst/>
                <a:uLnTx/>
                <a:uFillTx/>
                <a:latin typeface="Arial Black" pitchFamily="34" charset="0"/>
                <a:ea typeface="+mn-ea"/>
                <a:cs typeface="+mn-cs"/>
              </a:rPr>
              <a:t>2008</a:t>
            </a:r>
            <a:r>
              <a:rPr kumimoji="0" lang="en-US" sz="1200" b="0" i="0" u="none" strike="noStrike" kern="0" cap="none" spc="0" normalizeH="0" noProof="0" dirty="0" smtClean="0">
                <a:ln>
                  <a:noFill/>
                </a:ln>
                <a:solidFill>
                  <a:schemeClr val="tx1"/>
                </a:solidFill>
                <a:effectLst/>
                <a:uLnTx/>
                <a:uFillTx/>
                <a:latin typeface="Arial Black" pitchFamily="34" charset="0"/>
                <a:ea typeface="+mn-ea"/>
                <a:cs typeface="+mn-cs"/>
              </a:rPr>
              <a:t> CLRP for 2030 </a:t>
            </a:r>
            <a:r>
              <a:rPr kumimoji="0" lang="en-US" sz="1200" b="0" i="0" u="none" strike="noStrike" kern="0" cap="none" spc="0" normalizeH="0" noProof="0" dirty="0" err="1" smtClean="0">
                <a:ln>
                  <a:noFill/>
                </a:ln>
                <a:solidFill>
                  <a:schemeClr val="tx1"/>
                </a:solidFill>
                <a:effectLst/>
                <a:uLnTx/>
                <a:uFillTx/>
                <a:latin typeface="Arial Black" pitchFamily="34" charset="0"/>
                <a:ea typeface="+mn-ea"/>
                <a:cs typeface="+mn-cs"/>
              </a:rPr>
              <a:t>vs</a:t>
            </a:r>
            <a:r>
              <a:rPr kumimoji="0" lang="en-US" sz="1200" b="0" i="0" u="none" strike="noStrike" kern="0" cap="none" spc="0" normalizeH="0" noProof="0" dirty="0" smtClean="0">
                <a:ln>
                  <a:noFill/>
                </a:ln>
                <a:solidFill>
                  <a:schemeClr val="tx1"/>
                </a:solidFill>
                <a:effectLst/>
                <a:uLnTx/>
                <a:uFillTx/>
                <a:latin typeface="Arial Black" pitchFamily="34" charset="0"/>
                <a:ea typeface="+mn-ea"/>
                <a:cs typeface="+mn-cs"/>
              </a:rPr>
              <a:t> Aspirations Scenario for 2030</a:t>
            </a:r>
            <a:endParaRPr kumimoji="0" lang="en-US" sz="1200" b="0" i="0" u="none" strike="noStrike" kern="0" cap="none" spc="0" normalizeH="0" baseline="0" noProof="0" dirty="0">
              <a:ln>
                <a:noFill/>
              </a:ln>
              <a:solidFill>
                <a:schemeClr val="tx1"/>
              </a:solidFill>
              <a:effectLst/>
              <a:uLnTx/>
              <a:uFillTx/>
              <a:latin typeface="Arial Black" pitchFamily="34" charset="0"/>
              <a:ea typeface="+mn-ea"/>
              <a:cs typeface="+mn-cs"/>
            </a:endParaRPr>
          </a:p>
        </p:txBody>
      </p:sp>
      <p:cxnSp>
        <p:nvCxnSpPr>
          <p:cNvPr id="13" name="Straight Connector 12"/>
          <p:cNvCxnSpPr/>
          <p:nvPr/>
        </p:nvCxnSpPr>
        <p:spPr>
          <a:xfrm>
            <a:off x="1676400" y="4572000"/>
            <a:ext cx="6096000" cy="0"/>
          </a:xfrm>
          <a:prstGeom prst="line">
            <a:avLst/>
          </a:prstGeom>
          <a:ln/>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p:spPr>
        <p:txBody>
          <a:bodyPr/>
          <a:lstStyle/>
          <a:p>
            <a:fld id="{B71FC18E-B5FE-4EF3-8E12-3D89BAA48CBC}" type="slidenum">
              <a:rPr lang="en-US"/>
              <a:pPr/>
              <a:t>22</a:t>
            </a:fld>
            <a:endParaRPr lang="en-US"/>
          </a:p>
        </p:txBody>
      </p:sp>
      <p:sp>
        <p:nvSpPr>
          <p:cNvPr id="24579" name="Rectangle 2"/>
          <p:cNvSpPr>
            <a:spLocks noChangeArrowheads="1"/>
          </p:cNvSpPr>
          <p:nvPr/>
        </p:nvSpPr>
        <p:spPr bwMode="auto">
          <a:xfrm>
            <a:off x="76200" y="155575"/>
            <a:ext cx="7638630" cy="523220"/>
          </a:xfrm>
          <a:prstGeom prst="rect">
            <a:avLst/>
          </a:prstGeom>
          <a:noFill/>
          <a:ln w="9525">
            <a:noFill/>
            <a:miter lim="800000"/>
            <a:headEnd/>
            <a:tailEnd/>
          </a:ln>
        </p:spPr>
        <p:txBody>
          <a:bodyPr wrap="none">
            <a:spAutoFit/>
          </a:bodyPr>
          <a:lstStyle/>
          <a:p>
            <a:r>
              <a:rPr lang="en-US" sz="2800" b="1" dirty="0">
                <a:solidFill>
                  <a:srgbClr val="393738"/>
                </a:solidFill>
              </a:rPr>
              <a:t>Preliminary </a:t>
            </a:r>
            <a:r>
              <a:rPr lang="en-US" sz="2800" b="1" dirty="0" smtClean="0">
                <a:solidFill>
                  <a:srgbClr val="393738"/>
                </a:solidFill>
              </a:rPr>
              <a:t>Results: Congestion Decreases</a:t>
            </a:r>
            <a:endParaRPr lang="en-US" sz="2800" b="1" dirty="0">
              <a:solidFill>
                <a:srgbClr val="393738"/>
              </a:solidFill>
            </a:endParaRPr>
          </a:p>
        </p:txBody>
      </p:sp>
      <p:sp>
        <p:nvSpPr>
          <p:cNvPr id="24580" name="Line 3"/>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
        <p:nvSpPr>
          <p:cNvPr id="9" name="Content Placeholder 8"/>
          <p:cNvSpPr>
            <a:spLocks noGrp="1"/>
          </p:cNvSpPr>
          <p:nvPr>
            <p:ph idx="1"/>
          </p:nvPr>
        </p:nvSpPr>
        <p:spPr>
          <a:xfrm>
            <a:off x="304800" y="5410200"/>
            <a:ext cx="8229600" cy="1249363"/>
          </a:xfrm>
        </p:spPr>
        <p:txBody>
          <a:bodyPr/>
          <a:lstStyle/>
          <a:p>
            <a:r>
              <a:rPr lang="en-US" sz="2000" dirty="0" smtClean="0">
                <a:latin typeface="Arial Black" pitchFamily="34" charset="0"/>
              </a:rPr>
              <a:t>Average speeds increases, reducing total travel times and delay.</a:t>
            </a:r>
            <a:endParaRPr lang="en-US" sz="2000" dirty="0">
              <a:latin typeface="Arial Black" pitchFamily="34" charset="0"/>
            </a:endParaRPr>
          </a:p>
        </p:txBody>
      </p:sp>
      <p:graphicFrame>
        <p:nvGraphicFramePr>
          <p:cNvPr id="41987" name="Object 3"/>
          <p:cNvGraphicFramePr>
            <a:graphicFrameLocks noChangeAspect="1"/>
          </p:cNvGraphicFramePr>
          <p:nvPr/>
        </p:nvGraphicFramePr>
        <p:xfrm>
          <a:off x="838200" y="835025"/>
          <a:ext cx="7350125" cy="4422775"/>
        </p:xfrm>
        <a:graphic>
          <a:graphicData uri="http://schemas.openxmlformats.org/presentationml/2006/ole">
            <p:oleObj spid="_x0000_s41987" name="Worksheet" r:id="rId3" imgW="4590991" imgH="2762191" progId="Excel.Sheet.8">
              <p:link updateAutomatic="1"/>
            </p:oleObj>
          </a:graphicData>
        </a:graphic>
      </p:graphicFrame>
      <p:sp>
        <p:nvSpPr>
          <p:cNvPr id="10" name="Content Placeholder 8"/>
          <p:cNvSpPr txBox="1">
            <a:spLocks/>
          </p:cNvSpPr>
          <p:nvPr/>
        </p:nvSpPr>
        <p:spPr bwMode="auto">
          <a:xfrm>
            <a:off x="4191000" y="6477000"/>
            <a:ext cx="4953000"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0" lang="en-US" sz="1200" b="0" i="0" u="none" strike="noStrike" kern="0" cap="none" spc="0" normalizeH="0" baseline="0" noProof="0" dirty="0" smtClean="0">
                <a:ln>
                  <a:noFill/>
                </a:ln>
                <a:solidFill>
                  <a:schemeClr val="tx1"/>
                </a:solidFill>
                <a:effectLst/>
                <a:uLnTx/>
                <a:uFillTx/>
                <a:latin typeface="Arial Black" pitchFamily="34" charset="0"/>
                <a:ea typeface="+mn-ea"/>
                <a:cs typeface="+mn-cs"/>
              </a:rPr>
              <a:t>2008</a:t>
            </a:r>
            <a:r>
              <a:rPr kumimoji="0" lang="en-US" sz="1200" b="0" i="0" u="none" strike="noStrike" kern="0" cap="none" spc="0" normalizeH="0" noProof="0" dirty="0" smtClean="0">
                <a:ln>
                  <a:noFill/>
                </a:ln>
                <a:solidFill>
                  <a:schemeClr val="tx1"/>
                </a:solidFill>
                <a:effectLst/>
                <a:uLnTx/>
                <a:uFillTx/>
                <a:latin typeface="Arial Black" pitchFamily="34" charset="0"/>
                <a:ea typeface="+mn-ea"/>
                <a:cs typeface="+mn-cs"/>
              </a:rPr>
              <a:t> CLRP for 2030 </a:t>
            </a:r>
            <a:r>
              <a:rPr kumimoji="0" lang="en-US" sz="1200" b="0" i="0" u="none" strike="noStrike" kern="0" cap="none" spc="0" normalizeH="0" noProof="0" dirty="0" err="1" smtClean="0">
                <a:ln>
                  <a:noFill/>
                </a:ln>
                <a:solidFill>
                  <a:schemeClr val="tx1"/>
                </a:solidFill>
                <a:effectLst/>
                <a:uLnTx/>
                <a:uFillTx/>
                <a:latin typeface="Arial Black" pitchFamily="34" charset="0"/>
                <a:ea typeface="+mn-ea"/>
                <a:cs typeface="+mn-cs"/>
              </a:rPr>
              <a:t>vs</a:t>
            </a:r>
            <a:r>
              <a:rPr kumimoji="0" lang="en-US" sz="1200" b="0" i="0" u="none" strike="noStrike" kern="0" cap="none" spc="0" normalizeH="0" noProof="0" dirty="0" smtClean="0">
                <a:ln>
                  <a:noFill/>
                </a:ln>
                <a:solidFill>
                  <a:schemeClr val="tx1"/>
                </a:solidFill>
                <a:effectLst/>
                <a:uLnTx/>
                <a:uFillTx/>
                <a:latin typeface="Arial Black" pitchFamily="34" charset="0"/>
                <a:ea typeface="+mn-ea"/>
                <a:cs typeface="+mn-cs"/>
              </a:rPr>
              <a:t> Aspirations Scenario for 2030</a:t>
            </a:r>
            <a:endParaRPr kumimoji="0" lang="en-US" sz="1200" b="0" i="0" u="none" strike="noStrike" kern="0" cap="none" spc="0" normalizeH="0" baseline="0" noProof="0" dirty="0">
              <a:ln>
                <a:noFill/>
              </a:ln>
              <a:solidFill>
                <a:schemeClr val="tx1"/>
              </a:solidFill>
              <a:effectLst/>
              <a:uLnTx/>
              <a:uFillTx/>
              <a:latin typeface="Arial Black" pitchFamily="34" charset="0"/>
              <a:ea typeface="+mn-ea"/>
              <a:cs typeface="+mn-cs"/>
            </a:endParaRPr>
          </a:p>
        </p:txBody>
      </p:sp>
      <p:cxnSp>
        <p:nvCxnSpPr>
          <p:cNvPr id="12" name="Straight Connector 11"/>
          <p:cNvCxnSpPr/>
          <p:nvPr/>
        </p:nvCxnSpPr>
        <p:spPr>
          <a:xfrm>
            <a:off x="1828800" y="2819400"/>
            <a:ext cx="6096000" cy="0"/>
          </a:xfrm>
          <a:prstGeom prst="line">
            <a:avLst/>
          </a:prstGeom>
          <a:ln/>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p:spPr>
        <p:txBody>
          <a:bodyPr/>
          <a:lstStyle/>
          <a:p>
            <a:fld id="{B71FC18E-B5FE-4EF3-8E12-3D89BAA48CBC}" type="slidenum">
              <a:rPr lang="en-US"/>
              <a:pPr/>
              <a:t>23</a:t>
            </a:fld>
            <a:endParaRPr lang="en-US"/>
          </a:p>
        </p:txBody>
      </p:sp>
      <p:sp>
        <p:nvSpPr>
          <p:cNvPr id="24579" name="Rectangle 2"/>
          <p:cNvSpPr>
            <a:spLocks noChangeArrowheads="1"/>
          </p:cNvSpPr>
          <p:nvPr/>
        </p:nvSpPr>
        <p:spPr bwMode="auto">
          <a:xfrm>
            <a:off x="76200" y="155575"/>
            <a:ext cx="8402172" cy="523220"/>
          </a:xfrm>
          <a:prstGeom prst="rect">
            <a:avLst/>
          </a:prstGeom>
          <a:noFill/>
          <a:ln w="9525">
            <a:noFill/>
            <a:miter lim="800000"/>
            <a:headEnd/>
            <a:tailEnd/>
          </a:ln>
        </p:spPr>
        <p:txBody>
          <a:bodyPr wrap="none">
            <a:spAutoFit/>
          </a:bodyPr>
          <a:lstStyle/>
          <a:p>
            <a:r>
              <a:rPr lang="en-US" sz="2800" b="1" dirty="0">
                <a:solidFill>
                  <a:srgbClr val="393738"/>
                </a:solidFill>
              </a:rPr>
              <a:t>Preliminary </a:t>
            </a:r>
            <a:r>
              <a:rPr lang="en-US" sz="2800" b="1" dirty="0" smtClean="0">
                <a:solidFill>
                  <a:srgbClr val="393738"/>
                </a:solidFill>
              </a:rPr>
              <a:t>Results: Transit, Bike-Walk Increase</a:t>
            </a:r>
            <a:endParaRPr lang="en-US" sz="2800" b="1" dirty="0">
              <a:solidFill>
                <a:srgbClr val="393738"/>
              </a:solidFill>
            </a:endParaRPr>
          </a:p>
        </p:txBody>
      </p:sp>
      <p:sp>
        <p:nvSpPr>
          <p:cNvPr id="24580" name="Line 3"/>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
        <p:nvSpPr>
          <p:cNvPr id="24581" name="Rectangle 8"/>
          <p:cNvSpPr>
            <a:spLocks noChangeArrowheads="1"/>
          </p:cNvSpPr>
          <p:nvPr/>
        </p:nvSpPr>
        <p:spPr bwMode="auto">
          <a:xfrm>
            <a:off x="152400" y="1143000"/>
            <a:ext cx="8763000" cy="4953000"/>
          </a:xfrm>
          <a:prstGeom prst="rect">
            <a:avLst/>
          </a:prstGeom>
          <a:noFill/>
          <a:ln w="9525">
            <a:noFill/>
            <a:miter lim="800000"/>
            <a:headEnd/>
            <a:tailEnd/>
          </a:ln>
        </p:spPr>
        <p:txBody>
          <a:bodyPr/>
          <a:lstStyle/>
          <a:p>
            <a:pPr marL="465138" indent="-465138">
              <a:spcBef>
                <a:spcPct val="20000"/>
              </a:spcBef>
            </a:pPr>
            <a:endParaRPr lang="en-US" sz="2700">
              <a:latin typeface="Myriad Pro" pitchFamily="34" charset="0"/>
            </a:endParaRPr>
          </a:p>
        </p:txBody>
      </p:sp>
      <p:sp>
        <p:nvSpPr>
          <p:cNvPr id="9" name="Content Placeholder 8"/>
          <p:cNvSpPr>
            <a:spLocks noGrp="1"/>
          </p:cNvSpPr>
          <p:nvPr>
            <p:ph idx="1"/>
          </p:nvPr>
        </p:nvSpPr>
        <p:spPr>
          <a:xfrm>
            <a:off x="304800" y="5410200"/>
            <a:ext cx="8229600" cy="1249363"/>
          </a:xfrm>
        </p:spPr>
        <p:txBody>
          <a:bodyPr/>
          <a:lstStyle/>
          <a:p>
            <a:r>
              <a:rPr lang="en-US" sz="2000" dirty="0" smtClean="0">
                <a:latin typeface="Arial Black" pitchFamily="34" charset="0"/>
              </a:rPr>
              <a:t>Moving jobs and households closer together increases bike and walk trips.</a:t>
            </a:r>
          </a:p>
          <a:p>
            <a:r>
              <a:rPr lang="en-US" sz="2000" dirty="0" smtClean="0">
                <a:latin typeface="Arial Black" pitchFamily="34" charset="0"/>
              </a:rPr>
              <a:t>New regional BRT system makes transit a more viable option.</a:t>
            </a:r>
            <a:endParaRPr lang="en-US" sz="2000" dirty="0">
              <a:latin typeface="Arial Black" pitchFamily="34" charset="0"/>
            </a:endParaRPr>
          </a:p>
        </p:txBody>
      </p:sp>
      <p:graphicFrame>
        <p:nvGraphicFramePr>
          <p:cNvPr id="40963" name="Object 3"/>
          <p:cNvGraphicFramePr>
            <a:graphicFrameLocks noChangeAspect="1"/>
          </p:cNvGraphicFramePr>
          <p:nvPr/>
        </p:nvGraphicFramePr>
        <p:xfrm>
          <a:off x="879475" y="838200"/>
          <a:ext cx="7350125" cy="4422775"/>
        </p:xfrm>
        <a:graphic>
          <a:graphicData uri="http://schemas.openxmlformats.org/presentationml/2006/ole">
            <p:oleObj spid="_x0000_s40963" name="Worksheet" r:id="rId3" imgW="4590991" imgH="2762191" progId="Excel.Sheet.8">
              <p:link updateAutomatic="1"/>
            </p:oleObj>
          </a:graphicData>
        </a:graphic>
      </p:graphicFrame>
      <p:cxnSp>
        <p:nvCxnSpPr>
          <p:cNvPr id="10" name="Straight Connector 9"/>
          <p:cNvCxnSpPr/>
          <p:nvPr/>
        </p:nvCxnSpPr>
        <p:spPr>
          <a:xfrm>
            <a:off x="1828800" y="4572000"/>
            <a:ext cx="6096000" cy="0"/>
          </a:xfrm>
          <a:prstGeom prst="line">
            <a:avLst/>
          </a:prstGeom>
          <a:ln/>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p:spPr>
        <p:txBody>
          <a:bodyPr/>
          <a:lstStyle/>
          <a:p>
            <a:fld id="{1C6A6020-38A6-40DB-A060-E47CD7F03B96}" type="slidenum">
              <a:rPr lang="en-US"/>
              <a:pPr/>
              <a:t>24</a:t>
            </a:fld>
            <a:endParaRPr lang="en-US"/>
          </a:p>
        </p:txBody>
      </p:sp>
      <p:sp>
        <p:nvSpPr>
          <p:cNvPr id="25603" name="Rectangle 2"/>
          <p:cNvSpPr>
            <a:spLocks noChangeArrowheads="1"/>
          </p:cNvSpPr>
          <p:nvPr/>
        </p:nvSpPr>
        <p:spPr bwMode="auto">
          <a:xfrm>
            <a:off x="76200" y="155575"/>
            <a:ext cx="2903359" cy="523220"/>
          </a:xfrm>
          <a:prstGeom prst="rect">
            <a:avLst/>
          </a:prstGeom>
          <a:noFill/>
          <a:ln w="9525">
            <a:noFill/>
            <a:miter lim="800000"/>
            <a:headEnd/>
            <a:tailEnd/>
          </a:ln>
        </p:spPr>
        <p:txBody>
          <a:bodyPr wrap="none">
            <a:spAutoFit/>
          </a:bodyPr>
          <a:lstStyle/>
          <a:p>
            <a:r>
              <a:rPr lang="en-US" sz="2800" b="1" dirty="0" smtClean="0">
                <a:solidFill>
                  <a:srgbClr val="393738"/>
                </a:solidFill>
              </a:rPr>
              <a:t>Notable Results</a:t>
            </a:r>
            <a:endParaRPr lang="en-US" sz="2800" b="1" dirty="0">
              <a:solidFill>
                <a:srgbClr val="393738"/>
              </a:solidFill>
            </a:endParaRPr>
          </a:p>
        </p:txBody>
      </p:sp>
      <p:sp>
        <p:nvSpPr>
          <p:cNvPr id="25604" name="Line 3"/>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
        <p:nvSpPr>
          <p:cNvPr id="25605" name="Rectangle 4"/>
          <p:cNvSpPr>
            <a:spLocks noChangeArrowheads="1"/>
          </p:cNvSpPr>
          <p:nvPr/>
        </p:nvSpPr>
        <p:spPr bwMode="auto">
          <a:xfrm>
            <a:off x="381000" y="1219200"/>
            <a:ext cx="8382000" cy="4953000"/>
          </a:xfrm>
          <a:prstGeom prst="rect">
            <a:avLst/>
          </a:prstGeom>
          <a:noFill/>
          <a:ln w="9525">
            <a:noFill/>
            <a:miter lim="800000"/>
            <a:headEnd/>
            <a:tailEnd/>
          </a:ln>
        </p:spPr>
        <p:txBody>
          <a:bodyPr/>
          <a:lstStyle/>
          <a:p>
            <a:pPr marL="609600" indent="-609600">
              <a:spcBef>
                <a:spcPct val="20000"/>
              </a:spcBef>
              <a:buFontTx/>
              <a:buAutoNum type="arabicPeriod"/>
            </a:pPr>
            <a:r>
              <a:rPr lang="en-US" sz="2700" dirty="0" smtClean="0">
                <a:latin typeface="Myriad Pro" pitchFamily="34" charset="0"/>
              </a:rPr>
              <a:t>2.2% increase in Households, yet only a 1% increase in motorized trips.</a:t>
            </a:r>
          </a:p>
          <a:p>
            <a:pPr marL="1066800" lvl="1" indent="-609600">
              <a:spcBef>
                <a:spcPct val="20000"/>
              </a:spcBef>
              <a:buFont typeface="Arial" pitchFamily="34" charset="0"/>
              <a:buChar char="•"/>
            </a:pPr>
            <a:r>
              <a:rPr lang="en-US" sz="2400" dirty="0" smtClean="0">
                <a:latin typeface="Myriad Pro" pitchFamily="34" charset="0"/>
              </a:rPr>
              <a:t>Concentrating households in activity centers provides more bike and walk options.</a:t>
            </a:r>
          </a:p>
          <a:p>
            <a:pPr marL="609600" indent="-609600">
              <a:spcBef>
                <a:spcPct val="20000"/>
              </a:spcBef>
              <a:buFontTx/>
              <a:buAutoNum type="arabicPeriod"/>
            </a:pPr>
            <a:r>
              <a:rPr lang="en-US" sz="2700" dirty="0" smtClean="0">
                <a:latin typeface="Myriad Pro" pitchFamily="34" charset="0"/>
              </a:rPr>
              <a:t>HOV use virtually unchanged. </a:t>
            </a:r>
          </a:p>
          <a:p>
            <a:pPr marL="1066800" lvl="1" indent="-609600">
              <a:spcBef>
                <a:spcPct val="20000"/>
              </a:spcBef>
              <a:buFont typeface="Arial" pitchFamily="34" charset="0"/>
              <a:buChar char="•"/>
            </a:pPr>
            <a:r>
              <a:rPr lang="en-US" sz="2400" dirty="0" smtClean="0">
                <a:latin typeface="Myriad Pro" pitchFamily="34" charset="0"/>
              </a:rPr>
              <a:t>Could be result of large increase in transit service.</a:t>
            </a:r>
            <a:endParaRPr lang="en-US" sz="2400" dirty="0" smtClean="0">
              <a:latin typeface="Myriad Pro" pitchFamily="34" charset="0"/>
            </a:endParaRPr>
          </a:p>
          <a:p>
            <a:pPr marL="609600" indent="-609600">
              <a:spcBef>
                <a:spcPct val="20000"/>
              </a:spcBef>
              <a:buFontTx/>
              <a:buAutoNum type="arabicPeriod"/>
            </a:pPr>
            <a:r>
              <a:rPr lang="en-US" sz="2700" dirty="0" smtClean="0">
                <a:latin typeface="Myriad Pro" pitchFamily="34" charset="0"/>
              </a:rPr>
              <a:t>Total VMT increase of 2.5%, but VMT per Capita only increased 0.3%.</a:t>
            </a:r>
          </a:p>
          <a:p>
            <a:pPr marL="1066800" lvl="1" indent="-609600">
              <a:spcBef>
                <a:spcPct val="20000"/>
              </a:spcBef>
              <a:buFont typeface="Arial" pitchFamily="34" charset="0"/>
              <a:buChar char="•"/>
            </a:pPr>
            <a:r>
              <a:rPr lang="en-US" sz="2400" dirty="0" smtClean="0">
                <a:latin typeface="Myriad Pro" pitchFamily="34" charset="0"/>
              </a:rPr>
              <a:t>VMT increase due mostly to increase in households.</a:t>
            </a:r>
            <a:endParaRPr lang="en-US" sz="2700" dirty="0">
              <a:latin typeface="Myriad Pro" pitchFamily="34" charset="0"/>
            </a:endParaRPr>
          </a:p>
          <a:p>
            <a:pPr marL="609600" indent="-609600">
              <a:spcBef>
                <a:spcPct val="20000"/>
              </a:spcBef>
            </a:pPr>
            <a:endParaRPr lang="en-US" sz="2700" dirty="0">
              <a:latin typeface="Myriad Pro" pitchFamily="34" charset="0"/>
            </a:endParaRPr>
          </a:p>
        </p:txBody>
      </p:sp>
      <p:sp>
        <p:nvSpPr>
          <p:cNvPr id="6" name="Explosion 1 5"/>
          <p:cNvSpPr/>
          <p:nvPr/>
        </p:nvSpPr>
        <p:spPr>
          <a:xfrm>
            <a:off x="7010400" y="0"/>
            <a:ext cx="1524000" cy="1295400"/>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rPr>
              <a:t>!!!</a:t>
            </a:r>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p:spPr>
        <p:txBody>
          <a:bodyPr/>
          <a:lstStyle/>
          <a:p>
            <a:fld id="{1C6A6020-38A6-40DB-A060-E47CD7F03B96}" type="slidenum">
              <a:rPr lang="en-US"/>
              <a:pPr/>
              <a:t>25</a:t>
            </a:fld>
            <a:endParaRPr lang="en-US"/>
          </a:p>
        </p:txBody>
      </p:sp>
      <p:sp>
        <p:nvSpPr>
          <p:cNvPr id="25603" name="Rectangle 2"/>
          <p:cNvSpPr>
            <a:spLocks noChangeArrowheads="1"/>
          </p:cNvSpPr>
          <p:nvPr/>
        </p:nvSpPr>
        <p:spPr bwMode="auto">
          <a:xfrm>
            <a:off x="76200" y="155575"/>
            <a:ext cx="7377341" cy="523220"/>
          </a:xfrm>
          <a:prstGeom prst="rect">
            <a:avLst/>
          </a:prstGeom>
          <a:noFill/>
          <a:ln w="9525">
            <a:noFill/>
            <a:miter lim="800000"/>
            <a:headEnd/>
            <a:tailEnd/>
          </a:ln>
        </p:spPr>
        <p:txBody>
          <a:bodyPr wrap="none">
            <a:spAutoFit/>
          </a:bodyPr>
          <a:lstStyle/>
          <a:p>
            <a:r>
              <a:rPr lang="en-US" sz="2800" b="1" dirty="0" smtClean="0">
                <a:solidFill>
                  <a:srgbClr val="393738"/>
                </a:solidFill>
              </a:rPr>
              <a:t>Preliminary Costs and Revenue Estimates</a:t>
            </a:r>
            <a:endParaRPr lang="en-US" sz="2800" b="1" dirty="0">
              <a:solidFill>
                <a:srgbClr val="393738"/>
              </a:solidFill>
            </a:endParaRPr>
          </a:p>
        </p:txBody>
      </p:sp>
      <p:sp>
        <p:nvSpPr>
          <p:cNvPr id="25604" name="Line 3"/>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
        <p:nvSpPr>
          <p:cNvPr id="25605" name="Rectangle 4"/>
          <p:cNvSpPr>
            <a:spLocks noChangeArrowheads="1"/>
          </p:cNvSpPr>
          <p:nvPr/>
        </p:nvSpPr>
        <p:spPr bwMode="auto">
          <a:xfrm>
            <a:off x="152400" y="1143000"/>
            <a:ext cx="8763000" cy="4953000"/>
          </a:xfrm>
          <a:prstGeom prst="rect">
            <a:avLst/>
          </a:prstGeom>
          <a:noFill/>
          <a:ln w="9525">
            <a:noFill/>
            <a:miter lim="800000"/>
            <a:headEnd/>
            <a:tailEnd/>
          </a:ln>
        </p:spPr>
        <p:txBody>
          <a:bodyPr/>
          <a:lstStyle/>
          <a:p>
            <a:pPr marL="609600" indent="-609600">
              <a:spcBef>
                <a:spcPct val="20000"/>
              </a:spcBef>
              <a:buFont typeface="+mj-lt"/>
              <a:buAutoNum type="arabicPeriod"/>
            </a:pPr>
            <a:endParaRPr lang="en-US" sz="2700" dirty="0">
              <a:latin typeface="Myriad Pro" pitchFamily="34" charset="0"/>
            </a:endParaRPr>
          </a:p>
        </p:txBody>
      </p:sp>
      <p:sp>
        <p:nvSpPr>
          <p:cNvPr id="9" name="Content Placeholder 8"/>
          <p:cNvSpPr>
            <a:spLocks noGrp="1"/>
          </p:cNvSpPr>
          <p:nvPr>
            <p:ph idx="1"/>
          </p:nvPr>
        </p:nvSpPr>
        <p:spPr>
          <a:xfrm>
            <a:off x="457200" y="1066800"/>
            <a:ext cx="8229600" cy="5059363"/>
          </a:xfrm>
        </p:spPr>
        <p:txBody>
          <a:bodyPr/>
          <a:lstStyle/>
          <a:p>
            <a:pPr marL="514350" indent="-514350"/>
            <a:r>
              <a:rPr lang="en-US" sz="2800" dirty="0" smtClean="0"/>
              <a:t>Annual Revenues*</a:t>
            </a:r>
          </a:p>
          <a:p>
            <a:pPr marL="914400" lvl="1" indent="-514350"/>
            <a:r>
              <a:rPr lang="en-US" sz="2000" dirty="0" smtClean="0"/>
              <a:t>Toll Lane Network:  $3 billion</a:t>
            </a:r>
          </a:p>
          <a:p>
            <a:pPr marL="1314450" lvl="2" indent="-514350"/>
            <a:r>
              <a:rPr lang="en-US" sz="1800" dirty="0" smtClean="0"/>
              <a:t>In line with results from 2006 pricing study</a:t>
            </a:r>
          </a:p>
          <a:p>
            <a:pPr marL="914400" lvl="1" indent="-514350"/>
            <a:r>
              <a:rPr lang="en-US" sz="2000" dirty="0" smtClean="0"/>
              <a:t>Transit Network:  $100 million</a:t>
            </a:r>
          </a:p>
          <a:p>
            <a:pPr marL="1314450" lvl="2" indent="-514350"/>
            <a:r>
              <a:rPr lang="en-US" sz="1800" dirty="0" smtClean="0"/>
              <a:t>Rough estimate, assumes $2.50 average fare</a:t>
            </a:r>
          </a:p>
          <a:p>
            <a:pPr marL="514350" indent="-514350"/>
            <a:r>
              <a:rPr lang="en-US" sz="2800" dirty="0" smtClean="0"/>
              <a:t>Capital Costs</a:t>
            </a:r>
          </a:p>
          <a:p>
            <a:pPr marL="914400" lvl="1" indent="-514350"/>
            <a:r>
              <a:rPr lang="en-US" sz="2000" dirty="0" smtClean="0"/>
              <a:t>Toll Network:  $50 billion</a:t>
            </a:r>
            <a:endParaRPr lang="en-US" sz="2400" dirty="0" smtClean="0"/>
          </a:p>
          <a:p>
            <a:pPr marL="1314450" lvl="2" indent="-514350"/>
            <a:r>
              <a:rPr lang="en-US" sz="1800" dirty="0" smtClean="0"/>
              <a:t>From 2006 pricing study</a:t>
            </a:r>
          </a:p>
          <a:p>
            <a:pPr marL="1314450" lvl="2" indent="-514350"/>
            <a:r>
              <a:rPr lang="en-US" sz="1800" dirty="0" smtClean="0"/>
              <a:t>Can be reduced by $10 billion if interchanges not serving activity centers are replaced by slip ramps.</a:t>
            </a:r>
          </a:p>
          <a:p>
            <a:pPr marL="914400" lvl="1" indent="-514350"/>
            <a:r>
              <a:rPr lang="en-US" sz="2000" dirty="0" smtClean="0"/>
              <a:t>Transit Network: $2 billion	</a:t>
            </a:r>
          </a:p>
          <a:p>
            <a:pPr marL="514350" indent="-514350"/>
            <a:r>
              <a:rPr lang="en-US" sz="2800" dirty="0" smtClean="0"/>
              <a:t>Operating Costs</a:t>
            </a:r>
          </a:p>
          <a:p>
            <a:pPr marL="914400" lvl="1" indent="-514350"/>
            <a:r>
              <a:rPr lang="en-US" sz="2000" dirty="0" smtClean="0"/>
              <a:t>Toll Network: Incorporated in capital costs</a:t>
            </a:r>
          </a:p>
          <a:p>
            <a:pPr marL="914400" lvl="1" indent="-514350"/>
            <a:r>
              <a:rPr lang="en-US" sz="2000" dirty="0" smtClean="0"/>
              <a:t>Transit Network:  $250 million</a:t>
            </a:r>
            <a:endParaRPr lang="en-US" sz="2400" dirty="0" smtClean="0"/>
          </a:p>
        </p:txBody>
      </p:sp>
      <p:grpSp>
        <p:nvGrpSpPr>
          <p:cNvPr id="2" name="Group 13"/>
          <p:cNvGrpSpPr/>
          <p:nvPr/>
        </p:nvGrpSpPr>
        <p:grpSpPr>
          <a:xfrm>
            <a:off x="7391400" y="228600"/>
            <a:ext cx="1143000" cy="1524000"/>
            <a:chOff x="7315200" y="152400"/>
            <a:chExt cx="1143000" cy="1524000"/>
          </a:xfrm>
        </p:grpSpPr>
        <p:sp>
          <p:nvSpPr>
            <p:cNvPr id="13" name="Down Arrow 12"/>
            <p:cNvSpPr/>
            <p:nvPr/>
          </p:nvSpPr>
          <p:spPr>
            <a:xfrm>
              <a:off x="7696200" y="609600"/>
              <a:ext cx="762000" cy="10668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
              </a:r>
              <a:endParaRPr lang="en-US" dirty="0">
                <a:solidFill>
                  <a:schemeClr val="tx1"/>
                </a:solidFill>
              </a:endParaRPr>
            </a:p>
          </p:txBody>
        </p:sp>
        <p:sp>
          <p:nvSpPr>
            <p:cNvPr id="12" name="Up Arrow 11"/>
            <p:cNvSpPr/>
            <p:nvPr/>
          </p:nvSpPr>
          <p:spPr>
            <a:xfrm>
              <a:off x="7315200" y="152400"/>
              <a:ext cx="838200" cy="990600"/>
            </a:xfrm>
            <a:prstGeom prst="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
              </a:r>
              <a:endParaRPr lang="en-US" dirty="0">
                <a:solidFill>
                  <a:schemeClr val="tx1"/>
                </a:solidFill>
              </a:endParaRPr>
            </a:p>
          </p:txBody>
        </p:sp>
      </p:grpSp>
      <p:sp>
        <p:nvSpPr>
          <p:cNvPr id="10" name="Content Placeholder 8"/>
          <p:cNvSpPr txBox="1">
            <a:spLocks/>
          </p:cNvSpPr>
          <p:nvPr/>
        </p:nvSpPr>
        <p:spPr bwMode="auto">
          <a:xfrm>
            <a:off x="4191000" y="6477000"/>
            <a:ext cx="4953000"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tabLst/>
              <a:defRPr/>
            </a:pPr>
            <a:r>
              <a:rPr kumimoji="0" lang="en-US" sz="1200" b="0" i="0" u="none" strike="noStrike" kern="0" cap="none" spc="0" normalizeH="0" baseline="0" noProof="0" dirty="0" smtClean="0">
                <a:ln>
                  <a:noFill/>
                </a:ln>
                <a:solidFill>
                  <a:schemeClr val="tx1"/>
                </a:solidFill>
                <a:effectLst/>
                <a:uLnTx/>
                <a:uFillTx/>
                <a:latin typeface="Arial Black" pitchFamily="34" charset="0"/>
                <a:ea typeface="+mn-ea"/>
                <a:cs typeface="+mn-cs"/>
              </a:rPr>
              <a:t>Costs in 2010 $</a:t>
            </a:r>
            <a:endParaRPr kumimoji="0" lang="en-US" sz="1200" b="0" i="0" u="none" strike="noStrike" kern="0" cap="none" spc="0" normalizeH="0" baseline="0" noProof="0" dirty="0">
              <a:ln>
                <a:noFill/>
              </a:ln>
              <a:solidFill>
                <a:schemeClr val="tx1"/>
              </a:solidFill>
              <a:effectLst/>
              <a:uLnTx/>
              <a:uFillTx/>
              <a:latin typeface="Arial Black" pitchFamily="34" charset="0"/>
              <a:ea typeface="+mn-ea"/>
              <a:cs typeface="+mn-cs"/>
            </a:endParaRPr>
          </a:p>
        </p:txBody>
      </p:sp>
      <p:sp>
        <p:nvSpPr>
          <p:cNvPr id="11" name="Content Placeholder 8"/>
          <p:cNvSpPr txBox="1">
            <a:spLocks/>
          </p:cNvSpPr>
          <p:nvPr/>
        </p:nvSpPr>
        <p:spPr bwMode="auto">
          <a:xfrm>
            <a:off x="6477000" y="4800600"/>
            <a:ext cx="2438400" cy="914400"/>
          </a:xfrm>
          <a:prstGeom prst="rect">
            <a:avLst/>
          </a:prstGeom>
          <a:noFill/>
          <a:ln w="38100">
            <a:solidFill>
              <a:srgbClr val="FF0000"/>
            </a:solidFill>
            <a:miter lim="800000"/>
            <a:headEnd/>
            <a:tailEnd/>
          </a:ln>
        </p:spPr>
        <p:txBody>
          <a:bodyPr vert="horz" wrap="square" lIns="91440" tIns="45720" rIns="91440" bIns="45720" numCol="1" anchor="t" anchorCtr="0" compatLnSpc="1">
            <a:prstTxWarp prst="textNoShape">
              <a:avLst/>
            </a:prstTxWarp>
          </a:bodyPr>
          <a:lstStyle/>
          <a:p>
            <a:pPr marR="0" lvl="0" algn="ctr" defTabSz="914400" rtl="0" eaLnBrk="0" fontAlgn="base" latinLnBrk="0" hangingPunct="0">
              <a:lnSpc>
                <a:spcPct val="100000"/>
              </a:lnSpc>
              <a:spcBef>
                <a:spcPct val="20000"/>
              </a:spcBef>
              <a:spcAft>
                <a:spcPct val="0"/>
              </a:spcAft>
              <a:buClrTx/>
              <a:buSzTx/>
              <a:tabLst/>
              <a:defRPr/>
            </a:pPr>
            <a:r>
              <a:rPr kumimoji="0" lang="en-US" sz="1200" i="1" u="none" strike="noStrike" kern="0" cap="none" spc="0" normalizeH="0" baseline="0" noProof="0" dirty="0" smtClean="0">
                <a:ln>
                  <a:noFill/>
                </a:ln>
                <a:solidFill>
                  <a:schemeClr val="tx1"/>
                </a:solidFill>
                <a:effectLst/>
                <a:uLnTx/>
                <a:uFillTx/>
                <a:latin typeface="+mj-lt"/>
                <a:ea typeface="+mn-ea"/>
                <a:cs typeface="+mn-cs"/>
              </a:rPr>
              <a:t>A</a:t>
            </a:r>
            <a:r>
              <a:rPr kumimoji="0" lang="en-US" sz="1200" i="1" u="none" strike="noStrike" kern="0" cap="none" spc="0" normalizeH="0" noProof="0" dirty="0" smtClean="0">
                <a:ln>
                  <a:noFill/>
                </a:ln>
                <a:solidFill>
                  <a:schemeClr val="tx1"/>
                </a:solidFill>
                <a:effectLst/>
                <a:uLnTx/>
                <a:uFillTx/>
                <a:latin typeface="+mj-lt"/>
                <a:ea typeface="+mn-ea"/>
                <a:cs typeface="+mn-cs"/>
              </a:rPr>
              <a:t> sketch analysis suggests annual revenues approximately equal annualized costs, as with previous pricing study.</a:t>
            </a:r>
            <a:endParaRPr kumimoji="0" lang="en-US" sz="1200" i="1" u="none" strike="noStrike" kern="0" cap="none" spc="0" normalizeH="0" baseline="0" noProof="0" dirty="0">
              <a:ln>
                <a:noFill/>
              </a:ln>
              <a:solidFill>
                <a:schemeClr val="tx1"/>
              </a:solidFill>
              <a:effectLst/>
              <a:uLnTx/>
              <a:uFillTx/>
              <a:latin typeface="+mj-lt"/>
              <a:ea typeface="+mn-ea"/>
              <a:cs typeface="+mn-cs"/>
            </a:endParaRPr>
          </a:p>
        </p:txBody>
      </p:sp>
      <p:sp>
        <p:nvSpPr>
          <p:cNvPr id="14" name="Content Placeholder 8"/>
          <p:cNvSpPr txBox="1">
            <a:spLocks/>
          </p:cNvSpPr>
          <p:nvPr/>
        </p:nvSpPr>
        <p:spPr bwMode="auto">
          <a:xfrm>
            <a:off x="152400" y="6477000"/>
            <a:ext cx="5486400"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R="0" lvl="0" algn="l" defTabSz="914400" rtl="0" eaLnBrk="0" fontAlgn="base" latinLnBrk="0" hangingPunct="0">
              <a:lnSpc>
                <a:spcPct val="100000"/>
              </a:lnSpc>
              <a:spcBef>
                <a:spcPct val="20000"/>
              </a:spcBef>
              <a:spcAft>
                <a:spcPct val="0"/>
              </a:spcAft>
              <a:buClrTx/>
              <a:buSzTx/>
              <a:tabLst/>
              <a:defRPr/>
            </a:pPr>
            <a:r>
              <a:rPr kumimoji="0" lang="en-US" sz="1200" b="0" i="0" u="none" strike="noStrike" kern="0" cap="none" spc="0" normalizeH="0" baseline="0" noProof="0" dirty="0" smtClean="0">
                <a:ln>
                  <a:noFill/>
                </a:ln>
                <a:solidFill>
                  <a:schemeClr val="tx1"/>
                </a:solidFill>
                <a:effectLst/>
                <a:uLnTx/>
                <a:uFillTx/>
                <a:latin typeface="+mj-lt"/>
                <a:ea typeface="+mn-ea"/>
                <a:cs typeface="+mn-cs"/>
              </a:rPr>
              <a:t>*Does no</a:t>
            </a:r>
            <a:r>
              <a:rPr lang="en-US" sz="1200" kern="0" dirty="0" smtClean="0">
                <a:latin typeface="+mj-lt"/>
              </a:rPr>
              <a:t>t include potential tax-increment financing (value capture) revenues.</a:t>
            </a:r>
            <a:endParaRPr kumimoji="0" lang="en-US" sz="1200" b="0" i="0" u="none" strike="noStrike" kern="0" cap="none" spc="0" normalizeH="0" baseline="0" noProof="0" dirty="0">
              <a:ln>
                <a:noFill/>
              </a:ln>
              <a:solidFill>
                <a:schemeClr val="tx1"/>
              </a:solidFill>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p:spPr>
        <p:txBody>
          <a:bodyPr/>
          <a:lstStyle/>
          <a:p>
            <a:fld id="{1C6A6020-38A6-40DB-A060-E47CD7F03B96}" type="slidenum">
              <a:rPr lang="en-US"/>
              <a:pPr/>
              <a:t>26</a:t>
            </a:fld>
            <a:endParaRPr lang="en-US"/>
          </a:p>
        </p:txBody>
      </p:sp>
      <p:sp>
        <p:nvSpPr>
          <p:cNvPr id="25603" name="Rectangle 2"/>
          <p:cNvSpPr>
            <a:spLocks noChangeArrowheads="1"/>
          </p:cNvSpPr>
          <p:nvPr/>
        </p:nvSpPr>
        <p:spPr bwMode="auto">
          <a:xfrm>
            <a:off x="76200" y="155575"/>
            <a:ext cx="5571333" cy="523220"/>
          </a:xfrm>
          <a:prstGeom prst="rect">
            <a:avLst/>
          </a:prstGeom>
          <a:noFill/>
          <a:ln w="9525">
            <a:noFill/>
            <a:miter lim="800000"/>
            <a:headEnd/>
            <a:tailEnd/>
          </a:ln>
        </p:spPr>
        <p:txBody>
          <a:bodyPr wrap="none">
            <a:spAutoFit/>
          </a:bodyPr>
          <a:lstStyle/>
          <a:p>
            <a:r>
              <a:rPr lang="en-US" sz="2800" b="1" dirty="0" smtClean="0">
                <a:solidFill>
                  <a:srgbClr val="393738"/>
                </a:solidFill>
              </a:rPr>
              <a:t>Topics for Further Investigation</a:t>
            </a:r>
            <a:endParaRPr lang="en-US" sz="2800" b="1" dirty="0">
              <a:solidFill>
                <a:srgbClr val="393738"/>
              </a:solidFill>
            </a:endParaRPr>
          </a:p>
        </p:txBody>
      </p:sp>
      <p:sp>
        <p:nvSpPr>
          <p:cNvPr id="25604" name="Line 3"/>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
        <p:nvSpPr>
          <p:cNvPr id="25605" name="Rectangle 4"/>
          <p:cNvSpPr>
            <a:spLocks noChangeArrowheads="1"/>
          </p:cNvSpPr>
          <p:nvPr/>
        </p:nvSpPr>
        <p:spPr bwMode="auto">
          <a:xfrm>
            <a:off x="152400" y="1143000"/>
            <a:ext cx="8763000" cy="4953000"/>
          </a:xfrm>
          <a:prstGeom prst="rect">
            <a:avLst/>
          </a:prstGeom>
          <a:noFill/>
          <a:ln w="9525">
            <a:noFill/>
            <a:miter lim="800000"/>
            <a:headEnd/>
            <a:tailEnd/>
          </a:ln>
        </p:spPr>
        <p:txBody>
          <a:bodyPr/>
          <a:lstStyle/>
          <a:p>
            <a:pPr marL="609600" indent="-609600">
              <a:spcBef>
                <a:spcPct val="20000"/>
              </a:spcBef>
              <a:buFont typeface="+mj-lt"/>
              <a:buAutoNum type="arabicPeriod"/>
            </a:pPr>
            <a:endParaRPr lang="en-US" sz="2700" dirty="0">
              <a:latin typeface="Myriad Pro" pitchFamily="34" charset="0"/>
            </a:endParaRPr>
          </a:p>
        </p:txBody>
      </p:sp>
      <p:sp>
        <p:nvSpPr>
          <p:cNvPr id="9" name="Content Placeholder 8"/>
          <p:cNvSpPr>
            <a:spLocks noGrp="1"/>
          </p:cNvSpPr>
          <p:nvPr>
            <p:ph idx="1"/>
          </p:nvPr>
        </p:nvSpPr>
        <p:spPr>
          <a:xfrm>
            <a:off x="457200" y="1066800"/>
            <a:ext cx="8229600" cy="5562600"/>
          </a:xfrm>
        </p:spPr>
        <p:txBody>
          <a:bodyPr/>
          <a:lstStyle/>
          <a:p>
            <a:pPr marL="514350" indent="-514350">
              <a:buFont typeface="+mj-lt"/>
              <a:buAutoNum type="arabicPeriod"/>
            </a:pPr>
            <a:r>
              <a:rPr lang="en-US" sz="2800" dirty="0" smtClean="0"/>
              <a:t>How does toll lane speed impact network?</a:t>
            </a:r>
          </a:p>
          <a:p>
            <a:pPr marL="914400" lvl="1" indent="-514350"/>
            <a:r>
              <a:rPr lang="en-US" sz="2000" dirty="0" smtClean="0"/>
              <a:t>Increase target speed for toll lanes.</a:t>
            </a:r>
          </a:p>
          <a:p>
            <a:pPr marL="914400" lvl="1" indent="-514350"/>
            <a:r>
              <a:rPr lang="en-US" sz="2000" dirty="0" smtClean="0"/>
              <a:t>Should increase tolls, increase congestion, reduce regional VMT.  Impact on total revenue unknown.</a:t>
            </a:r>
          </a:p>
          <a:p>
            <a:pPr marL="514350" indent="-514350">
              <a:buFont typeface="+mj-lt"/>
              <a:buAutoNum type="arabicPeriod"/>
            </a:pPr>
            <a:r>
              <a:rPr lang="en-US" sz="2800" dirty="0" smtClean="0"/>
              <a:t>What would be the effect of reducing the number of new lane miles?</a:t>
            </a:r>
          </a:p>
          <a:p>
            <a:pPr marL="914400" lvl="1" indent="-514350"/>
            <a:r>
              <a:rPr lang="en-US" sz="2000" dirty="0" smtClean="0"/>
              <a:t>For example, convert toll network from “add-two” to “add-one-take-one” or price more existing lanes.</a:t>
            </a:r>
          </a:p>
          <a:p>
            <a:pPr marL="914400" lvl="1" indent="-514350"/>
            <a:r>
              <a:rPr lang="en-US" sz="2000" dirty="0" smtClean="0"/>
              <a:t>Will reduce construction costs while increasing toll rates, revenues and congestion, and reducing VMT.</a:t>
            </a:r>
          </a:p>
          <a:p>
            <a:pPr marL="514350" indent="-514350">
              <a:buFont typeface="+mj-lt"/>
              <a:buAutoNum type="arabicPeriod"/>
            </a:pPr>
            <a:r>
              <a:rPr lang="en-US" sz="2800" dirty="0" smtClean="0"/>
              <a:t>What is the effect of changing transit service levels?</a:t>
            </a:r>
          </a:p>
          <a:p>
            <a:pPr marL="914400" lvl="1" indent="-514350"/>
            <a:r>
              <a:rPr lang="en-US" sz="2000" dirty="0" smtClean="0"/>
              <a:t>Explore viability of transit use for both peak and off-peak travel (all trip purposes) by reducing headways.</a:t>
            </a:r>
          </a:p>
          <a:p>
            <a:pPr marL="914400" lvl="1" indent="-514350"/>
            <a:endParaRPr lang="en-US" sz="2400" dirty="0"/>
          </a:p>
        </p:txBody>
      </p:sp>
      <p:grpSp>
        <p:nvGrpSpPr>
          <p:cNvPr id="14" name="Group 13"/>
          <p:cNvGrpSpPr/>
          <p:nvPr/>
        </p:nvGrpSpPr>
        <p:grpSpPr>
          <a:xfrm>
            <a:off x="7391400" y="228600"/>
            <a:ext cx="1143000" cy="1524000"/>
            <a:chOff x="7315200" y="152400"/>
            <a:chExt cx="1143000" cy="1524000"/>
          </a:xfrm>
        </p:grpSpPr>
        <p:sp>
          <p:nvSpPr>
            <p:cNvPr id="13" name="Down Arrow 12"/>
            <p:cNvSpPr/>
            <p:nvPr/>
          </p:nvSpPr>
          <p:spPr>
            <a:xfrm>
              <a:off x="7696200" y="609600"/>
              <a:ext cx="762000" cy="10668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
              </a:r>
              <a:endParaRPr lang="en-US" dirty="0">
                <a:solidFill>
                  <a:schemeClr val="tx1"/>
                </a:solidFill>
              </a:endParaRPr>
            </a:p>
          </p:txBody>
        </p:sp>
        <p:sp>
          <p:nvSpPr>
            <p:cNvPr id="12" name="Up Arrow 11"/>
            <p:cNvSpPr/>
            <p:nvPr/>
          </p:nvSpPr>
          <p:spPr>
            <a:xfrm>
              <a:off x="7315200" y="152400"/>
              <a:ext cx="838200" cy="990600"/>
            </a:xfrm>
            <a:prstGeom prst="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
              </a:r>
              <a:endParaRPr lang="en-US" dirty="0">
                <a:solidFill>
                  <a:schemeClr val="tx1"/>
                </a:solidFill>
              </a:endParaRPr>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p:spPr>
        <p:txBody>
          <a:bodyPr/>
          <a:lstStyle/>
          <a:p>
            <a:fld id="{1C6A6020-38A6-40DB-A060-E47CD7F03B96}" type="slidenum">
              <a:rPr lang="en-US"/>
              <a:pPr/>
              <a:t>27</a:t>
            </a:fld>
            <a:endParaRPr lang="en-US"/>
          </a:p>
        </p:txBody>
      </p:sp>
      <p:sp>
        <p:nvSpPr>
          <p:cNvPr id="25603" name="Rectangle 2"/>
          <p:cNvSpPr>
            <a:spLocks noChangeArrowheads="1"/>
          </p:cNvSpPr>
          <p:nvPr/>
        </p:nvSpPr>
        <p:spPr bwMode="auto">
          <a:xfrm>
            <a:off x="76200" y="155575"/>
            <a:ext cx="2044149" cy="523220"/>
          </a:xfrm>
          <a:prstGeom prst="rect">
            <a:avLst/>
          </a:prstGeom>
          <a:noFill/>
          <a:ln w="9525">
            <a:noFill/>
            <a:miter lim="800000"/>
            <a:headEnd/>
            <a:tailEnd/>
          </a:ln>
        </p:spPr>
        <p:txBody>
          <a:bodyPr wrap="none">
            <a:spAutoFit/>
          </a:bodyPr>
          <a:lstStyle/>
          <a:p>
            <a:r>
              <a:rPr lang="en-US" sz="2800" b="1" dirty="0" smtClean="0">
                <a:solidFill>
                  <a:srgbClr val="393738"/>
                </a:solidFill>
              </a:rPr>
              <a:t>Next Steps</a:t>
            </a:r>
            <a:endParaRPr lang="en-US" sz="2800" b="1" dirty="0">
              <a:solidFill>
                <a:srgbClr val="393738"/>
              </a:solidFill>
            </a:endParaRPr>
          </a:p>
        </p:txBody>
      </p:sp>
      <p:sp>
        <p:nvSpPr>
          <p:cNvPr id="25604" name="Line 3"/>
          <p:cNvSpPr>
            <a:spLocks noChangeShapeType="1"/>
          </p:cNvSpPr>
          <p:nvPr/>
        </p:nvSpPr>
        <p:spPr bwMode="auto">
          <a:xfrm>
            <a:off x="76200" y="685800"/>
            <a:ext cx="8763000" cy="0"/>
          </a:xfrm>
          <a:prstGeom prst="line">
            <a:avLst/>
          </a:prstGeom>
          <a:noFill/>
          <a:ln w="38100">
            <a:solidFill>
              <a:schemeClr val="tx1"/>
            </a:solidFill>
            <a:round/>
            <a:headEnd/>
            <a:tailEnd/>
          </a:ln>
        </p:spPr>
        <p:txBody>
          <a:bodyPr/>
          <a:lstStyle/>
          <a:p>
            <a:endParaRPr lang="en-US"/>
          </a:p>
        </p:txBody>
      </p:sp>
      <p:sp>
        <p:nvSpPr>
          <p:cNvPr id="25605" name="Rectangle 4"/>
          <p:cNvSpPr>
            <a:spLocks noChangeArrowheads="1"/>
          </p:cNvSpPr>
          <p:nvPr/>
        </p:nvSpPr>
        <p:spPr bwMode="auto">
          <a:xfrm>
            <a:off x="152400" y="1143000"/>
            <a:ext cx="8763000" cy="4953000"/>
          </a:xfrm>
          <a:prstGeom prst="rect">
            <a:avLst/>
          </a:prstGeom>
          <a:noFill/>
          <a:ln w="9525">
            <a:noFill/>
            <a:miter lim="800000"/>
            <a:headEnd/>
            <a:tailEnd/>
          </a:ln>
        </p:spPr>
        <p:txBody>
          <a:bodyPr/>
          <a:lstStyle/>
          <a:p>
            <a:pPr marL="609600" indent="-609600">
              <a:spcBef>
                <a:spcPct val="20000"/>
              </a:spcBef>
              <a:buFontTx/>
              <a:buAutoNum type="arabicPeriod"/>
            </a:pPr>
            <a:r>
              <a:rPr lang="en-US" sz="2700" dirty="0">
                <a:latin typeface="Myriad Pro" pitchFamily="34" charset="0"/>
              </a:rPr>
              <a:t>Briefing on status and preliminary analysis results to Scenario Study Task Force and TPB </a:t>
            </a:r>
            <a:r>
              <a:rPr lang="en-US" sz="2700" dirty="0" smtClean="0">
                <a:latin typeface="Myriad Pro" pitchFamily="34" charset="0"/>
              </a:rPr>
              <a:t>on January 20, </a:t>
            </a:r>
            <a:r>
              <a:rPr lang="en-US" sz="2700" dirty="0">
                <a:latin typeface="Myriad Pro" pitchFamily="34" charset="0"/>
              </a:rPr>
              <a:t>including demand, cost, air quality.</a:t>
            </a:r>
          </a:p>
          <a:p>
            <a:pPr marL="609600" indent="-609600">
              <a:spcBef>
                <a:spcPct val="20000"/>
              </a:spcBef>
            </a:pPr>
            <a:r>
              <a:rPr lang="en-US" sz="2700" dirty="0">
                <a:latin typeface="Myriad Pro" pitchFamily="34" charset="0"/>
              </a:rPr>
              <a:t>  </a:t>
            </a:r>
          </a:p>
          <a:p>
            <a:pPr marL="609600" indent="-609600">
              <a:spcBef>
                <a:spcPct val="20000"/>
              </a:spcBef>
            </a:pPr>
            <a:r>
              <a:rPr lang="en-US" sz="3200" dirty="0">
                <a:latin typeface="Myriad Pro" pitchFamily="34" charset="0"/>
              </a:rPr>
              <a:t>2.</a:t>
            </a:r>
            <a:r>
              <a:rPr lang="en-US" sz="2800" dirty="0">
                <a:latin typeface="Myriad Pro" pitchFamily="34" charset="0"/>
              </a:rPr>
              <a:t>   </a:t>
            </a:r>
            <a:r>
              <a:rPr lang="en-US" sz="2700" dirty="0">
                <a:latin typeface="Myriad Pro" pitchFamily="34" charset="0"/>
              </a:rPr>
              <a:t>Further analysis, refinements, sensitivity testing and benefit-cost analysis, with regular briefings, February to </a:t>
            </a:r>
            <a:r>
              <a:rPr lang="en-US" sz="2700" dirty="0" smtClean="0">
                <a:latin typeface="Myriad Pro" pitchFamily="34" charset="0"/>
              </a:rPr>
              <a:t>May.</a:t>
            </a:r>
            <a:endParaRPr lang="en-US" sz="2700" dirty="0">
              <a:latin typeface="Myriad Pro" pitchFamily="34" charset="0"/>
            </a:endParaRPr>
          </a:p>
          <a:p>
            <a:pPr marL="609600" indent="-609600">
              <a:spcBef>
                <a:spcPct val="20000"/>
              </a:spcBef>
            </a:pPr>
            <a:endParaRPr lang="en-US" sz="2700" dirty="0">
              <a:latin typeface="Myriad Pro" pitchFamily="34" charset="0"/>
            </a:endParaRPr>
          </a:p>
          <a:p>
            <a:pPr marL="609600" indent="-609600">
              <a:spcBef>
                <a:spcPct val="20000"/>
              </a:spcBef>
            </a:pPr>
            <a:r>
              <a:rPr lang="en-US" sz="3200" dirty="0">
                <a:latin typeface="Myriad Pro" pitchFamily="34" charset="0"/>
              </a:rPr>
              <a:t>3.</a:t>
            </a:r>
            <a:r>
              <a:rPr lang="en-US" sz="2800" dirty="0">
                <a:latin typeface="Myriad Pro" pitchFamily="34" charset="0"/>
              </a:rPr>
              <a:t>   Final report, </a:t>
            </a:r>
            <a:r>
              <a:rPr lang="en-US" sz="2800" dirty="0" smtClean="0">
                <a:latin typeface="Myriad Pro" pitchFamily="34" charset="0"/>
              </a:rPr>
              <a:t>June.</a:t>
            </a:r>
            <a:endParaRPr lang="en-US" sz="2700" dirty="0">
              <a:latin typeface="Myriad Pro" pitchFamily="34" charset="0"/>
            </a:endParaRPr>
          </a:p>
          <a:p>
            <a:pPr marL="609600" indent="-609600">
              <a:spcBef>
                <a:spcPct val="20000"/>
              </a:spcBef>
            </a:pPr>
            <a:endParaRPr lang="en-US" sz="2700" dirty="0">
              <a:latin typeface="Myriad Pro"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6345</TotalTime>
  <Words>1303</Words>
  <Application>Microsoft Office PowerPoint</Application>
  <PresentationFormat>On-screen Show (4:3)</PresentationFormat>
  <Paragraphs>197</Paragraphs>
  <Slides>27</Slides>
  <Notes>1</Notes>
  <HiddenSlides>0</HiddenSlides>
  <MMClips>0</MMClips>
  <ScaleCrop>false</ScaleCrop>
  <HeadingPairs>
    <vt:vector size="8" baseType="variant">
      <vt:variant>
        <vt:lpstr>Fonts Used</vt:lpstr>
      </vt:variant>
      <vt:variant>
        <vt:i4>2</vt:i4>
      </vt:variant>
      <vt:variant>
        <vt:lpstr>Theme</vt:lpstr>
      </vt:variant>
      <vt:variant>
        <vt:i4>1</vt:i4>
      </vt:variant>
      <vt:variant>
        <vt:lpstr>Links</vt:lpstr>
      </vt:variant>
      <vt:variant>
        <vt:i4>3</vt:i4>
      </vt:variant>
      <vt:variant>
        <vt:lpstr>Slide Titles</vt:lpstr>
      </vt:variant>
      <vt:variant>
        <vt:i4>27</vt:i4>
      </vt:variant>
    </vt:vector>
  </HeadingPairs>
  <TitlesOfParts>
    <vt:vector size="33" baseType="lpstr">
      <vt:lpstr>Arial</vt:lpstr>
      <vt:lpstr>Myriad Pro</vt:lpstr>
      <vt:lpstr>Default Design</vt:lpstr>
      <vt:lpstr>\\cogfs002\dtp$\Scenario Study\Results\First Look\View_From_Space_2010-01-06-summary.xlsx!Sheet1![View_From_Space_2010-01-06-summary.xlsx]Sheet1 Chart 1</vt:lpstr>
      <vt:lpstr>\\cogfs002\dtp$\Scenario Study\Results\First Look\View_From_Space_2010-01-06-summary.xlsx!Sheet1![View_From_Space_2010-01-06-summary.xlsx]Sheet1 Chart 5</vt:lpstr>
      <vt:lpstr>\\cogfs002\dtp$\Scenario Study\Results\First Look\View_From_Space_2010-01-06-summary.xlsx!Sheet1![View_From_Space_2010-01-06-summary.xlsx]Sheet1 Chart 6</vt:lpstr>
      <vt:lpstr> CLRP Aspirations Scenario Preliminary Results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MWCOG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Progress on “CLRP Aspirations” &amp; “What Would it Take?” Scenarios</dc:title>
  <dc:creator>mbansal</dc:creator>
  <cp:lastModifiedBy>Michael Eichler</cp:lastModifiedBy>
  <cp:revision>95</cp:revision>
  <dcterms:created xsi:type="dcterms:W3CDTF">2008-11-12T21:08:14Z</dcterms:created>
  <dcterms:modified xsi:type="dcterms:W3CDTF">2010-01-07T22:38:08Z</dcterms:modified>
</cp:coreProperties>
</file>