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charts/chart6.xml" ContentType="application/vnd.openxmlformats-officedocument.drawingml.char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43" r:id="rId2"/>
    <p:sldId id="344" r:id="rId3"/>
    <p:sldId id="380" r:id="rId4"/>
    <p:sldId id="345" r:id="rId5"/>
    <p:sldId id="346" r:id="rId6"/>
    <p:sldId id="347" r:id="rId7"/>
    <p:sldId id="389" r:id="rId8"/>
    <p:sldId id="390" r:id="rId9"/>
    <p:sldId id="352" r:id="rId10"/>
    <p:sldId id="355" r:id="rId11"/>
    <p:sldId id="386" r:id="rId12"/>
    <p:sldId id="387" r:id="rId13"/>
    <p:sldId id="321" r:id="rId14"/>
    <p:sldId id="357" r:id="rId15"/>
    <p:sldId id="358" r:id="rId16"/>
    <p:sldId id="359" r:id="rId17"/>
    <p:sldId id="360" r:id="rId18"/>
    <p:sldId id="361" r:id="rId19"/>
    <p:sldId id="381" r:id="rId20"/>
    <p:sldId id="382" r:id="rId21"/>
    <p:sldId id="383" r:id="rId22"/>
    <p:sldId id="384" r:id="rId23"/>
    <p:sldId id="330" r:id="rId24"/>
    <p:sldId id="362" r:id="rId25"/>
    <p:sldId id="363" r:id="rId26"/>
    <p:sldId id="364" r:id="rId27"/>
    <p:sldId id="365" r:id="rId28"/>
    <p:sldId id="391" r:id="rId29"/>
    <p:sldId id="366" r:id="rId30"/>
    <p:sldId id="367" r:id="rId31"/>
    <p:sldId id="368" r:id="rId32"/>
    <p:sldId id="369" r:id="rId33"/>
    <p:sldId id="370" r:id="rId34"/>
    <p:sldId id="371" r:id="rId35"/>
    <p:sldId id="372" r:id="rId36"/>
    <p:sldId id="388" r:id="rId37"/>
    <p:sldId id="322" r:id="rId38"/>
    <p:sldId id="323" r:id="rId39"/>
    <p:sldId id="324" r:id="rId40"/>
    <p:sldId id="325" r:id="rId41"/>
    <p:sldId id="326" r:id="rId42"/>
    <p:sldId id="327" r:id="rId43"/>
    <p:sldId id="328" r:id="rId44"/>
    <p:sldId id="329" r:id="rId45"/>
    <p:sldId id="340"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10.0.1.48\shared\nzhou\nzhou\MODEL\2011\SummaryLoads-Goals_0907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0.0.1.48\shared\nzhou\nzhou\MODEL\2011\SummaryLoads-Goals_09071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10.0.1.48\shared\nzhou\nzhou\MODEL\2011\SummaryLoads-Goals_09071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10.0.1.48\shared\nzhou\nzhou\MODEL\2011\SummaryLoads-Goals_09071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0.0.1.48\shared\nzhou\nzhou\MODEL\2011\SummaryLoads-Goals_0907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0.0.1.48\shared\nzhou\nzhou\MODEL\2011\SummaryLoads-Goals_09071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10.0.1.48\shared\nzhou\nzhou\MODEL\2011\SummaryLoads-Goals_0907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10.0.1.48\shared\nzhou\nzhou\MODEL\2011\SummaryLoads-Goals_0907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baseline="0"/>
              <a:t>Wastewater TN Delivered Loads </a:t>
            </a:r>
            <a:endParaRPr lang="en-US" sz="1400"/>
          </a:p>
          <a:p>
            <a:pPr>
              <a:defRPr sz="1400"/>
            </a:pPr>
            <a:r>
              <a:rPr lang="en-US" sz="1400" b="1" i="0" baseline="0"/>
              <a:t>(mil lbs/yr)</a:t>
            </a:r>
            <a:endParaRPr lang="en-US" sz="1400"/>
          </a:p>
        </c:rich>
      </c:tx>
      <c:layout/>
    </c:title>
    <c:plotArea>
      <c:layout/>
      <c:barChart>
        <c:barDir val="col"/>
        <c:grouping val="clustered"/>
        <c:ser>
          <c:idx val="0"/>
          <c:order val="0"/>
          <c:dLbls>
            <c:txPr>
              <a:bodyPr/>
              <a:lstStyle/>
              <a:p>
                <a:pPr>
                  <a:defRPr sz="1100" b="1"/>
                </a:pPr>
                <a:endParaRPr lang="en-US"/>
              </a:p>
            </c:txPr>
            <c:showVal val="1"/>
          </c:dLbls>
          <c:cat>
            <c:numRef>
              <c:f>Sheet1!$C$8:$F$8</c:f>
              <c:numCache>
                <c:formatCode>General</c:formatCode>
                <c:ptCount val="4"/>
                <c:pt idx="0">
                  <c:v>1985</c:v>
                </c:pt>
                <c:pt idx="1">
                  <c:v>2009</c:v>
                </c:pt>
                <c:pt idx="2">
                  <c:v>2011</c:v>
                </c:pt>
                <c:pt idx="3">
                  <c:v>2025</c:v>
                </c:pt>
              </c:numCache>
            </c:numRef>
          </c:cat>
          <c:val>
            <c:numRef>
              <c:f>Sheet1!$C$10:$F$10</c:f>
              <c:numCache>
                <c:formatCode>#,##0.00</c:formatCode>
                <c:ptCount val="4"/>
                <c:pt idx="0">
                  <c:v>89.182690916637142</c:v>
                </c:pt>
                <c:pt idx="1">
                  <c:v>52.179420875606695</c:v>
                </c:pt>
                <c:pt idx="2">
                  <c:v>44.423823781657241</c:v>
                </c:pt>
                <c:pt idx="3">
                  <c:v>38.280518751219354</c:v>
                </c:pt>
              </c:numCache>
            </c:numRef>
          </c:val>
        </c:ser>
        <c:axId val="119957760"/>
        <c:axId val="119975936"/>
      </c:barChart>
      <c:catAx>
        <c:axId val="119957760"/>
        <c:scaling>
          <c:orientation val="minMax"/>
        </c:scaling>
        <c:axPos val="b"/>
        <c:numFmt formatCode="General" sourceLinked="1"/>
        <c:majorTickMark val="none"/>
        <c:tickLblPos val="nextTo"/>
        <c:crossAx val="119975936"/>
        <c:crosses val="autoZero"/>
        <c:auto val="1"/>
        <c:lblAlgn val="ctr"/>
        <c:lblOffset val="100"/>
      </c:catAx>
      <c:valAx>
        <c:axId val="119975936"/>
        <c:scaling>
          <c:orientation val="minMax"/>
        </c:scaling>
        <c:axPos val="l"/>
        <c:title>
          <c:tx>
            <c:rich>
              <a:bodyPr/>
              <a:lstStyle/>
              <a:p>
                <a:pPr>
                  <a:defRPr sz="1100"/>
                </a:pPr>
                <a:r>
                  <a:rPr lang="en-US" sz="1100" b="1" i="0" baseline="0"/>
                  <a:t>TN Delivered Loads (mil lbs/yr)</a:t>
                </a:r>
                <a:endParaRPr lang="en-US" sz="1100"/>
              </a:p>
            </c:rich>
          </c:tx>
          <c:layout/>
        </c:title>
        <c:numFmt formatCode="#,##0.00" sourceLinked="1"/>
        <c:majorTickMark val="none"/>
        <c:tickLblPos val="nextTo"/>
        <c:txPr>
          <a:bodyPr/>
          <a:lstStyle/>
          <a:p>
            <a:pPr>
              <a:defRPr b="1"/>
            </a:pPr>
            <a:endParaRPr lang="en-US"/>
          </a:p>
        </c:txPr>
        <c:crossAx val="119957760"/>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baseline="0"/>
              <a:t>Wastewater TP Delivered Loads </a:t>
            </a:r>
            <a:endParaRPr lang="en-US" sz="1400"/>
          </a:p>
          <a:p>
            <a:pPr>
              <a:defRPr sz="1400"/>
            </a:pPr>
            <a:r>
              <a:rPr lang="en-US" sz="1400" b="1" i="0" baseline="0"/>
              <a:t>(mil lbs/yr)</a:t>
            </a:r>
            <a:endParaRPr lang="en-US" sz="1400"/>
          </a:p>
        </c:rich>
      </c:tx>
      <c:layout/>
    </c:title>
    <c:plotArea>
      <c:layout/>
      <c:barChart>
        <c:barDir val="col"/>
        <c:grouping val="clustered"/>
        <c:ser>
          <c:idx val="0"/>
          <c:order val="0"/>
          <c:dLbls>
            <c:txPr>
              <a:bodyPr/>
              <a:lstStyle/>
              <a:p>
                <a:pPr>
                  <a:defRPr sz="1100" b="1"/>
                </a:pPr>
                <a:endParaRPr lang="en-US"/>
              </a:p>
            </c:txPr>
            <c:showVal val="1"/>
          </c:dLbls>
          <c:cat>
            <c:numRef>
              <c:f>Sheet1!$C$8:$F$8</c:f>
              <c:numCache>
                <c:formatCode>General</c:formatCode>
                <c:ptCount val="4"/>
                <c:pt idx="0">
                  <c:v>1985</c:v>
                </c:pt>
                <c:pt idx="1">
                  <c:v>2009</c:v>
                </c:pt>
                <c:pt idx="2">
                  <c:v>2011</c:v>
                </c:pt>
                <c:pt idx="3">
                  <c:v>2025</c:v>
                </c:pt>
              </c:numCache>
            </c:numRef>
          </c:cat>
          <c:val>
            <c:numRef>
              <c:f>Sheet1!$G$10:$J$10</c:f>
              <c:numCache>
                <c:formatCode>#,##0.00</c:formatCode>
                <c:ptCount val="4"/>
                <c:pt idx="0">
                  <c:v>9.9778812156971508</c:v>
                </c:pt>
                <c:pt idx="1">
                  <c:v>3.9723002820891398</c:v>
                </c:pt>
                <c:pt idx="2">
                  <c:v>3.145931127171318</c:v>
                </c:pt>
                <c:pt idx="3">
                  <c:v>2.9862480760689167</c:v>
                </c:pt>
              </c:numCache>
            </c:numRef>
          </c:val>
        </c:ser>
        <c:axId val="120066048"/>
        <c:axId val="120067584"/>
      </c:barChart>
      <c:catAx>
        <c:axId val="120066048"/>
        <c:scaling>
          <c:orientation val="minMax"/>
        </c:scaling>
        <c:axPos val="b"/>
        <c:numFmt formatCode="General" sourceLinked="1"/>
        <c:majorTickMark val="none"/>
        <c:tickLblPos val="nextTo"/>
        <c:crossAx val="120067584"/>
        <c:crosses val="autoZero"/>
        <c:auto val="1"/>
        <c:lblAlgn val="ctr"/>
        <c:lblOffset val="100"/>
      </c:catAx>
      <c:valAx>
        <c:axId val="120067584"/>
        <c:scaling>
          <c:orientation val="minMax"/>
        </c:scaling>
        <c:axPos val="l"/>
        <c:title>
          <c:tx>
            <c:rich>
              <a:bodyPr/>
              <a:lstStyle/>
              <a:p>
                <a:pPr>
                  <a:defRPr sz="1100"/>
                </a:pPr>
                <a:r>
                  <a:rPr lang="en-US" sz="1100" b="1" i="0" baseline="0"/>
                  <a:t>Tp Delivered Loads (mil lbs/yr)</a:t>
                </a:r>
                <a:endParaRPr lang="en-US" sz="1100"/>
              </a:p>
            </c:rich>
          </c:tx>
          <c:layout/>
        </c:title>
        <c:numFmt formatCode="#,##0.00" sourceLinked="1"/>
        <c:majorTickMark val="none"/>
        <c:tickLblPos val="nextTo"/>
        <c:txPr>
          <a:bodyPr/>
          <a:lstStyle/>
          <a:p>
            <a:pPr>
              <a:defRPr b="1"/>
            </a:pPr>
            <a:endParaRPr lang="en-US"/>
          </a:p>
        </c:txPr>
        <c:crossAx val="120066048"/>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baseline="0" dirty="0" smtClean="0"/>
              <a:t>Wastewater TN </a:t>
            </a:r>
            <a:r>
              <a:rPr lang="en-US" sz="1400" b="1" i="0" baseline="0" dirty="0"/>
              <a:t>Load Contributions </a:t>
            </a:r>
          </a:p>
        </c:rich>
      </c:tx>
      <c:layout/>
    </c:title>
    <c:plotArea>
      <c:layout/>
      <c:barChart>
        <c:barDir val="col"/>
        <c:grouping val="clustered"/>
        <c:ser>
          <c:idx val="0"/>
          <c:order val="0"/>
          <c:dLbls>
            <c:txPr>
              <a:bodyPr/>
              <a:lstStyle/>
              <a:p>
                <a:pPr>
                  <a:defRPr sz="1100" b="1"/>
                </a:pPr>
                <a:endParaRPr lang="en-US"/>
              </a:p>
            </c:txPr>
            <c:showVal val="1"/>
          </c:dLbls>
          <c:cat>
            <c:numRef>
              <c:f>Sheet1!$C$8:$F$8</c:f>
              <c:numCache>
                <c:formatCode>General</c:formatCode>
                <c:ptCount val="4"/>
                <c:pt idx="0">
                  <c:v>1985</c:v>
                </c:pt>
                <c:pt idx="1">
                  <c:v>2009</c:v>
                </c:pt>
                <c:pt idx="2">
                  <c:v>2011</c:v>
                </c:pt>
                <c:pt idx="3">
                  <c:v>2025</c:v>
                </c:pt>
              </c:numCache>
            </c:numRef>
          </c:cat>
          <c:val>
            <c:numRef>
              <c:f>Sheet1!$C$11:$F$11</c:f>
              <c:numCache>
                <c:formatCode>0.00%</c:formatCode>
                <c:ptCount val="4"/>
                <c:pt idx="0">
                  <c:v>0.2808150561916693</c:v>
                </c:pt>
                <c:pt idx="1">
                  <c:v>0.20049968530427875</c:v>
                </c:pt>
                <c:pt idx="2">
                  <c:v>0.1796415147030315</c:v>
                </c:pt>
                <c:pt idx="3">
                  <c:v>0.1971127586569062</c:v>
                </c:pt>
              </c:numCache>
            </c:numRef>
          </c:val>
        </c:ser>
        <c:axId val="120108928"/>
        <c:axId val="120110464"/>
      </c:barChart>
      <c:catAx>
        <c:axId val="120108928"/>
        <c:scaling>
          <c:orientation val="minMax"/>
        </c:scaling>
        <c:axPos val="b"/>
        <c:numFmt formatCode="General" sourceLinked="1"/>
        <c:majorTickMark val="none"/>
        <c:tickLblPos val="nextTo"/>
        <c:crossAx val="120110464"/>
        <c:crosses val="autoZero"/>
        <c:auto val="1"/>
        <c:lblAlgn val="ctr"/>
        <c:lblOffset val="100"/>
      </c:catAx>
      <c:valAx>
        <c:axId val="120110464"/>
        <c:scaling>
          <c:orientation val="minMax"/>
        </c:scaling>
        <c:axPos val="l"/>
        <c:title>
          <c:tx>
            <c:rich>
              <a:bodyPr/>
              <a:lstStyle/>
              <a:p>
                <a:pPr>
                  <a:defRPr/>
                </a:pPr>
                <a:r>
                  <a:rPr lang="en-US"/>
                  <a:t>Percentage</a:t>
                </a:r>
              </a:p>
            </c:rich>
          </c:tx>
          <c:layout/>
        </c:title>
        <c:numFmt formatCode="0.00%" sourceLinked="1"/>
        <c:majorTickMark val="none"/>
        <c:tickLblPos val="nextTo"/>
        <c:txPr>
          <a:bodyPr/>
          <a:lstStyle/>
          <a:p>
            <a:pPr>
              <a:defRPr sz="1100" b="1"/>
            </a:pPr>
            <a:endParaRPr lang="en-US"/>
          </a:p>
        </c:txPr>
        <c:crossAx val="120108928"/>
        <c:crosses val="autoZero"/>
        <c:crossBetween val="between"/>
      </c:valAx>
      <c:spPr>
        <a:noFill/>
        <a:ln w="25400">
          <a:noFill/>
        </a:ln>
      </c:spPr>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2011 TN Delivered</a:t>
            </a:r>
            <a:r>
              <a:rPr lang="en-US" baseline="0" dirty="0" smtClean="0"/>
              <a:t> Loads by Sources</a:t>
            </a:r>
            <a:endParaRPr lang="en-US" dirty="0"/>
          </a:p>
        </c:rich>
      </c:tx>
      <c:layout/>
    </c:title>
    <c:plotArea>
      <c:layout/>
      <c:pieChart>
        <c:varyColors val="1"/>
        <c:ser>
          <c:idx val="0"/>
          <c:order val="0"/>
          <c:dLbls>
            <c:dLbl>
              <c:idx val="4"/>
              <c:layout/>
              <c:tx>
                <c:rich>
                  <a:bodyPr/>
                  <a:lstStyle/>
                  <a:p>
                    <a:r>
                      <a:rPr lang="en-US" sz="1200" b="1"/>
                      <a:t>O</a:t>
                    </a:r>
                    <a:r>
                      <a:rPr lang="en-US"/>
                      <a:t>ther
19%</a:t>
                    </a:r>
                  </a:p>
                </c:rich>
              </c:tx>
              <c:showCatName val="1"/>
              <c:showPercent val="1"/>
            </c:dLbl>
            <c:txPr>
              <a:bodyPr/>
              <a:lstStyle/>
              <a:p>
                <a:pPr>
                  <a:defRPr sz="1200" b="1"/>
                </a:pPr>
                <a:endParaRPr lang="en-US"/>
              </a:p>
            </c:txPr>
            <c:showCatName val="1"/>
            <c:showPercent val="1"/>
            <c:showLeaderLines val="1"/>
          </c:dLbls>
          <c:cat>
            <c:strRef>
              <c:f>Sheet1!$B$53:$B$58</c:f>
              <c:strCache>
                <c:ptCount val="5"/>
                <c:pt idx="0">
                  <c:v>Agriculture</c:v>
                </c:pt>
                <c:pt idx="1">
                  <c:v>Urban Runoff</c:v>
                </c:pt>
                <c:pt idx="2">
                  <c:v>Wastewater + CSO</c:v>
                </c:pt>
                <c:pt idx="3">
                  <c:v>Septic</c:v>
                </c:pt>
                <c:pt idx="4">
                  <c:v>Forest + Non-Tidal Water AtDep</c:v>
                </c:pt>
              </c:strCache>
            </c:strRef>
          </c:cat>
          <c:val>
            <c:numRef>
              <c:f>Sheet1!$C$53:$C$57</c:f>
              <c:numCache>
                <c:formatCode>#,##0</c:formatCode>
                <c:ptCount val="5"/>
                <c:pt idx="0">
                  <c:v>108256319.87173915</c:v>
                </c:pt>
                <c:pt idx="1">
                  <c:v>40073118.216815524</c:v>
                </c:pt>
                <c:pt idx="2">
                  <c:v>44423823.781657323</c:v>
                </c:pt>
                <c:pt idx="3">
                  <c:v>8326375.9472838193</c:v>
                </c:pt>
                <c:pt idx="4">
                  <c:v>46211885.275565803</c:v>
                </c:pt>
              </c:numCache>
            </c:numRef>
          </c:val>
        </c:ser>
        <c:dLbls>
          <c:showCatName val="1"/>
          <c:showPercent val="1"/>
        </c:dLbls>
        <c:firstSliceAng val="0"/>
      </c:pieChart>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baseline="0"/>
              <a:t>Septic TN Delivered Loads </a:t>
            </a:r>
            <a:endParaRPr lang="en-US" sz="1400"/>
          </a:p>
          <a:p>
            <a:pPr>
              <a:defRPr sz="1400"/>
            </a:pPr>
            <a:r>
              <a:rPr lang="en-US" sz="1400" b="1" i="0" baseline="0"/>
              <a:t>(mil lbs/yr)</a:t>
            </a:r>
            <a:endParaRPr lang="en-US" sz="1400"/>
          </a:p>
        </c:rich>
      </c:tx>
      <c:layout/>
    </c:title>
    <c:plotArea>
      <c:layout/>
      <c:barChart>
        <c:barDir val="col"/>
        <c:grouping val="clustered"/>
        <c:ser>
          <c:idx val="0"/>
          <c:order val="0"/>
          <c:dLbls>
            <c:showVal val="1"/>
          </c:dLbls>
          <c:cat>
            <c:numRef>
              <c:f>septic!$C$8:$F$8</c:f>
              <c:numCache>
                <c:formatCode>General</c:formatCode>
                <c:ptCount val="4"/>
                <c:pt idx="0">
                  <c:v>1985</c:v>
                </c:pt>
                <c:pt idx="1">
                  <c:v>2009</c:v>
                </c:pt>
                <c:pt idx="2">
                  <c:v>2011</c:v>
                </c:pt>
                <c:pt idx="3">
                  <c:v>2025</c:v>
                </c:pt>
              </c:numCache>
            </c:numRef>
          </c:cat>
          <c:val>
            <c:numRef>
              <c:f>septic!$C$10:$F$10</c:f>
              <c:numCache>
                <c:formatCode>#,##0.00</c:formatCode>
                <c:ptCount val="4"/>
                <c:pt idx="0">
                  <c:v>5.1566526879514418</c:v>
                </c:pt>
                <c:pt idx="1">
                  <c:v>8.4180985253357079</c:v>
                </c:pt>
                <c:pt idx="2">
                  <c:v>8.3263759472838199</c:v>
                </c:pt>
                <c:pt idx="3">
                  <c:v>6.1854721038687632</c:v>
                </c:pt>
              </c:numCache>
            </c:numRef>
          </c:val>
        </c:ser>
        <c:axId val="120046336"/>
        <c:axId val="120047872"/>
      </c:barChart>
      <c:catAx>
        <c:axId val="120046336"/>
        <c:scaling>
          <c:orientation val="minMax"/>
        </c:scaling>
        <c:axPos val="b"/>
        <c:numFmt formatCode="General" sourceLinked="1"/>
        <c:majorTickMark val="none"/>
        <c:tickLblPos val="nextTo"/>
        <c:crossAx val="120047872"/>
        <c:crosses val="autoZero"/>
        <c:auto val="1"/>
        <c:lblAlgn val="ctr"/>
        <c:lblOffset val="100"/>
      </c:catAx>
      <c:valAx>
        <c:axId val="120047872"/>
        <c:scaling>
          <c:orientation val="minMax"/>
        </c:scaling>
        <c:axPos val="l"/>
        <c:title>
          <c:tx>
            <c:rich>
              <a:bodyPr/>
              <a:lstStyle/>
              <a:p>
                <a:pPr>
                  <a:defRPr sz="900"/>
                </a:pPr>
                <a:r>
                  <a:rPr lang="en-US" sz="900" b="1" i="0" baseline="0"/>
                  <a:t>TN Delivered Loads (mil lbs/yr)</a:t>
                </a:r>
                <a:endParaRPr lang="en-US" sz="900"/>
              </a:p>
            </c:rich>
          </c:tx>
          <c:layout/>
        </c:title>
        <c:numFmt formatCode="#,##0.00" sourceLinked="1"/>
        <c:majorTickMark val="none"/>
        <c:tickLblPos val="nextTo"/>
        <c:crossAx val="120046336"/>
        <c:crosses val="autoZero"/>
        <c:crossBetween val="between"/>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baseline="0"/>
              <a:t>Septic TP Delivered Loads </a:t>
            </a:r>
            <a:endParaRPr lang="en-US" sz="1400"/>
          </a:p>
          <a:p>
            <a:pPr>
              <a:defRPr sz="1400"/>
            </a:pPr>
            <a:r>
              <a:rPr lang="en-US" sz="1400" b="1" i="0" baseline="0"/>
              <a:t>(mil lbs/yr)</a:t>
            </a:r>
            <a:endParaRPr lang="en-US" sz="1400"/>
          </a:p>
        </c:rich>
      </c:tx>
      <c:layout/>
    </c:title>
    <c:plotArea>
      <c:layout/>
      <c:barChart>
        <c:barDir val="col"/>
        <c:grouping val="clustered"/>
        <c:ser>
          <c:idx val="0"/>
          <c:order val="0"/>
          <c:dLbls>
            <c:showVal val="1"/>
          </c:dLbls>
          <c:cat>
            <c:numRef>
              <c:f>septic!$C$8:$F$8</c:f>
              <c:numCache>
                <c:formatCode>General</c:formatCode>
                <c:ptCount val="4"/>
                <c:pt idx="0">
                  <c:v>1985</c:v>
                </c:pt>
                <c:pt idx="1">
                  <c:v>2009</c:v>
                </c:pt>
                <c:pt idx="2">
                  <c:v>2011</c:v>
                </c:pt>
                <c:pt idx="3">
                  <c:v>2025</c:v>
                </c:pt>
              </c:numCache>
            </c:numRef>
          </c:cat>
          <c:val>
            <c:numRef>
              <c:f>septic!$G$10:$J$10</c:f>
              <c:numCache>
                <c:formatCode>#,##0.00</c:formatCode>
                <c:ptCount val="4"/>
                <c:pt idx="0">
                  <c:v>0</c:v>
                </c:pt>
                <c:pt idx="1">
                  <c:v>0</c:v>
                </c:pt>
                <c:pt idx="2">
                  <c:v>0</c:v>
                </c:pt>
                <c:pt idx="3">
                  <c:v>0</c:v>
                </c:pt>
              </c:numCache>
            </c:numRef>
          </c:val>
        </c:ser>
        <c:axId val="120277248"/>
        <c:axId val="120279040"/>
      </c:barChart>
      <c:catAx>
        <c:axId val="120277248"/>
        <c:scaling>
          <c:orientation val="minMax"/>
        </c:scaling>
        <c:axPos val="b"/>
        <c:numFmt formatCode="General" sourceLinked="1"/>
        <c:majorTickMark val="none"/>
        <c:tickLblPos val="nextTo"/>
        <c:crossAx val="120279040"/>
        <c:crosses val="autoZero"/>
        <c:auto val="1"/>
        <c:lblAlgn val="ctr"/>
        <c:lblOffset val="100"/>
      </c:catAx>
      <c:valAx>
        <c:axId val="120279040"/>
        <c:scaling>
          <c:orientation val="minMax"/>
        </c:scaling>
        <c:axPos val="l"/>
        <c:title>
          <c:tx>
            <c:rich>
              <a:bodyPr/>
              <a:lstStyle/>
              <a:p>
                <a:pPr>
                  <a:defRPr sz="900"/>
                </a:pPr>
                <a:r>
                  <a:rPr lang="en-US" sz="900" b="1" i="0" baseline="0"/>
                  <a:t>Tp Delivered Loads (mil lbs/yr)</a:t>
                </a:r>
                <a:endParaRPr lang="en-US" sz="900"/>
              </a:p>
            </c:rich>
          </c:tx>
          <c:layout/>
        </c:title>
        <c:numFmt formatCode="#,##0.00" sourceLinked="1"/>
        <c:majorTickMark val="none"/>
        <c:tickLblPos val="nextTo"/>
        <c:crossAx val="120277248"/>
        <c:crosses val="autoZero"/>
        <c:crossBetween val="between"/>
      </c:valAx>
    </c:plotArea>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2011 TN Delivered</a:t>
            </a:r>
            <a:r>
              <a:rPr lang="en-US" baseline="0" dirty="0" smtClean="0"/>
              <a:t> Loads by Sources</a:t>
            </a:r>
            <a:endParaRPr lang="en-US" dirty="0"/>
          </a:p>
        </c:rich>
      </c:tx>
      <c:layout/>
    </c:title>
    <c:plotArea>
      <c:layout/>
      <c:pieChart>
        <c:varyColors val="1"/>
        <c:ser>
          <c:idx val="0"/>
          <c:order val="0"/>
          <c:dLbls>
            <c:dLbl>
              <c:idx val="4"/>
              <c:layout/>
              <c:tx>
                <c:rich>
                  <a:bodyPr/>
                  <a:lstStyle/>
                  <a:p>
                    <a:r>
                      <a:rPr lang="en-US" sz="1200" b="1"/>
                      <a:t>O</a:t>
                    </a:r>
                    <a:r>
                      <a:rPr lang="en-US"/>
                      <a:t>ther
19%</a:t>
                    </a:r>
                  </a:p>
                </c:rich>
              </c:tx>
              <c:showCatName val="1"/>
              <c:showPercent val="1"/>
            </c:dLbl>
            <c:txPr>
              <a:bodyPr/>
              <a:lstStyle/>
              <a:p>
                <a:pPr>
                  <a:defRPr sz="1200" b="1"/>
                </a:pPr>
                <a:endParaRPr lang="en-US"/>
              </a:p>
            </c:txPr>
            <c:showCatName val="1"/>
            <c:showPercent val="1"/>
            <c:showLeaderLines val="1"/>
          </c:dLbls>
          <c:cat>
            <c:strRef>
              <c:f>Sheet1!$B$53:$B$58</c:f>
              <c:strCache>
                <c:ptCount val="5"/>
                <c:pt idx="0">
                  <c:v>Agriculture</c:v>
                </c:pt>
                <c:pt idx="1">
                  <c:v>Urban Runoff</c:v>
                </c:pt>
                <c:pt idx="2">
                  <c:v>Wastewater + CSO</c:v>
                </c:pt>
                <c:pt idx="3">
                  <c:v>Septic</c:v>
                </c:pt>
                <c:pt idx="4">
                  <c:v>Forest + Non-Tidal Water AtDep</c:v>
                </c:pt>
              </c:strCache>
            </c:strRef>
          </c:cat>
          <c:val>
            <c:numRef>
              <c:f>Sheet1!$C$53:$C$57</c:f>
              <c:numCache>
                <c:formatCode>#,##0</c:formatCode>
                <c:ptCount val="5"/>
                <c:pt idx="0">
                  <c:v>108256319.87173915</c:v>
                </c:pt>
                <c:pt idx="1">
                  <c:v>40073118.216815524</c:v>
                </c:pt>
                <c:pt idx="2">
                  <c:v>44423823.781657323</c:v>
                </c:pt>
                <c:pt idx="3">
                  <c:v>8326375.9472838193</c:v>
                </c:pt>
                <c:pt idx="4">
                  <c:v>46211885.275565803</c:v>
                </c:pt>
              </c:numCache>
            </c:numRef>
          </c:val>
        </c:ser>
        <c:dLbls>
          <c:showCatName val="1"/>
          <c:showPercent val="1"/>
        </c:dLbls>
        <c:firstSliceAng val="0"/>
      </c:pieChart>
    </c:plotArea>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baseline="0"/>
              <a:t>Septic TN Load Contributions </a:t>
            </a:r>
          </a:p>
          <a:p>
            <a:pPr>
              <a:defRPr sz="1400"/>
            </a:pPr>
            <a:r>
              <a:rPr lang="en-US" sz="1400" b="1" i="0" baseline="0"/>
              <a:t>Among All Sources </a:t>
            </a:r>
          </a:p>
        </c:rich>
      </c:tx>
      <c:layout/>
    </c:title>
    <c:plotArea>
      <c:layout/>
      <c:barChart>
        <c:barDir val="col"/>
        <c:grouping val="clustered"/>
        <c:ser>
          <c:idx val="0"/>
          <c:order val="0"/>
          <c:dLbls>
            <c:showVal val="1"/>
          </c:dLbls>
          <c:cat>
            <c:numRef>
              <c:f>septic!$C$8:$F$8</c:f>
              <c:numCache>
                <c:formatCode>General</c:formatCode>
                <c:ptCount val="4"/>
                <c:pt idx="0">
                  <c:v>1985</c:v>
                </c:pt>
                <c:pt idx="1">
                  <c:v>2009</c:v>
                </c:pt>
                <c:pt idx="2">
                  <c:v>2011</c:v>
                </c:pt>
                <c:pt idx="3">
                  <c:v>2025</c:v>
                </c:pt>
              </c:numCache>
            </c:numRef>
          </c:cat>
          <c:val>
            <c:numRef>
              <c:f>septic!$C$11:$F$11</c:f>
              <c:numCache>
                <c:formatCode>0.00%</c:formatCode>
                <c:ptCount val="4"/>
                <c:pt idx="0">
                  <c:v>1.623707133575478E-2</c:v>
                </c:pt>
                <c:pt idx="1">
                  <c:v>3.2346585624511232E-2</c:v>
                </c:pt>
                <c:pt idx="2">
                  <c:v>3.3670284541659802E-2</c:v>
                </c:pt>
                <c:pt idx="3">
                  <c:v>3.1850024758352372E-2</c:v>
                </c:pt>
              </c:numCache>
            </c:numRef>
          </c:val>
        </c:ser>
        <c:axId val="120350976"/>
        <c:axId val="120360960"/>
      </c:barChart>
      <c:catAx>
        <c:axId val="120350976"/>
        <c:scaling>
          <c:orientation val="minMax"/>
        </c:scaling>
        <c:axPos val="b"/>
        <c:numFmt formatCode="General" sourceLinked="1"/>
        <c:majorTickMark val="none"/>
        <c:tickLblPos val="nextTo"/>
        <c:crossAx val="120360960"/>
        <c:crosses val="autoZero"/>
        <c:auto val="1"/>
        <c:lblAlgn val="ctr"/>
        <c:lblOffset val="100"/>
      </c:catAx>
      <c:valAx>
        <c:axId val="120360960"/>
        <c:scaling>
          <c:orientation val="minMax"/>
        </c:scaling>
        <c:axPos val="l"/>
        <c:title>
          <c:tx>
            <c:rich>
              <a:bodyPr/>
              <a:lstStyle/>
              <a:p>
                <a:pPr>
                  <a:defRPr/>
                </a:pPr>
                <a:r>
                  <a:rPr lang="en-US"/>
                  <a:t>Percentage</a:t>
                </a:r>
              </a:p>
            </c:rich>
          </c:tx>
          <c:layout/>
        </c:title>
        <c:numFmt formatCode="0.00%" sourceLinked="1"/>
        <c:majorTickMark val="none"/>
        <c:tickLblPos val="nextTo"/>
        <c:crossAx val="120350976"/>
        <c:crosses val="autoZero"/>
        <c:crossBetween val="between"/>
      </c:valAx>
      <c:spPr>
        <a:noFill/>
        <a:ln w="25400">
          <a:noFill/>
        </a:ln>
      </c:spPr>
    </c:plotArea>
    <c:plotVisOnly val="1"/>
  </c:chart>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image" Target="../media/image4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CB67B9-C850-43A0-A3CB-CA5DD3FF0408}" type="datetimeFigureOut">
              <a:rPr lang="en-US" smtClean="0"/>
              <a:pPr/>
              <a:t>10/3/2012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D610FB-5EB3-4C6D-8489-7651A546F0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DDFBD4-D76C-4EC2-B240-E63406B310ED}" type="slidenum">
              <a:rPr lang="en-US"/>
              <a:pPr/>
              <a:t>4</a:t>
            </a:fld>
            <a:endParaRPr lang="en-US"/>
          </a:p>
        </p:txBody>
      </p:sp>
      <p:sp>
        <p:nvSpPr>
          <p:cNvPr id="14338" name="Rectangle 2"/>
          <p:cNvSpPr>
            <a:spLocks noGrp="1" noRot="1" noChangeAspect="1" noChangeArrowheads="1" noTextEdit="1"/>
          </p:cNvSpPr>
          <p:nvPr>
            <p:ph type="sldImg"/>
          </p:nvPr>
        </p:nvSpPr>
        <p:spPr>
          <a:xfrm>
            <a:off x="1146175" y="687388"/>
            <a:ext cx="4570413" cy="3427412"/>
          </a:xfrm>
          <a:ln/>
        </p:spPr>
      </p:sp>
      <p:sp>
        <p:nvSpPr>
          <p:cNvPr id="14339" name="Rectangle 3"/>
          <p:cNvSpPr>
            <a:spLocks noGrp="1" noChangeArrowheads="1"/>
          </p:cNvSpPr>
          <p:nvPr>
            <p:ph type="body" idx="1"/>
          </p:nvPr>
        </p:nvSpPr>
        <p:spPr>
          <a:xfrm>
            <a:off x="685800" y="4343401"/>
            <a:ext cx="5486400" cy="4113213"/>
          </a:xfrm>
        </p:spPr>
        <p:txBody>
          <a:bodyPr lIns="92289" tIns="46145" rIns="92289" bIns="46145"/>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CF4313-C6A3-4ACB-8C27-493CE2F1F699}" type="slidenum">
              <a:rPr lang="en-US"/>
              <a:pPr/>
              <a:t>5</a:t>
            </a:fld>
            <a:endParaRPr lang="en-US"/>
          </a:p>
        </p:txBody>
      </p:sp>
      <p:sp>
        <p:nvSpPr>
          <p:cNvPr id="91138" name="Rectangle 2"/>
          <p:cNvSpPr>
            <a:spLocks noGrp="1" noRot="1" noChangeAspect="1" noChangeArrowheads="1" noTextEdit="1"/>
          </p:cNvSpPr>
          <p:nvPr>
            <p:ph type="sldImg"/>
          </p:nvPr>
        </p:nvSpPr>
        <p:spPr>
          <a:xfrm>
            <a:off x="1146175" y="687388"/>
            <a:ext cx="4570413" cy="3427412"/>
          </a:xfrm>
          <a:ln/>
        </p:spPr>
      </p:sp>
      <p:sp>
        <p:nvSpPr>
          <p:cNvPr id="91139" name="Rectangle 3"/>
          <p:cNvSpPr>
            <a:spLocks noGrp="1" noChangeArrowheads="1"/>
          </p:cNvSpPr>
          <p:nvPr>
            <p:ph type="body" idx="1"/>
          </p:nvPr>
        </p:nvSpPr>
        <p:spPr>
          <a:xfrm>
            <a:off x="685800" y="4343400"/>
            <a:ext cx="5487988" cy="4113213"/>
          </a:xfrm>
        </p:spPr>
        <p:txBody>
          <a:bodyPr lIns="92289" tIns="46145" rIns="92289" bIns="46145"/>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A6B80B-C66C-4DB0-AC38-40A425F086C3}" type="slidenum">
              <a:rPr lang="en-US"/>
              <a:pPr/>
              <a:t>6</a:t>
            </a:fld>
            <a:endParaRPr lang="en-US"/>
          </a:p>
        </p:txBody>
      </p:sp>
      <p:sp>
        <p:nvSpPr>
          <p:cNvPr id="18434" name="Rectangle 2"/>
          <p:cNvSpPr>
            <a:spLocks noGrp="1" noRot="1" noChangeAspect="1" noChangeArrowheads="1" noTextEdit="1"/>
          </p:cNvSpPr>
          <p:nvPr>
            <p:ph type="sldImg"/>
          </p:nvPr>
        </p:nvSpPr>
        <p:spPr>
          <a:xfrm>
            <a:off x="1144588" y="685800"/>
            <a:ext cx="4570412" cy="3427413"/>
          </a:xfrm>
          <a:ln/>
        </p:spPr>
      </p:sp>
      <p:sp>
        <p:nvSpPr>
          <p:cNvPr id="18435" name="Rectangle 3"/>
          <p:cNvSpPr>
            <a:spLocks noGrp="1" noChangeArrowheads="1"/>
          </p:cNvSpPr>
          <p:nvPr>
            <p:ph type="body" idx="1"/>
          </p:nvPr>
        </p:nvSpPr>
        <p:spPr>
          <a:xfrm>
            <a:off x="915990" y="4343400"/>
            <a:ext cx="5026025" cy="41148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5E8DF8-F2EC-4A14-A407-604467625917}" type="slidenum">
              <a:rPr lang="en-US"/>
              <a:pPr/>
              <a:t>8</a:t>
            </a:fld>
            <a:endParaRPr lang="en-US"/>
          </a:p>
        </p:txBody>
      </p:sp>
      <p:sp>
        <p:nvSpPr>
          <p:cNvPr id="358402" name="Rectangle 2"/>
          <p:cNvSpPr>
            <a:spLocks noGrp="1" noRot="1" noChangeAspect="1" noChangeArrowheads="1" noTextEdit="1"/>
          </p:cNvSpPr>
          <p:nvPr>
            <p:ph type="sldImg"/>
          </p:nvPr>
        </p:nvSpPr>
        <p:spPr>
          <a:ln/>
        </p:spPr>
      </p:sp>
      <p:sp>
        <p:nvSpPr>
          <p:cNvPr id="358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ABEB33-8D75-41F4-B291-3B3AADF20147}" type="slidenum">
              <a:rPr lang="en-US"/>
              <a:pPr/>
              <a:t>9</a:t>
            </a:fld>
            <a:endParaRPr lang="en-US"/>
          </a:p>
        </p:txBody>
      </p:sp>
      <p:sp>
        <p:nvSpPr>
          <p:cNvPr id="344066" name="Rectangle 2"/>
          <p:cNvSpPr>
            <a:spLocks noGrp="1" noRot="1" noChangeAspect="1" noChangeArrowheads="1" noTextEdit="1"/>
          </p:cNvSpPr>
          <p:nvPr>
            <p:ph type="sldImg"/>
          </p:nvPr>
        </p:nvSpPr>
        <p:spPr>
          <a:xfrm>
            <a:off x="1147763" y="687388"/>
            <a:ext cx="4567237" cy="3427412"/>
          </a:xfrm>
          <a:ln/>
        </p:spPr>
      </p:sp>
      <p:sp>
        <p:nvSpPr>
          <p:cNvPr id="344067" name="Rectangle 3"/>
          <p:cNvSpPr>
            <a:spLocks noGrp="1" noChangeArrowheads="1"/>
          </p:cNvSpPr>
          <p:nvPr>
            <p:ph type="body" idx="1"/>
          </p:nvPr>
        </p:nvSpPr>
        <p:spPr>
          <a:xfrm>
            <a:off x="914711" y="4344025"/>
            <a:ext cx="5028579" cy="4112926"/>
          </a:xfrm>
        </p:spPr>
        <p:txBody>
          <a:bodyPr/>
          <a:lstStyle/>
          <a:p>
            <a:r>
              <a:rPr lang="en-US" sz="1600" dirty="0"/>
              <a:t>The Chesapeake Bay Program’s application of HSPF simulates water, nutrients and solids with a 1-hour time step.</a:t>
            </a:r>
          </a:p>
          <a:p>
            <a:endParaRPr lang="en-US" sz="1600" dirty="0"/>
          </a:p>
          <a:p>
            <a:r>
              <a:rPr lang="en-US" sz="1600" dirty="0"/>
              <a:t>The illustration above gives an overview of the solids processes in HSPF.</a:t>
            </a:r>
          </a:p>
          <a:p>
            <a:endParaRPr lang="en-US" sz="1600" dirty="0"/>
          </a:p>
          <a:p>
            <a:r>
              <a:rPr lang="en-US" sz="1600" dirty="0"/>
              <a:t>Each hour that it rains, based on real weather data, rainfall energy causes sediment to be detached from the soil matrix.  This detached sediment is then available for washoff into the river.</a:t>
            </a:r>
          </a:p>
          <a:p>
            <a:endParaRPr lang="en-US" sz="1600" dirty="0"/>
          </a:p>
          <a:p>
            <a:r>
              <a:rPr lang="en-US" sz="1600" dirty="0"/>
              <a:t>The river simulation then transports, settles, and scours sediment on an hourly basis.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CF4313-C6A3-4ACB-8C27-493CE2F1F699}" type="slidenum">
              <a:rPr lang="en-US"/>
              <a:pPr/>
              <a:t>13</a:t>
            </a:fld>
            <a:endParaRPr lang="en-US"/>
          </a:p>
        </p:txBody>
      </p:sp>
      <p:sp>
        <p:nvSpPr>
          <p:cNvPr id="91138" name="Rectangle 2"/>
          <p:cNvSpPr>
            <a:spLocks noGrp="1" noRot="1" noChangeAspect="1" noChangeArrowheads="1" noTextEdit="1"/>
          </p:cNvSpPr>
          <p:nvPr>
            <p:ph type="sldImg"/>
          </p:nvPr>
        </p:nvSpPr>
        <p:spPr>
          <a:xfrm>
            <a:off x="1146175" y="687388"/>
            <a:ext cx="4570413" cy="3427412"/>
          </a:xfrm>
          <a:ln/>
        </p:spPr>
      </p:sp>
      <p:sp>
        <p:nvSpPr>
          <p:cNvPr id="91139" name="Rectangle 3"/>
          <p:cNvSpPr>
            <a:spLocks noGrp="1" noChangeArrowheads="1"/>
          </p:cNvSpPr>
          <p:nvPr>
            <p:ph type="body" idx="1"/>
          </p:nvPr>
        </p:nvSpPr>
        <p:spPr>
          <a:xfrm>
            <a:off x="685800" y="4343400"/>
            <a:ext cx="5487988" cy="4113213"/>
          </a:xfrm>
        </p:spPr>
        <p:txBody>
          <a:bodyPr lIns="92289" tIns="46145" rIns="92289" bIns="46145"/>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B3EFB9-D2B2-41B7-99AE-347B053B23BE}" type="slidenum">
              <a:rPr lang="en-US"/>
              <a:pPr/>
              <a:t>15</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lIns="91435" tIns="45718" rIns="91435" bIns="45718"/>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DDFBD4-D76C-4EC2-B240-E63406B310ED}" type="slidenum">
              <a:rPr lang="en-US"/>
              <a:pPr/>
              <a:t>16</a:t>
            </a:fld>
            <a:endParaRPr lang="en-US"/>
          </a:p>
        </p:txBody>
      </p:sp>
      <p:sp>
        <p:nvSpPr>
          <p:cNvPr id="14338" name="Rectangle 2"/>
          <p:cNvSpPr>
            <a:spLocks noGrp="1" noRot="1" noChangeAspect="1" noChangeArrowheads="1" noTextEdit="1"/>
          </p:cNvSpPr>
          <p:nvPr>
            <p:ph type="sldImg"/>
          </p:nvPr>
        </p:nvSpPr>
        <p:spPr>
          <a:xfrm>
            <a:off x="1146175" y="687388"/>
            <a:ext cx="4570413" cy="3427412"/>
          </a:xfrm>
          <a:ln/>
        </p:spPr>
      </p:sp>
      <p:sp>
        <p:nvSpPr>
          <p:cNvPr id="14339" name="Rectangle 3"/>
          <p:cNvSpPr>
            <a:spLocks noGrp="1" noChangeArrowheads="1"/>
          </p:cNvSpPr>
          <p:nvPr>
            <p:ph type="body" idx="1"/>
          </p:nvPr>
        </p:nvSpPr>
        <p:spPr>
          <a:xfrm>
            <a:off x="685800" y="4343401"/>
            <a:ext cx="5486400" cy="4113213"/>
          </a:xfrm>
        </p:spPr>
        <p:txBody>
          <a:bodyPr lIns="92289" tIns="46145" rIns="92289" bIns="46145"/>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632B8A47-36F1-4D3F-BB01-811B37A65148}" type="slidenum">
              <a:rPr lang="en-US">
                <a:latin typeface="Arial" pitchFamily="34" charset="0"/>
              </a:rPr>
              <a:pPr/>
              <a:t>23</a:t>
            </a:fld>
            <a:endParaRPr lang="en-US">
              <a:latin typeface="Arial" pitchFamily="34" charset="0"/>
            </a:endParaRPr>
          </a:p>
        </p:txBody>
      </p:sp>
      <p:sp>
        <p:nvSpPr>
          <p:cNvPr id="113667" name="Rectangle 2"/>
          <p:cNvSpPr>
            <a:spLocks noRot="1" noChangeArrowheads="1" noTextEdit="1"/>
          </p:cNvSpPr>
          <p:nvPr>
            <p:ph type="sldImg"/>
          </p:nvPr>
        </p:nvSpPr>
        <p:spPr>
          <a:xfrm>
            <a:off x="1146175" y="685800"/>
            <a:ext cx="4567238" cy="3427413"/>
          </a:xfrm>
          <a:ln/>
        </p:spPr>
      </p:sp>
      <p:sp>
        <p:nvSpPr>
          <p:cNvPr id="113668" name="Rectangle 3"/>
          <p:cNvSpPr>
            <a:spLocks noGrp="1" noChangeArrowheads="1"/>
          </p:cNvSpPr>
          <p:nvPr>
            <p:ph type="body" idx="1"/>
          </p:nvPr>
        </p:nvSpPr>
        <p:spPr>
          <a:xfrm>
            <a:off x="916264" y="4344025"/>
            <a:ext cx="5025473" cy="4114488"/>
          </a:xfrm>
          <a:noFill/>
          <a:ln/>
        </p:spPr>
        <p:txBody>
          <a:bodyPr/>
          <a:lstStyle/>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19E3B431-3B9C-405B-B643-3377EA195909}" type="slidenum">
              <a:rPr lang="en-US" smtClean="0"/>
              <a:pPr/>
              <a:t>25</a:t>
            </a:fld>
            <a:endParaRPr lang="en-US" smtClean="0"/>
          </a:p>
        </p:txBody>
      </p:sp>
      <p:sp>
        <p:nvSpPr>
          <p:cNvPr id="16387" name="Rectangle 2"/>
          <p:cNvSpPr>
            <a:spLocks noGrp="1" noRot="1" noChangeAspect="1" noChangeArrowheads="1" noTextEdit="1"/>
          </p:cNvSpPr>
          <p:nvPr>
            <p:ph type="sldImg"/>
          </p:nvPr>
        </p:nvSpPr>
        <p:spPr>
          <a:xfrm>
            <a:off x="1144588" y="685800"/>
            <a:ext cx="4572000" cy="3429000"/>
          </a:xfrm>
          <a:ln/>
        </p:spPr>
      </p:sp>
      <p:sp>
        <p:nvSpPr>
          <p:cNvPr id="16388" name="Rectangle 3"/>
          <p:cNvSpPr>
            <a:spLocks noGrp="1" noChangeArrowheads="1"/>
          </p:cNvSpPr>
          <p:nvPr>
            <p:ph type="body" idx="1"/>
          </p:nvPr>
        </p:nvSpPr>
        <p:spPr>
          <a:noFill/>
          <a:ln/>
        </p:spPr>
        <p:txBody>
          <a:bodyPr/>
          <a:lstStyle/>
          <a:p>
            <a:r>
              <a:rPr lang="en-US" smtClean="0"/>
              <a:t>Version 3 of the “Trend” or “Business as Usual” land change forecast for 2030 by Phase 5 Watershed modeling segment.</a:t>
            </a:r>
          </a:p>
          <a:p>
            <a:endParaRPr lang="en-US" smtClean="0"/>
          </a:p>
          <a:p>
            <a:r>
              <a:rPr lang="en-US" smtClean="0"/>
              <a:t>Example output of forecasted urban growth in acres from the CBLCM for Bay watershed counties.  Darker areas show the highest relative levels of urban growth.  Generally, the high growth counties fall along the major transportation corridors such as I-95, I-66, and I-81.</a:t>
            </a:r>
          </a:p>
          <a:p>
            <a:endParaRPr lang="en-US" smtClean="0"/>
          </a:p>
          <a:p>
            <a:r>
              <a:rPr lang="en-US" smtClean="0"/>
              <a:t>The yellow square box identifies the extent of the close-up perspective provided in the next slide.</a:t>
            </a:r>
          </a:p>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23FB8D8F-6F39-4173-A531-932C283D6192}" type="slidenum">
              <a:rPr lang="en-US" smtClean="0"/>
              <a:pPr/>
              <a:t>26</a:t>
            </a:fld>
            <a:endParaRPr lang="en-US" smtClean="0"/>
          </a:p>
        </p:txBody>
      </p:sp>
      <p:sp>
        <p:nvSpPr>
          <p:cNvPr id="17411" name="Rectangle 2"/>
          <p:cNvSpPr>
            <a:spLocks noGrp="1" noRot="1" noChangeAspect="1" noChangeArrowheads="1" noTextEdit="1"/>
          </p:cNvSpPr>
          <p:nvPr>
            <p:ph type="sldImg"/>
          </p:nvPr>
        </p:nvSpPr>
        <p:spPr>
          <a:xfrm>
            <a:off x="1144588" y="685800"/>
            <a:ext cx="4572000" cy="3429000"/>
          </a:xfrm>
          <a:ln/>
        </p:spPr>
      </p:sp>
      <p:sp>
        <p:nvSpPr>
          <p:cNvPr id="17412" name="Rectangle 3"/>
          <p:cNvSpPr>
            <a:spLocks noGrp="1" noChangeArrowheads="1"/>
          </p:cNvSpPr>
          <p:nvPr>
            <p:ph type="body" idx="1"/>
          </p:nvPr>
        </p:nvSpPr>
        <p:spPr>
          <a:noFill/>
          <a:ln/>
        </p:spPr>
        <p:txBody>
          <a:bodyPr/>
          <a:lstStyle/>
          <a:p>
            <a:r>
              <a:rPr lang="en-US" smtClean="0"/>
              <a:t>Version 3 of the “Trend” or “Business as Usual” land change forecast for 2030 by Phase 5 Watershed modeling segment.</a:t>
            </a:r>
          </a:p>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5F4C189-53FC-4E4A-A236-2853812246B8}" type="slidenum">
              <a:rPr lang="en-US" smtClean="0"/>
              <a:pPr/>
              <a:t>27</a:t>
            </a:fld>
            <a:endParaRPr lang="en-US" smtClean="0"/>
          </a:p>
        </p:txBody>
      </p:sp>
      <p:sp>
        <p:nvSpPr>
          <p:cNvPr id="18435" name="Rectangle 2"/>
          <p:cNvSpPr>
            <a:spLocks noGrp="1" noRot="1" noChangeAspect="1" noChangeArrowheads="1" noTextEdit="1"/>
          </p:cNvSpPr>
          <p:nvPr>
            <p:ph type="sldImg"/>
          </p:nvPr>
        </p:nvSpPr>
        <p:spPr>
          <a:xfrm>
            <a:off x="1144588" y="685800"/>
            <a:ext cx="4572000" cy="3429000"/>
          </a:xfrm>
          <a:ln/>
        </p:spPr>
      </p:sp>
      <p:sp>
        <p:nvSpPr>
          <p:cNvPr id="18436" name="Rectangle 3"/>
          <p:cNvSpPr>
            <a:spLocks noGrp="1" noChangeArrowheads="1"/>
          </p:cNvSpPr>
          <p:nvPr>
            <p:ph type="body" idx="1"/>
          </p:nvPr>
        </p:nvSpPr>
        <p:spPr>
          <a:noFill/>
          <a:ln/>
        </p:spPr>
        <p:txBody>
          <a:bodyPr/>
          <a:lstStyle/>
          <a:p>
            <a:r>
              <a:rPr lang="en-US" smtClean="0"/>
              <a:t>Version 3 of the “Trend” or “Business as Usual” land change forecast for 2030 by Phase 5 Watershed modeling segment.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D2D2E2-28AF-480B-B4D8-F53577757081}" type="slidenum">
              <a:rPr lang="en-US"/>
              <a:pPr/>
              <a:t>28</a:t>
            </a:fld>
            <a:endParaRPr lang="en-US"/>
          </a:p>
        </p:txBody>
      </p:sp>
      <p:sp>
        <p:nvSpPr>
          <p:cNvPr id="78850" name="Rectangle 2"/>
          <p:cNvSpPr>
            <a:spLocks noGrp="1" noRot="1" noChangeAspect="1" noChangeArrowheads="1" noTextEdit="1"/>
          </p:cNvSpPr>
          <p:nvPr>
            <p:ph type="sldImg"/>
          </p:nvPr>
        </p:nvSpPr>
        <p:spPr>
          <a:xfrm>
            <a:off x="1144588" y="687388"/>
            <a:ext cx="4572000" cy="3429000"/>
          </a:xfrm>
          <a:ln/>
        </p:spPr>
      </p:sp>
      <p:sp>
        <p:nvSpPr>
          <p:cNvPr id="78851" name="Rectangle 3"/>
          <p:cNvSpPr>
            <a:spLocks noGrp="1" noChangeArrowheads="1"/>
          </p:cNvSpPr>
          <p:nvPr>
            <p:ph type="body" idx="1"/>
          </p:nvPr>
        </p:nvSpPr>
        <p:spPr>
          <a:xfrm>
            <a:off x="914400" y="4343400"/>
            <a:ext cx="5029200" cy="4113213"/>
          </a:xfr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8A3C97F-DFBC-4D06-B3D4-602203630090}" type="slidenum">
              <a:rPr lang="en-US"/>
              <a:pPr/>
              <a:t>30</a:t>
            </a:fld>
            <a:endParaRPr lang="en-US"/>
          </a:p>
        </p:txBody>
      </p:sp>
      <p:sp>
        <p:nvSpPr>
          <p:cNvPr id="12290" name="Rectangle 7"/>
          <p:cNvSpPr txBox="1">
            <a:spLocks noGrp="1" noChangeArrowheads="1"/>
          </p:cNvSpPr>
          <p:nvPr/>
        </p:nvSpPr>
        <p:spPr bwMode="auto">
          <a:xfrm>
            <a:off x="3886200" y="8685213"/>
            <a:ext cx="2971800" cy="458787"/>
          </a:xfrm>
          <a:prstGeom prst="rect">
            <a:avLst/>
          </a:prstGeom>
          <a:noFill/>
          <a:ln w="9525">
            <a:noFill/>
            <a:miter lim="800000"/>
            <a:headEnd/>
            <a:tailEnd/>
          </a:ln>
        </p:spPr>
        <p:txBody>
          <a:bodyPr lIns="91085" tIns="45542" rIns="91085" bIns="45542" anchor="b"/>
          <a:lstStyle/>
          <a:p>
            <a:pPr algn="r" defTabSz="911225"/>
            <a:fld id="{83963698-9BAF-4A39-8A7A-FD36A649E48F}" type="slidenum">
              <a:rPr lang="en-US" sz="1200">
                <a:latin typeface="Times New Roman" pitchFamily="18" charset="0"/>
              </a:rPr>
              <a:pPr algn="r" defTabSz="911225"/>
              <a:t>30</a:t>
            </a:fld>
            <a:endParaRPr lang="en-US" sz="1200">
              <a:latin typeface="Times New Roman" pitchFamily="18" charset="0"/>
            </a:endParaRPr>
          </a:p>
        </p:txBody>
      </p:sp>
      <p:sp>
        <p:nvSpPr>
          <p:cNvPr id="12291" name="Rectangle 2"/>
          <p:cNvSpPr>
            <a:spLocks noGrp="1" noRot="1" noChangeAspect="1" noChangeArrowheads="1" noTextEdit="1"/>
          </p:cNvSpPr>
          <p:nvPr>
            <p:ph type="sldImg"/>
          </p:nvPr>
        </p:nvSpPr>
        <p:spPr>
          <a:xfrm>
            <a:off x="1144588" y="685800"/>
            <a:ext cx="4572000" cy="3429000"/>
          </a:xfrm>
          <a:ln/>
        </p:spPr>
      </p:sp>
      <p:sp>
        <p:nvSpPr>
          <p:cNvPr id="12292" name="Rectangle 3"/>
          <p:cNvSpPr>
            <a:spLocks noGrp="1" noChangeArrowheads="1"/>
          </p:cNvSpPr>
          <p:nvPr>
            <p:ph type="body" idx="1"/>
          </p:nvPr>
        </p:nvSpPr>
        <p:spPr>
          <a:xfrm>
            <a:off x="914400" y="4343400"/>
            <a:ext cx="5029200" cy="4114800"/>
          </a:xfrm>
        </p:spPr>
        <p:txBody>
          <a:bodyPr lIns="91085" tIns="45542" rIns="91085" bIns="45542"/>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a:spcBef>
                <a:spcPct val="0"/>
              </a:spcBef>
            </a:pPr>
            <a:endParaRPr lang="en-US" smtClean="0">
              <a:latin typeface="Arial" pitchFamily="34" charset="0"/>
            </a:endParaRPr>
          </a:p>
        </p:txBody>
      </p:sp>
      <p:sp>
        <p:nvSpPr>
          <p:cNvPr id="67588" name="Slide Number Placeholder 3"/>
          <p:cNvSpPr>
            <a:spLocks noGrp="1"/>
          </p:cNvSpPr>
          <p:nvPr>
            <p:ph type="sldNum" sz="quarter" idx="5"/>
          </p:nvPr>
        </p:nvSpPr>
        <p:spPr>
          <a:noFill/>
        </p:spPr>
        <p:txBody>
          <a:bodyPr/>
          <a:lstStyle/>
          <a:p>
            <a:fld id="{19104434-4668-4D7E-94CD-2AD53F3AF5F6}" type="slidenum">
              <a:rPr lang="en-US" smtClean="0">
                <a:latin typeface="Arial" pitchFamily="34" charset="0"/>
              </a:rPr>
              <a:pPr/>
              <a:t>35</a:t>
            </a:fld>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A033A0-200D-4D5B-90CD-DB84C2E21B63}" type="slidenum">
              <a:rPr lang="en-US"/>
              <a:pPr/>
              <a:t>37</a:t>
            </a:fld>
            <a:endParaRPr lang="en-US"/>
          </a:p>
        </p:txBody>
      </p:sp>
      <p:sp>
        <p:nvSpPr>
          <p:cNvPr id="466946" name="Rectangle 2"/>
          <p:cNvSpPr>
            <a:spLocks noGrp="1" noRot="1" noChangeAspect="1" noChangeArrowheads="1" noTextEdit="1"/>
          </p:cNvSpPr>
          <p:nvPr>
            <p:ph type="sldImg"/>
          </p:nvPr>
        </p:nvSpPr>
        <p:spPr>
          <a:ln/>
        </p:spPr>
      </p:sp>
      <p:sp>
        <p:nvSpPr>
          <p:cNvPr id="466947" name="Rectangle 3"/>
          <p:cNvSpPr>
            <a:spLocks noGrp="1" noChangeArrowheads="1"/>
          </p:cNvSpPr>
          <p:nvPr>
            <p:ph type="body" idx="1"/>
          </p:nvPr>
        </p:nvSpPr>
        <p:spPr/>
        <p:txBody>
          <a:bodyPr/>
          <a:lstStyle/>
          <a:p>
            <a:pPr>
              <a:buFontTx/>
              <a:buChar char="•"/>
            </a:pPr>
            <a:r>
              <a:rPr lang="en-US" i="1"/>
              <a:t>Part One: Ecosystem Health </a:t>
            </a:r>
            <a:r>
              <a:rPr lang="en-US"/>
              <a:t>uses monitoring data gathered by Bay Program partners to assess the overall health of the Bay ecosystem over a one-year period.</a:t>
            </a:r>
          </a:p>
          <a:p>
            <a:pPr>
              <a:buFontTx/>
              <a:buChar char="•"/>
            </a:pPr>
            <a:r>
              <a:rPr lang="en-US"/>
              <a:t>Where possible, data are compared to existing goals that measure progress toward restoring a healthy Bay. By presenting data in this manner, watershed residents can better understand the health of the Bay relative to what is needed for a balanced ecosystem. </a:t>
            </a:r>
          </a:p>
          <a:p>
            <a:pPr>
              <a:buFontTx/>
              <a:buChar char="•"/>
            </a:pPr>
            <a:r>
              <a:rPr lang="en-US"/>
              <a:t>In the Water Quality and Habitats sections of this presentation, individual parameters are averaged together to provide an overall health assessment for each priority area. In the Fish and Shellfish section, however, independent data about individual species cannot be combined to provide an overall assessment of the health of Bay fisheries. As ecosystem-based goals are defined in the future, we will compare annual data to population targets needed for a restored Bay system. </a:t>
            </a:r>
          </a:p>
          <a:p>
            <a:pPr>
              <a:buFontTx/>
              <a:buChar char="•"/>
            </a:pPr>
            <a:r>
              <a:rPr lang="en-US"/>
              <a:t>Annual assessments of water quality parameters are affected by freshwater flow to the Bay. High flow years contribute to decreasing water clarity and potentially affect dissolved oxygen and chlorophyll. A three-year assessment that helps to remove the impacts of annual weather-driven events (such as drought and high flow years) is also depicted in this presentation.</a:t>
            </a:r>
          </a:p>
          <a:p>
            <a:pPr>
              <a:buFontTx/>
              <a:buChar char="•"/>
            </a:pPr>
            <a:r>
              <a:rPr lang="en-US"/>
              <a:t>Indicator charts featured on light green backgrounds and including a summary graph icon in the lower right hand corner (e.g. a bar chart showing the summary score for a priority area) are considered “reporting-level” indicators and were featured and/or discussed in the </a:t>
            </a:r>
            <a:r>
              <a:rPr lang="en-US" i="1"/>
              <a:t>Chesapeake Bay 2005 Health and Restoration Assessment Part One: Ecosystem Health </a:t>
            </a:r>
            <a:r>
              <a:rPr lang="en-US"/>
              <a:t>(available at www.chesapeakebay.net/assess).  </a:t>
            </a:r>
          </a:p>
          <a:p>
            <a:pPr>
              <a:buFontTx/>
              <a:buChar char="•"/>
            </a:pPr>
            <a:r>
              <a:rPr lang="en-US"/>
              <a:t>Indicator charts featured on light tan backgrounds and including a “supporting indicator” label in the lower right hand corner are related to the reporting-level indicators for diagnostic purposes or to provide additional details.</a:t>
            </a:r>
          </a:p>
          <a:p>
            <a:pPr>
              <a:buFontTx/>
              <a:buChar char="•"/>
            </a:pPr>
            <a:r>
              <a:rPr lang="en-US"/>
              <a:t>Expanded analysis and interpretation of data as well as the methods used to compile the reporting-level indicator graphs can be found at www.chesapeakebay.net/assess/methods.</a:t>
            </a:r>
          </a:p>
          <a:p>
            <a:pPr>
              <a:buFontTx/>
              <a:buChar char="•"/>
            </a:pPr>
            <a:r>
              <a:rPr lang="en-US"/>
              <a:t>For information about the work being done to restore Bay ecosystem health, please refer to the companion Power Point presentation, </a:t>
            </a:r>
            <a:r>
              <a:rPr lang="en-US" i="1"/>
              <a:t>Part Two: Restoration Efforts</a:t>
            </a:r>
            <a:r>
              <a:rPr lang="en-US"/>
              <a:t>, or the report, </a:t>
            </a:r>
            <a:r>
              <a:rPr lang="en-US" i="1"/>
              <a:t>Chesapeake Bay 2005 Health and Restoration Assessment Part Two: Restoration Efforts</a:t>
            </a:r>
            <a:r>
              <a:rPr lang="en-US"/>
              <a:t> </a:t>
            </a:r>
            <a:r>
              <a:rPr lang="en-US" i="1"/>
              <a:t>, </a:t>
            </a:r>
            <a:r>
              <a:rPr lang="en-US"/>
              <a:t>available at www.chesapeakebay.net/assess. </a:t>
            </a:r>
          </a:p>
          <a:p>
            <a:pPr>
              <a:buFontTx/>
              <a:buChar char="•"/>
            </a:pPr>
            <a:r>
              <a:rPr lang="en-US"/>
              <a:t>For information about various factors impacting the health of the Bay and its watershed, please refer to the companion Power Point presentation, </a:t>
            </a:r>
            <a:r>
              <a:rPr lang="en-US" i="1"/>
              <a:t>Part Three: Factors Impacting Bay and Watershed Health</a:t>
            </a:r>
            <a:r>
              <a:rPr lang="en-US"/>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3F81F9-BC4D-4834-90A7-AC2DB945A56C}" type="slidenum">
              <a:rPr lang="en-US"/>
              <a:pPr/>
              <a:t>38</a:t>
            </a:fld>
            <a:endParaRPr lang="en-US"/>
          </a:p>
        </p:txBody>
      </p:sp>
      <p:sp>
        <p:nvSpPr>
          <p:cNvPr id="108548" name="Rectangle 4"/>
          <p:cNvSpPr>
            <a:spLocks noGrp="1" noRot="1" noChangeAspect="1" noChangeArrowheads="1" noTextEdit="1"/>
          </p:cNvSpPr>
          <p:nvPr>
            <p:ph type="sldImg"/>
          </p:nvPr>
        </p:nvSpPr>
        <p:spPr>
          <a:ln/>
        </p:spPr>
      </p:sp>
      <p:sp>
        <p:nvSpPr>
          <p:cNvPr id="108549" name="Rectangle 5"/>
          <p:cNvSpPr>
            <a:spLocks noGrp="1" noChangeArrowheads="1"/>
          </p:cNvSpPr>
          <p:nvPr>
            <p:ph type="body" idx="1"/>
          </p:nvPr>
        </p:nvSpPr>
        <p:spPr/>
        <p:txBody>
          <a:bodyPr/>
          <a:lstStyle/>
          <a:p>
            <a:pPr>
              <a:buFontTx/>
              <a:buChar char="•"/>
            </a:pPr>
            <a:r>
              <a:rPr lang="en-US" i="1"/>
              <a:t>Part One: Ecosystem Health </a:t>
            </a:r>
            <a:r>
              <a:rPr lang="en-US"/>
              <a:t>uses monitoring data gathered by Bay Program partners to assess the overall health of the Bay ecosystem over a one-year period.</a:t>
            </a:r>
          </a:p>
          <a:p>
            <a:pPr>
              <a:buFontTx/>
              <a:buChar char="•"/>
            </a:pPr>
            <a:r>
              <a:rPr lang="en-US"/>
              <a:t>Where possible, data are compared to existing goals that measure progress toward restoring a healthy Bay. By presenting data in this manner, watershed residents can better understand the health of the Bay relative to what is needed for a balanced ecosystem. </a:t>
            </a:r>
          </a:p>
          <a:p>
            <a:pPr>
              <a:buFontTx/>
              <a:buChar char="•"/>
            </a:pPr>
            <a:r>
              <a:rPr lang="en-US"/>
              <a:t>In the Water Quality and Habitats sections of this presentation, individual parameters are averaged together to provide an overall health assessment for each priority area. In the Fish and Shellfish section, however, independent data about individual species cannot be combined to provide an overall assessment of the health of Bay fisheries. As ecosystem-based goals are defined in the future, we will compare annual data to population targets needed for a restored Bay system. </a:t>
            </a:r>
          </a:p>
          <a:p>
            <a:pPr>
              <a:buFontTx/>
              <a:buChar char="•"/>
            </a:pPr>
            <a:r>
              <a:rPr lang="en-US"/>
              <a:t>Annual assessments of water quality parameters are affected by freshwater flow to the Bay. High flow years contribute to decreasing water clarity and potentially affect dissolved oxygen and chlorophyll. A three-year assessment that helps to remove the impacts of annual weather-driven events (such as drought and high flow years) is also depicted in this presentation.</a:t>
            </a:r>
          </a:p>
          <a:p>
            <a:pPr>
              <a:buFontTx/>
              <a:buChar char="•"/>
            </a:pPr>
            <a:r>
              <a:rPr lang="en-US"/>
              <a:t>Indicator charts featured on light green backgrounds and including a summary graph icon in the lower right hand corner (e.g. a bar chart showing the summary score for a priority area) are considered “reporting-level” indicators and were featured and/or discussed in the </a:t>
            </a:r>
            <a:r>
              <a:rPr lang="en-US" i="1"/>
              <a:t>Chesapeake Bay 2005 Health and Restoration Assessment Part One: Ecosystem Health </a:t>
            </a:r>
            <a:r>
              <a:rPr lang="en-US"/>
              <a:t>(available at www.chesapeakebay.net/assess).  </a:t>
            </a:r>
          </a:p>
          <a:p>
            <a:pPr>
              <a:buFontTx/>
              <a:buChar char="•"/>
            </a:pPr>
            <a:r>
              <a:rPr lang="en-US"/>
              <a:t>Indicator charts featured on light tan backgrounds and including a “supporting indicator” label in the lower right hand corner are related to the reporting-level indicators for diagnostic purposes or to provide additional details.</a:t>
            </a:r>
          </a:p>
          <a:p>
            <a:pPr>
              <a:buFontTx/>
              <a:buChar char="•"/>
            </a:pPr>
            <a:r>
              <a:rPr lang="en-US"/>
              <a:t>Expanded analysis and interpretation of data as well as the methods used to compile the reporting-level indicator graphs can be found at www.chesapeakebay.net/assess/methods.</a:t>
            </a:r>
          </a:p>
          <a:p>
            <a:pPr>
              <a:buFontTx/>
              <a:buChar char="•"/>
            </a:pPr>
            <a:r>
              <a:rPr lang="en-US"/>
              <a:t>For information about the work being done to restore Bay ecosystem health, please refer to the companion Power Point presentation, </a:t>
            </a:r>
            <a:r>
              <a:rPr lang="en-US" i="1"/>
              <a:t>Part Two: Restoration Efforts</a:t>
            </a:r>
            <a:r>
              <a:rPr lang="en-US"/>
              <a:t>, or the report, </a:t>
            </a:r>
            <a:r>
              <a:rPr lang="en-US" i="1"/>
              <a:t>Chesapeake Bay 2005 Health and Restoration Assessment Part Two: Restoration Efforts</a:t>
            </a:r>
            <a:r>
              <a:rPr lang="en-US"/>
              <a:t> </a:t>
            </a:r>
            <a:r>
              <a:rPr lang="en-US" i="1"/>
              <a:t>, </a:t>
            </a:r>
            <a:r>
              <a:rPr lang="en-US"/>
              <a:t>available at www.chesapeakebay.net/assess. </a:t>
            </a:r>
          </a:p>
          <a:p>
            <a:pPr>
              <a:buFontTx/>
              <a:buChar char="•"/>
            </a:pPr>
            <a:r>
              <a:rPr lang="en-US"/>
              <a:t>For information about various factors impacting the health of the Bay and its watershed, please refer to the companion Power Point presentation, </a:t>
            </a:r>
            <a:r>
              <a:rPr lang="en-US" i="1"/>
              <a:t>Part Three: Factors Impacting Bay and Watershed Health</a:t>
            </a:r>
            <a:r>
              <a:rPr lang="en-US"/>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A033A0-200D-4D5B-90CD-DB84C2E21B63}" type="slidenum">
              <a:rPr lang="en-US"/>
              <a:pPr/>
              <a:t>39</a:t>
            </a:fld>
            <a:endParaRPr lang="en-US"/>
          </a:p>
        </p:txBody>
      </p:sp>
      <p:sp>
        <p:nvSpPr>
          <p:cNvPr id="466946" name="Rectangle 2"/>
          <p:cNvSpPr>
            <a:spLocks noGrp="1" noRot="1" noChangeAspect="1" noChangeArrowheads="1" noTextEdit="1"/>
          </p:cNvSpPr>
          <p:nvPr>
            <p:ph type="sldImg"/>
          </p:nvPr>
        </p:nvSpPr>
        <p:spPr>
          <a:ln/>
        </p:spPr>
      </p:sp>
      <p:sp>
        <p:nvSpPr>
          <p:cNvPr id="466947" name="Rectangle 3"/>
          <p:cNvSpPr>
            <a:spLocks noGrp="1" noChangeArrowheads="1"/>
          </p:cNvSpPr>
          <p:nvPr>
            <p:ph type="body" idx="1"/>
          </p:nvPr>
        </p:nvSpPr>
        <p:spPr/>
        <p:txBody>
          <a:bodyPr/>
          <a:lstStyle/>
          <a:p>
            <a:pPr>
              <a:buFontTx/>
              <a:buChar char="•"/>
            </a:pPr>
            <a:r>
              <a:rPr lang="en-US" i="1"/>
              <a:t>Part One: Ecosystem Health </a:t>
            </a:r>
            <a:r>
              <a:rPr lang="en-US"/>
              <a:t>uses monitoring data gathered by Bay Program partners to assess the overall health of the Bay ecosystem over a one-year period.</a:t>
            </a:r>
          </a:p>
          <a:p>
            <a:pPr>
              <a:buFontTx/>
              <a:buChar char="•"/>
            </a:pPr>
            <a:r>
              <a:rPr lang="en-US"/>
              <a:t>Where possible, data are compared to existing goals that measure progress toward restoring a healthy Bay. By presenting data in this manner, watershed residents can better understand the health of the Bay relative to what is needed for a balanced ecosystem. </a:t>
            </a:r>
          </a:p>
          <a:p>
            <a:pPr>
              <a:buFontTx/>
              <a:buChar char="•"/>
            </a:pPr>
            <a:r>
              <a:rPr lang="en-US"/>
              <a:t>In the Water Quality and Habitats sections of this presentation, individual parameters are averaged together to provide an overall health assessment for each priority area. In the Fish and Shellfish section, however, independent data about individual species cannot be combined to provide an overall assessment of the health of Bay fisheries. As ecosystem-based goals are defined in the future, we will compare annual data to population targets needed for a restored Bay system. </a:t>
            </a:r>
          </a:p>
          <a:p>
            <a:pPr>
              <a:buFontTx/>
              <a:buChar char="•"/>
            </a:pPr>
            <a:r>
              <a:rPr lang="en-US"/>
              <a:t>Annual assessments of water quality parameters are affected by freshwater flow to the Bay. High flow years contribute to decreasing water clarity and potentially affect dissolved oxygen and chlorophyll. A three-year assessment that helps to remove the impacts of annual weather-driven events (such as drought and high flow years) is also depicted in this presentation.</a:t>
            </a:r>
          </a:p>
          <a:p>
            <a:pPr>
              <a:buFontTx/>
              <a:buChar char="•"/>
            </a:pPr>
            <a:r>
              <a:rPr lang="en-US"/>
              <a:t>Indicator charts featured on light green backgrounds and including a summary graph icon in the lower right hand corner (e.g. a bar chart showing the summary score for a priority area) are considered “reporting-level” indicators and were featured and/or discussed in the </a:t>
            </a:r>
            <a:r>
              <a:rPr lang="en-US" i="1"/>
              <a:t>Chesapeake Bay 2005 Health and Restoration Assessment Part One: Ecosystem Health </a:t>
            </a:r>
            <a:r>
              <a:rPr lang="en-US"/>
              <a:t>(available at www.chesapeakebay.net/assess).  </a:t>
            </a:r>
          </a:p>
          <a:p>
            <a:pPr>
              <a:buFontTx/>
              <a:buChar char="•"/>
            </a:pPr>
            <a:r>
              <a:rPr lang="en-US"/>
              <a:t>Indicator charts featured on light tan backgrounds and including a “supporting indicator” label in the lower right hand corner are related to the reporting-level indicators for diagnostic purposes or to provide additional details.</a:t>
            </a:r>
          </a:p>
          <a:p>
            <a:pPr>
              <a:buFontTx/>
              <a:buChar char="•"/>
            </a:pPr>
            <a:r>
              <a:rPr lang="en-US"/>
              <a:t>Expanded analysis and interpretation of data as well as the methods used to compile the reporting-level indicator graphs can be found at www.chesapeakebay.net/assess/methods.</a:t>
            </a:r>
          </a:p>
          <a:p>
            <a:pPr>
              <a:buFontTx/>
              <a:buChar char="•"/>
            </a:pPr>
            <a:r>
              <a:rPr lang="en-US"/>
              <a:t>For information about the work being done to restore Bay ecosystem health, please refer to the companion Power Point presentation, </a:t>
            </a:r>
            <a:r>
              <a:rPr lang="en-US" i="1"/>
              <a:t>Part Two: Restoration Efforts</a:t>
            </a:r>
            <a:r>
              <a:rPr lang="en-US"/>
              <a:t>, or the report, </a:t>
            </a:r>
            <a:r>
              <a:rPr lang="en-US" i="1"/>
              <a:t>Chesapeake Bay 2005 Health and Restoration Assessment Part Two: Restoration Efforts</a:t>
            </a:r>
            <a:r>
              <a:rPr lang="en-US"/>
              <a:t> </a:t>
            </a:r>
            <a:r>
              <a:rPr lang="en-US" i="1"/>
              <a:t>, </a:t>
            </a:r>
            <a:r>
              <a:rPr lang="en-US"/>
              <a:t>available at www.chesapeakebay.net/assess. </a:t>
            </a:r>
          </a:p>
          <a:p>
            <a:pPr>
              <a:buFontTx/>
              <a:buChar char="•"/>
            </a:pPr>
            <a:r>
              <a:rPr lang="en-US"/>
              <a:t>For information about various factors impacting the health of the Bay and its watershed, please refer to the companion Power Point presentation, </a:t>
            </a:r>
            <a:r>
              <a:rPr lang="en-US" i="1"/>
              <a:t>Part Three: Factors Impacting Bay and Watershed Health</a:t>
            </a:r>
            <a:r>
              <a:rPr lang="en-US"/>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3F81F9-BC4D-4834-90A7-AC2DB945A56C}" type="slidenum">
              <a:rPr lang="en-US"/>
              <a:pPr/>
              <a:t>40</a:t>
            </a:fld>
            <a:endParaRPr lang="en-US"/>
          </a:p>
        </p:txBody>
      </p:sp>
      <p:sp>
        <p:nvSpPr>
          <p:cNvPr id="108548" name="Rectangle 4"/>
          <p:cNvSpPr>
            <a:spLocks noGrp="1" noRot="1" noChangeAspect="1" noChangeArrowheads="1" noTextEdit="1"/>
          </p:cNvSpPr>
          <p:nvPr>
            <p:ph type="sldImg"/>
          </p:nvPr>
        </p:nvSpPr>
        <p:spPr>
          <a:ln/>
        </p:spPr>
      </p:sp>
      <p:sp>
        <p:nvSpPr>
          <p:cNvPr id="108549" name="Rectangle 5"/>
          <p:cNvSpPr>
            <a:spLocks noGrp="1" noChangeArrowheads="1"/>
          </p:cNvSpPr>
          <p:nvPr>
            <p:ph type="body" idx="1"/>
          </p:nvPr>
        </p:nvSpPr>
        <p:spPr/>
        <p:txBody>
          <a:bodyPr/>
          <a:lstStyle/>
          <a:p>
            <a:pPr>
              <a:buFontTx/>
              <a:buChar char="•"/>
            </a:pPr>
            <a:r>
              <a:rPr lang="en-US" i="1"/>
              <a:t>Part One: Ecosystem Health </a:t>
            </a:r>
            <a:r>
              <a:rPr lang="en-US"/>
              <a:t>uses monitoring data gathered by Bay Program partners to assess the overall health of the Bay ecosystem over a one-year period.</a:t>
            </a:r>
          </a:p>
          <a:p>
            <a:pPr>
              <a:buFontTx/>
              <a:buChar char="•"/>
            </a:pPr>
            <a:r>
              <a:rPr lang="en-US"/>
              <a:t>Where possible, data are compared to existing goals that measure progress toward restoring a healthy Bay. By presenting data in this manner, watershed residents can better understand the health of the Bay relative to what is needed for a balanced ecosystem. </a:t>
            </a:r>
          </a:p>
          <a:p>
            <a:pPr>
              <a:buFontTx/>
              <a:buChar char="•"/>
            </a:pPr>
            <a:r>
              <a:rPr lang="en-US"/>
              <a:t>In the Water Quality and Habitats sections of this presentation, individual parameters are averaged together to provide an overall health assessment for each priority area. In the Fish and Shellfish section, however, independent data about individual species cannot be combined to provide an overall assessment of the health of Bay fisheries. As ecosystem-based goals are defined in the future, we will compare annual data to population targets needed for a restored Bay system. </a:t>
            </a:r>
          </a:p>
          <a:p>
            <a:pPr>
              <a:buFontTx/>
              <a:buChar char="•"/>
            </a:pPr>
            <a:r>
              <a:rPr lang="en-US"/>
              <a:t>Annual assessments of water quality parameters are affected by freshwater flow to the Bay. High flow years contribute to decreasing water clarity and potentially affect dissolved oxygen and chlorophyll. A three-year assessment that helps to remove the impacts of annual weather-driven events (such as drought and high flow years) is also depicted in this presentation.</a:t>
            </a:r>
          </a:p>
          <a:p>
            <a:pPr>
              <a:buFontTx/>
              <a:buChar char="•"/>
            </a:pPr>
            <a:r>
              <a:rPr lang="en-US"/>
              <a:t>Indicator charts featured on light green backgrounds and including a summary graph icon in the lower right hand corner (e.g. a bar chart showing the summary score for a priority area) are considered “reporting-level” indicators and were featured and/or discussed in the </a:t>
            </a:r>
            <a:r>
              <a:rPr lang="en-US" i="1"/>
              <a:t>Chesapeake Bay 2005 Health and Restoration Assessment Part One: Ecosystem Health </a:t>
            </a:r>
            <a:r>
              <a:rPr lang="en-US"/>
              <a:t>(available at www.chesapeakebay.net/assess).  </a:t>
            </a:r>
          </a:p>
          <a:p>
            <a:pPr>
              <a:buFontTx/>
              <a:buChar char="•"/>
            </a:pPr>
            <a:r>
              <a:rPr lang="en-US"/>
              <a:t>Indicator charts featured on light tan backgrounds and including a “supporting indicator” label in the lower right hand corner are related to the reporting-level indicators for diagnostic purposes or to provide additional details.</a:t>
            </a:r>
          </a:p>
          <a:p>
            <a:pPr>
              <a:buFontTx/>
              <a:buChar char="•"/>
            </a:pPr>
            <a:r>
              <a:rPr lang="en-US"/>
              <a:t>Expanded analysis and interpretation of data as well as the methods used to compile the reporting-level indicator graphs can be found at www.chesapeakebay.net/assess/methods.</a:t>
            </a:r>
          </a:p>
          <a:p>
            <a:pPr>
              <a:buFontTx/>
              <a:buChar char="•"/>
            </a:pPr>
            <a:r>
              <a:rPr lang="en-US"/>
              <a:t>For information about the work being done to restore Bay ecosystem health, please refer to the companion Power Point presentation, </a:t>
            </a:r>
            <a:r>
              <a:rPr lang="en-US" i="1"/>
              <a:t>Part Two: Restoration Efforts</a:t>
            </a:r>
            <a:r>
              <a:rPr lang="en-US"/>
              <a:t>, or the report, </a:t>
            </a:r>
            <a:r>
              <a:rPr lang="en-US" i="1"/>
              <a:t>Chesapeake Bay 2005 Health and Restoration Assessment Part Two: Restoration Efforts</a:t>
            </a:r>
            <a:r>
              <a:rPr lang="en-US"/>
              <a:t> </a:t>
            </a:r>
            <a:r>
              <a:rPr lang="en-US" i="1"/>
              <a:t>, </a:t>
            </a:r>
            <a:r>
              <a:rPr lang="en-US"/>
              <a:t>available at www.chesapeakebay.net/assess. </a:t>
            </a:r>
          </a:p>
          <a:p>
            <a:pPr>
              <a:buFontTx/>
              <a:buChar char="•"/>
            </a:pPr>
            <a:r>
              <a:rPr lang="en-US"/>
              <a:t>For information about various factors impacting the health of the Bay and its watershed, please refer to the companion Power Point presentation, </a:t>
            </a:r>
            <a:r>
              <a:rPr lang="en-US" i="1"/>
              <a:t>Part Three: Factors Impacting Bay and Watershed Health</a:t>
            </a:r>
            <a:r>
              <a:rPr lang="en-US"/>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D77DF317-F613-4A18-BC60-7A7D57FF7441}" type="slidenum">
              <a:rPr lang="en-US"/>
              <a:pPr/>
              <a:t>41</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buFontTx/>
              <a:buChar char="•"/>
            </a:pPr>
            <a:r>
              <a:rPr lang="en-US" i="1" smtClean="0">
                <a:latin typeface="Times New Roman" charset="0"/>
              </a:rPr>
              <a:t>Part One: Ecosystem Health </a:t>
            </a:r>
            <a:r>
              <a:rPr lang="en-US" smtClean="0">
                <a:latin typeface="Times New Roman" charset="0"/>
              </a:rPr>
              <a:t>uses monitoring data gathered by Bay Program partners to assess the overall health of the Bay ecosystem over a one-year period.</a:t>
            </a:r>
          </a:p>
          <a:p>
            <a:pPr eaLnBrk="1" hangingPunct="1">
              <a:buFontTx/>
              <a:buChar char="•"/>
            </a:pPr>
            <a:r>
              <a:rPr lang="en-US" smtClean="0">
                <a:latin typeface="Times New Roman" charset="0"/>
              </a:rPr>
              <a:t>Where possible, data are compared to existing goals that measure progress toward restoring a healthy Bay. By presenting data in this manner, watershed residents can better understand the health of the Bay relative to what is needed for a balanced ecosystem. </a:t>
            </a:r>
          </a:p>
          <a:p>
            <a:pPr eaLnBrk="1" hangingPunct="1">
              <a:buFontTx/>
              <a:buChar char="•"/>
            </a:pPr>
            <a:r>
              <a:rPr lang="en-US" smtClean="0">
                <a:latin typeface="Times New Roman" charset="0"/>
              </a:rPr>
              <a:t>In the Water Quality and Habitats sections of this presentation, individual parameters are averaged together to provide an overall health assessment for each priority area. In the Fish and Shellfish section, however, independent data about individual species cannot be combined to provide an overall assessment of the health of Bay fisheries. As ecosystem-based goals are defined in the future, we will compare annual data to population targets needed for a restored Bay system. </a:t>
            </a:r>
          </a:p>
          <a:p>
            <a:pPr eaLnBrk="1" hangingPunct="1">
              <a:buFontTx/>
              <a:buChar char="•"/>
            </a:pPr>
            <a:r>
              <a:rPr lang="en-US" smtClean="0">
                <a:latin typeface="Times New Roman" charset="0"/>
              </a:rPr>
              <a:t>Annual assessments of water quality parameters are affected by freshwater flow to the Bay. High flow years contribute to decreasing water clarity and potentially affect dissolved oxygen and chlorophyll. A three-year assessment that helps to remove the impacts of annual weather-driven events (such as drought and high flow years) is also depicted in this presentation.</a:t>
            </a:r>
          </a:p>
          <a:p>
            <a:pPr eaLnBrk="1" hangingPunct="1">
              <a:buFontTx/>
              <a:buChar char="•"/>
            </a:pPr>
            <a:r>
              <a:rPr lang="en-US" smtClean="0">
                <a:latin typeface="Times New Roman" charset="0"/>
              </a:rPr>
              <a:t>Indicator charts featured on light green backgrounds and including a summary graph icon in the lower right hand corner (e.g. a bar chart showing the summary score for a priority area) are considered “reporting-level” indicators and were featured and/or discussed in the </a:t>
            </a:r>
            <a:r>
              <a:rPr lang="en-US" i="1" smtClean="0">
                <a:latin typeface="Times New Roman" charset="0"/>
              </a:rPr>
              <a:t>Chesapeake Bay 2005 Health and Restoration Assessment Part One: Ecosystem Health </a:t>
            </a:r>
            <a:r>
              <a:rPr lang="en-US" smtClean="0">
                <a:latin typeface="Times New Roman" charset="0"/>
              </a:rPr>
              <a:t>(available at www.chesapeakebay.net/assess).  </a:t>
            </a:r>
          </a:p>
          <a:p>
            <a:pPr eaLnBrk="1" hangingPunct="1">
              <a:buFontTx/>
              <a:buChar char="•"/>
            </a:pPr>
            <a:r>
              <a:rPr lang="en-US" smtClean="0">
                <a:latin typeface="Times New Roman" charset="0"/>
              </a:rPr>
              <a:t>Indicator charts featured on light tan backgrounds and including a “supporting indicator” label in the lower right hand corner are related to the reporting-level indicators for diagnostic purposes or to provide additional details.</a:t>
            </a:r>
          </a:p>
          <a:p>
            <a:pPr eaLnBrk="1" hangingPunct="1">
              <a:buFontTx/>
              <a:buChar char="•"/>
            </a:pPr>
            <a:r>
              <a:rPr lang="en-US" smtClean="0">
                <a:latin typeface="Times New Roman" charset="0"/>
              </a:rPr>
              <a:t>Expanded analysis and interpretation of data as well as the methods used to compile the reporting-level indicator graphs can be found at www.chesapeakebay.net/assess/methods.</a:t>
            </a:r>
          </a:p>
          <a:p>
            <a:pPr eaLnBrk="1" hangingPunct="1">
              <a:buFontTx/>
              <a:buChar char="•"/>
            </a:pPr>
            <a:r>
              <a:rPr lang="en-US" smtClean="0">
                <a:latin typeface="Times New Roman" charset="0"/>
              </a:rPr>
              <a:t>For information about the work being done to restore Bay ecosystem health, please refer to the companion Power Point presentation, </a:t>
            </a:r>
            <a:r>
              <a:rPr lang="en-US" i="1" smtClean="0">
                <a:latin typeface="Times New Roman" charset="0"/>
              </a:rPr>
              <a:t>Part Two: Restoration Efforts</a:t>
            </a:r>
            <a:r>
              <a:rPr lang="en-US" smtClean="0">
                <a:latin typeface="Times New Roman" charset="0"/>
              </a:rPr>
              <a:t>, or the report, </a:t>
            </a:r>
            <a:r>
              <a:rPr lang="en-US" i="1" smtClean="0">
                <a:latin typeface="Times New Roman" charset="0"/>
              </a:rPr>
              <a:t>Chesapeake Bay 2005 Health and Restoration Assessment Part Two: Restoration Efforts</a:t>
            </a:r>
            <a:r>
              <a:rPr lang="en-US" smtClean="0">
                <a:latin typeface="Times New Roman" charset="0"/>
              </a:rPr>
              <a:t> </a:t>
            </a:r>
            <a:r>
              <a:rPr lang="en-US" i="1" smtClean="0">
                <a:latin typeface="Times New Roman" charset="0"/>
              </a:rPr>
              <a:t>, </a:t>
            </a:r>
            <a:r>
              <a:rPr lang="en-US" smtClean="0">
                <a:latin typeface="Times New Roman" charset="0"/>
              </a:rPr>
              <a:t>available at www.chesapeakebay.net/assess. </a:t>
            </a:r>
          </a:p>
          <a:p>
            <a:pPr eaLnBrk="1" hangingPunct="1">
              <a:buFontTx/>
              <a:buChar char="•"/>
            </a:pPr>
            <a:r>
              <a:rPr lang="en-US" smtClean="0">
                <a:latin typeface="Times New Roman" charset="0"/>
              </a:rPr>
              <a:t>For information about various factors impacting the health of the Bay and its watershed, please refer to the companion Power Point presentation, </a:t>
            </a:r>
            <a:r>
              <a:rPr lang="en-US" i="1" smtClean="0">
                <a:latin typeface="Times New Roman" charset="0"/>
              </a:rPr>
              <a:t>Part Three: Factors Impacting Bay and Watershed Health</a:t>
            </a:r>
            <a:r>
              <a:rPr lang="en-US" smtClean="0">
                <a:latin typeface="Times New Roman" charset="0"/>
              </a:rPr>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D77DF317-F613-4A18-BC60-7A7D57FF7441}" type="slidenum">
              <a:rPr lang="en-US"/>
              <a:pPr/>
              <a:t>42</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buFontTx/>
              <a:buChar char="•"/>
            </a:pPr>
            <a:r>
              <a:rPr lang="en-US" i="1" smtClean="0">
                <a:latin typeface="Times New Roman" charset="0"/>
              </a:rPr>
              <a:t>Part One: Ecosystem Health </a:t>
            </a:r>
            <a:r>
              <a:rPr lang="en-US" smtClean="0">
                <a:latin typeface="Times New Roman" charset="0"/>
              </a:rPr>
              <a:t>uses monitoring data gathered by Bay Program partners to assess the overall health of the Bay ecosystem over a one-year period.</a:t>
            </a:r>
          </a:p>
          <a:p>
            <a:pPr eaLnBrk="1" hangingPunct="1">
              <a:buFontTx/>
              <a:buChar char="•"/>
            </a:pPr>
            <a:r>
              <a:rPr lang="en-US" smtClean="0">
                <a:latin typeface="Times New Roman" charset="0"/>
              </a:rPr>
              <a:t>Where possible, data are compared to existing goals that measure progress toward restoring a healthy Bay. By presenting data in this manner, watershed residents can better understand the health of the Bay relative to what is needed for a balanced ecosystem. </a:t>
            </a:r>
          </a:p>
          <a:p>
            <a:pPr eaLnBrk="1" hangingPunct="1">
              <a:buFontTx/>
              <a:buChar char="•"/>
            </a:pPr>
            <a:r>
              <a:rPr lang="en-US" smtClean="0">
                <a:latin typeface="Times New Roman" charset="0"/>
              </a:rPr>
              <a:t>In the Water Quality and Habitats sections of this presentation, individual parameters are averaged together to provide an overall health assessment for each priority area. In the Fish and Shellfish section, however, independent data about individual species cannot be combined to provide an overall assessment of the health of Bay fisheries. As ecosystem-based goals are defined in the future, we will compare annual data to population targets needed for a restored Bay system. </a:t>
            </a:r>
          </a:p>
          <a:p>
            <a:pPr eaLnBrk="1" hangingPunct="1">
              <a:buFontTx/>
              <a:buChar char="•"/>
            </a:pPr>
            <a:r>
              <a:rPr lang="en-US" smtClean="0">
                <a:latin typeface="Times New Roman" charset="0"/>
              </a:rPr>
              <a:t>Annual assessments of water quality parameters are affected by freshwater flow to the Bay. High flow years contribute to decreasing water clarity and potentially affect dissolved oxygen and chlorophyll. A three-year assessment that helps to remove the impacts of annual weather-driven events (such as drought and high flow years) is also depicted in this presentation.</a:t>
            </a:r>
          </a:p>
          <a:p>
            <a:pPr eaLnBrk="1" hangingPunct="1">
              <a:buFontTx/>
              <a:buChar char="•"/>
            </a:pPr>
            <a:r>
              <a:rPr lang="en-US" smtClean="0">
                <a:latin typeface="Times New Roman" charset="0"/>
              </a:rPr>
              <a:t>Indicator charts featured on light green backgrounds and including a summary graph icon in the lower right hand corner (e.g. a bar chart showing the summary score for a priority area) are considered “reporting-level” indicators and were featured and/or discussed in the </a:t>
            </a:r>
            <a:r>
              <a:rPr lang="en-US" i="1" smtClean="0">
                <a:latin typeface="Times New Roman" charset="0"/>
              </a:rPr>
              <a:t>Chesapeake Bay 2005 Health and Restoration Assessment Part One: Ecosystem Health </a:t>
            </a:r>
            <a:r>
              <a:rPr lang="en-US" smtClean="0">
                <a:latin typeface="Times New Roman" charset="0"/>
              </a:rPr>
              <a:t>(available at www.chesapeakebay.net/assess).  </a:t>
            </a:r>
          </a:p>
          <a:p>
            <a:pPr eaLnBrk="1" hangingPunct="1">
              <a:buFontTx/>
              <a:buChar char="•"/>
            </a:pPr>
            <a:r>
              <a:rPr lang="en-US" smtClean="0">
                <a:latin typeface="Times New Roman" charset="0"/>
              </a:rPr>
              <a:t>Indicator charts featured on light tan backgrounds and including a “supporting indicator” label in the lower right hand corner are related to the reporting-level indicators for diagnostic purposes or to provide additional details.</a:t>
            </a:r>
          </a:p>
          <a:p>
            <a:pPr eaLnBrk="1" hangingPunct="1">
              <a:buFontTx/>
              <a:buChar char="•"/>
            </a:pPr>
            <a:r>
              <a:rPr lang="en-US" smtClean="0">
                <a:latin typeface="Times New Roman" charset="0"/>
              </a:rPr>
              <a:t>Expanded analysis and interpretation of data as well as the methods used to compile the reporting-level indicator graphs can be found at www.chesapeakebay.net/assess/methods.</a:t>
            </a:r>
          </a:p>
          <a:p>
            <a:pPr eaLnBrk="1" hangingPunct="1">
              <a:buFontTx/>
              <a:buChar char="•"/>
            </a:pPr>
            <a:r>
              <a:rPr lang="en-US" smtClean="0">
                <a:latin typeface="Times New Roman" charset="0"/>
              </a:rPr>
              <a:t>For information about the work being done to restore Bay ecosystem health, please refer to the companion Power Point presentation, </a:t>
            </a:r>
            <a:r>
              <a:rPr lang="en-US" i="1" smtClean="0">
                <a:latin typeface="Times New Roman" charset="0"/>
              </a:rPr>
              <a:t>Part Two: Restoration Efforts</a:t>
            </a:r>
            <a:r>
              <a:rPr lang="en-US" smtClean="0">
                <a:latin typeface="Times New Roman" charset="0"/>
              </a:rPr>
              <a:t>, or the report, </a:t>
            </a:r>
            <a:r>
              <a:rPr lang="en-US" i="1" smtClean="0">
                <a:latin typeface="Times New Roman" charset="0"/>
              </a:rPr>
              <a:t>Chesapeake Bay 2005 Health and Restoration Assessment Part Two: Restoration Efforts</a:t>
            </a:r>
            <a:r>
              <a:rPr lang="en-US" smtClean="0">
                <a:latin typeface="Times New Roman" charset="0"/>
              </a:rPr>
              <a:t> </a:t>
            </a:r>
            <a:r>
              <a:rPr lang="en-US" i="1" smtClean="0">
                <a:latin typeface="Times New Roman" charset="0"/>
              </a:rPr>
              <a:t>, </a:t>
            </a:r>
            <a:r>
              <a:rPr lang="en-US" smtClean="0">
                <a:latin typeface="Times New Roman" charset="0"/>
              </a:rPr>
              <a:t>available at www.chesapeakebay.net/assess. </a:t>
            </a:r>
          </a:p>
          <a:p>
            <a:pPr eaLnBrk="1" hangingPunct="1">
              <a:buFontTx/>
              <a:buChar char="•"/>
            </a:pPr>
            <a:r>
              <a:rPr lang="en-US" smtClean="0">
                <a:latin typeface="Times New Roman" charset="0"/>
              </a:rPr>
              <a:t>For information about various factors impacting the health of the Bay and its watershed, please refer to the companion Power Point presentation, </a:t>
            </a:r>
            <a:r>
              <a:rPr lang="en-US" i="1" smtClean="0">
                <a:latin typeface="Times New Roman" charset="0"/>
              </a:rPr>
              <a:t>Part Three: Factors Impacting Bay and Watershed Health</a:t>
            </a:r>
            <a:r>
              <a:rPr lang="en-US" smtClean="0">
                <a:latin typeface="Times New Roman" charset="0"/>
              </a:rPr>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DC96E523-6CBA-48A6-9100-0BE4CBFBDD1B}" type="slidenum">
              <a:rPr lang="en-US"/>
              <a:pPr/>
              <a:t>43</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buFontTx/>
              <a:buChar char="•"/>
            </a:pPr>
            <a:r>
              <a:rPr lang="en-US" i="1" smtClean="0">
                <a:latin typeface="Times New Roman" charset="0"/>
              </a:rPr>
              <a:t>Part One: Ecosystem Health </a:t>
            </a:r>
            <a:r>
              <a:rPr lang="en-US" smtClean="0">
                <a:latin typeface="Times New Roman" charset="0"/>
              </a:rPr>
              <a:t>uses monitoring data gathered by Bay Program partners to assess the overall health of the Bay ecosystem over a one-year period.</a:t>
            </a:r>
          </a:p>
          <a:p>
            <a:pPr eaLnBrk="1" hangingPunct="1">
              <a:buFontTx/>
              <a:buChar char="•"/>
            </a:pPr>
            <a:r>
              <a:rPr lang="en-US" smtClean="0">
                <a:latin typeface="Times New Roman" charset="0"/>
              </a:rPr>
              <a:t>Where possible, data are compared to existing goals that measure progress toward restoring a healthy Bay. By presenting data in this manner, watershed residents can better understand the health of the Bay relative to what is needed for a balanced ecosystem. </a:t>
            </a:r>
          </a:p>
          <a:p>
            <a:pPr eaLnBrk="1" hangingPunct="1">
              <a:buFontTx/>
              <a:buChar char="•"/>
            </a:pPr>
            <a:r>
              <a:rPr lang="en-US" smtClean="0">
                <a:latin typeface="Times New Roman" charset="0"/>
              </a:rPr>
              <a:t>In the Water Quality and Habitats sections of this presentation, individual parameters are averaged together to provide an overall health assessment for each priority area. In the Fish and Shellfish section, however, independent data about individual species cannot be combined to provide an overall assessment of the health of Bay fisheries. As ecosystem-based goals are defined in the future, we will compare annual data to population targets needed for a restored Bay system. </a:t>
            </a:r>
          </a:p>
          <a:p>
            <a:pPr eaLnBrk="1" hangingPunct="1">
              <a:buFontTx/>
              <a:buChar char="•"/>
            </a:pPr>
            <a:r>
              <a:rPr lang="en-US" smtClean="0">
                <a:latin typeface="Times New Roman" charset="0"/>
              </a:rPr>
              <a:t>Annual assessments of water quality parameters are affected by freshwater flow to the Bay. High flow years contribute to decreasing water clarity and potentially affect dissolved oxygen and chlorophyll. A three-year assessment that helps to remove the impacts of annual weather-driven events (such as drought and high flow years) is also depicted in this presentation.</a:t>
            </a:r>
          </a:p>
          <a:p>
            <a:pPr eaLnBrk="1" hangingPunct="1">
              <a:buFontTx/>
              <a:buChar char="•"/>
            </a:pPr>
            <a:r>
              <a:rPr lang="en-US" smtClean="0">
                <a:latin typeface="Times New Roman" charset="0"/>
              </a:rPr>
              <a:t>Indicator charts featured on light green backgrounds and including a summary graph icon in the lower right hand corner (e.g. a bar chart showing the summary score for a priority area) are considered “reporting-level” indicators and were featured and/or discussed in the </a:t>
            </a:r>
            <a:r>
              <a:rPr lang="en-US" i="1" smtClean="0">
                <a:latin typeface="Times New Roman" charset="0"/>
              </a:rPr>
              <a:t>Chesapeake Bay 2005 Health and Restoration Assessment Part One: Ecosystem Health </a:t>
            </a:r>
            <a:r>
              <a:rPr lang="en-US" smtClean="0">
                <a:latin typeface="Times New Roman" charset="0"/>
              </a:rPr>
              <a:t>(available at www.chesapeakebay.net/assess).  </a:t>
            </a:r>
          </a:p>
          <a:p>
            <a:pPr eaLnBrk="1" hangingPunct="1">
              <a:buFontTx/>
              <a:buChar char="•"/>
            </a:pPr>
            <a:r>
              <a:rPr lang="en-US" smtClean="0">
                <a:latin typeface="Times New Roman" charset="0"/>
              </a:rPr>
              <a:t>Indicator charts featured on light tan backgrounds and including a “supporting indicator” label in the lower right hand corner are related to the reporting-level indicators for diagnostic purposes or to provide additional details.</a:t>
            </a:r>
          </a:p>
          <a:p>
            <a:pPr eaLnBrk="1" hangingPunct="1">
              <a:buFontTx/>
              <a:buChar char="•"/>
            </a:pPr>
            <a:r>
              <a:rPr lang="en-US" smtClean="0">
                <a:latin typeface="Times New Roman" charset="0"/>
              </a:rPr>
              <a:t>Expanded analysis and interpretation of data as well as the methods used to compile the reporting-level indicator graphs can be found at www.chesapeakebay.net/assess/methods.</a:t>
            </a:r>
          </a:p>
          <a:p>
            <a:pPr eaLnBrk="1" hangingPunct="1">
              <a:buFontTx/>
              <a:buChar char="•"/>
            </a:pPr>
            <a:r>
              <a:rPr lang="en-US" smtClean="0">
                <a:latin typeface="Times New Roman" charset="0"/>
              </a:rPr>
              <a:t>For information about the work being done to restore Bay ecosystem health, please refer to the companion Power Point presentation, </a:t>
            </a:r>
            <a:r>
              <a:rPr lang="en-US" i="1" smtClean="0">
                <a:latin typeface="Times New Roman" charset="0"/>
              </a:rPr>
              <a:t>Part Two: Restoration Efforts</a:t>
            </a:r>
            <a:r>
              <a:rPr lang="en-US" smtClean="0">
                <a:latin typeface="Times New Roman" charset="0"/>
              </a:rPr>
              <a:t>, or the report, </a:t>
            </a:r>
            <a:r>
              <a:rPr lang="en-US" i="1" smtClean="0">
                <a:latin typeface="Times New Roman" charset="0"/>
              </a:rPr>
              <a:t>Chesapeake Bay 2005 Health and Restoration Assessment Part Two: Restoration Efforts</a:t>
            </a:r>
            <a:r>
              <a:rPr lang="en-US" smtClean="0">
                <a:latin typeface="Times New Roman" charset="0"/>
              </a:rPr>
              <a:t> </a:t>
            </a:r>
            <a:r>
              <a:rPr lang="en-US" i="1" smtClean="0">
                <a:latin typeface="Times New Roman" charset="0"/>
              </a:rPr>
              <a:t>, </a:t>
            </a:r>
            <a:r>
              <a:rPr lang="en-US" smtClean="0">
                <a:latin typeface="Times New Roman" charset="0"/>
              </a:rPr>
              <a:t>available at www.chesapeakebay.net/assess. </a:t>
            </a:r>
          </a:p>
          <a:p>
            <a:pPr eaLnBrk="1" hangingPunct="1">
              <a:buFontTx/>
              <a:buChar char="•"/>
            </a:pPr>
            <a:r>
              <a:rPr lang="en-US" smtClean="0">
                <a:latin typeface="Times New Roman" charset="0"/>
              </a:rPr>
              <a:t>For information about various factors impacting the health of the Bay and its watershed, please refer to the companion Power Point presentation, </a:t>
            </a:r>
            <a:r>
              <a:rPr lang="en-US" i="1" smtClean="0">
                <a:latin typeface="Times New Roman" charset="0"/>
              </a:rPr>
              <a:t>Part Three: Factors Impacting Bay and Watershed Health</a:t>
            </a:r>
            <a:r>
              <a:rPr lang="en-US" smtClean="0">
                <a:latin typeface="Times New Roman" charset="0"/>
              </a:rPr>
              <a: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DC96E523-6CBA-48A6-9100-0BE4CBFBDD1B}" type="slidenum">
              <a:rPr lang="en-US"/>
              <a:pPr/>
              <a:t>44</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buFontTx/>
              <a:buChar char="•"/>
            </a:pPr>
            <a:r>
              <a:rPr lang="en-US" i="1" smtClean="0">
                <a:latin typeface="Times New Roman" charset="0"/>
              </a:rPr>
              <a:t>Part One: Ecosystem Health </a:t>
            </a:r>
            <a:r>
              <a:rPr lang="en-US" smtClean="0">
                <a:latin typeface="Times New Roman" charset="0"/>
              </a:rPr>
              <a:t>uses monitoring data gathered by Bay Program partners to assess the overall health of the Bay ecosystem over a one-year period.</a:t>
            </a:r>
          </a:p>
          <a:p>
            <a:pPr eaLnBrk="1" hangingPunct="1">
              <a:buFontTx/>
              <a:buChar char="•"/>
            </a:pPr>
            <a:r>
              <a:rPr lang="en-US" smtClean="0">
                <a:latin typeface="Times New Roman" charset="0"/>
              </a:rPr>
              <a:t>Where possible, data are compared to existing goals that measure progress toward restoring a healthy Bay. By presenting data in this manner, watershed residents can better understand the health of the Bay relative to what is needed for a balanced ecosystem. </a:t>
            </a:r>
          </a:p>
          <a:p>
            <a:pPr eaLnBrk="1" hangingPunct="1">
              <a:buFontTx/>
              <a:buChar char="•"/>
            </a:pPr>
            <a:r>
              <a:rPr lang="en-US" smtClean="0">
                <a:latin typeface="Times New Roman" charset="0"/>
              </a:rPr>
              <a:t>In the Water Quality and Habitats sections of this presentation, individual parameters are averaged together to provide an overall health assessment for each priority area. In the Fish and Shellfish section, however, independent data about individual species cannot be combined to provide an overall assessment of the health of Bay fisheries. As ecosystem-based goals are defined in the future, we will compare annual data to population targets needed for a restored Bay system. </a:t>
            </a:r>
          </a:p>
          <a:p>
            <a:pPr eaLnBrk="1" hangingPunct="1">
              <a:buFontTx/>
              <a:buChar char="•"/>
            </a:pPr>
            <a:r>
              <a:rPr lang="en-US" smtClean="0">
                <a:latin typeface="Times New Roman" charset="0"/>
              </a:rPr>
              <a:t>Annual assessments of water quality parameters are affected by freshwater flow to the Bay. High flow years contribute to decreasing water clarity and potentially affect dissolved oxygen and chlorophyll. A three-year assessment that helps to remove the impacts of annual weather-driven events (such as drought and high flow years) is also depicted in this presentation.</a:t>
            </a:r>
          </a:p>
          <a:p>
            <a:pPr eaLnBrk="1" hangingPunct="1">
              <a:buFontTx/>
              <a:buChar char="•"/>
            </a:pPr>
            <a:r>
              <a:rPr lang="en-US" smtClean="0">
                <a:latin typeface="Times New Roman" charset="0"/>
              </a:rPr>
              <a:t>Indicator charts featured on light green backgrounds and including a summary graph icon in the lower right hand corner (e.g. a bar chart showing the summary score for a priority area) are considered “reporting-level” indicators and were featured and/or discussed in the </a:t>
            </a:r>
            <a:r>
              <a:rPr lang="en-US" i="1" smtClean="0">
                <a:latin typeface="Times New Roman" charset="0"/>
              </a:rPr>
              <a:t>Chesapeake Bay 2005 Health and Restoration Assessment Part One: Ecosystem Health </a:t>
            </a:r>
            <a:r>
              <a:rPr lang="en-US" smtClean="0">
                <a:latin typeface="Times New Roman" charset="0"/>
              </a:rPr>
              <a:t>(available at www.chesapeakebay.net/assess).  </a:t>
            </a:r>
          </a:p>
          <a:p>
            <a:pPr eaLnBrk="1" hangingPunct="1">
              <a:buFontTx/>
              <a:buChar char="•"/>
            </a:pPr>
            <a:r>
              <a:rPr lang="en-US" smtClean="0">
                <a:latin typeface="Times New Roman" charset="0"/>
              </a:rPr>
              <a:t>Indicator charts featured on light tan backgrounds and including a “supporting indicator” label in the lower right hand corner are related to the reporting-level indicators for diagnostic purposes or to provide additional details.</a:t>
            </a:r>
          </a:p>
          <a:p>
            <a:pPr eaLnBrk="1" hangingPunct="1">
              <a:buFontTx/>
              <a:buChar char="•"/>
            </a:pPr>
            <a:r>
              <a:rPr lang="en-US" smtClean="0">
                <a:latin typeface="Times New Roman" charset="0"/>
              </a:rPr>
              <a:t>Expanded analysis and interpretation of data as well as the methods used to compile the reporting-level indicator graphs can be found at www.chesapeakebay.net/assess/methods.</a:t>
            </a:r>
          </a:p>
          <a:p>
            <a:pPr eaLnBrk="1" hangingPunct="1">
              <a:buFontTx/>
              <a:buChar char="•"/>
            </a:pPr>
            <a:r>
              <a:rPr lang="en-US" smtClean="0">
                <a:latin typeface="Times New Roman" charset="0"/>
              </a:rPr>
              <a:t>For information about the work being done to restore Bay ecosystem health, please refer to the companion Power Point presentation, </a:t>
            </a:r>
            <a:r>
              <a:rPr lang="en-US" i="1" smtClean="0">
                <a:latin typeface="Times New Roman" charset="0"/>
              </a:rPr>
              <a:t>Part Two: Restoration Efforts</a:t>
            </a:r>
            <a:r>
              <a:rPr lang="en-US" smtClean="0">
                <a:latin typeface="Times New Roman" charset="0"/>
              </a:rPr>
              <a:t>, or the report, </a:t>
            </a:r>
            <a:r>
              <a:rPr lang="en-US" i="1" smtClean="0">
                <a:latin typeface="Times New Roman" charset="0"/>
              </a:rPr>
              <a:t>Chesapeake Bay 2005 Health and Restoration Assessment Part Two: Restoration Efforts</a:t>
            </a:r>
            <a:r>
              <a:rPr lang="en-US" smtClean="0">
                <a:latin typeface="Times New Roman" charset="0"/>
              </a:rPr>
              <a:t> </a:t>
            </a:r>
            <a:r>
              <a:rPr lang="en-US" i="1" smtClean="0">
                <a:latin typeface="Times New Roman" charset="0"/>
              </a:rPr>
              <a:t>, </a:t>
            </a:r>
            <a:r>
              <a:rPr lang="en-US" smtClean="0">
                <a:latin typeface="Times New Roman" charset="0"/>
              </a:rPr>
              <a:t>available at www.chesapeakebay.net/assess. </a:t>
            </a:r>
          </a:p>
          <a:p>
            <a:pPr eaLnBrk="1" hangingPunct="1">
              <a:buFontTx/>
              <a:buChar char="•"/>
            </a:pPr>
            <a:r>
              <a:rPr lang="en-US" smtClean="0">
                <a:latin typeface="Times New Roman" charset="0"/>
              </a:rPr>
              <a:t>For information about various factors impacting the health of the Bay and its watershed, please refer to the companion Power Point presentation, </a:t>
            </a:r>
            <a:r>
              <a:rPr lang="en-US" i="1" smtClean="0">
                <a:latin typeface="Times New Roman" charset="0"/>
              </a:rPr>
              <a:t>Part Three: Factors Impacting Bay and Watershed Health</a:t>
            </a:r>
            <a:r>
              <a:rPr lang="en-US" smtClean="0">
                <a:latin typeface="Times New Roman" charset="0"/>
              </a:rPr>
              <a: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51CFF2-9DAB-41E7-984C-C29BFF826154}" type="slidenum">
              <a:rPr lang="en-US"/>
              <a:pPr/>
              <a:t>45</a:t>
            </a:fld>
            <a:endParaRPr lang="en-US"/>
          </a:p>
        </p:txBody>
      </p:sp>
      <p:sp>
        <p:nvSpPr>
          <p:cNvPr id="761858" name="Rectangle 2"/>
          <p:cNvSpPr>
            <a:spLocks noGrp="1" noRot="1" noChangeAspect="1" noChangeArrowheads="1" noTextEdit="1"/>
          </p:cNvSpPr>
          <p:nvPr>
            <p:ph type="sldImg"/>
          </p:nvPr>
        </p:nvSpPr>
        <p:spPr>
          <a:xfrm>
            <a:off x="1146175" y="687388"/>
            <a:ext cx="4567238" cy="3427412"/>
          </a:xfrm>
          <a:ln/>
        </p:spPr>
      </p:sp>
      <p:sp>
        <p:nvSpPr>
          <p:cNvPr id="761859" name="Rectangle 3"/>
          <p:cNvSpPr>
            <a:spLocks noGrp="1" noChangeArrowheads="1"/>
          </p:cNvSpPr>
          <p:nvPr>
            <p:ph type="body" idx="1"/>
          </p:nvPr>
        </p:nvSpPr>
        <p:spPr>
          <a:xfrm>
            <a:off x="686421" y="4344025"/>
            <a:ext cx="5485158" cy="4112926"/>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E7B1B5-CDCA-4DDE-AA91-69BC024A39E8}" type="datetime1">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B3A936-3CE7-454E-927D-CEBD44B6878E}" type="datetime1">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412C68-04C1-45E3-BC79-32A80601A7EA}" type="datetime1">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0C8966-F6AC-4D26-BB11-35FACE3E0095}" type="datetime1">
              <a:rPr lang="en-US" smtClean="0"/>
              <a:pPr/>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DA1421-173F-454B-8FCA-453F2C9BD66D}" type="datetime1">
              <a:rPr lang="en-US" smtClean="0"/>
              <a:pPr/>
              <a:t>10/3/2012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A75259-9B7A-4E04-84E6-451670F39B2D}" type="datetime1">
              <a:rPr lang="en-US" smtClean="0"/>
              <a:pPr/>
              <a:t>10/3/2012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779389-C8EE-47A5-BAFF-9A72EF64DFD5}" type="datetime1">
              <a:rPr lang="en-US" smtClean="0"/>
              <a:pPr/>
              <a:t>10/3/2012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3C55AD-35B2-4505-988F-AD5367D8B366}" type="datetime1">
              <a:rPr lang="en-US" smtClean="0"/>
              <a:pPr/>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45A84D-7536-4BD6-A775-C08D8A3D6436}" type="datetime1">
              <a:rPr lang="en-US" smtClean="0"/>
              <a:pPr/>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28FD7D-6E14-4E9E-B708-EC89513784BA}" type="datetime1">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FB6BCE-8F4B-489E-ACCD-126819FE20E0}" type="datetime1">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D33CA-B6D4-4DD4-AA9A-70CB37B23BC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CB8CA80-B26E-4301-A762-78C3D8ED2E5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A79F7E-B766-486E-B427-24091F35CA6D}" type="datetime1">
              <a:rPr lang="en-US" smtClean="0"/>
              <a:pPr/>
              <a:t>10/3/2012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4D33CA-B6D4-4DD4-AA9A-70CB37B23B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wmf"/></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3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chart" Target="../charts/chart4.xml"/></Relationships>
</file>

<file path=ppt/slides/_rels/slide3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chart" Target="../charts/chart6.xml"/></Relationships>
</file>

<file path=ppt/slides/_rels/slide4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chart" Target="../charts/char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Chesapeake Bay Program Partnership’s Watershed Model</a:t>
            </a:r>
            <a:endParaRPr lang="en-US" dirty="0"/>
          </a:p>
        </p:txBody>
      </p:sp>
      <p:sp>
        <p:nvSpPr>
          <p:cNvPr id="3" name="Subtitle 2"/>
          <p:cNvSpPr>
            <a:spLocks noGrp="1"/>
          </p:cNvSpPr>
          <p:nvPr>
            <p:ph type="subTitle" idx="1"/>
          </p:nvPr>
        </p:nvSpPr>
        <p:spPr/>
        <p:txBody>
          <a:bodyPr/>
          <a:lstStyle/>
          <a:p>
            <a:r>
              <a:rPr lang="en-US" dirty="0" smtClean="0"/>
              <a:t>Gary </a:t>
            </a:r>
            <a:r>
              <a:rPr lang="en-US" dirty="0" err="1" smtClean="0"/>
              <a:t>Shenk</a:t>
            </a:r>
            <a:endParaRPr lang="en-US" dirty="0" smtClean="0"/>
          </a:p>
          <a:p>
            <a:r>
              <a:rPr lang="en-US" dirty="0" smtClean="0"/>
              <a:t>Presentation to COG</a:t>
            </a:r>
            <a:endParaRPr lang="en-US" dirty="0" smtClean="0"/>
          </a:p>
          <a:p>
            <a:r>
              <a:rPr lang="en-US" dirty="0" smtClean="0"/>
              <a:t>10/4/2012</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49EC79A5-B97B-429F-89D8-1BE5C2ACC648}" type="slidenum">
              <a:rPr lang="en-US"/>
              <a:pPr/>
              <a:t>2</a:t>
            </a:fld>
            <a:endParaRPr lang="en-US"/>
          </a:p>
        </p:txBody>
      </p:sp>
      <p:sp>
        <p:nvSpPr>
          <p:cNvPr id="22531" name="Rectangle 3"/>
          <p:cNvSpPr>
            <a:spLocks noGrp="1" noChangeArrowheads="1"/>
          </p:cNvSpPr>
          <p:nvPr>
            <p:ph type="title"/>
          </p:nvPr>
        </p:nvSpPr>
        <p:spPr>
          <a:xfrm>
            <a:off x="457200" y="274638"/>
            <a:ext cx="8229600" cy="868362"/>
          </a:xfrm>
        </p:spPr>
        <p:txBody>
          <a:bodyPr/>
          <a:lstStyle/>
          <a:p>
            <a:r>
              <a:rPr lang="en-US" sz="3600" b="1"/>
              <a:t>Chesapeake Bay Partnership Models</a:t>
            </a:r>
          </a:p>
        </p:txBody>
      </p:sp>
      <p:pic>
        <p:nvPicPr>
          <p:cNvPr id="22534" name="Picture 6" descr="5-7_bay pgm support syst_ppt"/>
          <p:cNvPicPr>
            <a:picLocks noChangeAspect="1" noChangeArrowheads="1"/>
          </p:cNvPicPr>
          <p:nvPr/>
        </p:nvPicPr>
        <p:blipFill>
          <a:blip r:embed="rId2" cstate="print"/>
          <a:srcRect/>
          <a:stretch>
            <a:fillRect/>
          </a:stretch>
        </p:blipFill>
        <p:spPr bwMode="auto">
          <a:xfrm>
            <a:off x="0" y="965200"/>
            <a:ext cx="9144000" cy="5892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a:off x="6019800" y="1066800"/>
            <a:ext cx="2871247" cy="1600200"/>
            <a:chOff x="685800" y="2133600"/>
            <a:chExt cx="3480847" cy="1752600"/>
          </a:xfrm>
        </p:grpSpPr>
        <p:sp>
          <p:nvSpPr>
            <p:cNvPr id="13" name="Rectangle 12"/>
            <p:cNvSpPr/>
            <p:nvPr/>
          </p:nvSpPr>
          <p:spPr>
            <a:xfrm>
              <a:off x="685800" y="2743200"/>
              <a:ext cx="3480847" cy="1143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cstate="print"/>
            <a:srcRect/>
            <a:stretch>
              <a:fillRect/>
            </a:stretch>
          </p:blipFill>
          <p:spPr bwMode="auto">
            <a:xfrm>
              <a:off x="685800" y="2133600"/>
              <a:ext cx="3476625" cy="65722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143000" y="2743200"/>
              <a:ext cx="2505075" cy="1076325"/>
            </a:xfrm>
            <a:prstGeom prst="rect">
              <a:avLst/>
            </a:prstGeom>
            <a:noFill/>
            <a:ln w="9525">
              <a:noFill/>
              <a:miter lim="800000"/>
              <a:headEnd/>
              <a:tailEnd/>
            </a:ln>
          </p:spPr>
        </p:pic>
      </p:grpSp>
      <p:pic>
        <p:nvPicPr>
          <p:cNvPr id="9" name="Picture 6" descr="C:\Documents and Settings\gshenk\My Documents\aafiles\Presentations\Standard Graphics\5-7_bay pgm support syst_print lg.jpg"/>
          <p:cNvPicPr>
            <a:picLocks noChangeAspect="1" noChangeArrowheads="1"/>
          </p:cNvPicPr>
          <p:nvPr/>
        </p:nvPicPr>
        <p:blipFill>
          <a:blip r:embed="rId4" cstate="print"/>
          <a:srcRect l="39244" t="22611" r="49292" b="49403"/>
          <a:stretch>
            <a:fillRect/>
          </a:stretch>
        </p:blipFill>
        <p:spPr bwMode="auto">
          <a:xfrm>
            <a:off x="4249917" y="3429000"/>
            <a:ext cx="1084083" cy="1706252"/>
          </a:xfrm>
          <a:prstGeom prst="rect">
            <a:avLst/>
          </a:prstGeom>
          <a:noFill/>
        </p:spPr>
      </p:pic>
      <p:pic>
        <p:nvPicPr>
          <p:cNvPr id="10" name="Picture 6" descr="C:\Documents and Settings\gshenk\My Documents\aafiles\Presentations\Standard Graphics\5-7_bay pgm support syst_print lg.jpg"/>
          <p:cNvPicPr>
            <a:picLocks noChangeAspect="1" noChangeArrowheads="1"/>
          </p:cNvPicPr>
          <p:nvPr/>
        </p:nvPicPr>
        <p:blipFill>
          <a:blip r:embed="rId4" cstate="print"/>
          <a:srcRect l="39142" t="70145" r="49041" b="1525"/>
          <a:stretch>
            <a:fillRect/>
          </a:stretch>
        </p:blipFill>
        <p:spPr bwMode="auto">
          <a:xfrm>
            <a:off x="5943600" y="3429000"/>
            <a:ext cx="1051089" cy="1624553"/>
          </a:xfrm>
          <a:prstGeom prst="rect">
            <a:avLst/>
          </a:prstGeom>
          <a:noFill/>
        </p:spPr>
      </p:pic>
      <p:grpSp>
        <p:nvGrpSpPr>
          <p:cNvPr id="3" name="Group 20"/>
          <p:cNvGrpSpPr/>
          <p:nvPr/>
        </p:nvGrpSpPr>
        <p:grpSpPr>
          <a:xfrm>
            <a:off x="7620000" y="3276600"/>
            <a:ext cx="1143000" cy="1841368"/>
            <a:chOff x="7391400" y="4345758"/>
            <a:chExt cx="1143000" cy="1841368"/>
          </a:xfrm>
        </p:grpSpPr>
        <p:sp>
          <p:nvSpPr>
            <p:cNvPr id="20" name="Rounded Rectangle 19"/>
            <p:cNvSpPr/>
            <p:nvPr/>
          </p:nvSpPr>
          <p:spPr>
            <a:xfrm>
              <a:off x="7391400" y="4345758"/>
              <a:ext cx="1143000" cy="18099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Bay WQSTM</a:t>
              </a: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a:p>
          </p:txBody>
        </p:sp>
        <p:pic>
          <p:nvPicPr>
            <p:cNvPr id="11" name="Picture 6" descr="C:\Documents and Settings\gshenk\My Documents\aafiles\Presentations\Standard Graphics\5-7_bay pgm support syst_print lg.jpg"/>
            <p:cNvPicPr>
              <a:picLocks noChangeAspect="1" noChangeArrowheads="1"/>
            </p:cNvPicPr>
            <p:nvPr/>
          </p:nvPicPr>
          <p:blipFill>
            <a:blip r:embed="rId4" cstate="print"/>
            <a:srcRect l="56931" t="76747" r="30825" b="1439"/>
            <a:stretch>
              <a:fillRect/>
            </a:stretch>
          </p:blipFill>
          <p:spPr bwMode="auto">
            <a:xfrm>
              <a:off x="7391400" y="4876800"/>
              <a:ext cx="1140643" cy="1310326"/>
            </a:xfrm>
            <a:prstGeom prst="rect">
              <a:avLst/>
            </a:prstGeom>
            <a:noFill/>
          </p:spPr>
        </p:pic>
      </p:grpSp>
      <p:grpSp>
        <p:nvGrpSpPr>
          <p:cNvPr id="4" name="Group 17"/>
          <p:cNvGrpSpPr/>
          <p:nvPr/>
        </p:nvGrpSpPr>
        <p:grpSpPr>
          <a:xfrm>
            <a:off x="1752600" y="1219200"/>
            <a:ext cx="1524000" cy="1371600"/>
            <a:chOff x="2971800" y="4191000"/>
            <a:chExt cx="1524000" cy="1371600"/>
          </a:xfrm>
        </p:grpSpPr>
        <p:sp>
          <p:nvSpPr>
            <p:cNvPr id="16" name="Rectangle 15"/>
            <p:cNvSpPr/>
            <p:nvPr/>
          </p:nvSpPr>
          <p:spPr>
            <a:xfrm>
              <a:off x="2971800" y="4191000"/>
              <a:ext cx="15240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NEIEN</a:t>
              </a:r>
              <a:endParaRPr lang="en-US" dirty="0" smtClean="0"/>
            </a:p>
            <a:p>
              <a:pPr algn="ctr"/>
              <a:endParaRPr lang="en-US" dirty="0"/>
            </a:p>
            <a:p>
              <a:pPr algn="ctr"/>
              <a:endParaRPr lang="en-US" dirty="0" smtClean="0"/>
            </a:p>
            <a:p>
              <a:pPr algn="ctr"/>
              <a:endParaRPr lang="en-US" dirty="0"/>
            </a:p>
            <a:p>
              <a:pPr algn="ctr"/>
              <a:endParaRPr lang="en-US" dirty="0"/>
            </a:p>
          </p:txBody>
        </p:sp>
        <p:pic>
          <p:nvPicPr>
            <p:cNvPr id="1031" name="Picture 7"/>
            <p:cNvPicPr>
              <a:picLocks noChangeAspect="1" noChangeArrowheads="1"/>
            </p:cNvPicPr>
            <p:nvPr/>
          </p:nvPicPr>
          <p:blipFill>
            <a:blip r:embed="rId5" cstate="print"/>
            <a:srcRect/>
            <a:stretch>
              <a:fillRect/>
            </a:stretch>
          </p:blipFill>
          <p:spPr bwMode="auto">
            <a:xfrm>
              <a:off x="3048000" y="4533900"/>
              <a:ext cx="1362075" cy="952500"/>
            </a:xfrm>
            <a:prstGeom prst="rect">
              <a:avLst/>
            </a:prstGeom>
            <a:noFill/>
            <a:ln w="9525">
              <a:noFill/>
              <a:miter lim="800000"/>
              <a:headEnd/>
              <a:tailEnd/>
            </a:ln>
          </p:spPr>
        </p:pic>
      </p:grpSp>
      <p:sp>
        <p:nvSpPr>
          <p:cNvPr id="24" name="Rectangle 23"/>
          <p:cNvSpPr/>
          <p:nvPr/>
        </p:nvSpPr>
        <p:spPr>
          <a:xfrm>
            <a:off x="1558264" y="0"/>
            <a:ext cx="583313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CBP Modeling Tools</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5" name="Rectangle 24"/>
          <p:cNvSpPr/>
          <p:nvPr/>
        </p:nvSpPr>
        <p:spPr>
          <a:xfrm>
            <a:off x="3429000" y="1219200"/>
            <a:ext cx="2209800" cy="1200329"/>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7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CAST</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28" name="Rounded Rectangle 27"/>
          <p:cNvSpPr/>
          <p:nvPr/>
        </p:nvSpPr>
        <p:spPr>
          <a:xfrm>
            <a:off x="228600" y="838200"/>
            <a:ext cx="8763000" cy="76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9" name="Rounded Rectangle 28"/>
          <p:cNvSpPr/>
          <p:nvPr/>
        </p:nvSpPr>
        <p:spPr>
          <a:xfrm>
            <a:off x="228600" y="2819400"/>
            <a:ext cx="8763000" cy="76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0" name="Rounded Rectangle 29"/>
          <p:cNvSpPr/>
          <p:nvPr/>
        </p:nvSpPr>
        <p:spPr>
          <a:xfrm>
            <a:off x="228600" y="5486400"/>
            <a:ext cx="8763000" cy="76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1" name="TextBox 30"/>
          <p:cNvSpPr txBox="1"/>
          <p:nvPr/>
        </p:nvSpPr>
        <p:spPr>
          <a:xfrm>
            <a:off x="152400" y="1447800"/>
            <a:ext cx="1209242" cy="646331"/>
          </a:xfrm>
          <a:prstGeom prst="rect">
            <a:avLst/>
          </a:prstGeom>
          <a:noFill/>
          <a:ln>
            <a:solidFill>
              <a:schemeClr val="tx1"/>
            </a:solidFill>
          </a:ln>
        </p:spPr>
        <p:txBody>
          <a:bodyPr wrap="none" rtlCol="0">
            <a:spAutoFit/>
          </a:bodyPr>
          <a:lstStyle/>
          <a:p>
            <a:r>
              <a:rPr lang="en-US" dirty="0" smtClean="0"/>
              <a:t>Interaction</a:t>
            </a:r>
          </a:p>
          <a:p>
            <a:r>
              <a:rPr lang="en-US" dirty="0" smtClean="0"/>
              <a:t>Tools</a:t>
            </a:r>
            <a:endParaRPr lang="en-US" dirty="0"/>
          </a:p>
        </p:txBody>
      </p:sp>
      <p:sp>
        <p:nvSpPr>
          <p:cNvPr id="32" name="TextBox 31"/>
          <p:cNvSpPr txBox="1"/>
          <p:nvPr/>
        </p:nvSpPr>
        <p:spPr>
          <a:xfrm>
            <a:off x="152400" y="3200400"/>
            <a:ext cx="1147943" cy="923330"/>
          </a:xfrm>
          <a:prstGeom prst="rect">
            <a:avLst/>
          </a:prstGeom>
          <a:noFill/>
          <a:ln>
            <a:solidFill>
              <a:schemeClr val="tx1"/>
            </a:solidFill>
          </a:ln>
        </p:spPr>
        <p:txBody>
          <a:bodyPr wrap="none" rtlCol="0">
            <a:spAutoFit/>
          </a:bodyPr>
          <a:lstStyle/>
          <a:p>
            <a:r>
              <a:rPr lang="en-US" dirty="0" smtClean="0"/>
              <a:t>Decision</a:t>
            </a:r>
          </a:p>
          <a:p>
            <a:r>
              <a:rPr lang="en-US" dirty="0" smtClean="0"/>
              <a:t>Models/</a:t>
            </a:r>
          </a:p>
          <a:p>
            <a:r>
              <a:rPr lang="en-US" dirty="0" smtClean="0"/>
              <a:t>Databases</a:t>
            </a:r>
          </a:p>
        </p:txBody>
      </p:sp>
      <p:sp>
        <p:nvSpPr>
          <p:cNvPr id="34" name="TextBox 33"/>
          <p:cNvSpPr txBox="1"/>
          <p:nvPr/>
        </p:nvSpPr>
        <p:spPr>
          <a:xfrm>
            <a:off x="152400" y="5754469"/>
            <a:ext cx="894156" cy="646331"/>
          </a:xfrm>
          <a:prstGeom prst="rect">
            <a:avLst/>
          </a:prstGeom>
          <a:noFill/>
          <a:ln>
            <a:solidFill>
              <a:schemeClr val="tx1"/>
            </a:solidFill>
          </a:ln>
        </p:spPr>
        <p:txBody>
          <a:bodyPr wrap="none" rtlCol="0">
            <a:spAutoFit/>
          </a:bodyPr>
          <a:lstStyle/>
          <a:p>
            <a:r>
              <a:rPr lang="en-US" dirty="0" smtClean="0"/>
              <a:t>Related</a:t>
            </a:r>
          </a:p>
          <a:p>
            <a:r>
              <a:rPr lang="en-US" dirty="0" smtClean="0"/>
              <a:t>Tools</a:t>
            </a:r>
            <a:endParaRPr lang="en-US" dirty="0"/>
          </a:p>
        </p:txBody>
      </p:sp>
      <p:pic>
        <p:nvPicPr>
          <p:cNvPr id="1032" name="Picture 8"/>
          <p:cNvPicPr>
            <a:picLocks noChangeAspect="1" noChangeArrowheads="1"/>
          </p:cNvPicPr>
          <p:nvPr/>
        </p:nvPicPr>
        <p:blipFill>
          <a:blip r:embed="rId6" cstate="print"/>
          <a:srcRect/>
          <a:stretch>
            <a:fillRect/>
          </a:stretch>
        </p:blipFill>
        <p:spPr bwMode="auto">
          <a:xfrm>
            <a:off x="5643475" y="5586415"/>
            <a:ext cx="985925" cy="1276259"/>
          </a:xfrm>
          <a:prstGeom prst="rect">
            <a:avLst/>
          </a:prstGeom>
          <a:noFill/>
          <a:ln w="9525">
            <a:noFill/>
            <a:miter lim="800000"/>
            <a:headEnd/>
            <a:tailEnd/>
          </a:ln>
          <a:effectLst/>
        </p:spPr>
      </p:pic>
      <p:sp>
        <p:nvSpPr>
          <p:cNvPr id="36" name="Rectangle 35"/>
          <p:cNvSpPr/>
          <p:nvPr/>
        </p:nvSpPr>
        <p:spPr>
          <a:xfrm>
            <a:off x="4495800" y="5943600"/>
            <a:ext cx="1161854" cy="501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sparrow</a:t>
            </a:r>
            <a:endParaRPr lang="en-US" dirty="0"/>
          </a:p>
        </p:txBody>
      </p:sp>
      <p:pic>
        <p:nvPicPr>
          <p:cNvPr id="38" name="Picture 4"/>
          <p:cNvPicPr>
            <a:picLocks noChangeAspect="1" noChangeArrowheads="1"/>
          </p:cNvPicPr>
          <p:nvPr/>
        </p:nvPicPr>
        <p:blipFill>
          <a:blip r:embed="rId7" cstate="print"/>
          <a:srcRect/>
          <a:stretch>
            <a:fillRect/>
          </a:stretch>
        </p:blipFill>
        <p:spPr bwMode="auto">
          <a:xfrm>
            <a:off x="1619250" y="4038600"/>
            <a:ext cx="2038350" cy="1397983"/>
          </a:xfrm>
          <a:prstGeom prst="rect">
            <a:avLst/>
          </a:prstGeom>
          <a:noFill/>
          <a:ln w="9525">
            <a:solidFill>
              <a:schemeClr val="tx1"/>
            </a:solidFill>
            <a:miter lim="800000"/>
            <a:headEnd/>
            <a:tailEnd/>
          </a:ln>
        </p:spPr>
      </p:pic>
      <p:pic>
        <p:nvPicPr>
          <p:cNvPr id="39" name="Picture 6" descr="C:\Documents and Settings\gshenk\My Documents\aafiles\Presentations\Standard Graphics\5-7_bay pgm support syst_print lg.jpg"/>
          <p:cNvPicPr>
            <a:picLocks noChangeAspect="1" noChangeArrowheads="1"/>
          </p:cNvPicPr>
          <p:nvPr/>
        </p:nvPicPr>
        <p:blipFill>
          <a:blip r:embed="rId4" cstate="print"/>
          <a:srcRect l="7991" t="69051" r="72603" b="16785"/>
          <a:stretch>
            <a:fillRect/>
          </a:stretch>
        </p:blipFill>
        <p:spPr bwMode="auto">
          <a:xfrm>
            <a:off x="1619250" y="2971800"/>
            <a:ext cx="2038350" cy="959224"/>
          </a:xfrm>
          <a:prstGeom prst="rect">
            <a:avLst/>
          </a:prstGeom>
          <a:noFill/>
          <a:ln>
            <a:solidFill>
              <a:schemeClr val="tx1"/>
            </a:solid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p:cNvSpPr>
            <a:spLocks noGrp="1"/>
          </p:cNvSpPr>
          <p:nvPr>
            <p:ph type="sldNum" sz="quarter" idx="12"/>
          </p:nvPr>
        </p:nvSpPr>
        <p:spPr/>
        <p:txBody>
          <a:bodyPr/>
          <a:lstStyle/>
          <a:p>
            <a:fld id="{83F67DA5-9733-489B-89EF-B9614F9F658C}" type="slidenum">
              <a:rPr lang="en-US"/>
              <a:pPr/>
              <a:t>4</a:t>
            </a:fld>
            <a:endParaRPr lang="en-US"/>
          </a:p>
        </p:txBody>
      </p:sp>
      <p:sp>
        <p:nvSpPr>
          <p:cNvPr id="12290" name="Rectangle 2"/>
          <p:cNvSpPr>
            <a:spLocks noChangeArrowheads="1"/>
          </p:cNvSpPr>
          <p:nvPr/>
        </p:nvSpPr>
        <p:spPr bwMode="auto">
          <a:xfrm>
            <a:off x="6400800" y="4953000"/>
            <a:ext cx="2438400" cy="1752600"/>
          </a:xfrm>
          <a:prstGeom prst="rect">
            <a:avLst/>
          </a:prstGeom>
          <a:solidFill>
            <a:srgbClr val="99CC00">
              <a:alpha val="25098"/>
            </a:srgbClr>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1" name="Rectangle 4"/>
          <p:cNvSpPr>
            <a:spLocks noChangeArrowheads="1"/>
          </p:cNvSpPr>
          <p:nvPr/>
        </p:nvSpPr>
        <p:spPr bwMode="auto">
          <a:xfrm>
            <a:off x="6324600" y="762000"/>
            <a:ext cx="2590800" cy="3886200"/>
          </a:xfrm>
          <a:prstGeom prst="rect">
            <a:avLst/>
          </a:prstGeom>
          <a:solidFill>
            <a:srgbClr val="FF99CC">
              <a:alpha val="25098"/>
            </a:srgbClr>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2" name="Text Box 5"/>
          <p:cNvSpPr txBox="1">
            <a:spLocks noChangeArrowheads="1"/>
          </p:cNvSpPr>
          <p:nvPr/>
        </p:nvSpPr>
        <p:spPr bwMode="auto">
          <a:xfrm>
            <a:off x="6324600" y="973138"/>
            <a:ext cx="2673350" cy="3662362"/>
          </a:xfrm>
          <a:prstGeom prst="rect">
            <a:avLst/>
          </a:prstGeom>
          <a:noFill/>
          <a:ln w="9525">
            <a:noFill/>
            <a:miter lim="800000"/>
            <a:headEnd/>
            <a:tailEnd/>
          </a:ln>
        </p:spPr>
        <p:txBody>
          <a:bodyPr wrap="none">
            <a:spAutoFit/>
          </a:bodyPr>
          <a:lstStyle/>
          <a:p>
            <a:r>
              <a:rPr lang="en-US" b="1"/>
              <a:t>Annual, monthly, or </a:t>
            </a:r>
          </a:p>
          <a:p>
            <a:r>
              <a:rPr lang="en-US" b="1"/>
              <a:t>daily values of </a:t>
            </a:r>
          </a:p>
          <a:p>
            <a:r>
              <a:rPr lang="en-US" b="1"/>
              <a:t>anthropogenic factors:</a:t>
            </a:r>
          </a:p>
          <a:p>
            <a:endParaRPr lang="en-US" b="1"/>
          </a:p>
          <a:p>
            <a:r>
              <a:rPr lang="en-US"/>
              <a:t>Land Use Acreage</a:t>
            </a:r>
          </a:p>
          <a:p>
            <a:r>
              <a:rPr lang="en-US"/>
              <a:t>BMPs</a:t>
            </a:r>
          </a:p>
          <a:p>
            <a:r>
              <a:rPr lang="en-US"/>
              <a:t>Fertilizer</a:t>
            </a:r>
          </a:p>
          <a:p>
            <a:r>
              <a:rPr lang="en-US"/>
              <a:t>Manure</a:t>
            </a:r>
          </a:p>
          <a:p>
            <a:r>
              <a:rPr lang="en-US"/>
              <a:t>Tillage</a:t>
            </a:r>
          </a:p>
          <a:p>
            <a:r>
              <a:rPr lang="en-US"/>
              <a:t>Crop types</a:t>
            </a:r>
          </a:p>
          <a:p>
            <a:r>
              <a:rPr lang="en-US"/>
              <a:t>Atmospheric deposition</a:t>
            </a:r>
          </a:p>
          <a:p>
            <a:r>
              <a:rPr lang="en-US"/>
              <a:t>Waste water treatment</a:t>
            </a:r>
          </a:p>
          <a:p>
            <a:r>
              <a:rPr lang="en-US"/>
              <a:t>Septic loads</a:t>
            </a:r>
          </a:p>
        </p:txBody>
      </p:sp>
      <p:grpSp>
        <p:nvGrpSpPr>
          <p:cNvPr id="2" name="Group 6"/>
          <p:cNvGrpSpPr>
            <a:grpSpLocks/>
          </p:cNvGrpSpPr>
          <p:nvPr/>
        </p:nvGrpSpPr>
        <p:grpSpPr bwMode="auto">
          <a:xfrm>
            <a:off x="304800" y="1295400"/>
            <a:ext cx="2362200" cy="4152900"/>
            <a:chOff x="192" y="576"/>
            <a:chExt cx="1584" cy="1584"/>
          </a:xfrm>
        </p:grpSpPr>
        <p:sp>
          <p:nvSpPr>
            <p:cNvPr id="12294" name="Rectangle 7"/>
            <p:cNvSpPr>
              <a:spLocks noChangeArrowheads="1"/>
            </p:cNvSpPr>
            <p:nvPr/>
          </p:nvSpPr>
          <p:spPr bwMode="auto">
            <a:xfrm>
              <a:off x="192" y="576"/>
              <a:ext cx="1584" cy="1584"/>
            </a:xfrm>
            <a:prstGeom prst="rect">
              <a:avLst/>
            </a:prstGeom>
            <a:solidFill>
              <a:srgbClr val="BBE0E3">
                <a:alpha val="25098"/>
              </a:srgbClr>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5" name="Text Box 8"/>
            <p:cNvSpPr txBox="1">
              <a:spLocks noChangeArrowheads="1"/>
            </p:cNvSpPr>
            <p:nvPr/>
          </p:nvSpPr>
          <p:spPr bwMode="auto">
            <a:xfrm>
              <a:off x="240" y="672"/>
              <a:ext cx="1401" cy="1292"/>
            </a:xfrm>
            <a:prstGeom prst="rect">
              <a:avLst/>
            </a:prstGeom>
            <a:noFill/>
            <a:ln w="9525">
              <a:noFill/>
              <a:miter lim="800000"/>
              <a:headEnd/>
              <a:tailEnd/>
            </a:ln>
          </p:spPr>
          <p:txBody>
            <a:bodyPr wrap="none">
              <a:spAutoFit/>
            </a:bodyPr>
            <a:lstStyle/>
            <a:p>
              <a:r>
                <a:rPr lang="en-US" b="1"/>
                <a:t>Hourly or daily </a:t>
              </a:r>
            </a:p>
            <a:p>
              <a:r>
                <a:rPr lang="en-US" b="1"/>
                <a:t>values of </a:t>
              </a:r>
            </a:p>
            <a:p>
              <a:r>
                <a:rPr lang="en-US" b="1"/>
                <a:t>Meteorological</a:t>
              </a:r>
            </a:p>
            <a:p>
              <a:r>
                <a:rPr lang="en-US" b="1"/>
                <a:t>factors:</a:t>
              </a:r>
            </a:p>
            <a:p>
              <a:endParaRPr lang="en-US" b="1"/>
            </a:p>
            <a:p>
              <a:r>
                <a:rPr lang="en-US"/>
                <a:t>Precipitation</a:t>
              </a:r>
            </a:p>
            <a:p>
              <a:r>
                <a:rPr lang="en-US"/>
                <a:t>Temperature</a:t>
              </a:r>
            </a:p>
            <a:p>
              <a:r>
                <a:rPr lang="en-US"/>
                <a:t>Evapotranspiration</a:t>
              </a:r>
            </a:p>
            <a:p>
              <a:r>
                <a:rPr lang="en-US"/>
                <a:t>Wind</a:t>
              </a:r>
            </a:p>
            <a:p>
              <a:r>
                <a:rPr lang="en-US"/>
                <a:t>Solar Radiation</a:t>
              </a:r>
            </a:p>
            <a:p>
              <a:r>
                <a:rPr lang="en-US"/>
                <a:t>Dew point</a:t>
              </a:r>
            </a:p>
            <a:p>
              <a:r>
                <a:rPr lang="en-US"/>
                <a:t>Cloud Cover</a:t>
              </a:r>
            </a:p>
          </p:txBody>
        </p:sp>
      </p:grpSp>
      <p:sp>
        <p:nvSpPr>
          <p:cNvPr id="12296" name="AutoShape 9"/>
          <p:cNvSpPr>
            <a:spLocks noChangeArrowheads="1"/>
          </p:cNvSpPr>
          <p:nvPr/>
        </p:nvSpPr>
        <p:spPr bwMode="auto">
          <a:xfrm rot="10800000">
            <a:off x="5257800" y="3449638"/>
            <a:ext cx="914400" cy="609600"/>
          </a:xfrm>
          <a:prstGeom prst="rightArrow">
            <a:avLst>
              <a:gd name="adj1" fmla="val 50000"/>
              <a:gd name="adj2" fmla="val 37500"/>
            </a:avLst>
          </a:prstGeom>
          <a:solidFill>
            <a:srgbClr val="E6C0CC"/>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7" name="AutoShape 10"/>
          <p:cNvSpPr>
            <a:spLocks noChangeArrowheads="1"/>
          </p:cNvSpPr>
          <p:nvPr/>
        </p:nvSpPr>
        <p:spPr bwMode="auto">
          <a:xfrm rot="2268622">
            <a:off x="2895600" y="3429000"/>
            <a:ext cx="838200" cy="609600"/>
          </a:xfrm>
          <a:prstGeom prst="rightArrow">
            <a:avLst>
              <a:gd name="adj1" fmla="val 50000"/>
              <a:gd name="adj2" fmla="val 34375"/>
            </a:avLst>
          </a:prstGeom>
          <a:solidFill>
            <a:schemeClr val="accent1"/>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8" name="AutoShape 11"/>
          <p:cNvSpPr>
            <a:spLocks noChangeArrowheads="1"/>
          </p:cNvSpPr>
          <p:nvPr/>
        </p:nvSpPr>
        <p:spPr bwMode="auto">
          <a:xfrm rot="720959">
            <a:off x="5181600" y="4876800"/>
            <a:ext cx="1295400" cy="609600"/>
          </a:xfrm>
          <a:prstGeom prst="rightArrow">
            <a:avLst>
              <a:gd name="adj1" fmla="val 50000"/>
              <a:gd name="adj2" fmla="val 53125"/>
            </a:avLst>
          </a:prstGeom>
          <a:solidFill>
            <a:srgbClr val="BFDFC2"/>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9" name="Text Box 12"/>
          <p:cNvSpPr txBox="1">
            <a:spLocks noChangeArrowheads="1"/>
          </p:cNvSpPr>
          <p:nvPr/>
        </p:nvSpPr>
        <p:spPr bwMode="auto">
          <a:xfrm>
            <a:off x="6477000" y="5105400"/>
            <a:ext cx="2241550" cy="1465263"/>
          </a:xfrm>
          <a:prstGeom prst="rect">
            <a:avLst/>
          </a:prstGeom>
          <a:noFill/>
          <a:ln w="9525">
            <a:noFill/>
            <a:miter lim="800000"/>
            <a:headEnd/>
            <a:tailEnd/>
          </a:ln>
        </p:spPr>
        <p:txBody>
          <a:bodyPr wrap="none">
            <a:spAutoFit/>
          </a:bodyPr>
          <a:lstStyle/>
          <a:p>
            <a:r>
              <a:rPr lang="en-US"/>
              <a:t>Daily flow, nitrogen, </a:t>
            </a:r>
          </a:p>
          <a:p>
            <a:r>
              <a:rPr lang="en-US"/>
              <a:t>phosphorus, and </a:t>
            </a:r>
          </a:p>
          <a:p>
            <a:r>
              <a:rPr lang="en-US"/>
              <a:t>sediment compared</a:t>
            </a:r>
          </a:p>
          <a:p>
            <a:r>
              <a:rPr lang="en-US"/>
              <a:t>to observations</a:t>
            </a:r>
          </a:p>
          <a:p>
            <a:r>
              <a:rPr lang="en-US"/>
              <a:t>over 21 years</a:t>
            </a:r>
          </a:p>
        </p:txBody>
      </p:sp>
      <p:sp>
        <p:nvSpPr>
          <p:cNvPr id="12300" name="Text Box 13"/>
          <p:cNvSpPr txBox="1">
            <a:spLocks noChangeArrowheads="1"/>
          </p:cNvSpPr>
          <p:nvPr/>
        </p:nvSpPr>
        <p:spPr bwMode="auto">
          <a:xfrm>
            <a:off x="381000" y="0"/>
            <a:ext cx="7848600" cy="641350"/>
          </a:xfrm>
          <a:prstGeom prst="rect">
            <a:avLst/>
          </a:prstGeom>
          <a:noFill/>
          <a:ln w="9525">
            <a:noFill/>
            <a:miter lim="800000"/>
            <a:headEnd/>
            <a:tailEnd/>
          </a:ln>
        </p:spPr>
        <p:txBody>
          <a:bodyPr>
            <a:spAutoFit/>
          </a:bodyPr>
          <a:lstStyle/>
          <a:p>
            <a:pPr algn="ctr"/>
            <a:r>
              <a:rPr lang="en-US" sz="3600" b="1"/>
              <a:t>How the Watershed Model Works</a:t>
            </a:r>
          </a:p>
        </p:txBody>
      </p:sp>
      <p:pic>
        <p:nvPicPr>
          <p:cNvPr id="12301" name="Picture 14"/>
          <p:cNvPicPr>
            <a:picLocks noChangeAspect="1" noChangeArrowheads="1"/>
          </p:cNvPicPr>
          <p:nvPr/>
        </p:nvPicPr>
        <p:blipFill>
          <a:blip r:embed="rId3" cstate="print"/>
          <a:srcRect l="23627" t="16272" r="1244" b="6779"/>
          <a:stretch>
            <a:fillRect/>
          </a:stretch>
        </p:blipFill>
        <p:spPr bwMode="auto">
          <a:xfrm>
            <a:off x="1447800" y="2895600"/>
            <a:ext cx="4114800" cy="3863975"/>
          </a:xfrm>
          <a:prstGeom prst="rect">
            <a:avLst/>
          </a:prstGeom>
          <a:noFill/>
          <a:ln w="9525">
            <a:noFill/>
            <a:miter lim="800000"/>
            <a:headEnd/>
            <a:tailEnd/>
          </a:ln>
        </p:spPr>
      </p:pic>
      <p:sp>
        <p:nvSpPr>
          <p:cNvPr id="12302" name="Text Box 15"/>
          <p:cNvSpPr txBox="1">
            <a:spLocks noChangeArrowheads="1"/>
          </p:cNvSpPr>
          <p:nvPr/>
        </p:nvSpPr>
        <p:spPr bwMode="auto">
          <a:xfrm>
            <a:off x="3581400" y="5257800"/>
            <a:ext cx="793750" cy="366713"/>
          </a:xfrm>
          <a:prstGeom prst="rect">
            <a:avLst/>
          </a:prstGeom>
          <a:solidFill>
            <a:srgbClr val="FFFF00"/>
          </a:solidFill>
          <a:ln w="9525">
            <a:noFill/>
            <a:miter lim="800000"/>
            <a:headEnd/>
            <a:tailEnd/>
          </a:ln>
        </p:spPr>
        <p:txBody>
          <a:bodyPr wrap="none">
            <a:spAutoFit/>
          </a:bodyPr>
          <a:lstStyle/>
          <a:p>
            <a:r>
              <a:rPr lang="en-US"/>
              <a:t>HSPF</a:t>
            </a:r>
          </a:p>
        </p:txBody>
      </p:sp>
      <p:sp>
        <p:nvSpPr>
          <p:cNvPr id="16" name="Text Box 13"/>
          <p:cNvSpPr txBox="1">
            <a:spLocks noChangeArrowheads="1"/>
          </p:cNvSpPr>
          <p:nvPr/>
        </p:nvSpPr>
        <p:spPr bwMode="auto">
          <a:xfrm>
            <a:off x="304800" y="762000"/>
            <a:ext cx="7848600" cy="641350"/>
          </a:xfrm>
          <a:prstGeom prst="rect">
            <a:avLst/>
          </a:prstGeom>
          <a:noFill/>
          <a:ln w="9525">
            <a:noFill/>
            <a:miter lim="800000"/>
            <a:headEnd/>
            <a:tailEnd/>
          </a:ln>
        </p:spPr>
        <p:txBody>
          <a:bodyPr>
            <a:spAutoFit/>
          </a:bodyPr>
          <a:lstStyle/>
          <a:p>
            <a:pPr algn="ctr"/>
            <a:r>
              <a:rPr lang="en-US" sz="3600" b="1" dirty="0" smtClean="0"/>
              <a:t>Calibration Mode</a:t>
            </a:r>
            <a:endParaRPr lang="en-US" sz="36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3"/>
          <p:cNvSpPr>
            <a:spLocks noGrp="1"/>
          </p:cNvSpPr>
          <p:nvPr>
            <p:ph type="sldNum" sz="quarter" idx="12"/>
          </p:nvPr>
        </p:nvSpPr>
        <p:spPr/>
        <p:txBody>
          <a:bodyPr/>
          <a:lstStyle/>
          <a:p>
            <a:fld id="{631F65F8-3527-48DF-BA27-E86FC197165F}" type="slidenum">
              <a:rPr lang="en-US"/>
              <a:pPr/>
              <a:t>5</a:t>
            </a:fld>
            <a:endParaRPr lang="en-US"/>
          </a:p>
        </p:txBody>
      </p:sp>
      <p:sp>
        <p:nvSpPr>
          <p:cNvPr id="90114"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F4C95EC0-5B8A-466B-B699-BE3CAE856A25}" type="slidenum">
              <a:rPr lang="en-US" sz="1400"/>
              <a:pPr algn="r"/>
              <a:t>5</a:t>
            </a:fld>
            <a:endParaRPr lang="en-US" sz="1400"/>
          </a:p>
        </p:txBody>
      </p:sp>
      <p:sp>
        <p:nvSpPr>
          <p:cNvPr id="90115" name="Rectangle 2"/>
          <p:cNvSpPr>
            <a:spLocks noGrp="1" noChangeArrowheads="1"/>
          </p:cNvSpPr>
          <p:nvPr>
            <p:ph type="title" idx="4294967295"/>
          </p:nvPr>
        </p:nvSpPr>
        <p:spPr>
          <a:xfrm>
            <a:off x="152400" y="609600"/>
            <a:ext cx="8763000" cy="914400"/>
          </a:xfrm>
        </p:spPr>
        <p:txBody>
          <a:bodyPr>
            <a:normAutofit fontScale="90000"/>
          </a:bodyPr>
          <a:lstStyle/>
          <a:p>
            <a:r>
              <a:rPr lang="en-US" sz="2800" dirty="0"/>
              <a:t>Each segment consists of 30 </a:t>
            </a:r>
            <a:br>
              <a:rPr lang="en-US" sz="2800" dirty="0"/>
            </a:br>
            <a:r>
              <a:rPr lang="en-US" sz="2800" dirty="0"/>
              <a:t>separately-modeled land uses:</a:t>
            </a:r>
          </a:p>
        </p:txBody>
      </p:sp>
      <p:sp>
        <p:nvSpPr>
          <p:cNvPr id="90116" name="Rectangle 3"/>
          <p:cNvSpPr>
            <a:spLocks noGrp="1" noChangeArrowheads="1"/>
          </p:cNvSpPr>
          <p:nvPr>
            <p:ph type="body" sz="half" idx="4294967295"/>
          </p:nvPr>
        </p:nvSpPr>
        <p:spPr>
          <a:xfrm>
            <a:off x="228600" y="1676400"/>
            <a:ext cx="4800600" cy="4953000"/>
          </a:xfrm>
        </p:spPr>
        <p:txBody>
          <a:bodyPr/>
          <a:lstStyle/>
          <a:p>
            <a:pPr>
              <a:lnSpc>
                <a:spcPct val="90000"/>
              </a:lnSpc>
            </a:pPr>
            <a:r>
              <a:rPr lang="en-US" sz="2000" b="1" dirty="0">
                <a:solidFill>
                  <a:srgbClr val="4D4D4D"/>
                </a:solidFill>
              </a:rPr>
              <a:t>Regulated Pervious Urban</a:t>
            </a:r>
          </a:p>
          <a:p>
            <a:pPr>
              <a:lnSpc>
                <a:spcPct val="90000"/>
              </a:lnSpc>
            </a:pPr>
            <a:r>
              <a:rPr lang="en-US" sz="2000" b="1" dirty="0">
                <a:solidFill>
                  <a:srgbClr val="4D4D4D"/>
                </a:solidFill>
              </a:rPr>
              <a:t>Regulated Impervious Urban</a:t>
            </a:r>
          </a:p>
          <a:p>
            <a:pPr>
              <a:lnSpc>
                <a:spcPct val="90000"/>
              </a:lnSpc>
            </a:pPr>
            <a:r>
              <a:rPr lang="en-US" sz="2000" b="1" dirty="0">
                <a:solidFill>
                  <a:srgbClr val="4D4D4D"/>
                </a:solidFill>
              </a:rPr>
              <a:t>Unregulated Pervious Urban</a:t>
            </a:r>
          </a:p>
          <a:p>
            <a:pPr>
              <a:lnSpc>
                <a:spcPct val="90000"/>
              </a:lnSpc>
            </a:pPr>
            <a:r>
              <a:rPr lang="en-US" sz="2000" b="1" dirty="0">
                <a:solidFill>
                  <a:srgbClr val="4D4D4D"/>
                </a:solidFill>
              </a:rPr>
              <a:t>Unregulated Impervious Urban</a:t>
            </a:r>
          </a:p>
          <a:p>
            <a:pPr>
              <a:lnSpc>
                <a:spcPct val="90000"/>
              </a:lnSpc>
            </a:pPr>
            <a:r>
              <a:rPr lang="en-US" sz="2000" b="1" dirty="0">
                <a:solidFill>
                  <a:srgbClr val="4D4D4D"/>
                </a:solidFill>
              </a:rPr>
              <a:t>Construction</a:t>
            </a:r>
          </a:p>
          <a:p>
            <a:pPr>
              <a:lnSpc>
                <a:spcPct val="90000"/>
              </a:lnSpc>
            </a:pPr>
            <a:r>
              <a:rPr lang="en-US" sz="2000" b="1" dirty="0">
                <a:solidFill>
                  <a:srgbClr val="4D4D4D"/>
                </a:solidFill>
              </a:rPr>
              <a:t>Extractive </a:t>
            </a:r>
          </a:p>
          <a:p>
            <a:pPr>
              <a:lnSpc>
                <a:spcPct val="90000"/>
              </a:lnSpc>
            </a:pPr>
            <a:r>
              <a:rPr lang="en-US" sz="2000" b="1" dirty="0">
                <a:solidFill>
                  <a:srgbClr val="4D4D4D"/>
                </a:solidFill>
              </a:rPr>
              <a:t>Combined Sewer System</a:t>
            </a:r>
          </a:p>
          <a:p>
            <a:pPr>
              <a:lnSpc>
                <a:spcPct val="90000"/>
              </a:lnSpc>
            </a:pPr>
            <a:r>
              <a:rPr lang="en-US" sz="2000" b="1" dirty="0">
                <a:solidFill>
                  <a:srgbClr val="2B8D45"/>
                </a:solidFill>
              </a:rPr>
              <a:t>Wooded / Open</a:t>
            </a:r>
          </a:p>
          <a:p>
            <a:pPr>
              <a:lnSpc>
                <a:spcPct val="90000"/>
              </a:lnSpc>
            </a:pPr>
            <a:r>
              <a:rPr lang="en-US" sz="2000" b="1" dirty="0">
                <a:solidFill>
                  <a:srgbClr val="2B8D45"/>
                </a:solidFill>
              </a:rPr>
              <a:t>Disturbed Forest</a:t>
            </a:r>
          </a:p>
        </p:txBody>
      </p:sp>
      <p:sp>
        <p:nvSpPr>
          <p:cNvPr id="90117" name="Rectangle 4"/>
          <p:cNvSpPr>
            <a:spLocks noGrp="1" noChangeArrowheads="1"/>
          </p:cNvSpPr>
          <p:nvPr>
            <p:ph type="body" sz="half" idx="4294967295"/>
          </p:nvPr>
        </p:nvSpPr>
        <p:spPr>
          <a:xfrm>
            <a:off x="4876800" y="1676400"/>
            <a:ext cx="3962400" cy="4724400"/>
          </a:xfrm>
        </p:spPr>
        <p:txBody>
          <a:bodyPr/>
          <a:lstStyle/>
          <a:p>
            <a:pPr>
              <a:lnSpc>
                <a:spcPct val="90000"/>
              </a:lnSpc>
            </a:pPr>
            <a:r>
              <a:rPr lang="en-US" sz="2000" b="1">
                <a:solidFill>
                  <a:srgbClr val="A27748"/>
                </a:solidFill>
              </a:rPr>
              <a:t>Corn/Soy/Wheat rotation (high till)</a:t>
            </a:r>
          </a:p>
          <a:p>
            <a:pPr>
              <a:lnSpc>
                <a:spcPct val="90000"/>
              </a:lnSpc>
            </a:pPr>
            <a:r>
              <a:rPr lang="en-US" sz="2000" b="1">
                <a:solidFill>
                  <a:srgbClr val="A27748"/>
                </a:solidFill>
              </a:rPr>
              <a:t>Corn/Soy/Wheat rotation (low till)</a:t>
            </a:r>
          </a:p>
          <a:p>
            <a:pPr>
              <a:lnSpc>
                <a:spcPct val="90000"/>
              </a:lnSpc>
            </a:pPr>
            <a:r>
              <a:rPr lang="en-US" sz="2000" b="1">
                <a:solidFill>
                  <a:srgbClr val="A27748"/>
                </a:solidFill>
              </a:rPr>
              <a:t>Other Row Crops</a:t>
            </a:r>
          </a:p>
          <a:p>
            <a:pPr>
              <a:lnSpc>
                <a:spcPct val="90000"/>
              </a:lnSpc>
            </a:pPr>
            <a:r>
              <a:rPr lang="en-US" sz="2000" b="1">
                <a:solidFill>
                  <a:srgbClr val="A27748"/>
                </a:solidFill>
              </a:rPr>
              <a:t>Alfalfa</a:t>
            </a:r>
          </a:p>
          <a:p>
            <a:pPr>
              <a:lnSpc>
                <a:spcPct val="90000"/>
              </a:lnSpc>
            </a:pPr>
            <a:r>
              <a:rPr lang="en-US" sz="2000" b="1">
                <a:solidFill>
                  <a:srgbClr val="A27748"/>
                </a:solidFill>
              </a:rPr>
              <a:t>Nursery</a:t>
            </a:r>
          </a:p>
          <a:p>
            <a:pPr>
              <a:lnSpc>
                <a:spcPct val="90000"/>
              </a:lnSpc>
            </a:pPr>
            <a:r>
              <a:rPr lang="en-US" sz="2000" b="1">
                <a:solidFill>
                  <a:srgbClr val="A27748"/>
                </a:solidFill>
              </a:rPr>
              <a:t>Pasture</a:t>
            </a:r>
          </a:p>
          <a:p>
            <a:pPr>
              <a:lnSpc>
                <a:spcPct val="90000"/>
              </a:lnSpc>
            </a:pPr>
            <a:r>
              <a:rPr lang="en-US" sz="2000" b="1">
                <a:solidFill>
                  <a:srgbClr val="A27748"/>
                </a:solidFill>
              </a:rPr>
              <a:t>Degraded Riparian Pasture</a:t>
            </a:r>
          </a:p>
          <a:p>
            <a:pPr>
              <a:lnSpc>
                <a:spcPct val="90000"/>
              </a:lnSpc>
            </a:pPr>
            <a:r>
              <a:rPr lang="en-US" sz="2000" b="1">
                <a:solidFill>
                  <a:srgbClr val="A27748"/>
                </a:solidFill>
              </a:rPr>
              <a:t>Afo / Cafo</a:t>
            </a:r>
          </a:p>
          <a:p>
            <a:pPr>
              <a:lnSpc>
                <a:spcPct val="90000"/>
              </a:lnSpc>
            </a:pPr>
            <a:r>
              <a:rPr lang="en-US" sz="2000" b="1">
                <a:solidFill>
                  <a:srgbClr val="A27748"/>
                </a:solidFill>
              </a:rPr>
              <a:t>Fertilized Hay </a:t>
            </a:r>
          </a:p>
          <a:p>
            <a:pPr>
              <a:lnSpc>
                <a:spcPct val="90000"/>
              </a:lnSpc>
            </a:pPr>
            <a:r>
              <a:rPr lang="en-US" sz="2000" b="1">
                <a:solidFill>
                  <a:srgbClr val="A27748"/>
                </a:solidFill>
              </a:rPr>
              <a:t>Unfertilized Hay</a:t>
            </a:r>
          </a:p>
          <a:p>
            <a:pPr lvl="1">
              <a:lnSpc>
                <a:spcPct val="90000"/>
              </a:lnSpc>
            </a:pPr>
            <a:r>
              <a:rPr lang="en-US" sz="1800" b="1">
                <a:solidFill>
                  <a:srgbClr val="A27748"/>
                </a:solidFill>
              </a:rPr>
              <a:t>Nutrient management versions of the above</a:t>
            </a:r>
          </a:p>
        </p:txBody>
      </p:sp>
      <p:grpSp>
        <p:nvGrpSpPr>
          <p:cNvPr id="2" name="Group 5"/>
          <p:cNvGrpSpPr>
            <a:grpSpLocks/>
          </p:cNvGrpSpPr>
          <p:nvPr/>
        </p:nvGrpSpPr>
        <p:grpSpPr bwMode="auto">
          <a:xfrm>
            <a:off x="2514600" y="3886200"/>
            <a:ext cx="2509838" cy="2813050"/>
            <a:chOff x="1584" y="2448"/>
            <a:chExt cx="1581" cy="1772"/>
          </a:xfrm>
        </p:grpSpPr>
        <p:pic>
          <p:nvPicPr>
            <p:cNvPr id="90119" name="Picture 6"/>
            <p:cNvPicPr>
              <a:picLocks noChangeAspect="1" noChangeArrowheads="1"/>
            </p:cNvPicPr>
            <p:nvPr/>
          </p:nvPicPr>
          <p:blipFill>
            <a:blip r:embed="rId3" cstate="print"/>
            <a:srcRect l="29871" t="2711" r="42815" b="55594"/>
            <a:stretch>
              <a:fillRect/>
            </a:stretch>
          </p:blipFill>
          <p:spPr bwMode="auto">
            <a:xfrm>
              <a:off x="1584" y="2448"/>
              <a:ext cx="1581" cy="1772"/>
            </a:xfrm>
            <a:prstGeom prst="rect">
              <a:avLst/>
            </a:prstGeom>
            <a:noFill/>
            <a:ln w="9525">
              <a:noFill/>
              <a:miter lim="800000"/>
              <a:headEnd/>
              <a:tailEnd/>
            </a:ln>
          </p:spPr>
        </p:pic>
        <p:sp>
          <p:nvSpPr>
            <p:cNvPr id="90120" name="Freeform 7"/>
            <p:cNvSpPr>
              <a:spLocks/>
            </p:cNvSpPr>
            <p:nvPr/>
          </p:nvSpPr>
          <p:spPr bwMode="auto">
            <a:xfrm>
              <a:off x="1865" y="3017"/>
              <a:ext cx="110" cy="226"/>
            </a:xfrm>
            <a:custGeom>
              <a:avLst/>
              <a:gdLst>
                <a:gd name="T0" fmla="*/ 0 w 110"/>
                <a:gd name="T1" fmla="*/ 226 h 226"/>
                <a:gd name="T2" fmla="*/ 96 w 110"/>
                <a:gd name="T3" fmla="*/ 117 h 226"/>
                <a:gd name="T4" fmla="*/ 103 w 110"/>
                <a:gd name="T5" fmla="*/ 76 h 226"/>
                <a:gd name="T6" fmla="*/ 110 w 110"/>
                <a:gd name="T7" fmla="*/ 0 h 226"/>
                <a:gd name="T8" fmla="*/ 0 60000 65536"/>
                <a:gd name="T9" fmla="*/ 0 60000 65536"/>
                <a:gd name="T10" fmla="*/ 0 60000 65536"/>
                <a:gd name="T11" fmla="*/ 0 60000 65536"/>
                <a:gd name="T12" fmla="*/ 0 w 110"/>
                <a:gd name="T13" fmla="*/ 0 h 226"/>
                <a:gd name="T14" fmla="*/ 110 w 110"/>
                <a:gd name="T15" fmla="*/ 226 h 226"/>
              </a:gdLst>
              <a:ahLst/>
              <a:cxnLst>
                <a:cxn ang="T8">
                  <a:pos x="T0" y="T1"/>
                </a:cxn>
                <a:cxn ang="T9">
                  <a:pos x="T2" y="T3"/>
                </a:cxn>
                <a:cxn ang="T10">
                  <a:pos x="T4" y="T5"/>
                </a:cxn>
                <a:cxn ang="T11">
                  <a:pos x="T6" y="T7"/>
                </a:cxn>
              </a:cxnLst>
              <a:rect l="T12" t="T13" r="T14" b="T15"/>
              <a:pathLst>
                <a:path w="110" h="226">
                  <a:moveTo>
                    <a:pt x="0" y="226"/>
                  </a:moveTo>
                  <a:cubicBezTo>
                    <a:pt x="42" y="200"/>
                    <a:pt x="79" y="165"/>
                    <a:pt x="96" y="117"/>
                  </a:cubicBezTo>
                  <a:cubicBezTo>
                    <a:pt x="98" y="103"/>
                    <a:pt x="101" y="90"/>
                    <a:pt x="103" y="76"/>
                  </a:cubicBezTo>
                  <a:cubicBezTo>
                    <a:pt x="106" y="51"/>
                    <a:pt x="110" y="0"/>
                    <a:pt x="110" y="0"/>
                  </a:cubicBezTo>
                </a:path>
              </a:pathLst>
            </a:custGeom>
            <a:noFill/>
            <a:ln w="9525">
              <a:solidFill>
                <a:schemeClr val="tx1"/>
              </a:solidFill>
              <a:round/>
              <a:headEnd/>
              <a:tailEnd/>
            </a:ln>
          </p:spPr>
          <p:txBody>
            <a:bodyPr/>
            <a:lstStyle/>
            <a:p>
              <a:endParaRPr kumimoji="1" lang="en-US" sz="2400">
                <a:latin typeface="Tahoma" pitchFamily="34" charset="0"/>
              </a:endParaRPr>
            </a:p>
          </p:txBody>
        </p:sp>
        <p:sp>
          <p:nvSpPr>
            <p:cNvPr id="90121" name="Freeform 8"/>
            <p:cNvSpPr>
              <a:spLocks/>
            </p:cNvSpPr>
            <p:nvPr/>
          </p:nvSpPr>
          <p:spPr bwMode="auto">
            <a:xfrm>
              <a:off x="2037" y="2955"/>
              <a:ext cx="240" cy="126"/>
            </a:xfrm>
            <a:custGeom>
              <a:avLst/>
              <a:gdLst>
                <a:gd name="T0" fmla="*/ 0 w 240"/>
                <a:gd name="T1" fmla="*/ 0 h 126"/>
                <a:gd name="T2" fmla="*/ 123 w 240"/>
                <a:gd name="T3" fmla="*/ 96 h 126"/>
                <a:gd name="T4" fmla="*/ 171 w 240"/>
                <a:gd name="T5" fmla="*/ 124 h 126"/>
                <a:gd name="T6" fmla="*/ 240 w 240"/>
                <a:gd name="T7" fmla="*/ 124 h 126"/>
                <a:gd name="T8" fmla="*/ 0 60000 65536"/>
                <a:gd name="T9" fmla="*/ 0 60000 65536"/>
                <a:gd name="T10" fmla="*/ 0 60000 65536"/>
                <a:gd name="T11" fmla="*/ 0 60000 65536"/>
                <a:gd name="T12" fmla="*/ 0 w 240"/>
                <a:gd name="T13" fmla="*/ 0 h 126"/>
                <a:gd name="T14" fmla="*/ 240 w 240"/>
                <a:gd name="T15" fmla="*/ 126 h 126"/>
              </a:gdLst>
              <a:ahLst/>
              <a:cxnLst>
                <a:cxn ang="T8">
                  <a:pos x="T0" y="T1"/>
                </a:cxn>
                <a:cxn ang="T9">
                  <a:pos x="T2" y="T3"/>
                </a:cxn>
                <a:cxn ang="T10">
                  <a:pos x="T4" y="T5"/>
                </a:cxn>
                <a:cxn ang="T11">
                  <a:pos x="T6" y="T7"/>
                </a:cxn>
              </a:cxnLst>
              <a:rect l="T12" t="T13" r="T14" b="T15"/>
              <a:pathLst>
                <a:path w="240" h="126">
                  <a:moveTo>
                    <a:pt x="0" y="0"/>
                  </a:moveTo>
                  <a:cubicBezTo>
                    <a:pt x="33" y="47"/>
                    <a:pt x="77" y="63"/>
                    <a:pt x="123" y="96"/>
                  </a:cubicBezTo>
                  <a:cubicBezTo>
                    <a:pt x="140" y="108"/>
                    <a:pt x="150" y="122"/>
                    <a:pt x="171" y="124"/>
                  </a:cubicBezTo>
                  <a:cubicBezTo>
                    <a:pt x="194" y="126"/>
                    <a:pt x="217" y="124"/>
                    <a:pt x="240" y="124"/>
                  </a:cubicBezTo>
                </a:path>
              </a:pathLst>
            </a:custGeom>
            <a:noFill/>
            <a:ln w="9525">
              <a:solidFill>
                <a:schemeClr val="tx1"/>
              </a:solidFill>
              <a:round/>
              <a:headEnd/>
              <a:tailEnd/>
            </a:ln>
          </p:spPr>
          <p:txBody>
            <a:bodyPr/>
            <a:lstStyle/>
            <a:p>
              <a:endParaRPr kumimoji="1" lang="en-US" sz="2400">
                <a:latin typeface="Tahoma" pitchFamily="34" charset="0"/>
              </a:endParaRPr>
            </a:p>
          </p:txBody>
        </p:sp>
        <p:sp>
          <p:nvSpPr>
            <p:cNvPr id="90122" name="Freeform 9"/>
            <p:cNvSpPr>
              <a:spLocks/>
            </p:cNvSpPr>
            <p:nvPr/>
          </p:nvSpPr>
          <p:spPr bwMode="auto">
            <a:xfrm>
              <a:off x="1927" y="3168"/>
              <a:ext cx="204" cy="319"/>
            </a:xfrm>
            <a:custGeom>
              <a:avLst/>
              <a:gdLst>
                <a:gd name="T0" fmla="*/ 20 w 204"/>
                <a:gd name="T1" fmla="*/ 302 h 319"/>
                <a:gd name="T2" fmla="*/ 144 w 204"/>
                <a:gd name="T3" fmla="*/ 274 h 319"/>
                <a:gd name="T4" fmla="*/ 185 w 204"/>
                <a:gd name="T5" fmla="*/ 247 h 319"/>
                <a:gd name="T6" fmla="*/ 199 w 204"/>
                <a:gd name="T7" fmla="*/ 226 h 319"/>
                <a:gd name="T8" fmla="*/ 110 w 204"/>
                <a:gd name="T9" fmla="*/ 82 h 319"/>
                <a:gd name="T10" fmla="*/ 20 w 204"/>
                <a:gd name="T11" fmla="*/ 34 h 319"/>
                <a:gd name="T12" fmla="*/ 0 w 204"/>
                <a:gd name="T13" fmla="*/ 0 h 319"/>
                <a:gd name="T14" fmla="*/ 0 60000 65536"/>
                <a:gd name="T15" fmla="*/ 0 60000 65536"/>
                <a:gd name="T16" fmla="*/ 0 60000 65536"/>
                <a:gd name="T17" fmla="*/ 0 60000 65536"/>
                <a:gd name="T18" fmla="*/ 0 60000 65536"/>
                <a:gd name="T19" fmla="*/ 0 60000 65536"/>
                <a:gd name="T20" fmla="*/ 0 60000 65536"/>
                <a:gd name="T21" fmla="*/ 0 w 204"/>
                <a:gd name="T22" fmla="*/ 0 h 319"/>
                <a:gd name="T23" fmla="*/ 204 w 204"/>
                <a:gd name="T24" fmla="*/ 319 h 3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4" h="319">
                  <a:moveTo>
                    <a:pt x="20" y="302"/>
                  </a:moveTo>
                  <a:cubicBezTo>
                    <a:pt x="71" y="319"/>
                    <a:pt x="103" y="302"/>
                    <a:pt x="144" y="274"/>
                  </a:cubicBezTo>
                  <a:cubicBezTo>
                    <a:pt x="158" y="265"/>
                    <a:pt x="185" y="247"/>
                    <a:pt x="185" y="247"/>
                  </a:cubicBezTo>
                  <a:cubicBezTo>
                    <a:pt x="190" y="240"/>
                    <a:pt x="198" y="234"/>
                    <a:pt x="199" y="226"/>
                  </a:cubicBezTo>
                  <a:cubicBezTo>
                    <a:pt x="204" y="177"/>
                    <a:pt x="158" y="99"/>
                    <a:pt x="110" y="82"/>
                  </a:cubicBezTo>
                  <a:cubicBezTo>
                    <a:pt x="85" y="58"/>
                    <a:pt x="54" y="42"/>
                    <a:pt x="20" y="34"/>
                  </a:cubicBezTo>
                  <a:cubicBezTo>
                    <a:pt x="4" y="10"/>
                    <a:pt x="11" y="21"/>
                    <a:pt x="0" y="0"/>
                  </a:cubicBezTo>
                </a:path>
              </a:pathLst>
            </a:custGeom>
            <a:noFill/>
            <a:ln w="9525">
              <a:solidFill>
                <a:schemeClr val="tx1"/>
              </a:solidFill>
              <a:round/>
              <a:headEnd/>
              <a:tailEnd/>
            </a:ln>
          </p:spPr>
          <p:txBody>
            <a:bodyPr/>
            <a:lstStyle/>
            <a:p>
              <a:endParaRPr kumimoji="1" lang="en-US" sz="2400">
                <a:latin typeface="Tahoma" pitchFamily="34" charset="0"/>
              </a:endParaRPr>
            </a:p>
          </p:txBody>
        </p:sp>
        <p:sp>
          <p:nvSpPr>
            <p:cNvPr id="90123" name="Freeform 10"/>
            <p:cNvSpPr>
              <a:spLocks/>
            </p:cNvSpPr>
            <p:nvPr/>
          </p:nvSpPr>
          <p:spPr bwMode="auto">
            <a:xfrm>
              <a:off x="2085" y="3127"/>
              <a:ext cx="212" cy="199"/>
            </a:xfrm>
            <a:custGeom>
              <a:avLst/>
              <a:gdLst>
                <a:gd name="T0" fmla="*/ 212 w 212"/>
                <a:gd name="T1" fmla="*/ 0 h 199"/>
                <a:gd name="T2" fmla="*/ 20 w 212"/>
                <a:gd name="T3" fmla="*/ 185 h 199"/>
                <a:gd name="T4" fmla="*/ 0 w 212"/>
                <a:gd name="T5" fmla="*/ 199 h 199"/>
                <a:gd name="T6" fmla="*/ 0 60000 65536"/>
                <a:gd name="T7" fmla="*/ 0 60000 65536"/>
                <a:gd name="T8" fmla="*/ 0 60000 65536"/>
                <a:gd name="T9" fmla="*/ 0 w 212"/>
                <a:gd name="T10" fmla="*/ 0 h 199"/>
                <a:gd name="T11" fmla="*/ 212 w 212"/>
                <a:gd name="T12" fmla="*/ 199 h 199"/>
              </a:gdLst>
              <a:ahLst/>
              <a:cxnLst>
                <a:cxn ang="T6">
                  <a:pos x="T0" y="T1"/>
                </a:cxn>
                <a:cxn ang="T7">
                  <a:pos x="T2" y="T3"/>
                </a:cxn>
                <a:cxn ang="T8">
                  <a:pos x="T4" y="T5"/>
                </a:cxn>
              </a:cxnLst>
              <a:rect l="T9" t="T10" r="T11" b="T12"/>
              <a:pathLst>
                <a:path w="212" h="199">
                  <a:moveTo>
                    <a:pt x="212" y="0"/>
                  </a:moveTo>
                  <a:cubicBezTo>
                    <a:pt x="160" y="74"/>
                    <a:pt x="112" y="154"/>
                    <a:pt x="20" y="185"/>
                  </a:cubicBezTo>
                  <a:cubicBezTo>
                    <a:pt x="13" y="190"/>
                    <a:pt x="0" y="199"/>
                    <a:pt x="0" y="199"/>
                  </a:cubicBezTo>
                </a:path>
              </a:pathLst>
            </a:custGeom>
            <a:noFill/>
            <a:ln w="9525">
              <a:solidFill>
                <a:schemeClr val="tx1"/>
              </a:solidFill>
              <a:round/>
              <a:headEnd/>
              <a:tailEnd/>
            </a:ln>
          </p:spPr>
          <p:txBody>
            <a:bodyPr/>
            <a:lstStyle/>
            <a:p>
              <a:endParaRPr kumimoji="1" lang="en-US" sz="2400">
                <a:latin typeface="Tahoma" pitchFamily="34" charset="0"/>
              </a:endParaRPr>
            </a:p>
          </p:txBody>
        </p:sp>
        <p:sp>
          <p:nvSpPr>
            <p:cNvPr id="90124" name="Freeform 11"/>
            <p:cNvSpPr>
              <a:spLocks/>
            </p:cNvSpPr>
            <p:nvPr/>
          </p:nvSpPr>
          <p:spPr bwMode="auto">
            <a:xfrm>
              <a:off x="2235" y="3175"/>
              <a:ext cx="417" cy="116"/>
            </a:xfrm>
            <a:custGeom>
              <a:avLst/>
              <a:gdLst>
                <a:gd name="T0" fmla="*/ 0 w 417"/>
                <a:gd name="T1" fmla="*/ 48 h 116"/>
                <a:gd name="T2" fmla="*/ 165 w 417"/>
                <a:gd name="T3" fmla="*/ 103 h 116"/>
                <a:gd name="T4" fmla="*/ 384 w 417"/>
                <a:gd name="T5" fmla="*/ 48 h 116"/>
                <a:gd name="T6" fmla="*/ 412 w 417"/>
                <a:gd name="T7" fmla="*/ 7 h 116"/>
                <a:gd name="T8" fmla="*/ 398 w 417"/>
                <a:gd name="T9" fmla="*/ 27 h 116"/>
                <a:gd name="T10" fmla="*/ 0 60000 65536"/>
                <a:gd name="T11" fmla="*/ 0 60000 65536"/>
                <a:gd name="T12" fmla="*/ 0 60000 65536"/>
                <a:gd name="T13" fmla="*/ 0 60000 65536"/>
                <a:gd name="T14" fmla="*/ 0 60000 65536"/>
                <a:gd name="T15" fmla="*/ 0 w 417"/>
                <a:gd name="T16" fmla="*/ 0 h 116"/>
                <a:gd name="T17" fmla="*/ 417 w 417"/>
                <a:gd name="T18" fmla="*/ 116 h 116"/>
              </a:gdLst>
              <a:ahLst/>
              <a:cxnLst>
                <a:cxn ang="T10">
                  <a:pos x="T0" y="T1"/>
                </a:cxn>
                <a:cxn ang="T11">
                  <a:pos x="T2" y="T3"/>
                </a:cxn>
                <a:cxn ang="T12">
                  <a:pos x="T4" y="T5"/>
                </a:cxn>
                <a:cxn ang="T13">
                  <a:pos x="T6" y="T7"/>
                </a:cxn>
                <a:cxn ang="T14">
                  <a:pos x="T8" y="T9"/>
                </a:cxn>
              </a:cxnLst>
              <a:rect l="T15" t="T16" r="T17" b="T18"/>
              <a:pathLst>
                <a:path w="417" h="116">
                  <a:moveTo>
                    <a:pt x="0" y="48"/>
                  </a:moveTo>
                  <a:cubicBezTo>
                    <a:pt x="55" y="66"/>
                    <a:pt x="110" y="85"/>
                    <a:pt x="165" y="103"/>
                  </a:cubicBezTo>
                  <a:cubicBezTo>
                    <a:pt x="352" y="95"/>
                    <a:pt x="287" y="116"/>
                    <a:pt x="384" y="48"/>
                  </a:cubicBezTo>
                  <a:cubicBezTo>
                    <a:pt x="393" y="34"/>
                    <a:pt x="403" y="21"/>
                    <a:pt x="412" y="7"/>
                  </a:cubicBezTo>
                  <a:cubicBezTo>
                    <a:pt x="417" y="0"/>
                    <a:pt x="398" y="27"/>
                    <a:pt x="398" y="27"/>
                  </a:cubicBezTo>
                </a:path>
              </a:pathLst>
            </a:custGeom>
            <a:noFill/>
            <a:ln w="9525">
              <a:solidFill>
                <a:schemeClr val="tx1"/>
              </a:solidFill>
              <a:round/>
              <a:headEnd/>
              <a:tailEnd/>
            </a:ln>
          </p:spPr>
          <p:txBody>
            <a:bodyPr/>
            <a:lstStyle/>
            <a:p>
              <a:endParaRPr kumimoji="1" lang="en-US" sz="2400">
                <a:latin typeface="Tahoma" pitchFamily="34" charset="0"/>
              </a:endParaRPr>
            </a:p>
          </p:txBody>
        </p:sp>
        <p:sp>
          <p:nvSpPr>
            <p:cNvPr id="90125" name="Freeform 12"/>
            <p:cNvSpPr>
              <a:spLocks/>
            </p:cNvSpPr>
            <p:nvPr/>
          </p:nvSpPr>
          <p:spPr bwMode="auto">
            <a:xfrm>
              <a:off x="2037" y="3394"/>
              <a:ext cx="148" cy="309"/>
            </a:xfrm>
            <a:custGeom>
              <a:avLst/>
              <a:gdLst>
                <a:gd name="T0" fmla="*/ 0 w 148"/>
                <a:gd name="T1" fmla="*/ 309 h 309"/>
                <a:gd name="T2" fmla="*/ 75 w 148"/>
                <a:gd name="T3" fmla="*/ 261 h 309"/>
                <a:gd name="T4" fmla="*/ 130 w 148"/>
                <a:gd name="T5" fmla="*/ 206 h 309"/>
                <a:gd name="T6" fmla="*/ 130 w 148"/>
                <a:gd name="T7" fmla="*/ 89 h 309"/>
                <a:gd name="T8" fmla="*/ 82 w 148"/>
                <a:gd name="T9" fmla="*/ 0 h 309"/>
                <a:gd name="T10" fmla="*/ 0 60000 65536"/>
                <a:gd name="T11" fmla="*/ 0 60000 65536"/>
                <a:gd name="T12" fmla="*/ 0 60000 65536"/>
                <a:gd name="T13" fmla="*/ 0 60000 65536"/>
                <a:gd name="T14" fmla="*/ 0 60000 65536"/>
                <a:gd name="T15" fmla="*/ 0 w 148"/>
                <a:gd name="T16" fmla="*/ 0 h 309"/>
                <a:gd name="T17" fmla="*/ 148 w 148"/>
                <a:gd name="T18" fmla="*/ 309 h 309"/>
              </a:gdLst>
              <a:ahLst/>
              <a:cxnLst>
                <a:cxn ang="T10">
                  <a:pos x="T0" y="T1"/>
                </a:cxn>
                <a:cxn ang="T11">
                  <a:pos x="T2" y="T3"/>
                </a:cxn>
                <a:cxn ang="T12">
                  <a:pos x="T4" y="T5"/>
                </a:cxn>
                <a:cxn ang="T13">
                  <a:pos x="T6" y="T7"/>
                </a:cxn>
                <a:cxn ang="T14">
                  <a:pos x="T8" y="T9"/>
                </a:cxn>
              </a:cxnLst>
              <a:rect l="T15" t="T16" r="T17" b="T18"/>
              <a:pathLst>
                <a:path w="148" h="309">
                  <a:moveTo>
                    <a:pt x="0" y="309"/>
                  </a:moveTo>
                  <a:cubicBezTo>
                    <a:pt x="27" y="295"/>
                    <a:pt x="52" y="281"/>
                    <a:pt x="75" y="261"/>
                  </a:cubicBezTo>
                  <a:cubicBezTo>
                    <a:pt x="97" y="242"/>
                    <a:pt x="106" y="222"/>
                    <a:pt x="130" y="206"/>
                  </a:cubicBezTo>
                  <a:cubicBezTo>
                    <a:pt x="145" y="162"/>
                    <a:pt x="148" y="160"/>
                    <a:pt x="130" y="89"/>
                  </a:cubicBezTo>
                  <a:cubicBezTo>
                    <a:pt x="121" y="54"/>
                    <a:pt x="82" y="39"/>
                    <a:pt x="82" y="0"/>
                  </a:cubicBezTo>
                </a:path>
              </a:pathLst>
            </a:custGeom>
            <a:noFill/>
            <a:ln w="9525">
              <a:solidFill>
                <a:schemeClr val="tx1"/>
              </a:solidFill>
              <a:round/>
              <a:headEnd/>
              <a:tailEnd/>
            </a:ln>
          </p:spPr>
          <p:txBody>
            <a:bodyPr/>
            <a:lstStyle/>
            <a:p>
              <a:endParaRPr kumimoji="1" lang="en-US" sz="2400">
                <a:latin typeface="Tahoma" pitchFamily="34" charset="0"/>
              </a:endParaRPr>
            </a:p>
          </p:txBody>
        </p:sp>
        <p:sp>
          <p:nvSpPr>
            <p:cNvPr id="90126" name="Freeform 13"/>
            <p:cNvSpPr>
              <a:spLocks/>
            </p:cNvSpPr>
            <p:nvPr/>
          </p:nvSpPr>
          <p:spPr bwMode="auto">
            <a:xfrm>
              <a:off x="2421" y="3298"/>
              <a:ext cx="452" cy="206"/>
            </a:xfrm>
            <a:custGeom>
              <a:avLst/>
              <a:gdLst>
                <a:gd name="T0" fmla="*/ 0 w 452"/>
                <a:gd name="T1" fmla="*/ 0 h 206"/>
                <a:gd name="T2" fmla="*/ 20 w 452"/>
                <a:gd name="T3" fmla="*/ 21 h 206"/>
                <a:gd name="T4" fmla="*/ 34 w 452"/>
                <a:gd name="T5" fmla="*/ 41 h 206"/>
                <a:gd name="T6" fmla="*/ 75 w 452"/>
                <a:gd name="T7" fmla="*/ 83 h 206"/>
                <a:gd name="T8" fmla="*/ 157 w 452"/>
                <a:gd name="T9" fmla="*/ 172 h 206"/>
                <a:gd name="T10" fmla="*/ 219 w 452"/>
                <a:gd name="T11" fmla="*/ 206 h 206"/>
                <a:gd name="T12" fmla="*/ 411 w 452"/>
                <a:gd name="T13" fmla="*/ 76 h 206"/>
                <a:gd name="T14" fmla="*/ 452 w 452"/>
                <a:gd name="T15" fmla="*/ 0 h 206"/>
                <a:gd name="T16" fmla="*/ 0 60000 65536"/>
                <a:gd name="T17" fmla="*/ 0 60000 65536"/>
                <a:gd name="T18" fmla="*/ 0 60000 65536"/>
                <a:gd name="T19" fmla="*/ 0 60000 65536"/>
                <a:gd name="T20" fmla="*/ 0 60000 65536"/>
                <a:gd name="T21" fmla="*/ 0 60000 65536"/>
                <a:gd name="T22" fmla="*/ 0 60000 65536"/>
                <a:gd name="T23" fmla="*/ 0 60000 65536"/>
                <a:gd name="T24" fmla="*/ 0 w 452"/>
                <a:gd name="T25" fmla="*/ 0 h 206"/>
                <a:gd name="T26" fmla="*/ 452 w 452"/>
                <a:gd name="T27" fmla="*/ 206 h 2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2" h="206">
                  <a:moveTo>
                    <a:pt x="0" y="0"/>
                  </a:moveTo>
                  <a:cubicBezTo>
                    <a:pt x="7" y="7"/>
                    <a:pt x="14" y="14"/>
                    <a:pt x="20" y="21"/>
                  </a:cubicBezTo>
                  <a:cubicBezTo>
                    <a:pt x="25" y="27"/>
                    <a:pt x="29" y="35"/>
                    <a:pt x="34" y="41"/>
                  </a:cubicBezTo>
                  <a:cubicBezTo>
                    <a:pt x="47" y="56"/>
                    <a:pt x="75" y="83"/>
                    <a:pt x="75" y="83"/>
                  </a:cubicBezTo>
                  <a:cubicBezTo>
                    <a:pt x="83" y="106"/>
                    <a:pt x="136" y="157"/>
                    <a:pt x="157" y="172"/>
                  </a:cubicBezTo>
                  <a:cubicBezTo>
                    <a:pt x="175" y="198"/>
                    <a:pt x="190" y="196"/>
                    <a:pt x="219" y="206"/>
                  </a:cubicBezTo>
                  <a:cubicBezTo>
                    <a:pt x="307" y="193"/>
                    <a:pt x="361" y="147"/>
                    <a:pt x="411" y="76"/>
                  </a:cubicBezTo>
                  <a:cubicBezTo>
                    <a:pt x="420" y="48"/>
                    <a:pt x="452" y="26"/>
                    <a:pt x="452" y="0"/>
                  </a:cubicBezTo>
                </a:path>
              </a:pathLst>
            </a:custGeom>
            <a:noFill/>
            <a:ln w="9525">
              <a:solidFill>
                <a:schemeClr val="tx1"/>
              </a:solidFill>
              <a:round/>
              <a:headEnd/>
              <a:tailEnd/>
            </a:ln>
          </p:spPr>
          <p:txBody>
            <a:bodyPr/>
            <a:lstStyle/>
            <a:p>
              <a:endParaRPr kumimoji="1" lang="en-US" sz="2400">
                <a:latin typeface="Tahoma" pitchFamily="34" charset="0"/>
              </a:endParaRPr>
            </a:p>
          </p:txBody>
        </p:sp>
        <p:sp>
          <p:nvSpPr>
            <p:cNvPr id="90127" name="Freeform 14"/>
            <p:cNvSpPr>
              <a:spLocks/>
            </p:cNvSpPr>
            <p:nvPr/>
          </p:nvSpPr>
          <p:spPr bwMode="auto">
            <a:xfrm>
              <a:off x="2187" y="3429"/>
              <a:ext cx="336" cy="130"/>
            </a:xfrm>
            <a:custGeom>
              <a:avLst/>
              <a:gdLst>
                <a:gd name="T0" fmla="*/ 0 w 336"/>
                <a:gd name="T1" fmla="*/ 130 h 130"/>
                <a:gd name="T2" fmla="*/ 192 w 336"/>
                <a:gd name="T3" fmla="*/ 68 h 130"/>
                <a:gd name="T4" fmla="*/ 316 w 336"/>
                <a:gd name="T5" fmla="*/ 13 h 130"/>
                <a:gd name="T6" fmla="*/ 336 w 336"/>
                <a:gd name="T7" fmla="*/ 0 h 130"/>
                <a:gd name="T8" fmla="*/ 0 60000 65536"/>
                <a:gd name="T9" fmla="*/ 0 60000 65536"/>
                <a:gd name="T10" fmla="*/ 0 60000 65536"/>
                <a:gd name="T11" fmla="*/ 0 60000 65536"/>
                <a:gd name="T12" fmla="*/ 0 w 336"/>
                <a:gd name="T13" fmla="*/ 0 h 130"/>
                <a:gd name="T14" fmla="*/ 336 w 336"/>
                <a:gd name="T15" fmla="*/ 130 h 130"/>
              </a:gdLst>
              <a:ahLst/>
              <a:cxnLst>
                <a:cxn ang="T8">
                  <a:pos x="T0" y="T1"/>
                </a:cxn>
                <a:cxn ang="T9">
                  <a:pos x="T2" y="T3"/>
                </a:cxn>
                <a:cxn ang="T10">
                  <a:pos x="T4" y="T5"/>
                </a:cxn>
                <a:cxn ang="T11">
                  <a:pos x="T6" y="T7"/>
                </a:cxn>
              </a:cxnLst>
              <a:rect l="T12" t="T13" r="T14" b="T15"/>
              <a:pathLst>
                <a:path w="336" h="130">
                  <a:moveTo>
                    <a:pt x="0" y="130"/>
                  </a:moveTo>
                  <a:cubicBezTo>
                    <a:pt x="60" y="100"/>
                    <a:pt x="126" y="82"/>
                    <a:pt x="192" y="68"/>
                  </a:cubicBezTo>
                  <a:cubicBezTo>
                    <a:pt x="233" y="47"/>
                    <a:pt x="270" y="22"/>
                    <a:pt x="316" y="13"/>
                  </a:cubicBezTo>
                  <a:cubicBezTo>
                    <a:pt x="323" y="9"/>
                    <a:pt x="336" y="0"/>
                    <a:pt x="336" y="0"/>
                  </a:cubicBezTo>
                </a:path>
              </a:pathLst>
            </a:custGeom>
            <a:noFill/>
            <a:ln w="9525">
              <a:solidFill>
                <a:schemeClr val="tx1"/>
              </a:solidFill>
              <a:round/>
              <a:headEnd/>
              <a:tailEnd/>
            </a:ln>
          </p:spPr>
          <p:txBody>
            <a:bodyPr/>
            <a:lstStyle/>
            <a:p>
              <a:endParaRPr kumimoji="1" lang="en-US" sz="2400">
                <a:latin typeface="Tahoma" pitchFamily="34" charset="0"/>
              </a:endParaRPr>
            </a:p>
          </p:txBody>
        </p:sp>
        <p:sp>
          <p:nvSpPr>
            <p:cNvPr id="90128" name="Freeform 15"/>
            <p:cNvSpPr>
              <a:spLocks/>
            </p:cNvSpPr>
            <p:nvPr/>
          </p:nvSpPr>
          <p:spPr bwMode="auto">
            <a:xfrm>
              <a:off x="2421" y="3483"/>
              <a:ext cx="226" cy="242"/>
            </a:xfrm>
            <a:custGeom>
              <a:avLst/>
              <a:gdLst>
                <a:gd name="T0" fmla="*/ 0 w 226"/>
                <a:gd name="T1" fmla="*/ 0 h 242"/>
                <a:gd name="T2" fmla="*/ 20 w 226"/>
                <a:gd name="T3" fmla="*/ 48 h 242"/>
                <a:gd name="T4" fmla="*/ 130 w 226"/>
                <a:gd name="T5" fmla="*/ 172 h 242"/>
                <a:gd name="T6" fmla="*/ 205 w 226"/>
                <a:gd name="T7" fmla="*/ 220 h 242"/>
                <a:gd name="T8" fmla="*/ 226 w 226"/>
                <a:gd name="T9" fmla="*/ 240 h 242"/>
                <a:gd name="T10" fmla="*/ 0 60000 65536"/>
                <a:gd name="T11" fmla="*/ 0 60000 65536"/>
                <a:gd name="T12" fmla="*/ 0 60000 65536"/>
                <a:gd name="T13" fmla="*/ 0 60000 65536"/>
                <a:gd name="T14" fmla="*/ 0 60000 65536"/>
                <a:gd name="T15" fmla="*/ 0 w 226"/>
                <a:gd name="T16" fmla="*/ 0 h 242"/>
                <a:gd name="T17" fmla="*/ 226 w 226"/>
                <a:gd name="T18" fmla="*/ 242 h 242"/>
              </a:gdLst>
              <a:ahLst/>
              <a:cxnLst>
                <a:cxn ang="T10">
                  <a:pos x="T0" y="T1"/>
                </a:cxn>
                <a:cxn ang="T11">
                  <a:pos x="T2" y="T3"/>
                </a:cxn>
                <a:cxn ang="T12">
                  <a:pos x="T4" y="T5"/>
                </a:cxn>
                <a:cxn ang="T13">
                  <a:pos x="T6" y="T7"/>
                </a:cxn>
                <a:cxn ang="T14">
                  <a:pos x="T8" y="T9"/>
                </a:cxn>
              </a:cxnLst>
              <a:rect l="T15" t="T16" r="T17" b="T18"/>
              <a:pathLst>
                <a:path w="226" h="242">
                  <a:moveTo>
                    <a:pt x="0" y="0"/>
                  </a:moveTo>
                  <a:cubicBezTo>
                    <a:pt x="7" y="16"/>
                    <a:pt x="10" y="34"/>
                    <a:pt x="20" y="48"/>
                  </a:cubicBezTo>
                  <a:cubicBezTo>
                    <a:pt x="51" y="90"/>
                    <a:pt x="93" y="135"/>
                    <a:pt x="130" y="172"/>
                  </a:cubicBezTo>
                  <a:cubicBezTo>
                    <a:pt x="151" y="193"/>
                    <a:pt x="181" y="203"/>
                    <a:pt x="205" y="220"/>
                  </a:cubicBezTo>
                  <a:cubicBezTo>
                    <a:pt x="220" y="242"/>
                    <a:pt x="211" y="240"/>
                    <a:pt x="226" y="240"/>
                  </a:cubicBezTo>
                </a:path>
              </a:pathLst>
            </a:custGeom>
            <a:noFill/>
            <a:ln w="9525">
              <a:solidFill>
                <a:schemeClr val="tx1"/>
              </a:solidFill>
              <a:round/>
              <a:headEnd/>
              <a:tailEnd/>
            </a:ln>
          </p:spPr>
          <p:txBody>
            <a:bodyPr/>
            <a:lstStyle/>
            <a:p>
              <a:endParaRPr kumimoji="1" lang="en-US" sz="2400">
                <a:latin typeface="Tahoma" pitchFamily="34" charset="0"/>
              </a:endParaRPr>
            </a:p>
          </p:txBody>
        </p:sp>
        <p:sp>
          <p:nvSpPr>
            <p:cNvPr id="90129" name="Freeform 16"/>
            <p:cNvSpPr>
              <a:spLocks/>
            </p:cNvSpPr>
            <p:nvPr/>
          </p:nvSpPr>
          <p:spPr bwMode="auto">
            <a:xfrm>
              <a:off x="2263" y="3593"/>
              <a:ext cx="219" cy="192"/>
            </a:xfrm>
            <a:custGeom>
              <a:avLst/>
              <a:gdLst>
                <a:gd name="T0" fmla="*/ 219 w 219"/>
                <a:gd name="T1" fmla="*/ 0 h 192"/>
                <a:gd name="T2" fmla="*/ 110 w 219"/>
                <a:gd name="T3" fmla="*/ 96 h 192"/>
                <a:gd name="T4" fmla="*/ 48 w 219"/>
                <a:gd name="T5" fmla="*/ 144 h 192"/>
                <a:gd name="T6" fmla="*/ 34 w 219"/>
                <a:gd name="T7" fmla="*/ 165 h 192"/>
                <a:gd name="T8" fmla="*/ 14 w 219"/>
                <a:gd name="T9" fmla="*/ 172 h 192"/>
                <a:gd name="T10" fmla="*/ 0 w 219"/>
                <a:gd name="T11" fmla="*/ 192 h 192"/>
                <a:gd name="T12" fmla="*/ 0 60000 65536"/>
                <a:gd name="T13" fmla="*/ 0 60000 65536"/>
                <a:gd name="T14" fmla="*/ 0 60000 65536"/>
                <a:gd name="T15" fmla="*/ 0 60000 65536"/>
                <a:gd name="T16" fmla="*/ 0 60000 65536"/>
                <a:gd name="T17" fmla="*/ 0 60000 65536"/>
                <a:gd name="T18" fmla="*/ 0 w 219"/>
                <a:gd name="T19" fmla="*/ 0 h 192"/>
                <a:gd name="T20" fmla="*/ 219 w 219"/>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219" h="192">
                  <a:moveTo>
                    <a:pt x="219" y="0"/>
                  </a:moveTo>
                  <a:cubicBezTo>
                    <a:pt x="177" y="29"/>
                    <a:pt x="156" y="72"/>
                    <a:pt x="110" y="96"/>
                  </a:cubicBezTo>
                  <a:cubicBezTo>
                    <a:pt x="91" y="124"/>
                    <a:pt x="81" y="135"/>
                    <a:pt x="48" y="144"/>
                  </a:cubicBezTo>
                  <a:cubicBezTo>
                    <a:pt x="43" y="151"/>
                    <a:pt x="40" y="160"/>
                    <a:pt x="34" y="165"/>
                  </a:cubicBezTo>
                  <a:cubicBezTo>
                    <a:pt x="29" y="169"/>
                    <a:pt x="20" y="168"/>
                    <a:pt x="14" y="172"/>
                  </a:cubicBezTo>
                  <a:cubicBezTo>
                    <a:pt x="8" y="177"/>
                    <a:pt x="0" y="192"/>
                    <a:pt x="0" y="192"/>
                  </a:cubicBezTo>
                </a:path>
              </a:pathLst>
            </a:custGeom>
            <a:noFill/>
            <a:ln w="9525">
              <a:solidFill>
                <a:schemeClr val="tx1"/>
              </a:solidFill>
              <a:round/>
              <a:headEnd/>
              <a:tailEnd/>
            </a:ln>
          </p:spPr>
          <p:txBody>
            <a:bodyPr/>
            <a:lstStyle/>
            <a:p>
              <a:endParaRPr kumimoji="1" lang="en-US" sz="2400">
                <a:latin typeface="Tahoma" pitchFamily="34" charset="0"/>
              </a:endParaRPr>
            </a:p>
          </p:txBody>
        </p:sp>
      </p:grpSp>
      <p:sp>
        <p:nvSpPr>
          <p:cNvPr id="90130" name="Freeform 17"/>
          <p:cNvSpPr>
            <a:spLocks/>
          </p:cNvSpPr>
          <p:nvPr/>
        </p:nvSpPr>
        <p:spPr bwMode="auto">
          <a:xfrm>
            <a:off x="3408363" y="4986338"/>
            <a:ext cx="650875" cy="1338262"/>
          </a:xfrm>
          <a:custGeom>
            <a:avLst/>
            <a:gdLst>
              <a:gd name="T0" fmla="*/ 27 w 410"/>
              <a:gd name="T1" fmla="*/ 0 h 843"/>
              <a:gd name="T2" fmla="*/ 82 w 410"/>
              <a:gd name="T3" fmla="*/ 212 h 843"/>
              <a:gd name="T4" fmla="*/ 253 w 410"/>
              <a:gd name="T5" fmla="*/ 281 h 843"/>
              <a:gd name="T6" fmla="*/ 335 w 410"/>
              <a:gd name="T7" fmla="*/ 342 h 843"/>
              <a:gd name="T8" fmla="*/ 356 w 410"/>
              <a:gd name="T9" fmla="*/ 356 h 843"/>
              <a:gd name="T10" fmla="*/ 363 w 410"/>
              <a:gd name="T11" fmla="*/ 843 h 843"/>
              <a:gd name="T12" fmla="*/ 0 60000 65536"/>
              <a:gd name="T13" fmla="*/ 0 60000 65536"/>
              <a:gd name="T14" fmla="*/ 0 60000 65536"/>
              <a:gd name="T15" fmla="*/ 0 60000 65536"/>
              <a:gd name="T16" fmla="*/ 0 60000 65536"/>
              <a:gd name="T17" fmla="*/ 0 60000 65536"/>
              <a:gd name="T18" fmla="*/ 0 w 410"/>
              <a:gd name="T19" fmla="*/ 0 h 843"/>
              <a:gd name="T20" fmla="*/ 410 w 410"/>
              <a:gd name="T21" fmla="*/ 843 h 843"/>
            </a:gdLst>
            <a:ahLst/>
            <a:cxnLst>
              <a:cxn ang="T12">
                <a:pos x="T0" y="T1"/>
              </a:cxn>
              <a:cxn ang="T13">
                <a:pos x="T2" y="T3"/>
              </a:cxn>
              <a:cxn ang="T14">
                <a:pos x="T4" y="T5"/>
              </a:cxn>
              <a:cxn ang="T15">
                <a:pos x="T6" y="T7"/>
              </a:cxn>
              <a:cxn ang="T16">
                <a:pos x="T8" y="T9"/>
              </a:cxn>
              <a:cxn ang="T17">
                <a:pos x="T10" y="T11"/>
              </a:cxn>
            </a:cxnLst>
            <a:rect l="T18" t="T19" r="T20" b="T21"/>
            <a:pathLst>
              <a:path w="410" h="843">
                <a:moveTo>
                  <a:pt x="27" y="0"/>
                </a:moveTo>
                <a:cubicBezTo>
                  <a:pt x="0" y="80"/>
                  <a:pt x="11" y="162"/>
                  <a:pt x="82" y="212"/>
                </a:cubicBezTo>
                <a:cubicBezTo>
                  <a:pt x="114" y="263"/>
                  <a:pt x="197" y="271"/>
                  <a:pt x="253" y="281"/>
                </a:cubicBezTo>
                <a:cubicBezTo>
                  <a:pt x="283" y="299"/>
                  <a:pt x="305" y="322"/>
                  <a:pt x="335" y="342"/>
                </a:cubicBezTo>
                <a:cubicBezTo>
                  <a:pt x="342" y="347"/>
                  <a:pt x="356" y="356"/>
                  <a:pt x="356" y="356"/>
                </a:cubicBezTo>
                <a:cubicBezTo>
                  <a:pt x="410" y="514"/>
                  <a:pt x="363" y="663"/>
                  <a:pt x="363" y="843"/>
                </a:cubicBezTo>
              </a:path>
            </a:pathLst>
          </a:custGeom>
          <a:noFill/>
          <a:ln w="57150">
            <a:solidFill>
              <a:srgbClr val="0168FF"/>
            </a:solidFill>
            <a:round/>
            <a:headEnd/>
            <a:tailEnd/>
          </a:ln>
        </p:spPr>
        <p:txBody>
          <a:bodyPr/>
          <a:lstStyle/>
          <a:p>
            <a:endParaRPr kumimoji="1" lang="en-US" sz="2400">
              <a:latin typeface="Tahoma" pitchFamily="34" charset="0"/>
            </a:endParaRPr>
          </a:p>
        </p:txBody>
      </p:sp>
      <p:sp>
        <p:nvSpPr>
          <p:cNvPr id="90131" name="Rectangle 18"/>
          <p:cNvSpPr>
            <a:spLocks noChangeArrowheads="1"/>
          </p:cNvSpPr>
          <p:nvPr/>
        </p:nvSpPr>
        <p:spPr bwMode="auto">
          <a:xfrm>
            <a:off x="304800" y="5410200"/>
            <a:ext cx="2819400" cy="1066800"/>
          </a:xfrm>
          <a:prstGeom prst="rect">
            <a:avLst/>
          </a:prstGeom>
          <a:solidFill>
            <a:schemeClr val="accent1"/>
          </a:solidFill>
          <a:ln w="9525">
            <a:solidFill>
              <a:schemeClr val="tx1"/>
            </a:solidFill>
            <a:miter lim="800000"/>
            <a:headEnd/>
            <a:tailEnd/>
          </a:ln>
        </p:spPr>
        <p:txBody>
          <a:bodyPr wrap="none" anchor="ctr"/>
          <a:lstStyle/>
          <a:p>
            <a:pPr algn="ctr"/>
            <a:r>
              <a:rPr lang="en-US"/>
              <a:t>Plus: Point Source and</a:t>
            </a:r>
          </a:p>
          <a:p>
            <a:pPr algn="ctr"/>
            <a:r>
              <a:rPr lang="en-US"/>
              <a:t>Septic Loads, and </a:t>
            </a:r>
          </a:p>
          <a:p>
            <a:pPr algn="ctr"/>
            <a:r>
              <a:rPr lang="en-US"/>
              <a:t>Atmospheric </a:t>
            </a:r>
          </a:p>
          <a:p>
            <a:pPr algn="ctr"/>
            <a:r>
              <a:rPr lang="en-US"/>
              <a:t>Deposition Loads</a:t>
            </a:r>
          </a:p>
        </p:txBody>
      </p:sp>
      <p:sp>
        <p:nvSpPr>
          <p:cNvPr id="90132" name="Text Box 19"/>
          <p:cNvSpPr txBox="1">
            <a:spLocks noChangeArrowheads="1"/>
          </p:cNvSpPr>
          <p:nvPr/>
        </p:nvSpPr>
        <p:spPr bwMode="auto">
          <a:xfrm>
            <a:off x="4267200" y="6216650"/>
            <a:ext cx="3346450" cy="641350"/>
          </a:xfrm>
          <a:prstGeom prst="rect">
            <a:avLst/>
          </a:prstGeom>
          <a:noFill/>
          <a:ln w="9525">
            <a:noFill/>
            <a:miter lim="800000"/>
            <a:headEnd/>
            <a:tailEnd/>
          </a:ln>
        </p:spPr>
        <p:txBody>
          <a:bodyPr wrap="none">
            <a:spAutoFit/>
          </a:bodyPr>
          <a:lstStyle/>
          <a:p>
            <a:r>
              <a:rPr lang="en-US"/>
              <a:t>Each calibrated to nutrient and </a:t>
            </a:r>
          </a:p>
          <a:p>
            <a:r>
              <a:rPr lang="en-US"/>
              <a:t>Sediment targets</a:t>
            </a:r>
          </a:p>
        </p:txBody>
      </p:sp>
      <p:sp>
        <p:nvSpPr>
          <p:cNvPr id="90133" name="Text Box 13"/>
          <p:cNvSpPr txBox="1">
            <a:spLocks noChangeArrowheads="1"/>
          </p:cNvSpPr>
          <p:nvPr/>
        </p:nvSpPr>
        <p:spPr bwMode="auto">
          <a:xfrm>
            <a:off x="1219200" y="0"/>
            <a:ext cx="7924800" cy="641350"/>
          </a:xfrm>
          <a:prstGeom prst="rect">
            <a:avLst/>
          </a:prstGeom>
          <a:noFill/>
          <a:ln w="9525">
            <a:noFill/>
            <a:miter lim="800000"/>
            <a:headEnd/>
            <a:tailEnd/>
          </a:ln>
        </p:spPr>
        <p:txBody>
          <a:bodyPr>
            <a:spAutoFit/>
          </a:bodyPr>
          <a:lstStyle/>
          <a:p>
            <a:r>
              <a:rPr lang="en-US" sz="3600" b="1"/>
              <a:t>How the Watershed Model Works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lide Number Placeholder 4"/>
          <p:cNvSpPr>
            <a:spLocks noGrp="1"/>
          </p:cNvSpPr>
          <p:nvPr>
            <p:ph type="sldNum" sz="quarter" idx="12"/>
          </p:nvPr>
        </p:nvSpPr>
        <p:spPr/>
        <p:txBody>
          <a:bodyPr/>
          <a:lstStyle/>
          <a:p>
            <a:fld id="{4F279D98-1FBA-437B-8C7B-CDFEC86B1F27}" type="slidenum">
              <a:rPr lang="en-US"/>
              <a:pPr/>
              <a:t>6</a:t>
            </a:fld>
            <a:endParaRPr lang="en-US"/>
          </a:p>
        </p:txBody>
      </p:sp>
      <p:sp>
        <p:nvSpPr>
          <p:cNvPr id="17410" name="AutoShape 2"/>
          <p:cNvSpPr>
            <a:spLocks noChangeArrowheads="1"/>
          </p:cNvSpPr>
          <p:nvPr/>
        </p:nvSpPr>
        <p:spPr bwMode="auto">
          <a:xfrm>
            <a:off x="6705600" y="4724400"/>
            <a:ext cx="685800" cy="6096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accent2"/>
          </a:solidFill>
          <a:ln w="9525">
            <a:noFill/>
            <a:miter lim="800000"/>
            <a:headEnd/>
            <a:tailEnd/>
          </a:ln>
          <a:effectLst/>
          <a:scene3d>
            <a:camera prst="legacyPerspectiveTopRight">
              <a:rot lat="600000" lon="300000" rev="0"/>
            </a:camera>
            <a:lightRig rig="legacyFlat3" dir="r"/>
          </a:scene3d>
          <a:sp3d extrusionH="11250600" prstMaterial="legacyMatte">
            <a:bevelT w="13500" h="13500" prst="angle"/>
            <a:bevelB w="13500" h="13500" prst="angle"/>
            <a:extrusionClr>
              <a:schemeClr val="accent2"/>
            </a:extrusionClr>
          </a:sp3d>
        </p:spPr>
        <p:txBody>
          <a:bodyPr wrap="none" anchor="ctr">
            <a:flatTx/>
          </a:bodyPr>
          <a:lstStyle/>
          <a:p>
            <a:endParaRPr lang="en-US"/>
          </a:p>
        </p:txBody>
      </p:sp>
      <p:grpSp>
        <p:nvGrpSpPr>
          <p:cNvPr id="2" name="Group 3"/>
          <p:cNvGrpSpPr>
            <a:grpSpLocks/>
          </p:cNvGrpSpPr>
          <p:nvPr/>
        </p:nvGrpSpPr>
        <p:grpSpPr bwMode="auto">
          <a:xfrm>
            <a:off x="2057400" y="2362200"/>
            <a:ext cx="2362200" cy="1704975"/>
            <a:chOff x="1104" y="2880"/>
            <a:chExt cx="2016" cy="1026"/>
          </a:xfrm>
        </p:grpSpPr>
        <p:sp>
          <p:nvSpPr>
            <p:cNvPr id="17412" name="Rectangle 4"/>
            <p:cNvSpPr>
              <a:spLocks noChangeArrowheads="1"/>
            </p:cNvSpPr>
            <p:nvPr/>
          </p:nvSpPr>
          <p:spPr bwMode="auto">
            <a:xfrm rot="203582">
              <a:off x="1104" y="3464"/>
              <a:ext cx="1645" cy="442"/>
            </a:xfrm>
            <a:prstGeom prst="rect">
              <a:avLst/>
            </a:prstGeom>
            <a:solidFill>
              <a:srgbClr val="FFCC00"/>
            </a:solidFill>
            <a:ln w="9525">
              <a:miter lim="800000"/>
              <a:headEnd/>
              <a:tailEnd/>
            </a:ln>
            <a:effectLst/>
            <a:scene3d>
              <a:camera prst="legacyObliqueTopRight"/>
              <a:lightRig rig="legacyFlat2" dir="t"/>
            </a:scene3d>
            <a:sp3d extrusionH="1497000" prstMaterial="legacyMatte">
              <a:bevelT w="13500" h="13500" prst="angle"/>
              <a:bevelB w="13500" h="13500" prst="angle"/>
              <a:extrusionClr>
                <a:srgbClr val="FFCC00"/>
              </a:extrusionClr>
            </a:sp3d>
          </p:spPr>
          <p:txBody>
            <a:bodyPr wrap="none" anchor="ctr">
              <a:flatTx/>
            </a:bodyPr>
            <a:lstStyle/>
            <a:p>
              <a:endParaRPr lang="en-US"/>
            </a:p>
          </p:txBody>
        </p:sp>
        <p:grpSp>
          <p:nvGrpSpPr>
            <p:cNvPr id="3" name="Group 5"/>
            <p:cNvGrpSpPr>
              <a:grpSpLocks/>
            </p:cNvGrpSpPr>
            <p:nvPr/>
          </p:nvGrpSpPr>
          <p:grpSpPr bwMode="auto">
            <a:xfrm>
              <a:off x="1660" y="2880"/>
              <a:ext cx="1460" cy="294"/>
              <a:chOff x="1488" y="2256"/>
              <a:chExt cx="2016" cy="618"/>
            </a:xfrm>
          </p:grpSpPr>
          <p:grpSp>
            <p:nvGrpSpPr>
              <p:cNvPr id="4" name="Group 6"/>
              <p:cNvGrpSpPr>
                <a:grpSpLocks/>
              </p:cNvGrpSpPr>
              <p:nvPr/>
            </p:nvGrpSpPr>
            <p:grpSpPr bwMode="auto">
              <a:xfrm>
                <a:off x="1488" y="2256"/>
                <a:ext cx="240" cy="474"/>
                <a:chOff x="1488" y="2256"/>
                <a:chExt cx="240" cy="474"/>
              </a:xfrm>
            </p:grpSpPr>
            <p:sp>
              <p:nvSpPr>
                <p:cNvPr id="17415" name="Rectangle 7"/>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16" name="Oval 8"/>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17" name="Oval 9"/>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18" name="Oval 10"/>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19" name="Oval 11"/>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20" name="Oval 12"/>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5" name="Group 13"/>
              <p:cNvGrpSpPr>
                <a:grpSpLocks/>
              </p:cNvGrpSpPr>
              <p:nvPr/>
            </p:nvGrpSpPr>
            <p:grpSpPr bwMode="auto">
              <a:xfrm>
                <a:off x="1728" y="2262"/>
                <a:ext cx="240" cy="474"/>
                <a:chOff x="1488" y="2256"/>
                <a:chExt cx="240" cy="474"/>
              </a:xfrm>
            </p:grpSpPr>
            <p:sp>
              <p:nvSpPr>
                <p:cNvPr id="17422" name="Rectangle 14"/>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23" name="Oval 15"/>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24" name="Oval 16"/>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25" name="Oval 17"/>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26" name="Oval 18"/>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27" name="Oval 19"/>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6" name="Group 20"/>
              <p:cNvGrpSpPr>
                <a:grpSpLocks/>
              </p:cNvGrpSpPr>
              <p:nvPr/>
            </p:nvGrpSpPr>
            <p:grpSpPr bwMode="auto">
              <a:xfrm>
                <a:off x="1968" y="2256"/>
                <a:ext cx="240" cy="474"/>
                <a:chOff x="1488" y="2256"/>
                <a:chExt cx="240" cy="474"/>
              </a:xfrm>
            </p:grpSpPr>
            <p:sp>
              <p:nvSpPr>
                <p:cNvPr id="17429" name="Rectangle 21"/>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30" name="Oval 22"/>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31" name="Oval 23"/>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32" name="Oval 24"/>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33" name="Oval 25"/>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34" name="Oval 26"/>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7" name="Group 27"/>
              <p:cNvGrpSpPr>
                <a:grpSpLocks/>
              </p:cNvGrpSpPr>
              <p:nvPr/>
            </p:nvGrpSpPr>
            <p:grpSpPr bwMode="auto">
              <a:xfrm>
                <a:off x="2208" y="2304"/>
                <a:ext cx="240" cy="474"/>
                <a:chOff x="1488" y="2256"/>
                <a:chExt cx="240" cy="474"/>
              </a:xfrm>
            </p:grpSpPr>
            <p:sp>
              <p:nvSpPr>
                <p:cNvPr id="17436" name="Rectangle 28"/>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37" name="Oval 29"/>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38" name="Oval 30"/>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39" name="Oval 31"/>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40" name="Oval 32"/>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41" name="Oval 33"/>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8" name="Group 34"/>
              <p:cNvGrpSpPr>
                <a:grpSpLocks/>
              </p:cNvGrpSpPr>
              <p:nvPr/>
            </p:nvGrpSpPr>
            <p:grpSpPr bwMode="auto">
              <a:xfrm>
                <a:off x="2448" y="2304"/>
                <a:ext cx="240" cy="474"/>
                <a:chOff x="1488" y="2256"/>
                <a:chExt cx="240" cy="474"/>
              </a:xfrm>
            </p:grpSpPr>
            <p:sp>
              <p:nvSpPr>
                <p:cNvPr id="17443" name="Rectangle 35"/>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44" name="Oval 36"/>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45" name="Oval 37"/>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46" name="Oval 38"/>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47" name="Oval 39"/>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48" name="Oval 40"/>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9" name="Group 41"/>
              <p:cNvGrpSpPr>
                <a:grpSpLocks/>
              </p:cNvGrpSpPr>
              <p:nvPr/>
            </p:nvGrpSpPr>
            <p:grpSpPr bwMode="auto">
              <a:xfrm>
                <a:off x="2736" y="2352"/>
                <a:ext cx="240" cy="474"/>
                <a:chOff x="1488" y="2256"/>
                <a:chExt cx="240" cy="474"/>
              </a:xfrm>
            </p:grpSpPr>
            <p:sp>
              <p:nvSpPr>
                <p:cNvPr id="17450" name="Rectangle 42"/>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51" name="Oval 43"/>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52" name="Oval 44"/>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53" name="Oval 45"/>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54" name="Oval 46"/>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55" name="Oval 47"/>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0" name="Group 48"/>
              <p:cNvGrpSpPr>
                <a:grpSpLocks/>
              </p:cNvGrpSpPr>
              <p:nvPr/>
            </p:nvGrpSpPr>
            <p:grpSpPr bwMode="auto">
              <a:xfrm>
                <a:off x="3024" y="2352"/>
                <a:ext cx="240" cy="474"/>
                <a:chOff x="1488" y="2256"/>
                <a:chExt cx="240" cy="474"/>
              </a:xfrm>
            </p:grpSpPr>
            <p:sp>
              <p:nvSpPr>
                <p:cNvPr id="17457" name="Rectangle 49"/>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58" name="Oval 50"/>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59" name="Oval 51"/>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60" name="Oval 52"/>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61" name="Oval 53"/>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62" name="Oval 54"/>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1" name="Group 55"/>
              <p:cNvGrpSpPr>
                <a:grpSpLocks/>
              </p:cNvGrpSpPr>
              <p:nvPr/>
            </p:nvGrpSpPr>
            <p:grpSpPr bwMode="auto">
              <a:xfrm>
                <a:off x="3264" y="2400"/>
                <a:ext cx="240" cy="474"/>
                <a:chOff x="1488" y="2256"/>
                <a:chExt cx="240" cy="474"/>
              </a:xfrm>
            </p:grpSpPr>
            <p:sp>
              <p:nvSpPr>
                <p:cNvPr id="17464" name="Rectangle 56"/>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65" name="Oval 57"/>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66" name="Oval 58"/>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67" name="Oval 59"/>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68" name="Oval 60"/>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69" name="Oval 61"/>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grpSp>
          <p:nvGrpSpPr>
            <p:cNvPr id="12" name="Group 62"/>
            <p:cNvGrpSpPr>
              <a:grpSpLocks/>
            </p:cNvGrpSpPr>
            <p:nvPr/>
          </p:nvGrpSpPr>
          <p:grpSpPr bwMode="auto">
            <a:xfrm>
              <a:off x="1556" y="2997"/>
              <a:ext cx="1460" cy="293"/>
              <a:chOff x="1488" y="2256"/>
              <a:chExt cx="2016" cy="618"/>
            </a:xfrm>
          </p:grpSpPr>
          <p:grpSp>
            <p:nvGrpSpPr>
              <p:cNvPr id="13" name="Group 63"/>
              <p:cNvGrpSpPr>
                <a:grpSpLocks/>
              </p:cNvGrpSpPr>
              <p:nvPr/>
            </p:nvGrpSpPr>
            <p:grpSpPr bwMode="auto">
              <a:xfrm>
                <a:off x="1488" y="2256"/>
                <a:ext cx="240" cy="474"/>
                <a:chOff x="1488" y="2256"/>
                <a:chExt cx="240" cy="474"/>
              </a:xfrm>
            </p:grpSpPr>
            <p:sp>
              <p:nvSpPr>
                <p:cNvPr id="17472" name="Rectangle 64"/>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73" name="Oval 65"/>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74" name="Oval 66"/>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75" name="Oval 67"/>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76" name="Oval 68"/>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77" name="Oval 69"/>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4" name="Group 70"/>
              <p:cNvGrpSpPr>
                <a:grpSpLocks/>
              </p:cNvGrpSpPr>
              <p:nvPr/>
            </p:nvGrpSpPr>
            <p:grpSpPr bwMode="auto">
              <a:xfrm>
                <a:off x="1728" y="2262"/>
                <a:ext cx="240" cy="474"/>
                <a:chOff x="1488" y="2256"/>
                <a:chExt cx="240" cy="474"/>
              </a:xfrm>
            </p:grpSpPr>
            <p:sp>
              <p:nvSpPr>
                <p:cNvPr id="17479" name="Rectangle 71"/>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80" name="Oval 72"/>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81" name="Oval 73"/>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82" name="Oval 74"/>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83" name="Oval 75"/>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84" name="Oval 76"/>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5" name="Group 77"/>
              <p:cNvGrpSpPr>
                <a:grpSpLocks/>
              </p:cNvGrpSpPr>
              <p:nvPr/>
            </p:nvGrpSpPr>
            <p:grpSpPr bwMode="auto">
              <a:xfrm>
                <a:off x="1968" y="2256"/>
                <a:ext cx="240" cy="474"/>
                <a:chOff x="1488" y="2256"/>
                <a:chExt cx="240" cy="474"/>
              </a:xfrm>
            </p:grpSpPr>
            <p:sp>
              <p:nvSpPr>
                <p:cNvPr id="17486" name="Rectangle 78"/>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87" name="Oval 79"/>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88" name="Oval 80"/>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89" name="Oval 81"/>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90" name="Oval 82"/>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91" name="Oval 83"/>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6" name="Group 84"/>
              <p:cNvGrpSpPr>
                <a:grpSpLocks/>
              </p:cNvGrpSpPr>
              <p:nvPr/>
            </p:nvGrpSpPr>
            <p:grpSpPr bwMode="auto">
              <a:xfrm>
                <a:off x="2208" y="2304"/>
                <a:ext cx="240" cy="474"/>
                <a:chOff x="1488" y="2256"/>
                <a:chExt cx="240" cy="474"/>
              </a:xfrm>
            </p:grpSpPr>
            <p:sp>
              <p:nvSpPr>
                <p:cNvPr id="17493" name="Rectangle 85"/>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494" name="Oval 86"/>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95" name="Oval 87"/>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96" name="Oval 88"/>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97" name="Oval 89"/>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498" name="Oval 90"/>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7" name="Group 91"/>
              <p:cNvGrpSpPr>
                <a:grpSpLocks/>
              </p:cNvGrpSpPr>
              <p:nvPr/>
            </p:nvGrpSpPr>
            <p:grpSpPr bwMode="auto">
              <a:xfrm>
                <a:off x="2448" y="2304"/>
                <a:ext cx="240" cy="474"/>
                <a:chOff x="1488" y="2256"/>
                <a:chExt cx="240" cy="474"/>
              </a:xfrm>
            </p:grpSpPr>
            <p:sp>
              <p:nvSpPr>
                <p:cNvPr id="17500" name="Rectangle 92"/>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01" name="Oval 93"/>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02" name="Oval 94"/>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03" name="Oval 95"/>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04" name="Oval 96"/>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05" name="Oval 97"/>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8" name="Group 98"/>
              <p:cNvGrpSpPr>
                <a:grpSpLocks/>
              </p:cNvGrpSpPr>
              <p:nvPr/>
            </p:nvGrpSpPr>
            <p:grpSpPr bwMode="auto">
              <a:xfrm>
                <a:off x="2736" y="2352"/>
                <a:ext cx="240" cy="474"/>
                <a:chOff x="1488" y="2256"/>
                <a:chExt cx="240" cy="474"/>
              </a:xfrm>
            </p:grpSpPr>
            <p:sp>
              <p:nvSpPr>
                <p:cNvPr id="17507" name="Rectangle 99"/>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08" name="Oval 100"/>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09" name="Oval 101"/>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10" name="Oval 102"/>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11" name="Oval 103"/>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12" name="Oval 104"/>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9" name="Group 105"/>
              <p:cNvGrpSpPr>
                <a:grpSpLocks/>
              </p:cNvGrpSpPr>
              <p:nvPr/>
            </p:nvGrpSpPr>
            <p:grpSpPr bwMode="auto">
              <a:xfrm>
                <a:off x="3024" y="2352"/>
                <a:ext cx="240" cy="474"/>
                <a:chOff x="1488" y="2256"/>
                <a:chExt cx="240" cy="474"/>
              </a:xfrm>
            </p:grpSpPr>
            <p:sp>
              <p:nvSpPr>
                <p:cNvPr id="17514" name="Rectangle 106"/>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15" name="Oval 107"/>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16" name="Oval 108"/>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17" name="Oval 109"/>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18" name="Oval 110"/>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19" name="Oval 111"/>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20" name="Group 112"/>
              <p:cNvGrpSpPr>
                <a:grpSpLocks/>
              </p:cNvGrpSpPr>
              <p:nvPr/>
            </p:nvGrpSpPr>
            <p:grpSpPr bwMode="auto">
              <a:xfrm>
                <a:off x="3264" y="2400"/>
                <a:ext cx="240" cy="474"/>
                <a:chOff x="1488" y="2256"/>
                <a:chExt cx="240" cy="474"/>
              </a:xfrm>
            </p:grpSpPr>
            <p:sp>
              <p:nvSpPr>
                <p:cNvPr id="17521" name="Rectangle 113"/>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22" name="Oval 114"/>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23" name="Oval 115"/>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24" name="Oval 116"/>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25" name="Oval 117"/>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26" name="Oval 118"/>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grpSp>
          <p:nvGrpSpPr>
            <p:cNvPr id="21" name="Group 119"/>
            <p:cNvGrpSpPr>
              <a:grpSpLocks/>
            </p:cNvGrpSpPr>
            <p:nvPr/>
          </p:nvGrpSpPr>
          <p:grpSpPr bwMode="auto">
            <a:xfrm>
              <a:off x="1556" y="3088"/>
              <a:ext cx="1460" cy="294"/>
              <a:chOff x="1488" y="2256"/>
              <a:chExt cx="2016" cy="618"/>
            </a:xfrm>
          </p:grpSpPr>
          <p:grpSp>
            <p:nvGrpSpPr>
              <p:cNvPr id="22" name="Group 120"/>
              <p:cNvGrpSpPr>
                <a:grpSpLocks/>
              </p:cNvGrpSpPr>
              <p:nvPr/>
            </p:nvGrpSpPr>
            <p:grpSpPr bwMode="auto">
              <a:xfrm>
                <a:off x="1488" y="2256"/>
                <a:ext cx="240" cy="474"/>
                <a:chOff x="1488" y="2256"/>
                <a:chExt cx="240" cy="474"/>
              </a:xfrm>
            </p:grpSpPr>
            <p:sp>
              <p:nvSpPr>
                <p:cNvPr id="17529" name="Rectangle 121"/>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30" name="Oval 122"/>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31" name="Oval 123"/>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32" name="Oval 124"/>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33" name="Oval 125"/>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34" name="Oval 126"/>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23" name="Group 127"/>
              <p:cNvGrpSpPr>
                <a:grpSpLocks/>
              </p:cNvGrpSpPr>
              <p:nvPr/>
            </p:nvGrpSpPr>
            <p:grpSpPr bwMode="auto">
              <a:xfrm>
                <a:off x="1728" y="2262"/>
                <a:ext cx="240" cy="474"/>
                <a:chOff x="1488" y="2256"/>
                <a:chExt cx="240" cy="474"/>
              </a:xfrm>
            </p:grpSpPr>
            <p:sp>
              <p:nvSpPr>
                <p:cNvPr id="17536" name="Rectangle 128"/>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37" name="Oval 129"/>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38" name="Oval 130"/>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39" name="Oval 131"/>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40" name="Oval 132"/>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41" name="Oval 133"/>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24" name="Group 134"/>
              <p:cNvGrpSpPr>
                <a:grpSpLocks/>
              </p:cNvGrpSpPr>
              <p:nvPr/>
            </p:nvGrpSpPr>
            <p:grpSpPr bwMode="auto">
              <a:xfrm>
                <a:off x="1968" y="2256"/>
                <a:ext cx="240" cy="474"/>
                <a:chOff x="1488" y="2256"/>
                <a:chExt cx="240" cy="474"/>
              </a:xfrm>
            </p:grpSpPr>
            <p:sp>
              <p:nvSpPr>
                <p:cNvPr id="17543" name="Rectangle 135"/>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44" name="Oval 136"/>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45" name="Oval 137"/>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46" name="Oval 138"/>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47" name="Oval 139"/>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48" name="Oval 140"/>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25" name="Group 141"/>
              <p:cNvGrpSpPr>
                <a:grpSpLocks/>
              </p:cNvGrpSpPr>
              <p:nvPr/>
            </p:nvGrpSpPr>
            <p:grpSpPr bwMode="auto">
              <a:xfrm>
                <a:off x="2208" y="2304"/>
                <a:ext cx="240" cy="474"/>
                <a:chOff x="1488" y="2256"/>
                <a:chExt cx="240" cy="474"/>
              </a:xfrm>
            </p:grpSpPr>
            <p:sp>
              <p:nvSpPr>
                <p:cNvPr id="17550" name="Rectangle 142"/>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51" name="Oval 143"/>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52" name="Oval 144"/>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53" name="Oval 145"/>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54" name="Oval 146"/>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55" name="Oval 147"/>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26" name="Group 148"/>
              <p:cNvGrpSpPr>
                <a:grpSpLocks/>
              </p:cNvGrpSpPr>
              <p:nvPr/>
            </p:nvGrpSpPr>
            <p:grpSpPr bwMode="auto">
              <a:xfrm>
                <a:off x="2448" y="2304"/>
                <a:ext cx="240" cy="474"/>
                <a:chOff x="1488" y="2256"/>
                <a:chExt cx="240" cy="474"/>
              </a:xfrm>
            </p:grpSpPr>
            <p:sp>
              <p:nvSpPr>
                <p:cNvPr id="17557" name="Rectangle 149"/>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58" name="Oval 150"/>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59" name="Oval 151"/>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60" name="Oval 152"/>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61" name="Oval 153"/>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62" name="Oval 154"/>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27" name="Group 155"/>
              <p:cNvGrpSpPr>
                <a:grpSpLocks/>
              </p:cNvGrpSpPr>
              <p:nvPr/>
            </p:nvGrpSpPr>
            <p:grpSpPr bwMode="auto">
              <a:xfrm>
                <a:off x="2736" y="2352"/>
                <a:ext cx="240" cy="474"/>
                <a:chOff x="1488" y="2256"/>
                <a:chExt cx="240" cy="474"/>
              </a:xfrm>
            </p:grpSpPr>
            <p:sp>
              <p:nvSpPr>
                <p:cNvPr id="17564" name="Rectangle 156"/>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65" name="Oval 157"/>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66" name="Oval 158"/>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67" name="Oval 159"/>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68" name="Oval 160"/>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69" name="Oval 161"/>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28" name="Group 162"/>
              <p:cNvGrpSpPr>
                <a:grpSpLocks/>
              </p:cNvGrpSpPr>
              <p:nvPr/>
            </p:nvGrpSpPr>
            <p:grpSpPr bwMode="auto">
              <a:xfrm>
                <a:off x="3024" y="2352"/>
                <a:ext cx="240" cy="474"/>
                <a:chOff x="1488" y="2256"/>
                <a:chExt cx="240" cy="474"/>
              </a:xfrm>
            </p:grpSpPr>
            <p:sp>
              <p:nvSpPr>
                <p:cNvPr id="17571" name="Rectangle 163"/>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72" name="Oval 164"/>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73" name="Oval 165"/>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74" name="Oval 166"/>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75" name="Oval 167"/>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76" name="Oval 168"/>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29" name="Group 169"/>
              <p:cNvGrpSpPr>
                <a:grpSpLocks/>
              </p:cNvGrpSpPr>
              <p:nvPr/>
            </p:nvGrpSpPr>
            <p:grpSpPr bwMode="auto">
              <a:xfrm>
                <a:off x="3264" y="2400"/>
                <a:ext cx="240" cy="474"/>
                <a:chOff x="1488" y="2256"/>
                <a:chExt cx="240" cy="474"/>
              </a:xfrm>
            </p:grpSpPr>
            <p:sp>
              <p:nvSpPr>
                <p:cNvPr id="17578" name="Rectangle 170"/>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79" name="Oval 171"/>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80" name="Oval 172"/>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81" name="Oval 173"/>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82" name="Oval 174"/>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83" name="Oval 175"/>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grpSp>
          <p:nvGrpSpPr>
            <p:cNvPr id="30" name="Group 176"/>
            <p:cNvGrpSpPr>
              <a:grpSpLocks/>
            </p:cNvGrpSpPr>
            <p:nvPr/>
          </p:nvGrpSpPr>
          <p:grpSpPr bwMode="auto">
            <a:xfrm>
              <a:off x="1347" y="3156"/>
              <a:ext cx="1460" cy="294"/>
              <a:chOff x="1488" y="2256"/>
              <a:chExt cx="2016" cy="618"/>
            </a:xfrm>
          </p:grpSpPr>
          <p:grpSp>
            <p:nvGrpSpPr>
              <p:cNvPr id="31" name="Group 177"/>
              <p:cNvGrpSpPr>
                <a:grpSpLocks/>
              </p:cNvGrpSpPr>
              <p:nvPr/>
            </p:nvGrpSpPr>
            <p:grpSpPr bwMode="auto">
              <a:xfrm>
                <a:off x="1488" y="2256"/>
                <a:ext cx="240" cy="474"/>
                <a:chOff x="1488" y="2256"/>
                <a:chExt cx="240" cy="474"/>
              </a:xfrm>
            </p:grpSpPr>
            <p:sp>
              <p:nvSpPr>
                <p:cNvPr id="17586" name="Rectangle 178"/>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87" name="Oval 179"/>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88" name="Oval 180"/>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89" name="Oval 181"/>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90" name="Oval 182"/>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91" name="Oval 183"/>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7665" name="Group 184"/>
              <p:cNvGrpSpPr>
                <a:grpSpLocks/>
              </p:cNvGrpSpPr>
              <p:nvPr/>
            </p:nvGrpSpPr>
            <p:grpSpPr bwMode="auto">
              <a:xfrm>
                <a:off x="1728" y="2262"/>
                <a:ext cx="240" cy="474"/>
                <a:chOff x="1488" y="2256"/>
                <a:chExt cx="240" cy="474"/>
              </a:xfrm>
            </p:grpSpPr>
            <p:sp>
              <p:nvSpPr>
                <p:cNvPr id="17593" name="Rectangle 185"/>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594" name="Oval 186"/>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95" name="Oval 187"/>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96" name="Oval 188"/>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97" name="Oval 189"/>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598" name="Oval 190"/>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7666" name="Group 191"/>
              <p:cNvGrpSpPr>
                <a:grpSpLocks/>
              </p:cNvGrpSpPr>
              <p:nvPr/>
            </p:nvGrpSpPr>
            <p:grpSpPr bwMode="auto">
              <a:xfrm>
                <a:off x="1968" y="2256"/>
                <a:ext cx="240" cy="474"/>
                <a:chOff x="1488" y="2256"/>
                <a:chExt cx="240" cy="474"/>
              </a:xfrm>
            </p:grpSpPr>
            <p:sp>
              <p:nvSpPr>
                <p:cNvPr id="17600" name="Rectangle 192"/>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601" name="Oval 193"/>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02" name="Oval 194"/>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03" name="Oval 195"/>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04" name="Oval 196"/>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05" name="Oval 197"/>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7667" name="Group 198"/>
              <p:cNvGrpSpPr>
                <a:grpSpLocks/>
              </p:cNvGrpSpPr>
              <p:nvPr/>
            </p:nvGrpSpPr>
            <p:grpSpPr bwMode="auto">
              <a:xfrm>
                <a:off x="2208" y="2304"/>
                <a:ext cx="240" cy="474"/>
                <a:chOff x="1488" y="2256"/>
                <a:chExt cx="240" cy="474"/>
              </a:xfrm>
            </p:grpSpPr>
            <p:sp>
              <p:nvSpPr>
                <p:cNvPr id="17607" name="Rectangle 199"/>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608" name="Oval 200"/>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09" name="Oval 201"/>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10" name="Oval 202"/>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11" name="Oval 203"/>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12" name="Oval 204"/>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7668" name="Group 205"/>
              <p:cNvGrpSpPr>
                <a:grpSpLocks/>
              </p:cNvGrpSpPr>
              <p:nvPr/>
            </p:nvGrpSpPr>
            <p:grpSpPr bwMode="auto">
              <a:xfrm>
                <a:off x="2448" y="2304"/>
                <a:ext cx="240" cy="474"/>
                <a:chOff x="1488" y="2256"/>
                <a:chExt cx="240" cy="474"/>
              </a:xfrm>
            </p:grpSpPr>
            <p:sp>
              <p:nvSpPr>
                <p:cNvPr id="17614" name="Rectangle 206"/>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615" name="Oval 207"/>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16" name="Oval 208"/>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17" name="Oval 209"/>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18" name="Oval 210"/>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19" name="Oval 211"/>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7669" name="Group 212"/>
              <p:cNvGrpSpPr>
                <a:grpSpLocks/>
              </p:cNvGrpSpPr>
              <p:nvPr/>
            </p:nvGrpSpPr>
            <p:grpSpPr bwMode="auto">
              <a:xfrm>
                <a:off x="2736" y="2352"/>
                <a:ext cx="240" cy="474"/>
                <a:chOff x="1488" y="2256"/>
                <a:chExt cx="240" cy="474"/>
              </a:xfrm>
            </p:grpSpPr>
            <p:sp>
              <p:nvSpPr>
                <p:cNvPr id="17621" name="Rectangle 213"/>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622" name="Oval 214"/>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23" name="Oval 215"/>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24" name="Oval 216"/>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25" name="Oval 217"/>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26" name="Oval 218"/>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7670" name="Group 219"/>
              <p:cNvGrpSpPr>
                <a:grpSpLocks/>
              </p:cNvGrpSpPr>
              <p:nvPr/>
            </p:nvGrpSpPr>
            <p:grpSpPr bwMode="auto">
              <a:xfrm>
                <a:off x="3024" y="2352"/>
                <a:ext cx="240" cy="474"/>
                <a:chOff x="1488" y="2256"/>
                <a:chExt cx="240" cy="474"/>
              </a:xfrm>
            </p:grpSpPr>
            <p:sp>
              <p:nvSpPr>
                <p:cNvPr id="17628" name="Rectangle 220"/>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629" name="Oval 221"/>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30" name="Oval 222"/>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31" name="Oval 223"/>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32" name="Oval 224"/>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33" name="Oval 225"/>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nvGrpSpPr>
              <p:cNvPr id="17671" name="Group 226"/>
              <p:cNvGrpSpPr>
                <a:grpSpLocks/>
              </p:cNvGrpSpPr>
              <p:nvPr/>
            </p:nvGrpSpPr>
            <p:grpSpPr bwMode="auto">
              <a:xfrm>
                <a:off x="3264" y="2400"/>
                <a:ext cx="240" cy="474"/>
                <a:chOff x="1488" y="2256"/>
                <a:chExt cx="240" cy="474"/>
              </a:xfrm>
            </p:grpSpPr>
            <p:sp>
              <p:nvSpPr>
                <p:cNvPr id="17635" name="Rectangle 227"/>
                <p:cNvSpPr>
                  <a:spLocks noChangeArrowheads="1"/>
                </p:cNvSpPr>
                <p:nvPr/>
              </p:nvSpPr>
              <p:spPr bwMode="auto">
                <a:xfrm rot="203582">
                  <a:off x="1600" y="2287"/>
                  <a:ext cx="40" cy="443"/>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17636" name="Oval 228"/>
                <p:cNvSpPr>
                  <a:spLocks noChangeArrowheads="1"/>
                </p:cNvSpPr>
                <p:nvPr/>
              </p:nvSpPr>
              <p:spPr bwMode="auto">
                <a:xfrm>
                  <a:off x="1632" y="2256"/>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37" name="Oval 229"/>
                <p:cNvSpPr>
                  <a:spLocks noChangeArrowheads="1"/>
                </p:cNvSpPr>
                <p:nvPr/>
              </p:nvSpPr>
              <p:spPr bwMode="auto">
                <a:xfrm>
                  <a:off x="1632" y="2352"/>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38" name="Oval 230"/>
                <p:cNvSpPr>
                  <a:spLocks noChangeArrowheads="1"/>
                </p:cNvSpPr>
                <p:nvPr/>
              </p:nvSpPr>
              <p:spPr bwMode="auto">
                <a:xfrm>
                  <a:off x="1632" y="2448"/>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39" name="Oval 231"/>
                <p:cNvSpPr>
                  <a:spLocks noChangeArrowheads="1"/>
                </p:cNvSpPr>
                <p:nvPr/>
              </p:nvSpPr>
              <p:spPr bwMode="auto">
                <a:xfrm>
                  <a:off x="1488" y="2304"/>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sp>
              <p:nvSpPr>
                <p:cNvPr id="17640" name="Oval 232"/>
                <p:cNvSpPr>
                  <a:spLocks noChangeArrowheads="1"/>
                </p:cNvSpPr>
                <p:nvPr/>
              </p:nvSpPr>
              <p:spPr bwMode="auto">
                <a:xfrm>
                  <a:off x="1488" y="2400"/>
                  <a:ext cx="96" cy="96"/>
                </a:xfrm>
                <a:prstGeom prst="ellipse">
                  <a:avLst/>
                </a:prstGeom>
                <a:solidFill>
                  <a:schemeClr val="accent1"/>
                </a:solidFill>
                <a:ln w="9525">
                  <a:solidFill>
                    <a:schemeClr val="accent1"/>
                  </a:solidFill>
                  <a:round/>
                  <a:headEnd/>
                  <a:tailEnd/>
                </a:ln>
                <a:effectLst/>
              </p:spPr>
              <p:txBody>
                <a:bodyPr wrap="none" anchor="ctr"/>
                <a:lstStyle/>
                <a:p>
                  <a:endParaRPr lang="en-US"/>
                </a:p>
              </p:txBody>
            </p:sp>
          </p:grpSp>
        </p:grpSp>
      </p:grpSp>
      <p:sp>
        <p:nvSpPr>
          <p:cNvPr id="17641" name="Freeform 233"/>
          <p:cNvSpPr>
            <a:spLocks/>
          </p:cNvSpPr>
          <p:nvPr/>
        </p:nvSpPr>
        <p:spPr bwMode="auto">
          <a:xfrm rot="1913386">
            <a:off x="812800" y="1647825"/>
            <a:ext cx="1447800" cy="938213"/>
          </a:xfrm>
          <a:custGeom>
            <a:avLst/>
            <a:gdLst/>
            <a:ahLst/>
            <a:cxnLst>
              <a:cxn ang="0">
                <a:pos x="671" y="208"/>
              </a:cxn>
              <a:cxn ang="0">
                <a:pos x="1019" y="228"/>
              </a:cxn>
              <a:cxn ang="0">
                <a:pos x="1013" y="0"/>
              </a:cxn>
              <a:cxn ang="0">
                <a:pos x="1342" y="303"/>
              </a:cxn>
              <a:cxn ang="0">
                <a:pos x="1006" y="591"/>
              </a:cxn>
              <a:cxn ang="0">
                <a:pos x="1006" y="447"/>
              </a:cxn>
              <a:cxn ang="0">
                <a:pos x="577" y="449"/>
              </a:cxn>
              <a:cxn ang="0">
                <a:pos x="48" y="556"/>
              </a:cxn>
              <a:cxn ang="0">
                <a:pos x="289" y="329"/>
              </a:cxn>
              <a:cxn ang="0">
                <a:pos x="155" y="108"/>
              </a:cxn>
              <a:cxn ang="0">
                <a:pos x="671" y="208"/>
              </a:cxn>
            </a:cxnLst>
            <a:rect l="0" t="0" r="r" b="b"/>
            <a:pathLst>
              <a:path w="1342" h="591">
                <a:moveTo>
                  <a:pt x="671" y="208"/>
                </a:moveTo>
                <a:cubicBezTo>
                  <a:pt x="815" y="228"/>
                  <a:pt x="962" y="263"/>
                  <a:pt x="1019" y="228"/>
                </a:cubicBezTo>
                <a:lnTo>
                  <a:pt x="1013" y="0"/>
                </a:lnTo>
                <a:lnTo>
                  <a:pt x="1342" y="303"/>
                </a:lnTo>
                <a:lnTo>
                  <a:pt x="1006" y="591"/>
                </a:lnTo>
                <a:lnTo>
                  <a:pt x="1006" y="447"/>
                </a:lnTo>
                <a:cubicBezTo>
                  <a:pt x="934" y="423"/>
                  <a:pt x="737" y="431"/>
                  <a:pt x="577" y="449"/>
                </a:cubicBezTo>
                <a:cubicBezTo>
                  <a:pt x="417" y="467"/>
                  <a:pt x="96" y="576"/>
                  <a:pt x="48" y="556"/>
                </a:cubicBezTo>
                <a:cubicBezTo>
                  <a:pt x="0" y="536"/>
                  <a:pt x="271" y="403"/>
                  <a:pt x="289" y="329"/>
                </a:cubicBezTo>
                <a:cubicBezTo>
                  <a:pt x="307" y="255"/>
                  <a:pt x="91" y="128"/>
                  <a:pt x="155" y="108"/>
                </a:cubicBezTo>
                <a:cubicBezTo>
                  <a:pt x="219" y="88"/>
                  <a:pt x="527" y="188"/>
                  <a:pt x="671" y="208"/>
                </a:cubicBezTo>
                <a:close/>
              </a:path>
            </a:pathLst>
          </a:custGeom>
          <a:solidFill>
            <a:schemeClr val="accent1"/>
          </a:solidFill>
          <a:ln w="9525">
            <a:solidFill>
              <a:schemeClr val="tx1"/>
            </a:solidFill>
            <a:round/>
            <a:headEnd/>
            <a:tailEnd/>
          </a:ln>
          <a:effectLst/>
        </p:spPr>
        <p:txBody>
          <a:bodyPr/>
          <a:lstStyle/>
          <a:p>
            <a:endParaRPr lang="en-US"/>
          </a:p>
        </p:txBody>
      </p:sp>
      <p:sp>
        <p:nvSpPr>
          <p:cNvPr id="17642" name="Freeform 234"/>
          <p:cNvSpPr>
            <a:spLocks/>
          </p:cNvSpPr>
          <p:nvPr/>
        </p:nvSpPr>
        <p:spPr bwMode="auto">
          <a:xfrm rot="8074558">
            <a:off x="4012407" y="1550193"/>
            <a:ext cx="1295400" cy="938213"/>
          </a:xfrm>
          <a:custGeom>
            <a:avLst/>
            <a:gdLst/>
            <a:ahLst/>
            <a:cxnLst>
              <a:cxn ang="0">
                <a:pos x="657" y="167"/>
              </a:cxn>
              <a:cxn ang="0">
                <a:pos x="943" y="228"/>
              </a:cxn>
              <a:cxn ang="0">
                <a:pos x="937" y="0"/>
              </a:cxn>
              <a:cxn ang="0">
                <a:pos x="1266" y="303"/>
              </a:cxn>
              <a:cxn ang="0">
                <a:pos x="930" y="591"/>
              </a:cxn>
              <a:cxn ang="0">
                <a:pos x="930" y="447"/>
              </a:cxn>
              <a:cxn ang="0">
                <a:pos x="651" y="422"/>
              </a:cxn>
              <a:cxn ang="0">
                <a:pos x="48" y="529"/>
              </a:cxn>
              <a:cxn ang="0">
                <a:pos x="363" y="335"/>
              </a:cxn>
              <a:cxn ang="0">
                <a:pos x="79" y="108"/>
              </a:cxn>
              <a:cxn ang="0">
                <a:pos x="657" y="167"/>
              </a:cxn>
            </a:cxnLst>
            <a:rect l="0" t="0" r="r" b="b"/>
            <a:pathLst>
              <a:path w="1266" h="591">
                <a:moveTo>
                  <a:pt x="657" y="167"/>
                </a:moveTo>
                <a:cubicBezTo>
                  <a:pt x="801" y="187"/>
                  <a:pt x="896" y="256"/>
                  <a:pt x="943" y="228"/>
                </a:cubicBezTo>
                <a:lnTo>
                  <a:pt x="937" y="0"/>
                </a:lnTo>
                <a:lnTo>
                  <a:pt x="1266" y="303"/>
                </a:lnTo>
                <a:lnTo>
                  <a:pt x="930" y="591"/>
                </a:lnTo>
                <a:lnTo>
                  <a:pt x="930" y="447"/>
                </a:lnTo>
                <a:cubicBezTo>
                  <a:pt x="884" y="419"/>
                  <a:pt x="798" y="408"/>
                  <a:pt x="651" y="422"/>
                </a:cubicBezTo>
                <a:cubicBezTo>
                  <a:pt x="504" y="436"/>
                  <a:pt x="96" y="543"/>
                  <a:pt x="48" y="529"/>
                </a:cubicBezTo>
                <a:cubicBezTo>
                  <a:pt x="0" y="515"/>
                  <a:pt x="358" y="405"/>
                  <a:pt x="363" y="335"/>
                </a:cubicBezTo>
                <a:cubicBezTo>
                  <a:pt x="368" y="265"/>
                  <a:pt x="30" y="136"/>
                  <a:pt x="79" y="108"/>
                </a:cubicBezTo>
                <a:cubicBezTo>
                  <a:pt x="128" y="80"/>
                  <a:pt x="513" y="147"/>
                  <a:pt x="657" y="167"/>
                </a:cubicBezTo>
                <a:close/>
              </a:path>
            </a:pathLst>
          </a:custGeom>
          <a:solidFill>
            <a:schemeClr val="accent1"/>
          </a:solidFill>
          <a:ln w="9525">
            <a:solidFill>
              <a:schemeClr val="tx1"/>
            </a:solidFill>
            <a:round/>
            <a:headEnd/>
            <a:tailEnd/>
          </a:ln>
          <a:effectLst/>
        </p:spPr>
        <p:txBody>
          <a:bodyPr/>
          <a:lstStyle/>
          <a:p>
            <a:endParaRPr lang="en-US"/>
          </a:p>
        </p:txBody>
      </p:sp>
      <p:sp>
        <p:nvSpPr>
          <p:cNvPr id="17643" name="Text Box 235"/>
          <p:cNvSpPr txBox="1">
            <a:spLocks noChangeArrowheads="1"/>
          </p:cNvSpPr>
          <p:nvPr/>
        </p:nvSpPr>
        <p:spPr bwMode="auto">
          <a:xfrm>
            <a:off x="228600" y="1219200"/>
            <a:ext cx="1839913" cy="457200"/>
          </a:xfrm>
          <a:prstGeom prst="rect">
            <a:avLst/>
          </a:prstGeom>
          <a:noFill/>
          <a:ln w="9525">
            <a:noFill/>
            <a:miter lim="800000"/>
            <a:headEnd/>
            <a:tailEnd/>
          </a:ln>
          <a:effectLst/>
        </p:spPr>
        <p:txBody>
          <a:bodyPr wrap="none">
            <a:spAutoFit/>
          </a:bodyPr>
          <a:lstStyle/>
          <a:p>
            <a:pPr eaLnBrk="0" hangingPunct="0"/>
            <a:r>
              <a:rPr lang="en-US" sz="2400">
                <a:latin typeface="Tahoma" pitchFamily="34" charset="0"/>
              </a:rPr>
              <a:t>Precipitation</a:t>
            </a:r>
          </a:p>
        </p:txBody>
      </p:sp>
      <p:sp>
        <p:nvSpPr>
          <p:cNvPr id="17644" name="Text Box 236"/>
          <p:cNvSpPr txBox="1">
            <a:spLocks noChangeArrowheads="1"/>
          </p:cNvSpPr>
          <p:nvPr/>
        </p:nvSpPr>
        <p:spPr bwMode="auto">
          <a:xfrm>
            <a:off x="5410200" y="1066800"/>
            <a:ext cx="3314700" cy="1187450"/>
          </a:xfrm>
          <a:prstGeom prst="rect">
            <a:avLst/>
          </a:prstGeom>
          <a:noFill/>
          <a:ln w="9525">
            <a:noFill/>
            <a:miter lim="800000"/>
            <a:headEnd/>
            <a:tailEnd/>
          </a:ln>
          <a:effectLst/>
        </p:spPr>
        <p:txBody>
          <a:bodyPr wrap="none">
            <a:spAutoFit/>
          </a:bodyPr>
          <a:lstStyle/>
          <a:p>
            <a:pPr eaLnBrk="0" hangingPunct="0"/>
            <a:r>
              <a:rPr lang="en-US" sz="2400">
                <a:latin typeface="Tahoma" pitchFamily="34" charset="0"/>
              </a:rPr>
              <a:t>Fertilizer</a:t>
            </a:r>
          </a:p>
          <a:p>
            <a:pPr eaLnBrk="0" hangingPunct="0"/>
            <a:r>
              <a:rPr lang="en-US" sz="2400">
                <a:latin typeface="Tahoma" pitchFamily="34" charset="0"/>
              </a:rPr>
              <a:t>Manure</a:t>
            </a:r>
          </a:p>
          <a:p>
            <a:pPr eaLnBrk="0" hangingPunct="0"/>
            <a:r>
              <a:rPr lang="en-US" sz="2400">
                <a:latin typeface="Tahoma" pitchFamily="34" charset="0"/>
              </a:rPr>
              <a:t>Atmospheric deposition</a:t>
            </a:r>
          </a:p>
        </p:txBody>
      </p:sp>
      <p:sp>
        <p:nvSpPr>
          <p:cNvPr id="17645" name="Freeform 237"/>
          <p:cNvSpPr>
            <a:spLocks/>
          </p:cNvSpPr>
          <p:nvPr/>
        </p:nvSpPr>
        <p:spPr bwMode="auto">
          <a:xfrm rot="23008260">
            <a:off x="6019800" y="3581400"/>
            <a:ext cx="1217613" cy="762000"/>
          </a:xfrm>
          <a:custGeom>
            <a:avLst/>
            <a:gdLst/>
            <a:ahLst/>
            <a:cxnLst>
              <a:cxn ang="0">
                <a:pos x="657" y="167"/>
              </a:cxn>
              <a:cxn ang="0">
                <a:pos x="943" y="228"/>
              </a:cxn>
              <a:cxn ang="0">
                <a:pos x="937" y="0"/>
              </a:cxn>
              <a:cxn ang="0">
                <a:pos x="1266" y="303"/>
              </a:cxn>
              <a:cxn ang="0">
                <a:pos x="930" y="591"/>
              </a:cxn>
              <a:cxn ang="0">
                <a:pos x="930" y="447"/>
              </a:cxn>
              <a:cxn ang="0">
                <a:pos x="651" y="422"/>
              </a:cxn>
              <a:cxn ang="0">
                <a:pos x="48" y="529"/>
              </a:cxn>
              <a:cxn ang="0">
                <a:pos x="363" y="335"/>
              </a:cxn>
              <a:cxn ang="0">
                <a:pos x="79" y="108"/>
              </a:cxn>
              <a:cxn ang="0">
                <a:pos x="657" y="167"/>
              </a:cxn>
            </a:cxnLst>
            <a:rect l="0" t="0" r="r" b="b"/>
            <a:pathLst>
              <a:path w="1266" h="591">
                <a:moveTo>
                  <a:pt x="657" y="167"/>
                </a:moveTo>
                <a:cubicBezTo>
                  <a:pt x="801" y="187"/>
                  <a:pt x="896" y="256"/>
                  <a:pt x="943" y="228"/>
                </a:cubicBezTo>
                <a:lnTo>
                  <a:pt x="937" y="0"/>
                </a:lnTo>
                <a:lnTo>
                  <a:pt x="1266" y="303"/>
                </a:lnTo>
                <a:lnTo>
                  <a:pt x="930" y="591"/>
                </a:lnTo>
                <a:lnTo>
                  <a:pt x="930" y="447"/>
                </a:lnTo>
                <a:cubicBezTo>
                  <a:pt x="884" y="419"/>
                  <a:pt x="798" y="408"/>
                  <a:pt x="651" y="422"/>
                </a:cubicBezTo>
                <a:cubicBezTo>
                  <a:pt x="504" y="436"/>
                  <a:pt x="96" y="543"/>
                  <a:pt x="48" y="529"/>
                </a:cubicBezTo>
                <a:cubicBezTo>
                  <a:pt x="0" y="515"/>
                  <a:pt x="358" y="405"/>
                  <a:pt x="363" y="335"/>
                </a:cubicBezTo>
                <a:cubicBezTo>
                  <a:pt x="368" y="265"/>
                  <a:pt x="30" y="136"/>
                  <a:pt x="79" y="108"/>
                </a:cubicBezTo>
                <a:cubicBezTo>
                  <a:pt x="128" y="80"/>
                  <a:pt x="513" y="147"/>
                  <a:pt x="657" y="167"/>
                </a:cubicBezTo>
                <a:close/>
              </a:path>
            </a:pathLst>
          </a:custGeom>
          <a:solidFill>
            <a:schemeClr val="accent1"/>
          </a:solidFill>
          <a:ln w="9525">
            <a:solidFill>
              <a:schemeClr val="tx1"/>
            </a:solidFill>
            <a:round/>
            <a:headEnd/>
            <a:tailEnd/>
          </a:ln>
          <a:effectLst/>
        </p:spPr>
        <p:txBody>
          <a:bodyPr/>
          <a:lstStyle/>
          <a:p>
            <a:endParaRPr lang="en-US"/>
          </a:p>
        </p:txBody>
      </p:sp>
      <p:sp>
        <p:nvSpPr>
          <p:cNvPr id="17646" name="Rectangle 238" descr="Granite"/>
          <p:cNvSpPr>
            <a:spLocks noChangeArrowheads="1"/>
          </p:cNvSpPr>
          <p:nvPr/>
        </p:nvSpPr>
        <p:spPr bwMode="auto">
          <a:xfrm>
            <a:off x="5486400" y="2895600"/>
            <a:ext cx="533400" cy="1524000"/>
          </a:xfrm>
          <a:prstGeom prst="rect">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endParaRPr lang="en-US"/>
          </a:p>
        </p:txBody>
      </p:sp>
      <p:sp>
        <p:nvSpPr>
          <p:cNvPr id="17647" name="Freeform 239"/>
          <p:cNvSpPr>
            <a:spLocks/>
          </p:cNvSpPr>
          <p:nvPr/>
        </p:nvSpPr>
        <p:spPr bwMode="auto">
          <a:xfrm rot="21611418">
            <a:off x="4114800" y="2970213"/>
            <a:ext cx="1371600" cy="1179512"/>
          </a:xfrm>
          <a:custGeom>
            <a:avLst/>
            <a:gdLst/>
            <a:ahLst/>
            <a:cxnLst>
              <a:cxn ang="0">
                <a:pos x="657" y="167"/>
              </a:cxn>
              <a:cxn ang="0">
                <a:pos x="943" y="228"/>
              </a:cxn>
              <a:cxn ang="0">
                <a:pos x="937" y="0"/>
              </a:cxn>
              <a:cxn ang="0">
                <a:pos x="1266" y="303"/>
              </a:cxn>
              <a:cxn ang="0">
                <a:pos x="930" y="591"/>
              </a:cxn>
              <a:cxn ang="0">
                <a:pos x="930" y="447"/>
              </a:cxn>
              <a:cxn ang="0">
                <a:pos x="651" y="422"/>
              </a:cxn>
              <a:cxn ang="0">
                <a:pos x="48" y="529"/>
              </a:cxn>
              <a:cxn ang="0">
                <a:pos x="363" y="335"/>
              </a:cxn>
              <a:cxn ang="0">
                <a:pos x="79" y="108"/>
              </a:cxn>
              <a:cxn ang="0">
                <a:pos x="657" y="167"/>
              </a:cxn>
            </a:cxnLst>
            <a:rect l="0" t="0" r="r" b="b"/>
            <a:pathLst>
              <a:path w="1266" h="591">
                <a:moveTo>
                  <a:pt x="657" y="167"/>
                </a:moveTo>
                <a:cubicBezTo>
                  <a:pt x="801" y="187"/>
                  <a:pt x="896" y="256"/>
                  <a:pt x="943" y="228"/>
                </a:cubicBezTo>
                <a:lnTo>
                  <a:pt x="937" y="0"/>
                </a:lnTo>
                <a:lnTo>
                  <a:pt x="1266" y="303"/>
                </a:lnTo>
                <a:lnTo>
                  <a:pt x="930" y="591"/>
                </a:lnTo>
                <a:lnTo>
                  <a:pt x="930" y="447"/>
                </a:lnTo>
                <a:cubicBezTo>
                  <a:pt x="884" y="419"/>
                  <a:pt x="798" y="408"/>
                  <a:pt x="651" y="422"/>
                </a:cubicBezTo>
                <a:cubicBezTo>
                  <a:pt x="504" y="436"/>
                  <a:pt x="96" y="543"/>
                  <a:pt x="48" y="529"/>
                </a:cubicBezTo>
                <a:cubicBezTo>
                  <a:pt x="0" y="515"/>
                  <a:pt x="358" y="405"/>
                  <a:pt x="363" y="335"/>
                </a:cubicBezTo>
                <a:cubicBezTo>
                  <a:pt x="368" y="265"/>
                  <a:pt x="30" y="136"/>
                  <a:pt x="79" y="108"/>
                </a:cubicBezTo>
                <a:cubicBezTo>
                  <a:pt x="128" y="80"/>
                  <a:pt x="513" y="147"/>
                  <a:pt x="657" y="167"/>
                </a:cubicBezTo>
                <a:close/>
              </a:path>
            </a:pathLst>
          </a:custGeom>
          <a:solidFill>
            <a:schemeClr val="accent1"/>
          </a:solidFill>
          <a:ln w="9525">
            <a:solidFill>
              <a:schemeClr val="tx1"/>
            </a:solidFill>
            <a:round/>
            <a:headEnd/>
            <a:tailEnd/>
          </a:ln>
          <a:effectLst/>
        </p:spPr>
        <p:txBody>
          <a:bodyPr/>
          <a:lstStyle/>
          <a:p>
            <a:endParaRPr lang="en-US"/>
          </a:p>
        </p:txBody>
      </p:sp>
      <p:sp>
        <p:nvSpPr>
          <p:cNvPr id="17648" name="Text Box 240"/>
          <p:cNvSpPr txBox="1">
            <a:spLocks noChangeArrowheads="1"/>
          </p:cNvSpPr>
          <p:nvPr/>
        </p:nvSpPr>
        <p:spPr bwMode="auto">
          <a:xfrm>
            <a:off x="4343400" y="3352800"/>
            <a:ext cx="1071563" cy="457200"/>
          </a:xfrm>
          <a:prstGeom prst="rect">
            <a:avLst/>
          </a:prstGeom>
          <a:noFill/>
          <a:ln w="9525">
            <a:noFill/>
            <a:miter lim="800000"/>
            <a:headEnd/>
            <a:tailEnd/>
          </a:ln>
          <a:effectLst/>
        </p:spPr>
        <p:txBody>
          <a:bodyPr>
            <a:spAutoFit/>
          </a:bodyPr>
          <a:lstStyle/>
          <a:p>
            <a:pPr eaLnBrk="0" hangingPunct="0"/>
            <a:r>
              <a:rPr lang="en-US" sz="2400">
                <a:latin typeface="Tahoma" pitchFamily="34" charset="0"/>
              </a:rPr>
              <a:t>Runoff</a:t>
            </a:r>
          </a:p>
        </p:txBody>
      </p:sp>
      <p:sp>
        <p:nvSpPr>
          <p:cNvPr id="17649" name="Rectangle 241"/>
          <p:cNvSpPr>
            <a:spLocks noChangeArrowheads="1"/>
          </p:cNvSpPr>
          <p:nvPr/>
        </p:nvSpPr>
        <p:spPr bwMode="auto">
          <a:xfrm>
            <a:off x="152400" y="228600"/>
            <a:ext cx="8991600" cy="762000"/>
          </a:xfrm>
          <a:prstGeom prst="rect">
            <a:avLst/>
          </a:prstGeom>
          <a:noFill/>
          <a:ln w="9525">
            <a:noFill/>
            <a:miter lim="800000"/>
            <a:headEnd/>
            <a:tailEnd/>
          </a:ln>
          <a:effectLst/>
        </p:spPr>
        <p:txBody>
          <a:bodyPr anchor="b"/>
          <a:lstStyle/>
          <a:p>
            <a:pPr algn="ctr"/>
            <a:r>
              <a:rPr lang="en-US" sz="3600" b="1"/>
              <a:t>How the Watershed Model Works</a:t>
            </a:r>
          </a:p>
        </p:txBody>
      </p:sp>
      <p:pic>
        <p:nvPicPr>
          <p:cNvPr id="17650" name="Picture 242"/>
          <p:cNvPicPr>
            <a:picLocks noChangeAspect="1" noChangeArrowheads="1"/>
          </p:cNvPicPr>
          <p:nvPr/>
        </p:nvPicPr>
        <p:blipFill>
          <a:blip r:embed="rId4" cstate="print"/>
          <a:srcRect/>
          <a:stretch>
            <a:fillRect/>
          </a:stretch>
        </p:blipFill>
        <p:spPr bwMode="auto">
          <a:xfrm>
            <a:off x="304800" y="5538788"/>
            <a:ext cx="1447800" cy="1089025"/>
          </a:xfrm>
          <a:prstGeom prst="rect">
            <a:avLst/>
          </a:prstGeom>
          <a:noFill/>
          <a:ln w="9525">
            <a:noFill/>
            <a:miter lim="800000"/>
            <a:headEnd/>
            <a:tailEnd/>
          </a:ln>
          <a:effectLst/>
        </p:spPr>
      </p:pic>
      <p:sp>
        <p:nvSpPr>
          <p:cNvPr id="17651" name="Rectangle 243"/>
          <p:cNvSpPr>
            <a:spLocks noChangeArrowheads="1"/>
          </p:cNvSpPr>
          <p:nvPr/>
        </p:nvSpPr>
        <p:spPr bwMode="auto">
          <a:xfrm>
            <a:off x="228600" y="4114800"/>
            <a:ext cx="1371600" cy="838200"/>
          </a:xfrm>
          <a:prstGeom prst="rect">
            <a:avLst/>
          </a:prstGeom>
          <a:solidFill>
            <a:srgbClr val="C3E686"/>
          </a:solidFill>
          <a:ln w="9525">
            <a:solidFill>
              <a:schemeClr val="tx1"/>
            </a:solidFill>
            <a:miter lim="800000"/>
            <a:headEnd/>
            <a:tailEnd/>
          </a:ln>
          <a:effectLst/>
        </p:spPr>
        <p:txBody>
          <a:bodyPr wrap="none" anchor="ctr"/>
          <a:lstStyle/>
          <a:p>
            <a:pPr algn="ctr"/>
            <a:r>
              <a:rPr lang="en-US" sz="2000"/>
              <a:t>Hydrology</a:t>
            </a:r>
          </a:p>
          <a:p>
            <a:pPr algn="ctr"/>
            <a:r>
              <a:rPr lang="en-US" sz="2000"/>
              <a:t>submodel</a:t>
            </a:r>
          </a:p>
        </p:txBody>
      </p:sp>
      <p:sp>
        <p:nvSpPr>
          <p:cNvPr id="17652" name="Text Box 244"/>
          <p:cNvSpPr txBox="1">
            <a:spLocks noChangeArrowheads="1"/>
          </p:cNvSpPr>
          <p:nvPr/>
        </p:nvSpPr>
        <p:spPr bwMode="auto">
          <a:xfrm>
            <a:off x="5410200" y="2514600"/>
            <a:ext cx="2214563" cy="396875"/>
          </a:xfrm>
          <a:prstGeom prst="rect">
            <a:avLst/>
          </a:prstGeom>
          <a:noFill/>
          <a:ln w="9525">
            <a:noFill/>
            <a:miter lim="800000"/>
            <a:headEnd/>
            <a:tailEnd/>
          </a:ln>
          <a:effectLst/>
        </p:spPr>
        <p:txBody>
          <a:bodyPr wrap="none">
            <a:spAutoFit/>
          </a:bodyPr>
          <a:lstStyle/>
          <a:p>
            <a:r>
              <a:rPr lang="en-US" sz="2000"/>
              <a:t>Management filter</a:t>
            </a:r>
          </a:p>
        </p:txBody>
      </p:sp>
      <p:sp>
        <p:nvSpPr>
          <p:cNvPr id="17653" name="Text Box 245"/>
          <p:cNvSpPr txBox="1">
            <a:spLocks noChangeArrowheads="1"/>
          </p:cNvSpPr>
          <p:nvPr/>
        </p:nvSpPr>
        <p:spPr bwMode="auto">
          <a:xfrm>
            <a:off x="7772400" y="4800600"/>
            <a:ext cx="1071563" cy="457200"/>
          </a:xfrm>
          <a:prstGeom prst="rect">
            <a:avLst/>
          </a:prstGeom>
          <a:noFill/>
          <a:ln w="9525">
            <a:noFill/>
            <a:miter lim="800000"/>
            <a:headEnd/>
            <a:tailEnd/>
          </a:ln>
          <a:effectLst/>
        </p:spPr>
        <p:txBody>
          <a:bodyPr>
            <a:spAutoFit/>
          </a:bodyPr>
          <a:lstStyle/>
          <a:p>
            <a:pPr eaLnBrk="0" hangingPunct="0"/>
            <a:r>
              <a:rPr lang="en-US" sz="2400">
                <a:latin typeface="Tahoma" pitchFamily="34" charset="0"/>
              </a:rPr>
              <a:t>River</a:t>
            </a:r>
          </a:p>
        </p:txBody>
      </p:sp>
      <p:sp>
        <p:nvSpPr>
          <p:cNvPr id="17654" name="Rectangle 246"/>
          <p:cNvSpPr>
            <a:spLocks noChangeArrowheads="1"/>
          </p:cNvSpPr>
          <p:nvPr/>
        </p:nvSpPr>
        <p:spPr bwMode="auto">
          <a:xfrm>
            <a:off x="1663700" y="4495800"/>
            <a:ext cx="1371600" cy="838200"/>
          </a:xfrm>
          <a:prstGeom prst="rect">
            <a:avLst/>
          </a:prstGeom>
          <a:solidFill>
            <a:srgbClr val="C3E686"/>
          </a:solidFill>
          <a:ln w="9525">
            <a:solidFill>
              <a:schemeClr val="tx1"/>
            </a:solidFill>
            <a:miter lim="800000"/>
            <a:headEnd/>
            <a:tailEnd/>
          </a:ln>
          <a:effectLst/>
        </p:spPr>
        <p:txBody>
          <a:bodyPr wrap="none" anchor="ctr"/>
          <a:lstStyle/>
          <a:p>
            <a:pPr algn="ctr"/>
            <a:r>
              <a:rPr lang="en-US" sz="2000"/>
              <a:t>Sediment</a:t>
            </a:r>
          </a:p>
          <a:p>
            <a:pPr algn="ctr"/>
            <a:r>
              <a:rPr lang="en-US" sz="2000"/>
              <a:t>submodel</a:t>
            </a:r>
          </a:p>
        </p:txBody>
      </p:sp>
      <p:sp>
        <p:nvSpPr>
          <p:cNvPr id="17655" name="Rectangle 247"/>
          <p:cNvSpPr>
            <a:spLocks noChangeArrowheads="1"/>
          </p:cNvSpPr>
          <p:nvPr/>
        </p:nvSpPr>
        <p:spPr bwMode="auto">
          <a:xfrm>
            <a:off x="3124200" y="4876800"/>
            <a:ext cx="1371600" cy="838200"/>
          </a:xfrm>
          <a:prstGeom prst="rect">
            <a:avLst/>
          </a:prstGeom>
          <a:solidFill>
            <a:srgbClr val="C3E686"/>
          </a:solidFill>
          <a:ln w="9525">
            <a:solidFill>
              <a:schemeClr val="tx1"/>
            </a:solidFill>
            <a:miter lim="800000"/>
            <a:headEnd/>
            <a:tailEnd/>
          </a:ln>
          <a:effectLst/>
        </p:spPr>
        <p:txBody>
          <a:bodyPr wrap="none" anchor="ctr"/>
          <a:lstStyle/>
          <a:p>
            <a:pPr algn="ctr"/>
            <a:r>
              <a:rPr lang="en-US" sz="2000"/>
              <a:t>Phosphorus</a:t>
            </a:r>
          </a:p>
          <a:p>
            <a:pPr algn="ctr"/>
            <a:r>
              <a:rPr lang="en-US" sz="2000"/>
              <a:t>submodel</a:t>
            </a:r>
          </a:p>
        </p:txBody>
      </p:sp>
      <p:sp>
        <p:nvSpPr>
          <p:cNvPr id="17656" name="Rectangle 248"/>
          <p:cNvSpPr>
            <a:spLocks noChangeArrowheads="1"/>
          </p:cNvSpPr>
          <p:nvPr/>
        </p:nvSpPr>
        <p:spPr bwMode="auto">
          <a:xfrm>
            <a:off x="3124200" y="5867400"/>
            <a:ext cx="1371600" cy="838200"/>
          </a:xfrm>
          <a:prstGeom prst="rect">
            <a:avLst/>
          </a:prstGeom>
          <a:solidFill>
            <a:srgbClr val="C3E686"/>
          </a:solidFill>
          <a:ln w="9525">
            <a:solidFill>
              <a:schemeClr val="tx1"/>
            </a:solidFill>
            <a:miter lim="800000"/>
            <a:headEnd/>
            <a:tailEnd/>
          </a:ln>
          <a:effectLst/>
        </p:spPr>
        <p:txBody>
          <a:bodyPr wrap="none" anchor="ctr"/>
          <a:lstStyle/>
          <a:p>
            <a:pPr algn="ctr"/>
            <a:r>
              <a:rPr lang="en-US" sz="2000"/>
              <a:t>Nitrogen</a:t>
            </a:r>
          </a:p>
          <a:p>
            <a:pPr algn="ctr"/>
            <a:r>
              <a:rPr lang="en-US" sz="2000"/>
              <a:t>submodel</a:t>
            </a:r>
          </a:p>
        </p:txBody>
      </p:sp>
      <p:sp>
        <p:nvSpPr>
          <p:cNvPr id="17657" name="AutoShape 249"/>
          <p:cNvSpPr>
            <a:spLocks noChangeArrowheads="1"/>
          </p:cNvSpPr>
          <p:nvPr/>
        </p:nvSpPr>
        <p:spPr bwMode="auto">
          <a:xfrm>
            <a:off x="1524000" y="4191000"/>
            <a:ext cx="457200" cy="304800"/>
          </a:xfrm>
          <a:prstGeom prst="curvedDownArrow">
            <a:avLst>
              <a:gd name="adj1" fmla="val 30000"/>
              <a:gd name="adj2" fmla="val 60000"/>
              <a:gd name="adj3" fmla="val 33333"/>
            </a:avLst>
          </a:prstGeom>
          <a:solidFill>
            <a:srgbClr val="FFCC00"/>
          </a:solidFill>
          <a:ln w="9525">
            <a:solidFill>
              <a:schemeClr val="tx1"/>
            </a:solidFill>
            <a:miter lim="800000"/>
            <a:headEnd/>
            <a:tailEnd/>
          </a:ln>
          <a:effectLst/>
        </p:spPr>
        <p:txBody>
          <a:bodyPr wrap="none" anchor="ctr"/>
          <a:lstStyle/>
          <a:p>
            <a:endParaRPr lang="en-US"/>
          </a:p>
        </p:txBody>
      </p:sp>
      <p:sp>
        <p:nvSpPr>
          <p:cNvPr id="17658" name="AutoShape 250"/>
          <p:cNvSpPr>
            <a:spLocks noChangeArrowheads="1"/>
          </p:cNvSpPr>
          <p:nvPr/>
        </p:nvSpPr>
        <p:spPr bwMode="auto">
          <a:xfrm>
            <a:off x="2895600" y="4572000"/>
            <a:ext cx="457200" cy="304800"/>
          </a:xfrm>
          <a:prstGeom prst="curvedDownArrow">
            <a:avLst>
              <a:gd name="adj1" fmla="val 30000"/>
              <a:gd name="adj2" fmla="val 60000"/>
              <a:gd name="adj3" fmla="val 33333"/>
            </a:avLst>
          </a:prstGeom>
          <a:solidFill>
            <a:srgbClr val="FFCC00"/>
          </a:solidFill>
          <a:ln w="9525">
            <a:solidFill>
              <a:schemeClr val="tx1"/>
            </a:solidFill>
            <a:miter lim="800000"/>
            <a:headEnd/>
            <a:tailEnd/>
          </a:ln>
          <a:effectLst/>
        </p:spPr>
        <p:txBody>
          <a:bodyPr wrap="none" anchor="ctr"/>
          <a:lstStyle/>
          <a:p>
            <a:endParaRPr lang="en-US"/>
          </a:p>
        </p:txBody>
      </p:sp>
      <p:sp>
        <p:nvSpPr>
          <p:cNvPr id="17659" name="Text Box 251"/>
          <p:cNvSpPr txBox="1">
            <a:spLocks noChangeArrowheads="1"/>
          </p:cNvSpPr>
          <p:nvPr/>
        </p:nvSpPr>
        <p:spPr bwMode="auto">
          <a:xfrm rot="-4457042">
            <a:off x="1797844" y="2255044"/>
            <a:ext cx="1066800" cy="3262312"/>
          </a:xfrm>
          <a:prstGeom prst="rect">
            <a:avLst/>
          </a:prstGeom>
          <a:noFill/>
          <a:ln w="9525">
            <a:noFill/>
            <a:miter lim="800000"/>
            <a:headEnd/>
            <a:tailEnd/>
          </a:ln>
          <a:effectLst/>
        </p:spPr>
        <p:txBody>
          <a:bodyPr wrap="none">
            <a:spAutoFit/>
          </a:bodyPr>
          <a:lstStyle/>
          <a:p>
            <a:r>
              <a:rPr lang="en-US" sz="20800">
                <a:solidFill>
                  <a:srgbClr val="36274D"/>
                </a:solidFill>
              </a:rPr>
              <a:t>}</a:t>
            </a:r>
          </a:p>
        </p:txBody>
      </p:sp>
      <p:sp>
        <p:nvSpPr>
          <p:cNvPr id="17660" name="AutoShape 252"/>
          <p:cNvSpPr>
            <a:spLocks noChangeArrowheads="1"/>
          </p:cNvSpPr>
          <p:nvPr/>
        </p:nvSpPr>
        <p:spPr bwMode="auto">
          <a:xfrm>
            <a:off x="0" y="5334000"/>
            <a:ext cx="1981200" cy="1524000"/>
          </a:xfrm>
          <a:prstGeom prst="cloudCallout">
            <a:avLst>
              <a:gd name="adj1" fmla="val 108014"/>
              <a:gd name="adj2" fmla="val 2500"/>
            </a:avLst>
          </a:prstGeom>
          <a:noFill/>
          <a:ln w="9525">
            <a:solidFill>
              <a:schemeClr val="tx1"/>
            </a:solidFill>
            <a:round/>
            <a:headEnd/>
            <a:tailEnd/>
          </a:ln>
          <a:effectLst/>
        </p:spPr>
        <p:txBody>
          <a:bodyPr/>
          <a:lstStyle/>
          <a:p>
            <a:pPr algn="ctr"/>
            <a:endParaRPr lang="en-US" sz="3200"/>
          </a:p>
        </p:txBody>
      </p:sp>
      <p:sp>
        <p:nvSpPr>
          <p:cNvPr id="17661" name="AutoShape 253"/>
          <p:cNvSpPr>
            <a:spLocks noChangeArrowheads="1"/>
          </p:cNvSpPr>
          <p:nvPr/>
        </p:nvSpPr>
        <p:spPr bwMode="auto">
          <a:xfrm>
            <a:off x="5638800" y="5334000"/>
            <a:ext cx="609600" cy="304800"/>
          </a:xfrm>
          <a:prstGeom prst="curvedDownArrow">
            <a:avLst>
              <a:gd name="adj1" fmla="val 40000"/>
              <a:gd name="adj2" fmla="val 80000"/>
              <a:gd name="adj3" fmla="val 33333"/>
            </a:avLst>
          </a:prstGeom>
          <a:solidFill>
            <a:srgbClr val="FFCC00"/>
          </a:solidFill>
          <a:ln w="9525">
            <a:solidFill>
              <a:schemeClr val="tx1"/>
            </a:solidFill>
            <a:miter lim="800000"/>
            <a:headEnd/>
            <a:tailEnd/>
          </a:ln>
          <a:effectLst/>
        </p:spPr>
        <p:txBody>
          <a:bodyPr wrap="none" anchor="ctr"/>
          <a:lstStyle/>
          <a:p>
            <a:endParaRPr lang="en-US"/>
          </a:p>
        </p:txBody>
      </p:sp>
      <p:sp>
        <p:nvSpPr>
          <p:cNvPr id="17662" name="Text Box 254"/>
          <p:cNvSpPr txBox="1">
            <a:spLocks noChangeArrowheads="1"/>
          </p:cNvSpPr>
          <p:nvPr/>
        </p:nvSpPr>
        <p:spPr bwMode="auto">
          <a:xfrm>
            <a:off x="5448300" y="5562600"/>
            <a:ext cx="876300" cy="396875"/>
          </a:xfrm>
          <a:prstGeom prst="rect">
            <a:avLst/>
          </a:prstGeom>
          <a:noFill/>
          <a:ln w="9525">
            <a:noFill/>
            <a:miter lim="800000"/>
            <a:headEnd/>
            <a:tailEnd/>
          </a:ln>
          <a:effectLst/>
        </p:spPr>
        <p:txBody>
          <a:bodyPr wrap="none">
            <a:spAutoFit/>
          </a:bodyPr>
          <a:lstStyle/>
          <a:p>
            <a:r>
              <a:rPr lang="en-US" sz="2000"/>
              <a:t>hourly</a:t>
            </a:r>
          </a:p>
        </p:txBody>
      </p:sp>
      <p:sp>
        <p:nvSpPr>
          <p:cNvPr id="17663" name="AutoShape 255"/>
          <p:cNvSpPr>
            <a:spLocks noChangeArrowheads="1"/>
          </p:cNvSpPr>
          <p:nvPr/>
        </p:nvSpPr>
        <p:spPr bwMode="auto">
          <a:xfrm flipH="1" flipV="1">
            <a:off x="5562600" y="5943600"/>
            <a:ext cx="609600" cy="304800"/>
          </a:xfrm>
          <a:prstGeom prst="curvedDownArrow">
            <a:avLst>
              <a:gd name="adj1" fmla="val 40000"/>
              <a:gd name="adj2" fmla="val 80000"/>
              <a:gd name="adj3" fmla="val 33333"/>
            </a:avLst>
          </a:prstGeom>
          <a:solidFill>
            <a:srgbClr val="FFCC00"/>
          </a:solidFill>
          <a:ln w="9525">
            <a:solidFill>
              <a:schemeClr val="tx1"/>
            </a:solidFill>
            <a:miter lim="800000"/>
            <a:headEnd/>
            <a:tailEnd/>
          </a:ln>
          <a:effectLst/>
        </p:spPr>
        <p:txBody>
          <a:bodyPr wrap="none" anchor="ctr"/>
          <a:lstStyle/>
          <a:p>
            <a:endParaRPr lang="en-US"/>
          </a:p>
        </p:txBody>
      </p:sp>
      <p:sp>
        <p:nvSpPr>
          <p:cNvPr id="17664" name="AutoShape 256"/>
          <p:cNvSpPr>
            <a:spLocks noChangeArrowheads="1"/>
          </p:cNvSpPr>
          <p:nvPr/>
        </p:nvSpPr>
        <p:spPr bwMode="auto">
          <a:xfrm>
            <a:off x="5334000" y="5181600"/>
            <a:ext cx="1066800" cy="1219200"/>
          </a:xfrm>
          <a:prstGeom prst="flowChartInputOutput">
            <a:avLst/>
          </a:prstGeom>
          <a:noFill/>
          <a:ln w="76200">
            <a:solidFill>
              <a:srgbClr val="FBA575"/>
            </a:solidFill>
            <a:miter lim="800000"/>
            <a:headEnd/>
            <a:tailEnd/>
          </a:ln>
          <a:effectLst/>
        </p:spPr>
        <p:txBody>
          <a:bodyPr wrap="none" anchor="ctr"/>
          <a:lstStyle/>
          <a:p>
            <a:endParaRPr lang="en-US"/>
          </a:p>
        </p:txBody>
      </p:sp>
      <p:sp>
        <p:nvSpPr>
          <p:cNvPr id="258" name="TextBox 257"/>
          <p:cNvSpPr txBox="1"/>
          <p:nvPr/>
        </p:nvSpPr>
        <p:spPr>
          <a:xfrm>
            <a:off x="7315200" y="5791200"/>
            <a:ext cx="1035796" cy="646331"/>
          </a:xfrm>
          <a:prstGeom prst="rect">
            <a:avLst/>
          </a:prstGeom>
          <a:noFill/>
        </p:spPr>
        <p:txBody>
          <a:bodyPr wrap="none" rtlCol="0">
            <a:spAutoFit/>
          </a:bodyPr>
          <a:lstStyle/>
          <a:p>
            <a:r>
              <a:rPr lang="en-US" dirty="0" smtClean="0"/>
              <a:t>Buffers</a:t>
            </a:r>
          </a:p>
          <a:p>
            <a:r>
              <a:rPr lang="en-US" dirty="0" smtClean="0"/>
              <a:t>wetlands</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b="3338"/>
          <a:stretch>
            <a:fillRect/>
          </a:stretch>
        </p:blipFill>
        <p:spPr bwMode="auto">
          <a:xfrm>
            <a:off x="1676400" y="238125"/>
            <a:ext cx="7467600" cy="6619875"/>
          </a:xfrm>
          <a:prstGeom prst="rect">
            <a:avLst/>
          </a:prstGeom>
          <a:noFill/>
          <a:ln w="9525">
            <a:noFill/>
            <a:miter lim="800000"/>
            <a:headEnd/>
            <a:tailEnd/>
          </a:ln>
          <a:effectLst/>
        </p:spPr>
      </p:pic>
      <p:sp>
        <p:nvSpPr>
          <p:cNvPr id="2" name="Title 1"/>
          <p:cNvSpPr>
            <a:spLocks noGrp="1"/>
          </p:cNvSpPr>
          <p:nvPr>
            <p:ph type="title"/>
          </p:nvPr>
        </p:nvSpPr>
        <p:spPr>
          <a:xfrm>
            <a:off x="0" y="0"/>
            <a:ext cx="9144000" cy="990600"/>
          </a:xfrm>
        </p:spPr>
        <p:txBody>
          <a:bodyPr>
            <a:normAutofit/>
          </a:bodyPr>
          <a:lstStyle/>
          <a:p>
            <a:r>
              <a:rPr lang="en-US" dirty="0" smtClean="0"/>
              <a:t>Two Separate Segmentation Schemes</a:t>
            </a:r>
            <a:endParaRPr lang="en-US" dirty="0"/>
          </a:p>
        </p:txBody>
      </p:sp>
      <p:sp>
        <p:nvSpPr>
          <p:cNvPr id="3" name="Content Placeholder 2"/>
          <p:cNvSpPr>
            <a:spLocks noGrp="1"/>
          </p:cNvSpPr>
          <p:nvPr>
            <p:ph idx="1"/>
          </p:nvPr>
        </p:nvSpPr>
        <p:spPr>
          <a:xfrm>
            <a:off x="0" y="838200"/>
            <a:ext cx="5334000" cy="6019800"/>
          </a:xfrm>
        </p:spPr>
        <p:txBody>
          <a:bodyPr>
            <a:normAutofit fontScale="92500"/>
          </a:bodyPr>
          <a:lstStyle/>
          <a:p>
            <a:r>
              <a:rPr lang="en-US" dirty="0" smtClean="0"/>
              <a:t>A land use within a </a:t>
            </a:r>
            <a:r>
              <a:rPr lang="en-US" b="1" dirty="0" smtClean="0"/>
              <a:t>land segment</a:t>
            </a:r>
            <a:r>
              <a:rPr lang="en-US" dirty="0" smtClean="0"/>
              <a:t> has the same </a:t>
            </a:r>
            <a:r>
              <a:rPr lang="en-US" b="1" dirty="0" smtClean="0"/>
              <a:t>inputs </a:t>
            </a:r>
          </a:p>
          <a:p>
            <a:pPr lvl="1"/>
            <a:r>
              <a:rPr lang="en-US" dirty="0" smtClean="0"/>
              <a:t>atmospheric deposition</a:t>
            </a:r>
          </a:p>
          <a:p>
            <a:pPr lvl="1"/>
            <a:r>
              <a:rPr lang="en-US" dirty="0" smtClean="0"/>
              <a:t>fertilizer</a:t>
            </a:r>
          </a:p>
          <a:p>
            <a:pPr lvl="1"/>
            <a:r>
              <a:rPr lang="en-US" dirty="0" smtClean="0"/>
              <a:t>manure</a:t>
            </a:r>
          </a:p>
          <a:p>
            <a:pPr lvl="1"/>
            <a:r>
              <a:rPr lang="en-US" dirty="0" smtClean="0"/>
              <a:t>precipitation</a:t>
            </a:r>
          </a:p>
          <a:p>
            <a:r>
              <a:rPr lang="en-US" dirty="0" smtClean="0"/>
              <a:t>Land segmentation driven by availability of land use data</a:t>
            </a:r>
          </a:p>
          <a:p>
            <a:r>
              <a:rPr lang="en-US" dirty="0" smtClean="0"/>
              <a:t>Land segments determined by</a:t>
            </a:r>
          </a:p>
          <a:p>
            <a:pPr lvl="1"/>
            <a:r>
              <a:rPr lang="en-US" dirty="0" smtClean="0"/>
              <a:t>County lines</a:t>
            </a:r>
          </a:p>
          <a:p>
            <a:pPr lvl="1"/>
            <a:r>
              <a:rPr lang="en-US" dirty="0" smtClean="0"/>
              <a:t>Rainfall Variances</a:t>
            </a:r>
          </a:p>
          <a:p>
            <a:pPr lvl="1"/>
            <a:r>
              <a:rPr lang="en-US" dirty="0" smtClean="0"/>
              <a:t>Federal / Non-Federal</a:t>
            </a:r>
          </a:p>
        </p:txBody>
      </p:sp>
      <p:sp>
        <p:nvSpPr>
          <p:cNvPr id="4" name="Slide Number Placeholder 3"/>
          <p:cNvSpPr>
            <a:spLocks noGrp="1"/>
          </p:cNvSpPr>
          <p:nvPr>
            <p:ph type="sldNum" sz="quarter" idx="12"/>
          </p:nvPr>
        </p:nvSpPr>
        <p:spPr/>
        <p:txBody>
          <a:bodyPr/>
          <a:lstStyle/>
          <a:p>
            <a:fld id="{9BBE8BCB-A317-4310-9001-79A2031CEF29}"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3EF9F4E1-053E-424C-8185-106D41BD05CF}" type="slidenum">
              <a:rPr lang="en-US"/>
              <a:pPr/>
              <a:t>8</a:t>
            </a:fld>
            <a:endParaRPr lang="en-US"/>
          </a:p>
        </p:txBody>
      </p:sp>
      <p:sp>
        <p:nvSpPr>
          <p:cNvPr id="109570" name="Rectangle 2"/>
          <p:cNvSpPr>
            <a:spLocks noChangeArrowheads="1"/>
          </p:cNvSpPr>
          <p:nvPr/>
        </p:nvSpPr>
        <p:spPr bwMode="auto">
          <a:xfrm>
            <a:off x="838200" y="152400"/>
            <a:ext cx="7010400" cy="990600"/>
          </a:xfrm>
          <a:prstGeom prst="rect">
            <a:avLst/>
          </a:prstGeom>
          <a:noFill/>
          <a:ln w="9525">
            <a:noFill/>
            <a:miter lim="800000"/>
            <a:headEnd/>
            <a:tailEnd/>
          </a:ln>
          <a:effectLst/>
        </p:spPr>
        <p:txBody>
          <a:bodyPr anchor="ctr"/>
          <a:lstStyle/>
          <a:p>
            <a:pPr algn="ctr"/>
            <a:r>
              <a:rPr lang="en-US" sz="4400">
                <a:solidFill>
                  <a:schemeClr val="tx2"/>
                </a:solidFill>
              </a:rPr>
              <a:t>Phase 5 river segmentation</a:t>
            </a:r>
          </a:p>
        </p:txBody>
      </p:sp>
      <p:sp>
        <p:nvSpPr>
          <p:cNvPr id="109571" name="Rectangle 3"/>
          <p:cNvSpPr>
            <a:spLocks noChangeArrowheads="1"/>
          </p:cNvSpPr>
          <p:nvPr/>
        </p:nvSpPr>
        <p:spPr bwMode="auto">
          <a:xfrm>
            <a:off x="152400" y="1371600"/>
            <a:ext cx="4724400" cy="4114800"/>
          </a:xfrm>
          <a:prstGeom prst="rect">
            <a:avLst/>
          </a:prstGeom>
          <a:noFill/>
          <a:ln w="9525">
            <a:noFill/>
            <a:miter lim="800000"/>
            <a:headEnd/>
            <a:tailEnd/>
          </a:ln>
          <a:effectLst/>
        </p:spPr>
        <p:txBody>
          <a:bodyPr/>
          <a:lstStyle/>
          <a:p>
            <a:pPr marL="342900" indent="-342900">
              <a:spcBef>
                <a:spcPct val="20000"/>
              </a:spcBef>
              <a:buFontTx/>
              <a:buChar char="•"/>
            </a:pPr>
            <a:r>
              <a:rPr lang="en-US" sz="3200" dirty="0" smtClean="0"/>
              <a:t>A river segment gathers inputs from the watershed and has one simulated river</a:t>
            </a:r>
          </a:p>
          <a:p>
            <a:pPr marL="342900" indent="-342900">
              <a:spcBef>
                <a:spcPct val="20000"/>
              </a:spcBef>
              <a:buFontTx/>
              <a:buChar char="•"/>
            </a:pPr>
            <a:r>
              <a:rPr lang="en-US" sz="3200" dirty="0" smtClean="0"/>
              <a:t>Consistent </a:t>
            </a:r>
            <a:r>
              <a:rPr lang="en-US" sz="3200" dirty="0"/>
              <a:t>criteria over entire model domain</a:t>
            </a:r>
          </a:p>
          <a:p>
            <a:pPr marL="742950" lvl="1" indent="-285750">
              <a:spcBef>
                <a:spcPct val="20000"/>
              </a:spcBef>
              <a:buFontTx/>
              <a:buChar char="–"/>
            </a:pPr>
            <a:r>
              <a:rPr lang="en-US" sz="2800" dirty="0"/>
              <a:t>Greater than 100 cfs</a:t>
            </a:r>
          </a:p>
          <a:p>
            <a:pPr marL="1143000" lvl="2" indent="-228600">
              <a:spcBef>
                <a:spcPct val="20000"/>
              </a:spcBef>
            </a:pPr>
            <a:r>
              <a:rPr lang="en-US" sz="2400" dirty="0"/>
              <a:t>or</a:t>
            </a:r>
          </a:p>
          <a:p>
            <a:pPr marL="742950" lvl="1" indent="-285750">
              <a:spcBef>
                <a:spcPct val="20000"/>
              </a:spcBef>
              <a:buFontTx/>
              <a:buChar char="–"/>
            </a:pPr>
            <a:r>
              <a:rPr lang="en-US" sz="2800" dirty="0"/>
              <a:t>Has a flow </a:t>
            </a:r>
            <a:r>
              <a:rPr lang="en-US" sz="2800" dirty="0" smtClean="0"/>
              <a:t>gage</a:t>
            </a:r>
          </a:p>
          <a:p>
            <a:pPr marL="342900" indent="-342900">
              <a:lnSpc>
                <a:spcPct val="0"/>
              </a:lnSpc>
              <a:spcBef>
                <a:spcPct val="20000"/>
              </a:spcBef>
              <a:buFontTx/>
              <a:buChar char="•"/>
            </a:pPr>
            <a:endParaRPr lang="en-US" sz="3200" dirty="0"/>
          </a:p>
        </p:txBody>
      </p:sp>
      <p:pic>
        <p:nvPicPr>
          <p:cNvPr id="109572" name="Picture 4"/>
          <p:cNvPicPr>
            <a:picLocks noChangeAspect="1" noChangeArrowheads="1"/>
          </p:cNvPicPr>
          <p:nvPr/>
        </p:nvPicPr>
        <p:blipFill>
          <a:blip r:embed="rId3" cstate="print"/>
          <a:srcRect/>
          <a:stretch>
            <a:fillRect/>
          </a:stretch>
        </p:blipFill>
        <p:spPr bwMode="auto">
          <a:xfrm>
            <a:off x="1676400" y="9525"/>
            <a:ext cx="7467600" cy="6848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 name="Slide Number Placeholder 4"/>
          <p:cNvSpPr>
            <a:spLocks noGrp="1"/>
          </p:cNvSpPr>
          <p:nvPr>
            <p:ph type="sldNum" sz="quarter" idx="12"/>
          </p:nvPr>
        </p:nvSpPr>
        <p:spPr/>
        <p:txBody>
          <a:bodyPr/>
          <a:lstStyle/>
          <a:p>
            <a:fld id="{7B6B7177-0224-4A1D-A0CE-8C48D89BB88F}" type="slidenum">
              <a:rPr lang="en-US"/>
              <a:pPr/>
              <a:t>9</a:t>
            </a:fld>
            <a:endParaRPr lang="en-US"/>
          </a:p>
        </p:txBody>
      </p:sp>
      <p:sp>
        <p:nvSpPr>
          <p:cNvPr id="343042" name="Rectangle 2"/>
          <p:cNvSpPr>
            <a:spLocks noGrp="1" noChangeArrowheads="1"/>
          </p:cNvSpPr>
          <p:nvPr>
            <p:ph type="title"/>
          </p:nvPr>
        </p:nvSpPr>
        <p:spPr>
          <a:xfrm>
            <a:off x="685800" y="152400"/>
            <a:ext cx="7772400" cy="1143000"/>
          </a:xfrm>
        </p:spPr>
        <p:txBody>
          <a:bodyPr/>
          <a:lstStyle/>
          <a:p>
            <a:r>
              <a:rPr lang="en-US"/>
              <a:t>How do we calibrate?</a:t>
            </a:r>
          </a:p>
        </p:txBody>
      </p:sp>
      <p:grpSp>
        <p:nvGrpSpPr>
          <p:cNvPr id="2" name="Group 3"/>
          <p:cNvGrpSpPr>
            <a:grpSpLocks/>
          </p:cNvGrpSpPr>
          <p:nvPr/>
        </p:nvGrpSpPr>
        <p:grpSpPr bwMode="auto">
          <a:xfrm>
            <a:off x="6477000" y="2895600"/>
            <a:ext cx="1436688" cy="2678113"/>
            <a:chOff x="4471" y="2057"/>
            <a:chExt cx="905" cy="1687"/>
          </a:xfrm>
        </p:grpSpPr>
        <p:sp>
          <p:nvSpPr>
            <p:cNvPr id="343044" name="AutoShape 4"/>
            <p:cNvSpPr>
              <a:spLocks noChangeArrowheads="1"/>
            </p:cNvSpPr>
            <p:nvPr/>
          </p:nvSpPr>
          <p:spPr bwMode="auto">
            <a:xfrm>
              <a:off x="4704" y="3024"/>
              <a:ext cx="672" cy="72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accent2"/>
            </a:solidFill>
            <a:ln w="9525">
              <a:noFill/>
              <a:miter lim="800000"/>
              <a:headEnd/>
              <a:tailEnd/>
            </a:ln>
            <a:effectLst/>
            <a:scene3d>
              <a:camera prst="legacyPerspectiveTopLeft">
                <a:rot lat="900000" lon="20999999" rev="0"/>
              </a:camera>
              <a:lightRig rig="legacyFlat3" dir="r"/>
            </a:scene3d>
            <a:sp3d extrusionH="121893000" prstMaterial="legacyMatte">
              <a:bevelT w="13500" h="13500" prst="angle"/>
              <a:bevelB w="13500" h="13500" prst="angle"/>
              <a:extrusionClr>
                <a:schemeClr val="accent2"/>
              </a:extrusionClr>
            </a:sp3d>
          </p:spPr>
          <p:txBody>
            <a:bodyPr wrap="none" anchor="ctr">
              <a:flatTx/>
            </a:bodyPr>
            <a:lstStyle/>
            <a:p>
              <a:endParaRPr lang="en-US"/>
            </a:p>
          </p:txBody>
        </p:sp>
        <p:sp>
          <p:nvSpPr>
            <p:cNvPr id="343045" name="Text Box 5"/>
            <p:cNvSpPr txBox="1">
              <a:spLocks noChangeArrowheads="1"/>
            </p:cNvSpPr>
            <p:nvPr/>
          </p:nvSpPr>
          <p:spPr bwMode="auto">
            <a:xfrm rot="2828923">
              <a:off x="4080" y="2448"/>
              <a:ext cx="1069" cy="288"/>
            </a:xfrm>
            <a:prstGeom prst="rect">
              <a:avLst/>
            </a:prstGeom>
            <a:noFill/>
            <a:ln w="9525">
              <a:noFill/>
              <a:miter lim="800000"/>
              <a:headEnd/>
              <a:tailEnd/>
            </a:ln>
            <a:effectLst/>
          </p:spPr>
          <p:txBody>
            <a:bodyPr wrap="none">
              <a:spAutoFit/>
            </a:bodyPr>
            <a:lstStyle/>
            <a:p>
              <a:pPr eaLnBrk="0" hangingPunct="0"/>
              <a:r>
                <a:rPr lang="en-US" sz="2400">
                  <a:solidFill>
                    <a:schemeClr val="bg2"/>
                  </a:solidFill>
                  <a:latin typeface="Times New Roman" pitchFamily="18" charset="0"/>
                </a:rPr>
                <a:t>River</a:t>
              </a:r>
              <a:r>
                <a:rPr lang="en-US" sz="2400">
                  <a:latin typeface="Times New Roman" pitchFamily="18" charset="0"/>
                </a:rPr>
                <a:t> </a:t>
              </a:r>
              <a:r>
                <a:rPr lang="en-US" sz="2400">
                  <a:solidFill>
                    <a:schemeClr val="bg2"/>
                  </a:solidFill>
                  <a:latin typeface="Times New Roman" pitchFamily="18" charset="0"/>
                </a:rPr>
                <a:t>Reach</a:t>
              </a:r>
              <a:endParaRPr lang="en-US" sz="2400">
                <a:latin typeface="Times New Roman" pitchFamily="18" charset="0"/>
              </a:endParaRPr>
            </a:p>
          </p:txBody>
        </p:sp>
      </p:grpSp>
      <p:sp>
        <p:nvSpPr>
          <p:cNvPr id="343046" name="AutoShape 6"/>
          <p:cNvSpPr>
            <a:spLocks noChangeArrowheads="1"/>
          </p:cNvSpPr>
          <p:nvPr/>
        </p:nvSpPr>
        <p:spPr bwMode="auto">
          <a:xfrm rot="-1948159">
            <a:off x="7391400" y="4724400"/>
            <a:ext cx="381000" cy="990600"/>
          </a:xfrm>
          <a:prstGeom prst="downArrow">
            <a:avLst>
              <a:gd name="adj1" fmla="val 50000"/>
              <a:gd name="adj2" fmla="val 65000"/>
            </a:avLst>
          </a:prstGeom>
          <a:solidFill>
            <a:srgbClr val="990000"/>
          </a:solidFill>
          <a:ln w="9525">
            <a:solidFill>
              <a:schemeClr val="tx1"/>
            </a:solidFill>
            <a:miter lim="800000"/>
            <a:headEnd/>
            <a:tailEnd/>
          </a:ln>
          <a:effectLst/>
        </p:spPr>
        <p:txBody>
          <a:bodyPr wrap="none" anchor="ctr"/>
          <a:lstStyle/>
          <a:p>
            <a:endParaRPr lang="en-US"/>
          </a:p>
        </p:txBody>
      </p:sp>
      <p:grpSp>
        <p:nvGrpSpPr>
          <p:cNvPr id="3" name="Group 7"/>
          <p:cNvGrpSpPr>
            <a:grpSpLocks/>
          </p:cNvGrpSpPr>
          <p:nvPr/>
        </p:nvGrpSpPr>
        <p:grpSpPr bwMode="auto">
          <a:xfrm>
            <a:off x="228600" y="5105400"/>
            <a:ext cx="2362200" cy="1628775"/>
            <a:chOff x="1104" y="3168"/>
            <a:chExt cx="1488" cy="1026"/>
          </a:xfrm>
        </p:grpSpPr>
        <p:sp>
          <p:nvSpPr>
            <p:cNvPr id="343048" name="Rectangle 8"/>
            <p:cNvSpPr>
              <a:spLocks noChangeArrowheads="1"/>
            </p:cNvSpPr>
            <p:nvPr/>
          </p:nvSpPr>
          <p:spPr bwMode="auto">
            <a:xfrm rot="203582">
              <a:off x="1104" y="3731"/>
              <a:ext cx="1214" cy="463"/>
            </a:xfrm>
            <a:prstGeom prst="rect">
              <a:avLst/>
            </a:prstGeom>
            <a:solidFill>
              <a:srgbClr val="FFCC00"/>
            </a:solidFill>
            <a:ln w="9525">
              <a:miter lim="800000"/>
              <a:headEnd/>
              <a:tailEnd/>
            </a:ln>
            <a:effectLst/>
            <a:scene3d>
              <a:camera prst="legacyObliqueTopRight"/>
              <a:lightRig rig="legacyFlat2" dir="t"/>
            </a:scene3d>
            <a:sp3d extrusionH="1497000" prstMaterial="legacyMatte">
              <a:bevelT w="13500" h="13500" prst="angle"/>
              <a:bevelB w="13500" h="13500" prst="angle"/>
              <a:extrusionClr>
                <a:srgbClr val="FFCC00"/>
              </a:extrusionClr>
            </a:sp3d>
          </p:spPr>
          <p:txBody>
            <a:bodyPr wrap="none" anchor="ctr">
              <a:flatTx/>
            </a:bodyPr>
            <a:lstStyle/>
            <a:p>
              <a:endParaRPr lang="en-US"/>
            </a:p>
          </p:txBody>
        </p:sp>
        <p:grpSp>
          <p:nvGrpSpPr>
            <p:cNvPr id="4" name="Group 9"/>
            <p:cNvGrpSpPr>
              <a:grpSpLocks/>
            </p:cNvGrpSpPr>
            <p:nvPr/>
          </p:nvGrpSpPr>
          <p:grpSpPr bwMode="auto">
            <a:xfrm>
              <a:off x="1514" y="3168"/>
              <a:ext cx="1078" cy="308"/>
              <a:chOff x="4080" y="3456"/>
              <a:chExt cx="1078" cy="308"/>
            </a:xfrm>
          </p:grpSpPr>
          <p:grpSp>
            <p:nvGrpSpPr>
              <p:cNvPr id="5" name="Group 10"/>
              <p:cNvGrpSpPr>
                <a:grpSpLocks/>
              </p:cNvGrpSpPr>
              <p:nvPr/>
            </p:nvGrpSpPr>
            <p:grpSpPr bwMode="auto">
              <a:xfrm>
                <a:off x="4080" y="3456"/>
                <a:ext cx="128" cy="236"/>
                <a:chOff x="4080" y="3456"/>
                <a:chExt cx="128" cy="236"/>
              </a:xfrm>
            </p:grpSpPr>
            <p:sp>
              <p:nvSpPr>
                <p:cNvPr id="343051" name="Rectangle 11"/>
                <p:cNvSpPr>
                  <a:spLocks noChangeArrowheads="1"/>
                </p:cNvSpPr>
                <p:nvPr/>
              </p:nvSpPr>
              <p:spPr bwMode="auto">
                <a:xfrm rot="203582">
                  <a:off x="4140" y="3471"/>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052" name="Oval 12"/>
                <p:cNvSpPr>
                  <a:spLocks noChangeArrowheads="1"/>
                </p:cNvSpPr>
                <p:nvPr/>
              </p:nvSpPr>
              <p:spPr bwMode="auto">
                <a:xfrm>
                  <a:off x="4157" y="345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53" name="Oval 13"/>
                <p:cNvSpPr>
                  <a:spLocks noChangeArrowheads="1"/>
                </p:cNvSpPr>
                <p:nvPr/>
              </p:nvSpPr>
              <p:spPr bwMode="auto">
                <a:xfrm>
                  <a:off x="4157"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54" name="Oval 14"/>
                <p:cNvSpPr>
                  <a:spLocks noChangeArrowheads="1"/>
                </p:cNvSpPr>
                <p:nvPr/>
              </p:nvSpPr>
              <p:spPr bwMode="auto">
                <a:xfrm>
                  <a:off x="4157"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55" name="Oval 15"/>
                <p:cNvSpPr>
                  <a:spLocks noChangeArrowheads="1"/>
                </p:cNvSpPr>
                <p:nvPr/>
              </p:nvSpPr>
              <p:spPr bwMode="auto">
                <a:xfrm>
                  <a:off x="4080"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56" name="Oval 16"/>
                <p:cNvSpPr>
                  <a:spLocks noChangeArrowheads="1"/>
                </p:cNvSpPr>
                <p:nvPr/>
              </p:nvSpPr>
              <p:spPr bwMode="auto">
                <a:xfrm>
                  <a:off x="4080" y="3528"/>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6" name="Group 17"/>
              <p:cNvGrpSpPr>
                <a:grpSpLocks/>
              </p:cNvGrpSpPr>
              <p:nvPr/>
            </p:nvGrpSpPr>
            <p:grpSpPr bwMode="auto">
              <a:xfrm>
                <a:off x="4208" y="3459"/>
                <a:ext cx="129" cy="236"/>
                <a:chOff x="4208" y="3459"/>
                <a:chExt cx="129" cy="236"/>
              </a:xfrm>
            </p:grpSpPr>
            <p:sp>
              <p:nvSpPr>
                <p:cNvPr id="343058" name="Rectangle 18"/>
                <p:cNvSpPr>
                  <a:spLocks noChangeArrowheads="1"/>
                </p:cNvSpPr>
                <p:nvPr/>
              </p:nvSpPr>
              <p:spPr bwMode="auto">
                <a:xfrm rot="203582">
                  <a:off x="4268" y="3474"/>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059" name="Oval 19"/>
                <p:cNvSpPr>
                  <a:spLocks noChangeArrowheads="1"/>
                </p:cNvSpPr>
                <p:nvPr/>
              </p:nvSpPr>
              <p:spPr bwMode="auto">
                <a:xfrm>
                  <a:off x="4285" y="3459"/>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60" name="Oval 20"/>
                <p:cNvSpPr>
                  <a:spLocks noChangeArrowheads="1"/>
                </p:cNvSpPr>
                <p:nvPr/>
              </p:nvSpPr>
              <p:spPr bwMode="auto">
                <a:xfrm>
                  <a:off x="4285" y="3507"/>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61" name="Oval 21"/>
                <p:cNvSpPr>
                  <a:spLocks noChangeArrowheads="1"/>
                </p:cNvSpPr>
                <p:nvPr/>
              </p:nvSpPr>
              <p:spPr bwMode="auto">
                <a:xfrm>
                  <a:off x="4285" y="3555"/>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62" name="Oval 22"/>
                <p:cNvSpPr>
                  <a:spLocks noChangeArrowheads="1"/>
                </p:cNvSpPr>
                <p:nvPr/>
              </p:nvSpPr>
              <p:spPr bwMode="auto">
                <a:xfrm>
                  <a:off x="4208" y="3483"/>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63" name="Oval 23"/>
                <p:cNvSpPr>
                  <a:spLocks noChangeArrowheads="1"/>
                </p:cNvSpPr>
                <p:nvPr/>
              </p:nvSpPr>
              <p:spPr bwMode="auto">
                <a:xfrm>
                  <a:off x="4208" y="3531"/>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7" name="Group 24"/>
              <p:cNvGrpSpPr>
                <a:grpSpLocks/>
              </p:cNvGrpSpPr>
              <p:nvPr/>
            </p:nvGrpSpPr>
            <p:grpSpPr bwMode="auto">
              <a:xfrm>
                <a:off x="4337" y="3456"/>
                <a:ext cx="128" cy="236"/>
                <a:chOff x="4337" y="3456"/>
                <a:chExt cx="128" cy="236"/>
              </a:xfrm>
            </p:grpSpPr>
            <p:sp>
              <p:nvSpPr>
                <p:cNvPr id="343065" name="Rectangle 25"/>
                <p:cNvSpPr>
                  <a:spLocks noChangeArrowheads="1"/>
                </p:cNvSpPr>
                <p:nvPr/>
              </p:nvSpPr>
              <p:spPr bwMode="auto">
                <a:xfrm rot="203582">
                  <a:off x="4397" y="3471"/>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066" name="Oval 26"/>
                <p:cNvSpPr>
                  <a:spLocks noChangeArrowheads="1"/>
                </p:cNvSpPr>
                <p:nvPr/>
              </p:nvSpPr>
              <p:spPr bwMode="auto">
                <a:xfrm>
                  <a:off x="4414" y="345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67" name="Oval 27"/>
                <p:cNvSpPr>
                  <a:spLocks noChangeArrowheads="1"/>
                </p:cNvSpPr>
                <p:nvPr/>
              </p:nvSpPr>
              <p:spPr bwMode="auto">
                <a:xfrm>
                  <a:off x="4414"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68" name="Oval 28"/>
                <p:cNvSpPr>
                  <a:spLocks noChangeArrowheads="1"/>
                </p:cNvSpPr>
                <p:nvPr/>
              </p:nvSpPr>
              <p:spPr bwMode="auto">
                <a:xfrm>
                  <a:off x="4414"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69" name="Oval 29"/>
                <p:cNvSpPr>
                  <a:spLocks noChangeArrowheads="1"/>
                </p:cNvSpPr>
                <p:nvPr/>
              </p:nvSpPr>
              <p:spPr bwMode="auto">
                <a:xfrm>
                  <a:off x="4337"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70" name="Oval 30"/>
                <p:cNvSpPr>
                  <a:spLocks noChangeArrowheads="1"/>
                </p:cNvSpPr>
                <p:nvPr/>
              </p:nvSpPr>
              <p:spPr bwMode="auto">
                <a:xfrm>
                  <a:off x="4337" y="3528"/>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8" name="Group 31"/>
              <p:cNvGrpSpPr>
                <a:grpSpLocks/>
              </p:cNvGrpSpPr>
              <p:nvPr/>
            </p:nvGrpSpPr>
            <p:grpSpPr bwMode="auto">
              <a:xfrm>
                <a:off x="4465" y="3480"/>
                <a:ext cx="128" cy="236"/>
                <a:chOff x="4465" y="3480"/>
                <a:chExt cx="128" cy="236"/>
              </a:xfrm>
            </p:grpSpPr>
            <p:sp>
              <p:nvSpPr>
                <p:cNvPr id="343072" name="Rectangle 32"/>
                <p:cNvSpPr>
                  <a:spLocks noChangeArrowheads="1"/>
                </p:cNvSpPr>
                <p:nvPr/>
              </p:nvSpPr>
              <p:spPr bwMode="auto">
                <a:xfrm rot="203582">
                  <a:off x="4525" y="3495"/>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073" name="Oval 33"/>
                <p:cNvSpPr>
                  <a:spLocks noChangeArrowheads="1"/>
                </p:cNvSpPr>
                <p:nvPr/>
              </p:nvSpPr>
              <p:spPr bwMode="auto">
                <a:xfrm>
                  <a:off x="4542"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74" name="Oval 34"/>
                <p:cNvSpPr>
                  <a:spLocks noChangeArrowheads="1"/>
                </p:cNvSpPr>
                <p:nvPr/>
              </p:nvSpPr>
              <p:spPr bwMode="auto">
                <a:xfrm>
                  <a:off x="4542" y="3528"/>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75" name="Oval 35"/>
                <p:cNvSpPr>
                  <a:spLocks noChangeArrowheads="1"/>
                </p:cNvSpPr>
                <p:nvPr/>
              </p:nvSpPr>
              <p:spPr bwMode="auto">
                <a:xfrm>
                  <a:off x="4542" y="3576"/>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76" name="Oval 36"/>
                <p:cNvSpPr>
                  <a:spLocks noChangeArrowheads="1"/>
                </p:cNvSpPr>
                <p:nvPr/>
              </p:nvSpPr>
              <p:spPr bwMode="auto">
                <a:xfrm>
                  <a:off x="4465"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77" name="Oval 37"/>
                <p:cNvSpPr>
                  <a:spLocks noChangeArrowheads="1"/>
                </p:cNvSpPr>
                <p:nvPr/>
              </p:nvSpPr>
              <p:spPr bwMode="auto">
                <a:xfrm>
                  <a:off x="4465"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9" name="Group 38"/>
              <p:cNvGrpSpPr>
                <a:grpSpLocks/>
              </p:cNvGrpSpPr>
              <p:nvPr/>
            </p:nvGrpSpPr>
            <p:grpSpPr bwMode="auto">
              <a:xfrm>
                <a:off x="4593" y="3480"/>
                <a:ext cx="129" cy="236"/>
                <a:chOff x="4593" y="3480"/>
                <a:chExt cx="129" cy="236"/>
              </a:xfrm>
            </p:grpSpPr>
            <p:sp>
              <p:nvSpPr>
                <p:cNvPr id="343079" name="Rectangle 39"/>
                <p:cNvSpPr>
                  <a:spLocks noChangeArrowheads="1"/>
                </p:cNvSpPr>
                <p:nvPr/>
              </p:nvSpPr>
              <p:spPr bwMode="auto">
                <a:xfrm rot="203582">
                  <a:off x="4653" y="3495"/>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080" name="Oval 40"/>
                <p:cNvSpPr>
                  <a:spLocks noChangeArrowheads="1"/>
                </p:cNvSpPr>
                <p:nvPr/>
              </p:nvSpPr>
              <p:spPr bwMode="auto">
                <a:xfrm>
                  <a:off x="4670" y="3480"/>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81" name="Oval 41"/>
                <p:cNvSpPr>
                  <a:spLocks noChangeArrowheads="1"/>
                </p:cNvSpPr>
                <p:nvPr/>
              </p:nvSpPr>
              <p:spPr bwMode="auto">
                <a:xfrm>
                  <a:off x="4670"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82" name="Oval 42"/>
                <p:cNvSpPr>
                  <a:spLocks noChangeArrowheads="1"/>
                </p:cNvSpPr>
                <p:nvPr/>
              </p:nvSpPr>
              <p:spPr bwMode="auto">
                <a:xfrm>
                  <a:off x="4670"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83" name="Oval 43"/>
                <p:cNvSpPr>
                  <a:spLocks noChangeArrowheads="1"/>
                </p:cNvSpPr>
                <p:nvPr/>
              </p:nvSpPr>
              <p:spPr bwMode="auto">
                <a:xfrm>
                  <a:off x="4593"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84" name="Oval 44"/>
                <p:cNvSpPr>
                  <a:spLocks noChangeArrowheads="1"/>
                </p:cNvSpPr>
                <p:nvPr/>
              </p:nvSpPr>
              <p:spPr bwMode="auto">
                <a:xfrm>
                  <a:off x="4593" y="3552"/>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10" name="Group 45"/>
              <p:cNvGrpSpPr>
                <a:grpSpLocks/>
              </p:cNvGrpSpPr>
              <p:nvPr/>
            </p:nvGrpSpPr>
            <p:grpSpPr bwMode="auto">
              <a:xfrm>
                <a:off x="4747" y="3504"/>
                <a:ext cx="129" cy="236"/>
                <a:chOff x="4747" y="3504"/>
                <a:chExt cx="129" cy="236"/>
              </a:xfrm>
            </p:grpSpPr>
            <p:sp>
              <p:nvSpPr>
                <p:cNvPr id="343086" name="Rectangle 46"/>
                <p:cNvSpPr>
                  <a:spLocks noChangeArrowheads="1"/>
                </p:cNvSpPr>
                <p:nvPr/>
              </p:nvSpPr>
              <p:spPr bwMode="auto">
                <a:xfrm rot="203582">
                  <a:off x="4807" y="3519"/>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087" name="Oval 47"/>
                <p:cNvSpPr>
                  <a:spLocks noChangeArrowheads="1"/>
                </p:cNvSpPr>
                <p:nvPr/>
              </p:nvSpPr>
              <p:spPr bwMode="auto">
                <a:xfrm>
                  <a:off x="4824"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88" name="Oval 48"/>
                <p:cNvSpPr>
                  <a:spLocks noChangeArrowheads="1"/>
                </p:cNvSpPr>
                <p:nvPr/>
              </p:nvSpPr>
              <p:spPr bwMode="auto">
                <a:xfrm>
                  <a:off x="4824" y="3552"/>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89" name="Oval 49"/>
                <p:cNvSpPr>
                  <a:spLocks noChangeArrowheads="1"/>
                </p:cNvSpPr>
                <p:nvPr/>
              </p:nvSpPr>
              <p:spPr bwMode="auto">
                <a:xfrm>
                  <a:off x="4824" y="3600"/>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90" name="Oval 50"/>
                <p:cNvSpPr>
                  <a:spLocks noChangeArrowheads="1"/>
                </p:cNvSpPr>
                <p:nvPr/>
              </p:nvSpPr>
              <p:spPr bwMode="auto">
                <a:xfrm>
                  <a:off x="4747"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91" name="Oval 51"/>
                <p:cNvSpPr>
                  <a:spLocks noChangeArrowheads="1"/>
                </p:cNvSpPr>
                <p:nvPr/>
              </p:nvSpPr>
              <p:spPr bwMode="auto">
                <a:xfrm>
                  <a:off x="4747"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11" name="Group 52"/>
              <p:cNvGrpSpPr>
                <a:grpSpLocks/>
              </p:cNvGrpSpPr>
              <p:nvPr/>
            </p:nvGrpSpPr>
            <p:grpSpPr bwMode="auto">
              <a:xfrm>
                <a:off x="4901" y="3504"/>
                <a:ext cx="129" cy="236"/>
                <a:chOff x="4901" y="3504"/>
                <a:chExt cx="129" cy="236"/>
              </a:xfrm>
            </p:grpSpPr>
            <p:sp>
              <p:nvSpPr>
                <p:cNvPr id="343093" name="Rectangle 53"/>
                <p:cNvSpPr>
                  <a:spLocks noChangeArrowheads="1"/>
                </p:cNvSpPr>
                <p:nvPr/>
              </p:nvSpPr>
              <p:spPr bwMode="auto">
                <a:xfrm rot="203582">
                  <a:off x="4961" y="3519"/>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094" name="Oval 54"/>
                <p:cNvSpPr>
                  <a:spLocks noChangeArrowheads="1"/>
                </p:cNvSpPr>
                <p:nvPr/>
              </p:nvSpPr>
              <p:spPr bwMode="auto">
                <a:xfrm>
                  <a:off x="4978"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95" name="Oval 55"/>
                <p:cNvSpPr>
                  <a:spLocks noChangeArrowheads="1"/>
                </p:cNvSpPr>
                <p:nvPr/>
              </p:nvSpPr>
              <p:spPr bwMode="auto">
                <a:xfrm>
                  <a:off x="4978" y="3552"/>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96" name="Oval 56"/>
                <p:cNvSpPr>
                  <a:spLocks noChangeArrowheads="1"/>
                </p:cNvSpPr>
                <p:nvPr/>
              </p:nvSpPr>
              <p:spPr bwMode="auto">
                <a:xfrm>
                  <a:off x="4978" y="3600"/>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97" name="Oval 57"/>
                <p:cNvSpPr>
                  <a:spLocks noChangeArrowheads="1"/>
                </p:cNvSpPr>
                <p:nvPr/>
              </p:nvSpPr>
              <p:spPr bwMode="auto">
                <a:xfrm>
                  <a:off x="4901"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098" name="Oval 58"/>
                <p:cNvSpPr>
                  <a:spLocks noChangeArrowheads="1"/>
                </p:cNvSpPr>
                <p:nvPr/>
              </p:nvSpPr>
              <p:spPr bwMode="auto">
                <a:xfrm>
                  <a:off x="4901"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12" name="Group 59"/>
              <p:cNvGrpSpPr>
                <a:grpSpLocks/>
              </p:cNvGrpSpPr>
              <p:nvPr/>
            </p:nvGrpSpPr>
            <p:grpSpPr bwMode="auto">
              <a:xfrm>
                <a:off x="5030" y="3528"/>
                <a:ext cx="128" cy="236"/>
                <a:chOff x="5030" y="3528"/>
                <a:chExt cx="128" cy="236"/>
              </a:xfrm>
            </p:grpSpPr>
            <p:sp>
              <p:nvSpPr>
                <p:cNvPr id="343100" name="Rectangle 60"/>
                <p:cNvSpPr>
                  <a:spLocks noChangeArrowheads="1"/>
                </p:cNvSpPr>
                <p:nvPr/>
              </p:nvSpPr>
              <p:spPr bwMode="auto">
                <a:xfrm rot="203582">
                  <a:off x="5090" y="3543"/>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01" name="Oval 61"/>
                <p:cNvSpPr>
                  <a:spLocks noChangeArrowheads="1"/>
                </p:cNvSpPr>
                <p:nvPr/>
              </p:nvSpPr>
              <p:spPr bwMode="auto">
                <a:xfrm>
                  <a:off x="5107" y="3528"/>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02" name="Oval 62"/>
                <p:cNvSpPr>
                  <a:spLocks noChangeArrowheads="1"/>
                </p:cNvSpPr>
                <p:nvPr/>
              </p:nvSpPr>
              <p:spPr bwMode="auto">
                <a:xfrm>
                  <a:off x="5107" y="357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03" name="Oval 63"/>
                <p:cNvSpPr>
                  <a:spLocks noChangeArrowheads="1"/>
                </p:cNvSpPr>
                <p:nvPr/>
              </p:nvSpPr>
              <p:spPr bwMode="auto">
                <a:xfrm>
                  <a:off x="5107" y="3624"/>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04" name="Oval 64"/>
                <p:cNvSpPr>
                  <a:spLocks noChangeArrowheads="1"/>
                </p:cNvSpPr>
                <p:nvPr/>
              </p:nvSpPr>
              <p:spPr bwMode="auto">
                <a:xfrm>
                  <a:off x="5030" y="3552"/>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05" name="Oval 65"/>
                <p:cNvSpPr>
                  <a:spLocks noChangeArrowheads="1"/>
                </p:cNvSpPr>
                <p:nvPr/>
              </p:nvSpPr>
              <p:spPr bwMode="auto">
                <a:xfrm>
                  <a:off x="5030" y="3600"/>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grpSp>
          <p:nvGrpSpPr>
            <p:cNvPr id="13" name="Group 66"/>
            <p:cNvGrpSpPr>
              <a:grpSpLocks/>
            </p:cNvGrpSpPr>
            <p:nvPr/>
          </p:nvGrpSpPr>
          <p:grpSpPr bwMode="auto">
            <a:xfrm>
              <a:off x="1440" y="3264"/>
              <a:ext cx="1078" cy="308"/>
              <a:chOff x="4080" y="3456"/>
              <a:chExt cx="1078" cy="308"/>
            </a:xfrm>
          </p:grpSpPr>
          <p:grpSp>
            <p:nvGrpSpPr>
              <p:cNvPr id="14" name="Group 67"/>
              <p:cNvGrpSpPr>
                <a:grpSpLocks/>
              </p:cNvGrpSpPr>
              <p:nvPr/>
            </p:nvGrpSpPr>
            <p:grpSpPr bwMode="auto">
              <a:xfrm>
                <a:off x="4080" y="3456"/>
                <a:ext cx="128" cy="236"/>
                <a:chOff x="4080" y="3456"/>
                <a:chExt cx="128" cy="236"/>
              </a:xfrm>
            </p:grpSpPr>
            <p:sp>
              <p:nvSpPr>
                <p:cNvPr id="343108" name="Rectangle 68"/>
                <p:cNvSpPr>
                  <a:spLocks noChangeArrowheads="1"/>
                </p:cNvSpPr>
                <p:nvPr/>
              </p:nvSpPr>
              <p:spPr bwMode="auto">
                <a:xfrm rot="203582">
                  <a:off x="4140" y="3471"/>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09" name="Oval 69"/>
                <p:cNvSpPr>
                  <a:spLocks noChangeArrowheads="1"/>
                </p:cNvSpPr>
                <p:nvPr/>
              </p:nvSpPr>
              <p:spPr bwMode="auto">
                <a:xfrm>
                  <a:off x="4157" y="345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10" name="Oval 70"/>
                <p:cNvSpPr>
                  <a:spLocks noChangeArrowheads="1"/>
                </p:cNvSpPr>
                <p:nvPr/>
              </p:nvSpPr>
              <p:spPr bwMode="auto">
                <a:xfrm>
                  <a:off x="4157"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11" name="Oval 71"/>
                <p:cNvSpPr>
                  <a:spLocks noChangeArrowheads="1"/>
                </p:cNvSpPr>
                <p:nvPr/>
              </p:nvSpPr>
              <p:spPr bwMode="auto">
                <a:xfrm>
                  <a:off x="4157"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12" name="Oval 72"/>
                <p:cNvSpPr>
                  <a:spLocks noChangeArrowheads="1"/>
                </p:cNvSpPr>
                <p:nvPr/>
              </p:nvSpPr>
              <p:spPr bwMode="auto">
                <a:xfrm>
                  <a:off x="4080"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13" name="Oval 73"/>
                <p:cNvSpPr>
                  <a:spLocks noChangeArrowheads="1"/>
                </p:cNvSpPr>
                <p:nvPr/>
              </p:nvSpPr>
              <p:spPr bwMode="auto">
                <a:xfrm>
                  <a:off x="4080" y="3528"/>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15" name="Group 74"/>
              <p:cNvGrpSpPr>
                <a:grpSpLocks/>
              </p:cNvGrpSpPr>
              <p:nvPr/>
            </p:nvGrpSpPr>
            <p:grpSpPr bwMode="auto">
              <a:xfrm>
                <a:off x="4208" y="3459"/>
                <a:ext cx="129" cy="236"/>
                <a:chOff x="4208" y="3459"/>
                <a:chExt cx="129" cy="236"/>
              </a:xfrm>
            </p:grpSpPr>
            <p:sp>
              <p:nvSpPr>
                <p:cNvPr id="343115" name="Rectangle 75"/>
                <p:cNvSpPr>
                  <a:spLocks noChangeArrowheads="1"/>
                </p:cNvSpPr>
                <p:nvPr/>
              </p:nvSpPr>
              <p:spPr bwMode="auto">
                <a:xfrm rot="203582">
                  <a:off x="4268" y="3474"/>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16" name="Oval 76"/>
                <p:cNvSpPr>
                  <a:spLocks noChangeArrowheads="1"/>
                </p:cNvSpPr>
                <p:nvPr/>
              </p:nvSpPr>
              <p:spPr bwMode="auto">
                <a:xfrm>
                  <a:off x="4285" y="3459"/>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17" name="Oval 77"/>
                <p:cNvSpPr>
                  <a:spLocks noChangeArrowheads="1"/>
                </p:cNvSpPr>
                <p:nvPr/>
              </p:nvSpPr>
              <p:spPr bwMode="auto">
                <a:xfrm>
                  <a:off x="4285" y="3507"/>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18" name="Oval 78"/>
                <p:cNvSpPr>
                  <a:spLocks noChangeArrowheads="1"/>
                </p:cNvSpPr>
                <p:nvPr/>
              </p:nvSpPr>
              <p:spPr bwMode="auto">
                <a:xfrm>
                  <a:off x="4285" y="3555"/>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19" name="Oval 79"/>
                <p:cNvSpPr>
                  <a:spLocks noChangeArrowheads="1"/>
                </p:cNvSpPr>
                <p:nvPr/>
              </p:nvSpPr>
              <p:spPr bwMode="auto">
                <a:xfrm>
                  <a:off x="4208" y="3483"/>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20" name="Oval 80"/>
                <p:cNvSpPr>
                  <a:spLocks noChangeArrowheads="1"/>
                </p:cNvSpPr>
                <p:nvPr/>
              </p:nvSpPr>
              <p:spPr bwMode="auto">
                <a:xfrm>
                  <a:off x="4208" y="3531"/>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16" name="Group 81"/>
              <p:cNvGrpSpPr>
                <a:grpSpLocks/>
              </p:cNvGrpSpPr>
              <p:nvPr/>
            </p:nvGrpSpPr>
            <p:grpSpPr bwMode="auto">
              <a:xfrm>
                <a:off x="4337" y="3456"/>
                <a:ext cx="128" cy="236"/>
                <a:chOff x="4337" y="3456"/>
                <a:chExt cx="128" cy="236"/>
              </a:xfrm>
            </p:grpSpPr>
            <p:sp>
              <p:nvSpPr>
                <p:cNvPr id="343122" name="Rectangle 82"/>
                <p:cNvSpPr>
                  <a:spLocks noChangeArrowheads="1"/>
                </p:cNvSpPr>
                <p:nvPr/>
              </p:nvSpPr>
              <p:spPr bwMode="auto">
                <a:xfrm rot="203582">
                  <a:off x="4397" y="3471"/>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23" name="Oval 83"/>
                <p:cNvSpPr>
                  <a:spLocks noChangeArrowheads="1"/>
                </p:cNvSpPr>
                <p:nvPr/>
              </p:nvSpPr>
              <p:spPr bwMode="auto">
                <a:xfrm>
                  <a:off x="4414" y="345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24" name="Oval 84"/>
                <p:cNvSpPr>
                  <a:spLocks noChangeArrowheads="1"/>
                </p:cNvSpPr>
                <p:nvPr/>
              </p:nvSpPr>
              <p:spPr bwMode="auto">
                <a:xfrm>
                  <a:off x="4414"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25" name="Oval 85"/>
                <p:cNvSpPr>
                  <a:spLocks noChangeArrowheads="1"/>
                </p:cNvSpPr>
                <p:nvPr/>
              </p:nvSpPr>
              <p:spPr bwMode="auto">
                <a:xfrm>
                  <a:off x="4414"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26" name="Oval 86"/>
                <p:cNvSpPr>
                  <a:spLocks noChangeArrowheads="1"/>
                </p:cNvSpPr>
                <p:nvPr/>
              </p:nvSpPr>
              <p:spPr bwMode="auto">
                <a:xfrm>
                  <a:off x="4337"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27" name="Oval 87"/>
                <p:cNvSpPr>
                  <a:spLocks noChangeArrowheads="1"/>
                </p:cNvSpPr>
                <p:nvPr/>
              </p:nvSpPr>
              <p:spPr bwMode="auto">
                <a:xfrm>
                  <a:off x="4337" y="3528"/>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17" name="Group 88"/>
              <p:cNvGrpSpPr>
                <a:grpSpLocks/>
              </p:cNvGrpSpPr>
              <p:nvPr/>
            </p:nvGrpSpPr>
            <p:grpSpPr bwMode="auto">
              <a:xfrm>
                <a:off x="4465" y="3480"/>
                <a:ext cx="128" cy="236"/>
                <a:chOff x="4465" y="3480"/>
                <a:chExt cx="128" cy="236"/>
              </a:xfrm>
            </p:grpSpPr>
            <p:sp>
              <p:nvSpPr>
                <p:cNvPr id="343129" name="Rectangle 89"/>
                <p:cNvSpPr>
                  <a:spLocks noChangeArrowheads="1"/>
                </p:cNvSpPr>
                <p:nvPr/>
              </p:nvSpPr>
              <p:spPr bwMode="auto">
                <a:xfrm rot="203582">
                  <a:off x="4525" y="3495"/>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30" name="Oval 90"/>
                <p:cNvSpPr>
                  <a:spLocks noChangeArrowheads="1"/>
                </p:cNvSpPr>
                <p:nvPr/>
              </p:nvSpPr>
              <p:spPr bwMode="auto">
                <a:xfrm>
                  <a:off x="4542"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31" name="Oval 91"/>
                <p:cNvSpPr>
                  <a:spLocks noChangeArrowheads="1"/>
                </p:cNvSpPr>
                <p:nvPr/>
              </p:nvSpPr>
              <p:spPr bwMode="auto">
                <a:xfrm>
                  <a:off x="4542" y="3528"/>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32" name="Oval 92"/>
                <p:cNvSpPr>
                  <a:spLocks noChangeArrowheads="1"/>
                </p:cNvSpPr>
                <p:nvPr/>
              </p:nvSpPr>
              <p:spPr bwMode="auto">
                <a:xfrm>
                  <a:off x="4542" y="3576"/>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33" name="Oval 93"/>
                <p:cNvSpPr>
                  <a:spLocks noChangeArrowheads="1"/>
                </p:cNvSpPr>
                <p:nvPr/>
              </p:nvSpPr>
              <p:spPr bwMode="auto">
                <a:xfrm>
                  <a:off x="4465"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34" name="Oval 94"/>
                <p:cNvSpPr>
                  <a:spLocks noChangeArrowheads="1"/>
                </p:cNvSpPr>
                <p:nvPr/>
              </p:nvSpPr>
              <p:spPr bwMode="auto">
                <a:xfrm>
                  <a:off x="4465"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18" name="Group 95"/>
              <p:cNvGrpSpPr>
                <a:grpSpLocks/>
              </p:cNvGrpSpPr>
              <p:nvPr/>
            </p:nvGrpSpPr>
            <p:grpSpPr bwMode="auto">
              <a:xfrm>
                <a:off x="4593" y="3480"/>
                <a:ext cx="129" cy="236"/>
                <a:chOff x="4593" y="3480"/>
                <a:chExt cx="129" cy="236"/>
              </a:xfrm>
            </p:grpSpPr>
            <p:sp>
              <p:nvSpPr>
                <p:cNvPr id="343136" name="Rectangle 96"/>
                <p:cNvSpPr>
                  <a:spLocks noChangeArrowheads="1"/>
                </p:cNvSpPr>
                <p:nvPr/>
              </p:nvSpPr>
              <p:spPr bwMode="auto">
                <a:xfrm rot="203582">
                  <a:off x="4653" y="3495"/>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37" name="Oval 97"/>
                <p:cNvSpPr>
                  <a:spLocks noChangeArrowheads="1"/>
                </p:cNvSpPr>
                <p:nvPr/>
              </p:nvSpPr>
              <p:spPr bwMode="auto">
                <a:xfrm>
                  <a:off x="4670" y="3480"/>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38" name="Oval 98"/>
                <p:cNvSpPr>
                  <a:spLocks noChangeArrowheads="1"/>
                </p:cNvSpPr>
                <p:nvPr/>
              </p:nvSpPr>
              <p:spPr bwMode="auto">
                <a:xfrm>
                  <a:off x="4670"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39" name="Oval 99"/>
                <p:cNvSpPr>
                  <a:spLocks noChangeArrowheads="1"/>
                </p:cNvSpPr>
                <p:nvPr/>
              </p:nvSpPr>
              <p:spPr bwMode="auto">
                <a:xfrm>
                  <a:off x="4670"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40" name="Oval 100"/>
                <p:cNvSpPr>
                  <a:spLocks noChangeArrowheads="1"/>
                </p:cNvSpPr>
                <p:nvPr/>
              </p:nvSpPr>
              <p:spPr bwMode="auto">
                <a:xfrm>
                  <a:off x="4593"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41" name="Oval 101"/>
                <p:cNvSpPr>
                  <a:spLocks noChangeArrowheads="1"/>
                </p:cNvSpPr>
                <p:nvPr/>
              </p:nvSpPr>
              <p:spPr bwMode="auto">
                <a:xfrm>
                  <a:off x="4593" y="3552"/>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19" name="Group 102"/>
              <p:cNvGrpSpPr>
                <a:grpSpLocks/>
              </p:cNvGrpSpPr>
              <p:nvPr/>
            </p:nvGrpSpPr>
            <p:grpSpPr bwMode="auto">
              <a:xfrm>
                <a:off x="4747" y="3504"/>
                <a:ext cx="129" cy="236"/>
                <a:chOff x="4747" y="3504"/>
                <a:chExt cx="129" cy="236"/>
              </a:xfrm>
            </p:grpSpPr>
            <p:sp>
              <p:nvSpPr>
                <p:cNvPr id="343143" name="Rectangle 103"/>
                <p:cNvSpPr>
                  <a:spLocks noChangeArrowheads="1"/>
                </p:cNvSpPr>
                <p:nvPr/>
              </p:nvSpPr>
              <p:spPr bwMode="auto">
                <a:xfrm rot="203582">
                  <a:off x="4807" y="3519"/>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44" name="Oval 104"/>
                <p:cNvSpPr>
                  <a:spLocks noChangeArrowheads="1"/>
                </p:cNvSpPr>
                <p:nvPr/>
              </p:nvSpPr>
              <p:spPr bwMode="auto">
                <a:xfrm>
                  <a:off x="4824"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45" name="Oval 105"/>
                <p:cNvSpPr>
                  <a:spLocks noChangeArrowheads="1"/>
                </p:cNvSpPr>
                <p:nvPr/>
              </p:nvSpPr>
              <p:spPr bwMode="auto">
                <a:xfrm>
                  <a:off x="4824" y="3552"/>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46" name="Oval 106"/>
                <p:cNvSpPr>
                  <a:spLocks noChangeArrowheads="1"/>
                </p:cNvSpPr>
                <p:nvPr/>
              </p:nvSpPr>
              <p:spPr bwMode="auto">
                <a:xfrm>
                  <a:off x="4824" y="3600"/>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47" name="Oval 107"/>
                <p:cNvSpPr>
                  <a:spLocks noChangeArrowheads="1"/>
                </p:cNvSpPr>
                <p:nvPr/>
              </p:nvSpPr>
              <p:spPr bwMode="auto">
                <a:xfrm>
                  <a:off x="4747"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48" name="Oval 108"/>
                <p:cNvSpPr>
                  <a:spLocks noChangeArrowheads="1"/>
                </p:cNvSpPr>
                <p:nvPr/>
              </p:nvSpPr>
              <p:spPr bwMode="auto">
                <a:xfrm>
                  <a:off x="4747"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20" name="Group 109"/>
              <p:cNvGrpSpPr>
                <a:grpSpLocks/>
              </p:cNvGrpSpPr>
              <p:nvPr/>
            </p:nvGrpSpPr>
            <p:grpSpPr bwMode="auto">
              <a:xfrm>
                <a:off x="4901" y="3504"/>
                <a:ext cx="129" cy="236"/>
                <a:chOff x="4901" y="3504"/>
                <a:chExt cx="129" cy="236"/>
              </a:xfrm>
            </p:grpSpPr>
            <p:sp>
              <p:nvSpPr>
                <p:cNvPr id="343150" name="Rectangle 110"/>
                <p:cNvSpPr>
                  <a:spLocks noChangeArrowheads="1"/>
                </p:cNvSpPr>
                <p:nvPr/>
              </p:nvSpPr>
              <p:spPr bwMode="auto">
                <a:xfrm rot="203582">
                  <a:off x="4961" y="3519"/>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51" name="Oval 111"/>
                <p:cNvSpPr>
                  <a:spLocks noChangeArrowheads="1"/>
                </p:cNvSpPr>
                <p:nvPr/>
              </p:nvSpPr>
              <p:spPr bwMode="auto">
                <a:xfrm>
                  <a:off x="4978"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52" name="Oval 112"/>
                <p:cNvSpPr>
                  <a:spLocks noChangeArrowheads="1"/>
                </p:cNvSpPr>
                <p:nvPr/>
              </p:nvSpPr>
              <p:spPr bwMode="auto">
                <a:xfrm>
                  <a:off x="4978" y="3552"/>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53" name="Oval 113"/>
                <p:cNvSpPr>
                  <a:spLocks noChangeArrowheads="1"/>
                </p:cNvSpPr>
                <p:nvPr/>
              </p:nvSpPr>
              <p:spPr bwMode="auto">
                <a:xfrm>
                  <a:off x="4978" y="3600"/>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54" name="Oval 114"/>
                <p:cNvSpPr>
                  <a:spLocks noChangeArrowheads="1"/>
                </p:cNvSpPr>
                <p:nvPr/>
              </p:nvSpPr>
              <p:spPr bwMode="auto">
                <a:xfrm>
                  <a:off x="4901"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55" name="Oval 115"/>
                <p:cNvSpPr>
                  <a:spLocks noChangeArrowheads="1"/>
                </p:cNvSpPr>
                <p:nvPr/>
              </p:nvSpPr>
              <p:spPr bwMode="auto">
                <a:xfrm>
                  <a:off x="4901"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21" name="Group 116"/>
              <p:cNvGrpSpPr>
                <a:grpSpLocks/>
              </p:cNvGrpSpPr>
              <p:nvPr/>
            </p:nvGrpSpPr>
            <p:grpSpPr bwMode="auto">
              <a:xfrm>
                <a:off x="5030" y="3528"/>
                <a:ext cx="128" cy="236"/>
                <a:chOff x="5030" y="3528"/>
                <a:chExt cx="128" cy="236"/>
              </a:xfrm>
            </p:grpSpPr>
            <p:sp>
              <p:nvSpPr>
                <p:cNvPr id="343157" name="Rectangle 117"/>
                <p:cNvSpPr>
                  <a:spLocks noChangeArrowheads="1"/>
                </p:cNvSpPr>
                <p:nvPr/>
              </p:nvSpPr>
              <p:spPr bwMode="auto">
                <a:xfrm rot="203582">
                  <a:off x="5090" y="3543"/>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58" name="Oval 118"/>
                <p:cNvSpPr>
                  <a:spLocks noChangeArrowheads="1"/>
                </p:cNvSpPr>
                <p:nvPr/>
              </p:nvSpPr>
              <p:spPr bwMode="auto">
                <a:xfrm>
                  <a:off x="5107" y="3528"/>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59" name="Oval 119"/>
                <p:cNvSpPr>
                  <a:spLocks noChangeArrowheads="1"/>
                </p:cNvSpPr>
                <p:nvPr/>
              </p:nvSpPr>
              <p:spPr bwMode="auto">
                <a:xfrm>
                  <a:off x="5107" y="357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60" name="Oval 120"/>
                <p:cNvSpPr>
                  <a:spLocks noChangeArrowheads="1"/>
                </p:cNvSpPr>
                <p:nvPr/>
              </p:nvSpPr>
              <p:spPr bwMode="auto">
                <a:xfrm>
                  <a:off x="5107" y="3624"/>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61" name="Oval 121"/>
                <p:cNvSpPr>
                  <a:spLocks noChangeArrowheads="1"/>
                </p:cNvSpPr>
                <p:nvPr/>
              </p:nvSpPr>
              <p:spPr bwMode="auto">
                <a:xfrm>
                  <a:off x="5030" y="3552"/>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62" name="Oval 122"/>
                <p:cNvSpPr>
                  <a:spLocks noChangeArrowheads="1"/>
                </p:cNvSpPr>
                <p:nvPr/>
              </p:nvSpPr>
              <p:spPr bwMode="auto">
                <a:xfrm>
                  <a:off x="5030" y="3600"/>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grpSp>
          <p:nvGrpSpPr>
            <p:cNvPr id="22" name="Group 123"/>
            <p:cNvGrpSpPr>
              <a:grpSpLocks/>
            </p:cNvGrpSpPr>
            <p:nvPr/>
          </p:nvGrpSpPr>
          <p:grpSpPr bwMode="auto">
            <a:xfrm>
              <a:off x="1344" y="3312"/>
              <a:ext cx="1078" cy="308"/>
              <a:chOff x="4080" y="3456"/>
              <a:chExt cx="1078" cy="308"/>
            </a:xfrm>
          </p:grpSpPr>
          <p:grpSp>
            <p:nvGrpSpPr>
              <p:cNvPr id="23" name="Group 124"/>
              <p:cNvGrpSpPr>
                <a:grpSpLocks/>
              </p:cNvGrpSpPr>
              <p:nvPr/>
            </p:nvGrpSpPr>
            <p:grpSpPr bwMode="auto">
              <a:xfrm>
                <a:off x="4080" y="3456"/>
                <a:ext cx="128" cy="236"/>
                <a:chOff x="4080" y="3456"/>
                <a:chExt cx="128" cy="236"/>
              </a:xfrm>
            </p:grpSpPr>
            <p:sp>
              <p:nvSpPr>
                <p:cNvPr id="343165" name="Rectangle 125"/>
                <p:cNvSpPr>
                  <a:spLocks noChangeArrowheads="1"/>
                </p:cNvSpPr>
                <p:nvPr/>
              </p:nvSpPr>
              <p:spPr bwMode="auto">
                <a:xfrm rot="203582">
                  <a:off x="4140" y="3471"/>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66" name="Oval 126"/>
                <p:cNvSpPr>
                  <a:spLocks noChangeArrowheads="1"/>
                </p:cNvSpPr>
                <p:nvPr/>
              </p:nvSpPr>
              <p:spPr bwMode="auto">
                <a:xfrm>
                  <a:off x="4157" y="345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67" name="Oval 127"/>
                <p:cNvSpPr>
                  <a:spLocks noChangeArrowheads="1"/>
                </p:cNvSpPr>
                <p:nvPr/>
              </p:nvSpPr>
              <p:spPr bwMode="auto">
                <a:xfrm>
                  <a:off x="4157"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68" name="Oval 128"/>
                <p:cNvSpPr>
                  <a:spLocks noChangeArrowheads="1"/>
                </p:cNvSpPr>
                <p:nvPr/>
              </p:nvSpPr>
              <p:spPr bwMode="auto">
                <a:xfrm>
                  <a:off x="4157"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69" name="Oval 129"/>
                <p:cNvSpPr>
                  <a:spLocks noChangeArrowheads="1"/>
                </p:cNvSpPr>
                <p:nvPr/>
              </p:nvSpPr>
              <p:spPr bwMode="auto">
                <a:xfrm>
                  <a:off x="4080"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70" name="Oval 130"/>
                <p:cNvSpPr>
                  <a:spLocks noChangeArrowheads="1"/>
                </p:cNvSpPr>
                <p:nvPr/>
              </p:nvSpPr>
              <p:spPr bwMode="auto">
                <a:xfrm>
                  <a:off x="4080" y="3528"/>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24" name="Group 131"/>
              <p:cNvGrpSpPr>
                <a:grpSpLocks/>
              </p:cNvGrpSpPr>
              <p:nvPr/>
            </p:nvGrpSpPr>
            <p:grpSpPr bwMode="auto">
              <a:xfrm>
                <a:off x="4208" y="3459"/>
                <a:ext cx="129" cy="236"/>
                <a:chOff x="4208" y="3459"/>
                <a:chExt cx="129" cy="236"/>
              </a:xfrm>
            </p:grpSpPr>
            <p:sp>
              <p:nvSpPr>
                <p:cNvPr id="343172" name="Rectangle 132"/>
                <p:cNvSpPr>
                  <a:spLocks noChangeArrowheads="1"/>
                </p:cNvSpPr>
                <p:nvPr/>
              </p:nvSpPr>
              <p:spPr bwMode="auto">
                <a:xfrm rot="203582">
                  <a:off x="4268" y="3474"/>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73" name="Oval 133"/>
                <p:cNvSpPr>
                  <a:spLocks noChangeArrowheads="1"/>
                </p:cNvSpPr>
                <p:nvPr/>
              </p:nvSpPr>
              <p:spPr bwMode="auto">
                <a:xfrm>
                  <a:off x="4285" y="3459"/>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74" name="Oval 134"/>
                <p:cNvSpPr>
                  <a:spLocks noChangeArrowheads="1"/>
                </p:cNvSpPr>
                <p:nvPr/>
              </p:nvSpPr>
              <p:spPr bwMode="auto">
                <a:xfrm>
                  <a:off x="4285" y="3507"/>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75" name="Oval 135"/>
                <p:cNvSpPr>
                  <a:spLocks noChangeArrowheads="1"/>
                </p:cNvSpPr>
                <p:nvPr/>
              </p:nvSpPr>
              <p:spPr bwMode="auto">
                <a:xfrm>
                  <a:off x="4285" y="3555"/>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76" name="Oval 136"/>
                <p:cNvSpPr>
                  <a:spLocks noChangeArrowheads="1"/>
                </p:cNvSpPr>
                <p:nvPr/>
              </p:nvSpPr>
              <p:spPr bwMode="auto">
                <a:xfrm>
                  <a:off x="4208" y="3483"/>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77" name="Oval 137"/>
                <p:cNvSpPr>
                  <a:spLocks noChangeArrowheads="1"/>
                </p:cNvSpPr>
                <p:nvPr/>
              </p:nvSpPr>
              <p:spPr bwMode="auto">
                <a:xfrm>
                  <a:off x="4208" y="3531"/>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25" name="Group 138"/>
              <p:cNvGrpSpPr>
                <a:grpSpLocks/>
              </p:cNvGrpSpPr>
              <p:nvPr/>
            </p:nvGrpSpPr>
            <p:grpSpPr bwMode="auto">
              <a:xfrm>
                <a:off x="4337" y="3456"/>
                <a:ext cx="128" cy="236"/>
                <a:chOff x="4337" y="3456"/>
                <a:chExt cx="128" cy="236"/>
              </a:xfrm>
            </p:grpSpPr>
            <p:sp>
              <p:nvSpPr>
                <p:cNvPr id="343179" name="Rectangle 139"/>
                <p:cNvSpPr>
                  <a:spLocks noChangeArrowheads="1"/>
                </p:cNvSpPr>
                <p:nvPr/>
              </p:nvSpPr>
              <p:spPr bwMode="auto">
                <a:xfrm rot="203582">
                  <a:off x="4397" y="3471"/>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80" name="Oval 140"/>
                <p:cNvSpPr>
                  <a:spLocks noChangeArrowheads="1"/>
                </p:cNvSpPr>
                <p:nvPr/>
              </p:nvSpPr>
              <p:spPr bwMode="auto">
                <a:xfrm>
                  <a:off x="4414" y="345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81" name="Oval 141"/>
                <p:cNvSpPr>
                  <a:spLocks noChangeArrowheads="1"/>
                </p:cNvSpPr>
                <p:nvPr/>
              </p:nvSpPr>
              <p:spPr bwMode="auto">
                <a:xfrm>
                  <a:off x="4414"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82" name="Oval 142"/>
                <p:cNvSpPr>
                  <a:spLocks noChangeArrowheads="1"/>
                </p:cNvSpPr>
                <p:nvPr/>
              </p:nvSpPr>
              <p:spPr bwMode="auto">
                <a:xfrm>
                  <a:off x="4414"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83" name="Oval 143"/>
                <p:cNvSpPr>
                  <a:spLocks noChangeArrowheads="1"/>
                </p:cNvSpPr>
                <p:nvPr/>
              </p:nvSpPr>
              <p:spPr bwMode="auto">
                <a:xfrm>
                  <a:off x="4337"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84" name="Oval 144"/>
                <p:cNvSpPr>
                  <a:spLocks noChangeArrowheads="1"/>
                </p:cNvSpPr>
                <p:nvPr/>
              </p:nvSpPr>
              <p:spPr bwMode="auto">
                <a:xfrm>
                  <a:off x="4337" y="3528"/>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26" name="Group 145"/>
              <p:cNvGrpSpPr>
                <a:grpSpLocks/>
              </p:cNvGrpSpPr>
              <p:nvPr/>
            </p:nvGrpSpPr>
            <p:grpSpPr bwMode="auto">
              <a:xfrm>
                <a:off x="4465" y="3480"/>
                <a:ext cx="128" cy="236"/>
                <a:chOff x="4465" y="3480"/>
                <a:chExt cx="128" cy="236"/>
              </a:xfrm>
            </p:grpSpPr>
            <p:sp>
              <p:nvSpPr>
                <p:cNvPr id="343186" name="Rectangle 146"/>
                <p:cNvSpPr>
                  <a:spLocks noChangeArrowheads="1"/>
                </p:cNvSpPr>
                <p:nvPr/>
              </p:nvSpPr>
              <p:spPr bwMode="auto">
                <a:xfrm rot="203582">
                  <a:off x="4525" y="3495"/>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87" name="Oval 147"/>
                <p:cNvSpPr>
                  <a:spLocks noChangeArrowheads="1"/>
                </p:cNvSpPr>
                <p:nvPr/>
              </p:nvSpPr>
              <p:spPr bwMode="auto">
                <a:xfrm>
                  <a:off x="4542"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88" name="Oval 148"/>
                <p:cNvSpPr>
                  <a:spLocks noChangeArrowheads="1"/>
                </p:cNvSpPr>
                <p:nvPr/>
              </p:nvSpPr>
              <p:spPr bwMode="auto">
                <a:xfrm>
                  <a:off x="4542" y="3528"/>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89" name="Oval 149"/>
                <p:cNvSpPr>
                  <a:spLocks noChangeArrowheads="1"/>
                </p:cNvSpPr>
                <p:nvPr/>
              </p:nvSpPr>
              <p:spPr bwMode="auto">
                <a:xfrm>
                  <a:off x="4542" y="3576"/>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90" name="Oval 150"/>
                <p:cNvSpPr>
                  <a:spLocks noChangeArrowheads="1"/>
                </p:cNvSpPr>
                <p:nvPr/>
              </p:nvSpPr>
              <p:spPr bwMode="auto">
                <a:xfrm>
                  <a:off x="4465"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91" name="Oval 151"/>
                <p:cNvSpPr>
                  <a:spLocks noChangeArrowheads="1"/>
                </p:cNvSpPr>
                <p:nvPr/>
              </p:nvSpPr>
              <p:spPr bwMode="auto">
                <a:xfrm>
                  <a:off x="4465"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27" name="Group 152"/>
              <p:cNvGrpSpPr>
                <a:grpSpLocks/>
              </p:cNvGrpSpPr>
              <p:nvPr/>
            </p:nvGrpSpPr>
            <p:grpSpPr bwMode="auto">
              <a:xfrm>
                <a:off x="4593" y="3480"/>
                <a:ext cx="129" cy="236"/>
                <a:chOff x="4593" y="3480"/>
                <a:chExt cx="129" cy="236"/>
              </a:xfrm>
            </p:grpSpPr>
            <p:sp>
              <p:nvSpPr>
                <p:cNvPr id="343193" name="Rectangle 153"/>
                <p:cNvSpPr>
                  <a:spLocks noChangeArrowheads="1"/>
                </p:cNvSpPr>
                <p:nvPr/>
              </p:nvSpPr>
              <p:spPr bwMode="auto">
                <a:xfrm rot="203582">
                  <a:off x="4653" y="3495"/>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194" name="Oval 154"/>
                <p:cNvSpPr>
                  <a:spLocks noChangeArrowheads="1"/>
                </p:cNvSpPr>
                <p:nvPr/>
              </p:nvSpPr>
              <p:spPr bwMode="auto">
                <a:xfrm>
                  <a:off x="4670" y="3480"/>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95" name="Oval 155"/>
                <p:cNvSpPr>
                  <a:spLocks noChangeArrowheads="1"/>
                </p:cNvSpPr>
                <p:nvPr/>
              </p:nvSpPr>
              <p:spPr bwMode="auto">
                <a:xfrm>
                  <a:off x="4670"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96" name="Oval 156"/>
                <p:cNvSpPr>
                  <a:spLocks noChangeArrowheads="1"/>
                </p:cNvSpPr>
                <p:nvPr/>
              </p:nvSpPr>
              <p:spPr bwMode="auto">
                <a:xfrm>
                  <a:off x="4670"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97" name="Oval 157"/>
                <p:cNvSpPr>
                  <a:spLocks noChangeArrowheads="1"/>
                </p:cNvSpPr>
                <p:nvPr/>
              </p:nvSpPr>
              <p:spPr bwMode="auto">
                <a:xfrm>
                  <a:off x="4593"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198" name="Oval 158"/>
                <p:cNvSpPr>
                  <a:spLocks noChangeArrowheads="1"/>
                </p:cNvSpPr>
                <p:nvPr/>
              </p:nvSpPr>
              <p:spPr bwMode="auto">
                <a:xfrm>
                  <a:off x="4593" y="3552"/>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28" name="Group 159"/>
              <p:cNvGrpSpPr>
                <a:grpSpLocks/>
              </p:cNvGrpSpPr>
              <p:nvPr/>
            </p:nvGrpSpPr>
            <p:grpSpPr bwMode="auto">
              <a:xfrm>
                <a:off x="4747" y="3504"/>
                <a:ext cx="129" cy="236"/>
                <a:chOff x="4747" y="3504"/>
                <a:chExt cx="129" cy="236"/>
              </a:xfrm>
            </p:grpSpPr>
            <p:sp>
              <p:nvSpPr>
                <p:cNvPr id="343200" name="Rectangle 160"/>
                <p:cNvSpPr>
                  <a:spLocks noChangeArrowheads="1"/>
                </p:cNvSpPr>
                <p:nvPr/>
              </p:nvSpPr>
              <p:spPr bwMode="auto">
                <a:xfrm rot="203582">
                  <a:off x="4807" y="3519"/>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01" name="Oval 161"/>
                <p:cNvSpPr>
                  <a:spLocks noChangeArrowheads="1"/>
                </p:cNvSpPr>
                <p:nvPr/>
              </p:nvSpPr>
              <p:spPr bwMode="auto">
                <a:xfrm>
                  <a:off x="4824"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02" name="Oval 162"/>
                <p:cNvSpPr>
                  <a:spLocks noChangeArrowheads="1"/>
                </p:cNvSpPr>
                <p:nvPr/>
              </p:nvSpPr>
              <p:spPr bwMode="auto">
                <a:xfrm>
                  <a:off x="4824" y="3552"/>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03" name="Oval 163"/>
                <p:cNvSpPr>
                  <a:spLocks noChangeArrowheads="1"/>
                </p:cNvSpPr>
                <p:nvPr/>
              </p:nvSpPr>
              <p:spPr bwMode="auto">
                <a:xfrm>
                  <a:off x="4824" y="3600"/>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04" name="Oval 164"/>
                <p:cNvSpPr>
                  <a:spLocks noChangeArrowheads="1"/>
                </p:cNvSpPr>
                <p:nvPr/>
              </p:nvSpPr>
              <p:spPr bwMode="auto">
                <a:xfrm>
                  <a:off x="4747"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05" name="Oval 165"/>
                <p:cNvSpPr>
                  <a:spLocks noChangeArrowheads="1"/>
                </p:cNvSpPr>
                <p:nvPr/>
              </p:nvSpPr>
              <p:spPr bwMode="auto">
                <a:xfrm>
                  <a:off x="4747"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29" name="Group 166"/>
              <p:cNvGrpSpPr>
                <a:grpSpLocks/>
              </p:cNvGrpSpPr>
              <p:nvPr/>
            </p:nvGrpSpPr>
            <p:grpSpPr bwMode="auto">
              <a:xfrm>
                <a:off x="4901" y="3504"/>
                <a:ext cx="129" cy="236"/>
                <a:chOff x="4901" y="3504"/>
                <a:chExt cx="129" cy="236"/>
              </a:xfrm>
            </p:grpSpPr>
            <p:sp>
              <p:nvSpPr>
                <p:cNvPr id="343207" name="Rectangle 167"/>
                <p:cNvSpPr>
                  <a:spLocks noChangeArrowheads="1"/>
                </p:cNvSpPr>
                <p:nvPr/>
              </p:nvSpPr>
              <p:spPr bwMode="auto">
                <a:xfrm rot="203582">
                  <a:off x="4961" y="3519"/>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08" name="Oval 168"/>
                <p:cNvSpPr>
                  <a:spLocks noChangeArrowheads="1"/>
                </p:cNvSpPr>
                <p:nvPr/>
              </p:nvSpPr>
              <p:spPr bwMode="auto">
                <a:xfrm>
                  <a:off x="4978"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09" name="Oval 169"/>
                <p:cNvSpPr>
                  <a:spLocks noChangeArrowheads="1"/>
                </p:cNvSpPr>
                <p:nvPr/>
              </p:nvSpPr>
              <p:spPr bwMode="auto">
                <a:xfrm>
                  <a:off x="4978" y="3552"/>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10" name="Oval 170"/>
                <p:cNvSpPr>
                  <a:spLocks noChangeArrowheads="1"/>
                </p:cNvSpPr>
                <p:nvPr/>
              </p:nvSpPr>
              <p:spPr bwMode="auto">
                <a:xfrm>
                  <a:off x="4978" y="3600"/>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11" name="Oval 171"/>
                <p:cNvSpPr>
                  <a:spLocks noChangeArrowheads="1"/>
                </p:cNvSpPr>
                <p:nvPr/>
              </p:nvSpPr>
              <p:spPr bwMode="auto">
                <a:xfrm>
                  <a:off x="4901"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12" name="Oval 172"/>
                <p:cNvSpPr>
                  <a:spLocks noChangeArrowheads="1"/>
                </p:cNvSpPr>
                <p:nvPr/>
              </p:nvSpPr>
              <p:spPr bwMode="auto">
                <a:xfrm>
                  <a:off x="4901"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30" name="Group 173"/>
              <p:cNvGrpSpPr>
                <a:grpSpLocks/>
              </p:cNvGrpSpPr>
              <p:nvPr/>
            </p:nvGrpSpPr>
            <p:grpSpPr bwMode="auto">
              <a:xfrm>
                <a:off x="5030" y="3528"/>
                <a:ext cx="128" cy="236"/>
                <a:chOff x="5030" y="3528"/>
                <a:chExt cx="128" cy="236"/>
              </a:xfrm>
            </p:grpSpPr>
            <p:sp>
              <p:nvSpPr>
                <p:cNvPr id="343214" name="Rectangle 174"/>
                <p:cNvSpPr>
                  <a:spLocks noChangeArrowheads="1"/>
                </p:cNvSpPr>
                <p:nvPr/>
              </p:nvSpPr>
              <p:spPr bwMode="auto">
                <a:xfrm rot="203582">
                  <a:off x="5090" y="3543"/>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15" name="Oval 175"/>
                <p:cNvSpPr>
                  <a:spLocks noChangeArrowheads="1"/>
                </p:cNvSpPr>
                <p:nvPr/>
              </p:nvSpPr>
              <p:spPr bwMode="auto">
                <a:xfrm>
                  <a:off x="5107" y="3528"/>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16" name="Oval 176"/>
                <p:cNvSpPr>
                  <a:spLocks noChangeArrowheads="1"/>
                </p:cNvSpPr>
                <p:nvPr/>
              </p:nvSpPr>
              <p:spPr bwMode="auto">
                <a:xfrm>
                  <a:off x="5107" y="357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17" name="Oval 177"/>
                <p:cNvSpPr>
                  <a:spLocks noChangeArrowheads="1"/>
                </p:cNvSpPr>
                <p:nvPr/>
              </p:nvSpPr>
              <p:spPr bwMode="auto">
                <a:xfrm>
                  <a:off x="5107" y="3624"/>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18" name="Oval 178"/>
                <p:cNvSpPr>
                  <a:spLocks noChangeArrowheads="1"/>
                </p:cNvSpPr>
                <p:nvPr/>
              </p:nvSpPr>
              <p:spPr bwMode="auto">
                <a:xfrm>
                  <a:off x="5030" y="3552"/>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19" name="Oval 179"/>
                <p:cNvSpPr>
                  <a:spLocks noChangeArrowheads="1"/>
                </p:cNvSpPr>
                <p:nvPr/>
              </p:nvSpPr>
              <p:spPr bwMode="auto">
                <a:xfrm>
                  <a:off x="5030" y="3600"/>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grpSp>
          <p:nvGrpSpPr>
            <p:cNvPr id="31" name="Group 180"/>
            <p:cNvGrpSpPr>
              <a:grpSpLocks/>
            </p:cNvGrpSpPr>
            <p:nvPr/>
          </p:nvGrpSpPr>
          <p:grpSpPr bwMode="auto">
            <a:xfrm>
              <a:off x="1248" y="3408"/>
              <a:ext cx="1078" cy="308"/>
              <a:chOff x="4080" y="3456"/>
              <a:chExt cx="1078" cy="308"/>
            </a:xfrm>
          </p:grpSpPr>
          <p:grpSp>
            <p:nvGrpSpPr>
              <p:cNvPr id="343040" name="Group 181"/>
              <p:cNvGrpSpPr>
                <a:grpSpLocks/>
              </p:cNvGrpSpPr>
              <p:nvPr/>
            </p:nvGrpSpPr>
            <p:grpSpPr bwMode="auto">
              <a:xfrm>
                <a:off x="4080" y="3456"/>
                <a:ext cx="128" cy="236"/>
                <a:chOff x="4080" y="3456"/>
                <a:chExt cx="128" cy="236"/>
              </a:xfrm>
            </p:grpSpPr>
            <p:sp>
              <p:nvSpPr>
                <p:cNvPr id="343222" name="Rectangle 182"/>
                <p:cNvSpPr>
                  <a:spLocks noChangeArrowheads="1"/>
                </p:cNvSpPr>
                <p:nvPr/>
              </p:nvSpPr>
              <p:spPr bwMode="auto">
                <a:xfrm rot="203582">
                  <a:off x="4140" y="3471"/>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23" name="Oval 183"/>
                <p:cNvSpPr>
                  <a:spLocks noChangeArrowheads="1"/>
                </p:cNvSpPr>
                <p:nvPr/>
              </p:nvSpPr>
              <p:spPr bwMode="auto">
                <a:xfrm>
                  <a:off x="4157" y="345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24" name="Oval 184"/>
                <p:cNvSpPr>
                  <a:spLocks noChangeArrowheads="1"/>
                </p:cNvSpPr>
                <p:nvPr/>
              </p:nvSpPr>
              <p:spPr bwMode="auto">
                <a:xfrm>
                  <a:off x="4157"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25" name="Oval 185"/>
                <p:cNvSpPr>
                  <a:spLocks noChangeArrowheads="1"/>
                </p:cNvSpPr>
                <p:nvPr/>
              </p:nvSpPr>
              <p:spPr bwMode="auto">
                <a:xfrm>
                  <a:off x="4157"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26" name="Oval 186"/>
                <p:cNvSpPr>
                  <a:spLocks noChangeArrowheads="1"/>
                </p:cNvSpPr>
                <p:nvPr/>
              </p:nvSpPr>
              <p:spPr bwMode="auto">
                <a:xfrm>
                  <a:off x="4080"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27" name="Oval 187"/>
                <p:cNvSpPr>
                  <a:spLocks noChangeArrowheads="1"/>
                </p:cNvSpPr>
                <p:nvPr/>
              </p:nvSpPr>
              <p:spPr bwMode="auto">
                <a:xfrm>
                  <a:off x="4080" y="3528"/>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343041" name="Group 188"/>
              <p:cNvGrpSpPr>
                <a:grpSpLocks/>
              </p:cNvGrpSpPr>
              <p:nvPr/>
            </p:nvGrpSpPr>
            <p:grpSpPr bwMode="auto">
              <a:xfrm>
                <a:off x="4208" y="3459"/>
                <a:ext cx="129" cy="236"/>
                <a:chOff x="4208" y="3459"/>
                <a:chExt cx="129" cy="236"/>
              </a:xfrm>
            </p:grpSpPr>
            <p:sp>
              <p:nvSpPr>
                <p:cNvPr id="343229" name="Rectangle 189"/>
                <p:cNvSpPr>
                  <a:spLocks noChangeArrowheads="1"/>
                </p:cNvSpPr>
                <p:nvPr/>
              </p:nvSpPr>
              <p:spPr bwMode="auto">
                <a:xfrm rot="203582">
                  <a:off x="4268" y="3474"/>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30" name="Oval 190"/>
                <p:cNvSpPr>
                  <a:spLocks noChangeArrowheads="1"/>
                </p:cNvSpPr>
                <p:nvPr/>
              </p:nvSpPr>
              <p:spPr bwMode="auto">
                <a:xfrm>
                  <a:off x="4285" y="3459"/>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31" name="Oval 191"/>
                <p:cNvSpPr>
                  <a:spLocks noChangeArrowheads="1"/>
                </p:cNvSpPr>
                <p:nvPr/>
              </p:nvSpPr>
              <p:spPr bwMode="auto">
                <a:xfrm>
                  <a:off x="4285" y="3507"/>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32" name="Oval 192"/>
                <p:cNvSpPr>
                  <a:spLocks noChangeArrowheads="1"/>
                </p:cNvSpPr>
                <p:nvPr/>
              </p:nvSpPr>
              <p:spPr bwMode="auto">
                <a:xfrm>
                  <a:off x="4285" y="3555"/>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33" name="Oval 193"/>
                <p:cNvSpPr>
                  <a:spLocks noChangeArrowheads="1"/>
                </p:cNvSpPr>
                <p:nvPr/>
              </p:nvSpPr>
              <p:spPr bwMode="auto">
                <a:xfrm>
                  <a:off x="4208" y="3483"/>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34" name="Oval 194"/>
                <p:cNvSpPr>
                  <a:spLocks noChangeArrowheads="1"/>
                </p:cNvSpPr>
                <p:nvPr/>
              </p:nvSpPr>
              <p:spPr bwMode="auto">
                <a:xfrm>
                  <a:off x="4208" y="3531"/>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343043" name="Group 195"/>
              <p:cNvGrpSpPr>
                <a:grpSpLocks/>
              </p:cNvGrpSpPr>
              <p:nvPr/>
            </p:nvGrpSpPr>
            <p:grpSpPr bwMode="auto">
              <a:xfrm>
                <a:off x="4337" y="3456"/>
                <a:ext cx="128" cy="236"/>
                <a:chOff x="4337" y="3456"/>
                <a:chExt cx="128" cy="236"/>
              </a:xfrm>
            </p:grpSpPr>
            <p:sp>
              <p:nvSpPr>
                <p:cNvPr id="343236" name="Rectangle 196"/>
                <p:cNvSpPr>
                  <a:spLocks noChangeArrowheads="1"/>
                </p:cNvSpPr>
                <p:nvPr/>
              </p:nvSpPr>
              <p:spPr bwMode="auto">
                <a:xfrm rot="203582">
                  <a:off x="4397" y="3471"/>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37" name="Oval 197"/>
                <p:cNvSpPr>
                  <a:spLocks noChangeArrowheads="1"/>
                </p:cNvSpPr>
                <p:nvPr/>
              </p:nvSpPr>
              <p:spPr bwMode="auto">
                <a:xfrm>
                  <a:off x="4414" y="345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38" name="Oval 198"/>
                <p:cNvSpPr>
                  <a:spLocks noChangeArrowheads="1"/>
                </p:cNvSpPr>
                <p:nvPr/>
              </p:nvSpPr>
              <p:spPr bwMode="auto">
                <a:xfrm>
                  <a:off x="4414"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39" name="Oval 199"/>
                <p:cNvSpPr>
                  <a:spLocks noChangeArrowheads="1"/>
                </p:cNvSpPr>
                <p:nvPr/>
              </p:nvSpPr>
              <p:spPr bwMode="auto">
                <a:xfrm>
                  <a:off x="4414"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40" name="Oval 200"/>
                <p:cNvSpPr>
                  <a:spLocks noChangeArrowheads="1"/>
                </p:cNvSpPr>
                <p:nvPr/>
              </p:nvSpPr>
              <p:spPr bwMode="auto">
                <a:xfrm>
                  <a:off x="4337"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41" name="Oval 201"/>
                <p:cNvSpPr>
                  <a:spLocks noChangeArrowheads="1"/>
                </p:cNvSpPr>
                <p:nvPr/>
              </p:nvSpPr>
              <p:spPr bwMode="auto">
                <a:xfrm>
                  <a:off x="4337" y="3528"/>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343047" name="Group 202"/>
              <p:cNvGrpSpPr>
                <a:grpSpLocks/>
              </p:cNvGrpSpPr>
              <p:nvPr/>
            </p:nvGrpSpPr>
            <p:grpSpPr bwMode="auto">
              <a:xfrm>
                <a:off x="4465" y="3480"/>
                <a:ext cx="128" cy="236"/>
                <a:chOff x="4465" y="3480"/>
                <a:chExt cx="128" cy="236"/>
              </a:xfrm>
            </p:grpSpPr>
            <p:sp>
              <p:nvSpPr>
                <p:cNvPr id="343243" name="Rectangle 203"/>
                <p:cNvSpPr>
                  <a:spLocks noChangeArrowheads="1"/>
                </p:cNvSpPr>
                <p:nvPr/>
              </p:nvSpPr>
              <p:spPr bwMode="auto">
                <a:xfrm rot="203582">
                  <a:off x="4525" y="3495"/>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44" name="Oval 204"/>
                <p:cNvSpPr>
                  <a:spLocks noChangeArrowheads="1"/>
                </p:cNvSpPr>
                <p:nvPr/>
              </p:nvSpPr>
              <p:spPr bwMode="auto">
                <a:xfrm>
                  <a:off x="4542" y="3480"/>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45" name="Oval 205"/>
                <p:cNvSpPr>
                  <a:spLocks noChangeArrowheads="1"/>
                </p:cNvSpPr>
                <p:nvPr/>
              </p:nvSpPr>
              <p:spPr bwMode="auto">
                <a:xfrm>
                  <a:off x="4542" y="3528"/>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46" name="Oval 206"/>
                <p:cNvSpPr>
                  <a:spLocks noChangeArrowheads="1"/>
                </p:cNvSpPr>
                <p:nvPr/>
              </p:nvSpPr>
              <p:spPr bwMode="auto">
                <a:xfrm>
                  <a:off x="4542" y="3576"/>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47" name="Oval 207"/>
                <p:cNvSpPr>
                  <a:spLocks noChangeArrowheads="1"/>
                </p:cNvSpPr>
                <p:nvPr/>
              </p:nvSpPr>
              <p:spPr bwMode="auto">
                <a:xfrm>
                  <a:off x="4465" y="3504"/>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48" name="Oval 208"/>
                <p:cNvSpPr>
                  <a:spLocks noChangeArrowheads="1"/>
                </p:cNvSpPr>
                <p:nvPr/>
              </p:nvSpPr>
              <p:spPr bwMode="auto">
                <a:xfrm>
                  <a:off x="4465" y="3552"/>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343049" name="Group 209"/>
              <p:cNvGrpSpPr>
                <a:grpSpLocks/>
              </p:cNvGrpSpPr>
              <p:nvPr/>
            </p:nvGrpSpPr>
            <p:grpSpPr bwMode="auto">
              <a:xfrm>
                <a:off x="4593" y="3480"/>
                <a:ext cx="129" cy="236"/>
                <a:chOff x="4593" y="3480"/>
                <a:chExt cx="129" cy="236"/>
              </a:xfrm>
            </p:grpSpPr>
            <p:sp>
              <p:nvSpPr>
                <p:cNvPr id="343250" name="Rectangle 210"/>
                <p:cNvSpPr>
                  <a:spLocks noChangeArrowheads="1"/>
                </p:cNvSpPr>
                <p:nvPr/>
              </p:nvSpPr>
              <p:spPr bwMode="auto">
                <a:xfrm rot="203582">
                  <a:off x="4653" y="3495"/>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51" name="Oval 211"/>
                <p:cNvSpPr>
                  <a:spLocks noChangeArrowheads="1"/>
                </p:cNvSpPr>
                <p:nvPr/>
              </p:nvSpPr>
              <p:spPr bwMode="auto">
                <a:xfrm>
                  <a:off x="4670" y="3480"/>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52" name="Oval 212"/>
                <p:cNvSpPr>
                  <a:spLocks noChangeArrowheads="1"/>
                </p:cNvSpPr>
                <p:nvPr/>
              </p:nvSpPr>
              <p:spPr bwMode="auto">
                <a:xfrm>
                  <a:off x="4670"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53" name="Oval 213"/>
                <p:cNvSpPr>
                  <a:spLocks noChangeArrowheads="1"/>
                </p:cNvSpPr>
                <p:nvPr/>
              </p:nvSpPr>
              <p:spPr bwMode="auto">
                <a:xfrm>
                  <a:off x="4670"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54" name="Oval 214"/>
                <p:cNvSpPr>
                  <a:spLocks noChangeArrowheads="1"/>
                </p:cNvSpPr>
                <p:nvPr/>
              </p:nvSpPr>
              <p:spPr bwMode="auto">
                <a:xfrm>
                  <a:off x="4593"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55" name="Oval 215"/>
                <p:cNvSpPr>
                  <a:spLocks noChangeArrowheads="1"/>
                </p:cNvSpPr>
                <p:nvPr/>
              </p:nvSpPr>
              <p:spPr bwMode="auto">
                <a:xfrm>
                  <a:off x="4593" y="3552"/>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343050" name="Group 216"/>
              <p:cNvGrpSpPr>
                <a:grpSpLocks/>
              </p:cNvGrpSpPr>
              <p:nvPr/>
            </p:nvGrpSpPr>
            <p:grpSpPr bwMode="auto">
              <a:xfrm>
                <a:off x="4747" y="3504"/>
                <a:ext cx="129" cy="236"/>
                <a:chOff x="4747" y="3504"/>
                <a:chExt cx="129" cy="236"/>
              </a:xfrm>
            </p:grpSpPr>
            <p:sp>
              <p:nvSpPr>
                <p:cNvPr id="343257" name="Rectangle 217"/>
                <p:cNvSpPr>
                  <a:spLocks noChangeArrowheads="1"/>
                </p:cNvSpPr>
                <p:nvPr/>
              </p:nvSpPr>
              <p:spPr bwMode="auto">
                <a:xfrm rot="203582">
                  <a:off x="4807" y="3519"/>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58" name="Oval 218"/>
                <p:cNvSpPr>
                  <a:spLocks noChangeArrowheads="1"/>
                </p:cNvSpPr>
                <p:nvPr/>
              </p:nvSpPr>
              <p:spPr bwMode="auto">
                <a:xfrm>
                  <a:off x="4824"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59" name="Oval 219"/>
                <p:cNvSpPr>
                  <a:spLocks noChangeArrowheads="1"/>
                </p:cNvSpPr>
                <p:nvPr/>
              </p:nvSpPr>
              <p:spPr bwMode="auto">
                <a:xfrm>
                  <a:off x="4824" y="3552"/>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60" name="Oval 220"/>
                <p:cNvSpPr>
                  <a:spLocks noChangeArrowheads="1"/>
                </p:cNvSpPr>
                <p:nvPr/>
              </p:nvSpPr>
              <p:spPr bwMode="auto">
                <a:xfrm>
                  <a:off x="4824" y="3600"/>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61" name="Oval 221"/>
                <p:cNvSpPr>
                  <a:spLocks noChangeArrowheads="1"/>
                </p:cNvSpPr>
                <p:nvPr/>
              </p:nvSpPr>
              <p:spPr bwMode="auto">
                <a:xfrm>
                  <a:off x="4747"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62" name="Oval 222"/>
                <p:cNvSpPr>
                  <a:spLocks noChangeArrowheads="1"/>
                </p:cNvSpPr>
                <p:nvPr/>
              </p:nvSpPr>
              <p:spPr bwMode="auto">
                <a:xfrm>
                  <a:off x="4747"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343057" name="Group 223"/>
              <p:cNvGrpSpPr>
                <a:grpSpLocks/>
              </p:cNvGrpSpPr>
              <p:nvPr/>
            </p:nvGrpSpPr>
            <p:grpSpPr bwMode="auto">
              <a:xfrm>
                <a:off x="4901" y="3504"/>
                <a:ext cx="129" cy="236"/>
                <a:chOff x="4901" y="3504"/>
                <a:chExt cx="129" cy="236"/>
              </a:xfrm>
            </p:grpSpPr>
            <p:sp>
              <p:nvSpPr>
                <p:cNvPr id="343264" name="Rectangle 224"/>
                <p:cNvSpPr>
                  <a:spLocks noChangeArrowheads="1"/>
                </p:cNvSpPr>
                <p:nvPr/>
              </p:nvSpPr>
              <p:spPr bwMode="auto">
                <a:xfrm rot="203582">
                  <a:off x="4961" y="3519"/>
                  <a:ext cx="22"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65" name="Oval 225"/>
                <p:cNvSpPr>
                  <a:spLocks noChangeArrowheads="1"/>
                </p:cNvSpPr>
                <p:nvPr/>
              </p:nvSpPr>
              <p:spPr bwMode="auto">
                <a:xfrm>
                  <a:off x="4978" y="3504"/>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66" name="Oval 226"/>
                <p:cNvSpPr>
                  <a:spLocks noChangeArrowheads="1"/>
                </p:cNvSpPr>
                <p:nvPr/>
              </p:nvSpPr>
              <p:spPr bwMode="auto">
                <a:xfrm>
                  <a:off x="4978" y="3552"/>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67" name="Oval 227"/>
                <p:cNvSpPr>
                  <a:spLocks noChangeArrowheads="1"/>
                </p:cNvSpPr>
                <p:nvPr/>
              </p:nvSpPr>
              <p:spPr bwMode="auto">
                <a:xfrm>
                  <a:off x="4978" y="3600"/>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68" name="Oval 228"/>
                <p:cNvSpPr>
                  <a:spLocks noChangeArrowheads="1"/>
                </p:cNvSpPr>
                <p:nvPr/>
              </p:nvSpPr>
              <p:spPr bwMode="auto">
                <a:xfrm>
                  <a:off x="4901" y="3528"/>
                  <a:ext cx="52"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69" name="Oval 229"/>
                <p:cNvSpPr>
                  <a:spLocks noChangeArrowheads="1"/>
                </p:cNvSpPr>
                <p:nvPr/>
              </p:nvSpPr>
              <p:spPr bwMode="auto">
                <a:xfrm>
                  <a:off x="4901" y="3576"/>
                  <a:ext cx="52"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nvGrpSpPr>
              <p:cNvPr id="343064" name="Group 230"/>
              <p:cNvGrpSpPr>
                <a:grpSpLocks/>
              </p:cNvGrpSpPr>
              <p:nvPr/>
            </p:nvGrpSpPr>
            <p:grpSpPr bwMode="auto">
              <a:xfrm>
                <a:off x="5030" y="3528"/>
                <a:ext cx="128" cy="236"/>
                <a:chOff x="5030" y="3528"/>
                <a:chExt cx="128" cy="236"/>
              </a:xfrm>
            </p:grpSpPr>
            <p:sp>
              <p:nvSpPr>
                <p:cNvPr id="343271" name="Rectangle 231"/>
                <p:cNvSpPr>
                  <a:spLocks noChangeArrowheads="1"/>
                </p:cNvSpPr>
                <p:nvPr/>
              </p:nvSpPr>
              <p:spPr bwMode="auto">
                <a:xfrm rot="203582">
                  <a:off x="5090" y="3543"/>
                  <a:ext cx="21"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272" name="Oval 232"/>
                <p:cNvSpPr>
                  <a:spLocks noChangeArrowheads="1"/>
                </p:cNvSpPr>
                <p:nvPr/>
              </p:nvSpPr>
              <p:spPr bwMode="auto">
                <a:xfrm>
                  <a:off x="5107" y="3528"/>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73" name="Oval 233"/>
                <p:cNvSpPr>
                  <a:spLocks noChangeArrowheads="1"/>
                </p:cNvSpPr>
                <p:nvPr/>
              </p:nvSpPr>
              <p:spPr bwMode="auto">
                <a:xfrm>
                  <a:off x="5107" y="3576"/>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74" name="Oval 234"/>
                <p:cNvSpPr>
                  <a:spLocks noChangeArrowheads="1"/>
                </p:cNvSpPr>
                <p:nvPr/>
              </p:nvSpPr>
              <p:spPr bwMode="auto">
                <a:xfrm>
                  <a:off x="5107" y="3624"/>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75" name="Oval 235"/>
                <p:cNvSpPr>
                  <a:spLocks noChangeArrowheads="1"/>
                </p:cNvSpPr>
                <p:nvPr/>
              </p:nvSpPr>
              <p:spPr bwMode="auto">
                <a:xfrm>
                  <a:off x="5030" y="3552"/>
                  <a:ext cx="51" cy="48"/>
                </a:xfrm>
                <a:prstGeom prst="ellipse">
                  <a:avLst/>
                </a:prstGeom>
                <a:solidFill>
                  <a:schemeClr val="folHlink"/>
                </a:solidFill>
                <a:ln w="9525">
                  <a:solidFill>
                    <a:schemeClr val="accent1"/>
                  </a:solidFill>
                  <a:round/>
                  <a:headEnd/>
                  <a:tailEnd/>
                </a:ln>
                <a:effectLst/>
              </p:spPr>
              <p:txBody>
                <a:bodyPr wrap="none" anchor="ctr"/>
                <a:lstStyle/>
                <a:p>
                  <a:endParaRPr lang="en-US"/>
                </a:p>
              </p:txBody>
            </p:sp>
            <p:sp>
              <p:nvSpPr>
                <p:cNvPr id="343276" name="Oval 236"/>
                <p:cNvSpPr>
                  <a:spLocks noChangeArrowheads="1"/>
                </p:cNvSpPr>
                <p:nvPr/>
              </p:nvSpPr>
              <p:spPr bwMode="auto">
                <a:xfrm>
                  <a:off x="5030" y="3600"/>
                  <a:ext cx="51" cy="47"/>
                </a:xfrm>
                <a:prstGeom prst="ellipse">
                  <a:avLst/>
                </a:prstGeom>
                <a:solidFill>
                  <a:schemeClr val="folHlink"/>
                </a:solidFill>
                <a:ln w="9525">
                  <a:solidFill>
                    <a:schemeClr val="accent1"/>
                  </a:solidFill>
                  <a:round/>
                  <a:headEnd/>
                  <a:tailEnd/>
                </a:ln>
                <a:effectLst/>
              </p:spPr>
              <p:txBody>
                <a:bodyPr wrap="none" anchor="ctr"/>
                <a:lstStyle/>
                <a:p>
                  <a:endParaRPr lang="en-US"/>
                </a:p>
              </p:txBody>
            </p:sp>
          </p:grpSp>
        </p:grpSp>
      </p:grpSp>
      <p:grpSp>
        <p:nvGrpSpPr>
          <p:cNvPr id="343071" name="Group 237"/>
          <p:cNvGrpSpPr>
            <a:grpSpLocks/>
          </p:cNvGrpSpPr>
          <p:nvPr/>
        </p:nvGrpSpPr>
        <p:grpSpPr bwMode="auto">
          <a:xfrm>
            <a:off x="304800" y="3429000"/>
            <a:ext cx="2133600" cy="1447800"/>
            <a:chOff x="144" y="2304"/>
            <a:chExt cx="1344" cy="912"/>
          </a:xfrm>
        </p:grpSpPr>
        <p:sp>
          <p:nvSpPr>
            <p:cNvPr id="343278" name="Rectangle 238"/>
            <p:cNvSpPr>
              <a:spLocks noChangeArrowheads="1"/>
            </p:cNvSpPr>
            <p:nvPr/>
          </p:nvSpPr>
          <p:spPr bwMode="auto">
            <a:xfrm rot="203582">
              <a:off x="144" y="2785"/>
              <a:ext cx="1096" cy="431"/>
            </a:xfrm>
            <a:prstGeom prst="rect">
              <a:avLst/>
            </a:prstGeom>
            <a:solidFill>
              <a:schemeClr val="bg2"/>
            </a:solidFill>
            <a:ln w="9525">
              <a:miter lim="800000"/>
              <a:headEnd/>
              <a:tailEnd/>
            </a:ln>
            <a:effectLst/>
            <a:scene3d>
              <a:camera prst="legacyObliqueTopRight"/>
              <a:lightRig rig="legacyFlat4" dir="t"/>
            </a:scene3d>
            <a:sp3d extrusionH="1497000" prstMaterial="legacyPlastic">
              <a:bevelT w="13500" h="13500" prst="angle"/>
              <a:bevelB w="13500" h="13500" prst="angle"/>
              <a:extrusionClr>
                <a:schemeClr val="bg2"/>
              </a:extrusionClr>
            </a:sp3d>
          </p:spPr>
          <p:txBody>
            <a:bodyPr wrap="none" anchor="ctr">
              <a:flatTx/>
            </a:bodyPr>
            <a:lstStyle/>
            <a:p>
              <a:endParaRPr lang="en-US"/>
            </a:p>
          </p:txBody>
        </p:sp>
        <p:grpSp>
          <p:nvGrpSpPr>
            <p:cNvPr id="343078" name="Group 239"/>
            <p:cNvGrpSpPr>
              <a:grpSpLocks/>
            </p:cNvGrpSpPr>
            <p:nvPr/>
          </p:nvGrpSpPr>
          <p:grpSpPr bwMode="auto">
            <a:xfrm>
              <a:off x="1001" y="2352"/>
              <a:ext cx="487" cy="289"/>
              <a:chOff x="240" y="3600"/>
              <a:chExt cx="487" cy="289"/>
            </a:xfrm>
          </p:grpSpPr>
          <p:grpSp>
            <p:nvGrpSpPr>
              <p:cNvPr id="343085" name="Group 240"/>
              <p:cNvGrpSpPr>
                <a:grpSpLocks/>
              </p:cNvGrpSpPr>
              <p:nvPr/>
            </p:nvGrpSpPr>
            <p:grpSpPr bwMode="auto">
              <a:xfrm>
                <a:off x="240" y="3644"/>
                <a:ext cx="70" cy="201"/>
                <a:chOff x="2064" y="1872"/>
                <a:chExt cx="144" cy="912"/>
              </a:xfrm>
            </p:grpSpPr>
            <p:sp>
              <p:nvSpPr>
                <p:cNvPr id="343281" name="Rectangle 241"/>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282" name="Line 242"/>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283" name="Line 243"/>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284" name="Line 244"/>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285" name="Line 245"/>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286" name="Line 246"/>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287" name="Line 247"/>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288" name="Line 248"/>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289" name="Line 249"/>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290" name="Line 250"/>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291" name="Line 251"/>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092" name="Group 252"/>
              <p:cNvGrpSpPr>
                <a:grpSpLocks/>
              </p:cNvGrpSpPr>
              <p:nvPr/>
            </p:nvGrpSpPr>
            <p:grpSpPr bwMode="auto">
              <a:xfrm>
                <a:off x="588" y="3667"/>
                <a:ext cx="139" cy="111"/>
                <a:chOff x="2304" y="2256"/>
                <a:chExt cx="432" cy="576"/>
              </a:xfrm>
            </p:grpSpPr>
            <p:sp>
              <p:nvSpPr>
                <p:cNvPr id="343293" name="Rectangle 253"/>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294" name="Line 254"/>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295" name="Line 255"/>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296" name="Line 256"/>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297" name="Line 257"/>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298" name="AutoShape 258"/>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nvGrpSpPr>
              <p:cNvPr id="343099" name="Group 259"/>
              <p:cNvGrpSpPr>
                <a:grpSpLocks/>
              </p:cNvGrpSpPr>
              <p:nvPr/>
            </p:nvGrpSpPr>
            <p:grpSpPr bwMode="auto">
              <a:xfrm>
                <a:off x="426" y="3644"/>
                <a:ext cx="139" cy="112"/>
                <a:chOff x="2304" y="2256"/>
                <a:chExt cx="432" cy="576"/>
              </a:xfrm>
            </p:grpSpPr>
            <p:sp>
              <p:nvSpPr>
                <p:cNvPr id="343300" name="Rectangle 260"/>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01" name="Line 261"/>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302" name="Line 262"/>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303" name="Line 263"/>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304" name="Line 264"/>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305" name="AutoShape 265"/>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nvGrpSpPr>
              <p:cNvPr id="343106" name="Group 266"/>
              <p:cNvGrpSpPr>
                <a:grpSpLocks/>
              </p:cNvGrpSpPr>
              <p:nvPr/>
            </p:nvGrpSpPr>
            <p:grpSpPr bwMode="auto">
              <a:xfrm>
                <a:off x="402" y="3600"/>
                <a:ext cx="70" cy="200"/>
                <a:chOff x="2064" y="1872"/>
                <a:chExt cx="144" cy="912"/>
              </a:xfrm>
            </p:grpSpPr>
            <p:sp>
              <p:nvSpPr>
                <p:cNvPr id="343307" name="Rectangle 267"/>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08" name="Line 268"/>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309" name="Line 269"/>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310" name="Line 270"/>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311" name="Line 271"/>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312" name="Line 272"/>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313" name="Line 273"/>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314" name="Line 274"/>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315" name="Line 275"/>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316" name="Line 276"/>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317" name="Line 277"/>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107" name="Group 278"/>
              <p:cNvGrpSpPr>
                <a:grpSpLocks/>
              </p:cNvGrpSpPr>
              <p:nvPr/>
            </p:nvGrpSpPr>
            <p:grpSpPr bwMode="auto">
              <a:xfrm>
                <a:off x="518" y="3689"/>
                <a:ext cx="70" cy="200"/>
                <a:chOff x="2064" y="1872"/>
                <a:chExt cx="144" cy="912"/>
              </a:xfrm>
            </p:grpSpPr>
            <p:sp>
              <p:nvSpPr>
                <p:cNvPr id="343319" name="Rectangle 279"/>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20" name="Line 280"/>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321" name="Line 281"/>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322" name="Line 282"/>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323" name="Line 283"/>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324" name="Line 284"/>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325" name="Line 285"/>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326" name="Line 286"/>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327" name="Line 287"/>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328" name="Line 288"/>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329" name="Line 289"/>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114" name="Group 290"/>
              <p:cNvGrpSpPr>
                <a:grpSpLocks/>
              </p:cNvGrpSpPr>
              <p:nvPr/>
            </p:nvGrpSpPr>
            <p:grpSpPr bwMode="auto">
              <a:xfrm>
                <a:off x="286" y="3756"/>
                <a:ext cx="140" cy="111"/>
                <a:chOff x="2304" y="2256"/>
                <a:chExt cx="432" cy="576"/>
              </a:xfrm>
            </p:grpSpPr>
            <p:sp>
              <p:nvSpPr>
                <p:cNvPr id="343331" name="Rectangle 291"/>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32" name="Line 292"/>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333" name="Line 293"/>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334" name="Line 294"/>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335" name="Line 295"/>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336" name="AutoShape 296"/>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grpSp>
          <p:nvGrpSpPr>
            <p:cNvPr id="343121" name="Group 297"/>
            <p:cNvGrpSpPr>
              <a:grpSpLocks/>
            </p:cNvGrpSpPr>
            <p:nvPr/>
          </p:nvGrpSpPr>
          <p:grpSpPr bwMode="auto">
            <a:xfrm>
              <a:off x="336" y="2447"/>
              <a:ext cx="487" cy="289"/>
              <a:chOff x="240" y="3600"/>
              <a:chExt cx="487" cy="289"/>
            </a:xfrm>
          </p:grpSpPr>
          <p:grpSp>
            <p:nvGrpSpPr>
              <p:cNvPr id="343128" name="Group 298"/>
              <p:cNvGrpSpPr>
                <a:grpSpLocks/>
              </p:cNvGrpSpPr>
              <p:nvPr/>
            </p:nvGrpSpPr>
            <p:grpSpPr bwMode="auto">
              <a:xfrm>
                <a:off x="240" y="3644"/>
                <a:ext cx="70" cy="201"/>
                <a:chOff x="2064" y="1872"/>
                <a:chExt cx="144" cy="912"/>
              </a:xfrm>
            </p:grpSpPr>
            <p:sp>
              <p:nvSpPr>
                <p:cNvPr id="343339" name="Rectangle 299"/>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40" name="Line 300"/>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341" name="Line 301"/>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342" name="Line 302"/>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343" name="Line 303"/>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344" name="Line 304"/>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345" name="Line 305"/>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346" name="Line 306"/>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347" name="Line 307"/>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348" name="Line 308"/>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349" name="Line 309"/>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135" name="Group 310"/>
              <p:cNvGrpSpPr>
                <a:grpSpLocks/>
              </p:cNvGrpSpPr>
              <p:nvPr/>
            </p:nvGrpSpPr>
            <p:grpSpPr bwMode="auto">
              <a:xfrm>
                <a:off x="588" y="3667"/>
                <a:ext cx="139" cy="111"/>
                <a:chOff x="2304" y="2256"/>
                <a:chExt cx="432" cy="576"/>
              </a:xfrm>
            </p:grpSpPr>
            <p:sp>
              <p:nvSpPr>
                <p:cNvPr id="343351" name="Rectangle 311"/>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52" name="Line 312"/>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353" name="Line 313"/>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354" name="Line 314"/>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355" name="Line 315"/>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356" name="AutoShape 316"/>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nvGrpSpPr>
              <p:cNvPr id="343142" name="Group 317"/>
              <p:cNvGrpSpPr>
                <a:grpSpLocks/>
              </p:cNvGrpSpPr>
              <p:nvPr/>
            </p:nvGrpSpPr>
            <p:grpSpPr bwMode="auto">
              <a:xfrm>
                <a:off x="426" y="3644"/>
                <a:ext cx="139" cy="112"/>
                <a:chOff x="2304" y="2256"/>
                <a:chExt cx="432" cy="576"/>
              </a:xfrm>
            </p:grpSpPr>
            <p:sp>
              <p:nvSpPr>
                <p:cNvPr id="343358" name="Rectangle 318"/>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59" name="Line 319"/>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360" name="Line 320"/>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361" name="Line 321"/>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362" name="Line 322"/>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363" name="AutoShape 323"/>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nvGrpSpPr>
              <p:cNvPr id="343149" name="Group 324"/>
              <p:cNvGrpSpPr>
                <a:grpSpLocks/>
              </p:cNvGrpSpPr>
              <p:nvPr/>
            </p:nvGrpSpPr>
            <p:grpSpPr bwMode="auto">
              <a:xfrm>
                <a:off x="402" y="3600"/>
                <a:ext cx="70" cy="200"/>
                <a:chOff x="2064" y="1872"/>
                <a:chExt cx="144" cy="912"/>
              </a:xfrm>
            </p:grpSpPr>
            <p:sp>
              <p:nvSpPr>
                <p:cNvPr id="343365" name="Rectangle 325"/>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66" name="Line 326"/>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367" name="Line 327"/>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368" name="Line 328"/>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369" name="Line 329"/>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370" name="Line 330"/>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371" name="Line 331"/>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372" name="Line 332"/>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373" name="Line 333"/>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374" name="Line 334"/>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375" name="Line 335"/>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156" name="Group 336"/>
              <p:cNvGrpSpPr>
                <a:grpSpLocks/>
              </p:cNvGrpSpPr>
              <p:nvPr/>
            </p:nvGrpSpPr>
            <p:grpSpPr bwMode="auto">
              <a:xfrm>
                <a:off x="518" y="3689"/>
                <a:ext cx="70" cy="200"/>
                <a:chOff x="2064" y="1872"/>
                <a:chExt cx="144" cy="912"/>
              </a:xfrm>
            </p:grpSpPr>
            <p:sp>
              <p:nvSpPr>
                <p:cNvPr id="343377" name="Rectangle 337"/>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78" name="Line 338"/>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379" name="Line 339"/>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380" name="Line 340"/>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381" name="Line 341"/>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382" name="Line 342"/>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383" name="Line 343"/>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384" name="Line 344"/>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385" name="Line 345"/>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386" name="Line 346"/>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387" name="Line 347"/>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163" name="Group 348"/>
              <p:cNvGrpSpPr>
                <a:grpSpLocks/>
              </p:cNvGrpSpPr>
              <p:nvPr/>
            </p:nvGrpSpPr>
            <p:grpSpPr bwMode="auto">
              <a:xfrm>
                <a:off x="286" y="3756"/>
                <a:ext cx="140" cy="111"/>
                <a:chOff x="2304" y="2256"/>
                <a:chExt cx="432" cy="576"/>
              </a:xfrm>
            </p:grpSpPr>
            <p:sp>
              <p:nvSpPr>
                <p:cNvPr id="343389" name="Rectangle 349"/>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90" name="Line 350"/>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391" name="Line 351"/>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392" name="Line 352"/>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393" name="Line 353"/>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394" name="AutoShape 354"/>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grpSp>
          <p:nvGrpSpPr>
            <p:cNvPr id="343164" name="Group 355"/>
            <p:cNvGrpSpPr>
              <a:grpSpLocks/>
            </p:cNvGrpSpPr>
            <p:nvPr/>
          </p:nvGrpSpPr>
          <p:grpSpPr bwMode="auto">
            <a:xfrm>
              <a:off x="528" y="2304"/>
              <a:ext cx="487" cy="289"/>
              <a:chOff x="240" y="3600"/>
              <a:chExt cx="487" cy="289"/>
            </a:xfrm>
          </p:grpSpPr>
          <p:grpSp>
            <p:nvGrpSpPr>
              <p:cNvPr id="343171" name="Group 356"/>
              <p:cNvGrpSpPr>
                <a:grpSpLocks/>
              </p:cNvGrpSpPr>
              <p:nvPr/>
            </p:nvGrpSpPr>
            <p:grpSpPr bwMode="auto">
              <a:xfrm>
                <a:off x="240" y="3644"/>
                <a:ext cx="70" cy="201"/>
                <a:chOff x="2064" y="1872"/>
                <a:chExt cx="144" cy="912"/>
              </a:xfrm>
            </p:grpSpPr>
            <p:sp>
              <p:nvSpPr>
                <p:cNvPr id="343397" name="Rectangle 357"/>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398" name="Line 358"/>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399" name="Line 359"/>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400" name="Line 360"/>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401" name="Line 361"/>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402" name="Line 362"/>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403" name="Line 363"/>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404" name="Line 364"/>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405" name="Line 365"/>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406" name="Line 366"/>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407" name="Line 367"/>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178" name="Group 368"/>
              <p:cNvGrpSpPr>
                <a:grpSpLocks/>
              </p:cNvGrpSpPr>
              <p:nvPr/>
            </p:nvGrpSpPr>
            <p:grpSpPr bwMode="auto">
              <a:xfrm>
                <a:off x="588" y="3667"/>
                <a:ext cx="139" cy="111"/>
                <a:chOff x="2304" y="2256"/>
                <a:chExt cx="432" cy="576"/>
              </a:xfrm>
            </p:grpSpPr>
            <p:sp>
              <p:nvSpPr>
                <p:cNvPr id="343409" name="Rectangle 369"/>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410" name="Line 370"/>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411" name="Line 371"/>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412" name="Line 372"/>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413" name="Line 373"/>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414" name="AutoShape 374"/>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nvGrpSpPr>
              <p:cNvPr id="343185" name="Group 375"/>
              <p:cNvGrpSpPr>
                <a:grpSpLocks/>
              </p:cNvGrpSpPr>
              <p:nvPr/>
            </p:nvGrpSpPr>
            <p:grpSpPr bwMode="auto">
              <a:xfrm>
                <a:off x="426" y="3644"/>
                <a:ext cx="139" cy="112"/>
                <a:chOff x="2304" y="2256"/>
                <a:chExt cx="432" cy="576"/>
              </a:xfrm>
            </p:grpSpPr>
            <p:sp>
              <p:nvSpPr>
                <p:cNvPr id="343416" name="Rectangle 376"/>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417" name="Line 377"/>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418" name="Line 378"/>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419" name="Line 379"/>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420" name="Line 380"/>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421" name="AutoShape 381"/>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nvGrpSpPr>
              <p:cNvPr id="343192" name="Group 382"/>
              <p:cNvGrpSpPr>
                <a:grpSpLocks/>
              </p:cNvGrpSpPr>
              <p:nvPr/>
            </p:nvGrpSpPr>
            <p:grpSpPr bwMode="auto">
              <a:xfrm>
                <a:off x="402" y="3600"/>
                <a:ext cx="70" cy="200"/>
                <a:chOff x="2064" y="1872"/>
                <a:chExt cx="144" cy="912"/>
              </a:xfrm>
            </p:grpSpPr>
            <p:sp>
              <p:nvSpPr>
                <p:cNvPr id="343423" name="Rectangle 383"/>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424" name="Line 384"/>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425" name="Line 385"/>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426" name="Line 386"/>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427" name="Line 387"/>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428" name="Line 388"/>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429" name="Line 389"/>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430" name="Line 390"/>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431" name="Line 391"/>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432" name="Line 392"/>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433" name="Line 393"/>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199" name="Group 394"/>
              <p:cNvGrpSpPr>
                <a:grpSpLocks/>
              </p:cNvGrpSpPr>
              <p:nvPr/>
            </p:nvGrpSpPr>
            <p:grpSpPr bwMode="auto">
              <a:xfrm>
                <a:off x="518" y="3689"/>
                <a:ext cx="70" cy="200"/>
                <a:chOff x="2064" y="1872"/>
                <a:chExt cx="144" cy="912"/>
              </a:xfrm>
            </p:grpSpPr>
            <p:sp>
              <p:nvSpPr>
                <p:cNvPr id="343435" name="Rectangle 395"/>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436" name="Line 396"/>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437" name="Line 397"/>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438" name="Line 398"/>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439" name="Line 399"/>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440" name="Line 400"/>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441" name="Line 401"/>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442" name="Line 402"/>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443" name="Line 403"/>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444" name="Line 404"/>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445" name="Line 405"/>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206" name="Group 406"/>
              <p:cNvGrpSpPr>
                <a:grpSpLocks/>
              </p:cNvGrpSpPr>
              <p:nvPr/>
            </p:nvGrpSpPr>
            <p:grpSpPr bwMode="auto">
              <a:xfrm>
                <a:off x="286" y="3756"/>
                <a:ext cx="140" cy="111"/>
                <a:chOff x="2304" y="2256"/>
                <a:chExt cx="432" cy="576"/>
              </a:xfrm>
            </p:grpSpPr>
            <p:sp>
              <p:nvSpPr>
                <p:cNvPr id="343447" name="Rectangle 407"/>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448" name="Line 408"/>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449" name="Line 409"/>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450" name="Line 410"/>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451" name="Line 411"/>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452" name="AutoShape 412"/>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grpSp>
          <p:nvGrpSpPr>
            <p:cNvPr id="343213" name="Group 413"/>
            <p:cNvGrpSpPr>
              <a:grpSpLocks/>
            </p:cNvGrpSpPr>
            <p:nvPr/>
          </p:nvGrpSpPr>
          <p:grpSpPr bwMode="auto">
            <a:xfrm>
              <a:off x="864" y="2496"/>
              <a:ext cx="487" cy="289"/>
              <a:chOff x="240" y="3600"/>
              <a:chExt cx="487" cy="289"/>
            </a:xfrm>
          </p:grpSpPr>
          <p:grpSp>
            <p:nvGrpSpPr>
              <p:cNvPr id="343220" name="Group 414"/>
              <p:cNvGrpSpPr>
                <a:grpSpLocks/>
              </p:cNvGrpSpPr>
              <p:nvPr/>
            </p:nvGrpSpPr>
            <p:grpSpPr bwMode="auto">
              <a:xfrm>
                <a:off x="240" y="3644"/>
                <a:ext cx="70" cy="201"/>
                <a:chOff x="2064" y="1872"/>
                <a:chExt cx="144" cy="912"/>
              </a:xfrm>
            </p:grpSpPr>
            <p:sp>
              <p:nvSpPr>
                <p:cNvPr id="343455" name="Rectangle 415"/>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456" name="Line 416"/>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457" name="Line 417"/>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458" name="Line 418"/>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459" name="Line 419"/>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460" name="Line 420"/>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461" name="Line 421"/>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462" name="Line 422"/>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463" name="Line 423"/>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464" name="Line 424"/>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465" name="Line 425"/>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221" name="Group 426"/>
              <p:cNvGrpSpPr>
                <a:grpSpLocks/>
              </p:cNvGrpSpPr>
              <p:nvPr/>
            </p:nvGrpSpPr>
            <p:grpSpPr bwMode="auto">
              <a:xfrm>
                <a:off x="588" y="3667"/>
                <a:ext cx="139" cy="111"/>
                <a:chOff x="2304" y="2256"/>
                <a:chExt cx="432" cy="576"/>
              </a:xfrm>
            </p:grpSpPr>
            <p:sp>
              <p:nvSpPr>
                <p:cNvPr id="343467" name="Rectangle 427"/>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468" name="Line 428"/>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469" name="Line 429"/>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470" name="Line 430"/>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471" name="Line 431"/>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472" name="AutoShape 432"/>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nvGrpSpPr>
              <p:cNvPr id="343228" name="Group 433"/>
              <p:cNvGrpSpPr>
                <a:grpSpLocks/>
              </p:cNvGrpSpPr>
              <p:nvPr/>
            </p:nvGrpSpPr>
            <p:grpSpPr bwMode="auto">
              <a:xfrm>
                <a:off x="426" y="3644"/>
                <a:ext cx="139" cy="112"/>
                <a:chOff x="2304" y="2256"/>
                <a:chExt cx="432" cy="576"/>
              </a:xfrm>
            </p:grpSpPr>
            <p:sp>
              <p:nvSpPr>
                <p:cNvPr id="343474" name="Rectangle 434"/>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475" name="Line 435"/>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476" name="Line 436"/>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477" name="Line 437"/>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478" name="Line 438"/>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479" name="AutoShape 439"/>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nvGrpSpPr>
              <p:cNvPr id="343235" name="Group 440"/>
              <p:cNvGrpSpPr>
                <a:grpSpLocks/>
              </p:cNvGrpSpPr>
              <p:nvPr/>
            </p:nvGrpSpPr>
            <p:grpSpPr bwMode="auto">
              <a:xfrm>
                <a:off x="402" y="3600"/>
                <a:ext cx="70" cy="200"/>
                <a:chOff x="2064" y="1872"/>
                <a:chExt cx="144" cy="912"/>
              </a:xfrm>
            </p:grpSpPr>
            <p:sp>
              <p:nvSpPr>
                <p:cNvPr id="343481" name="Rectangle 441"/>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482" name="Line 442"/>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483" name="Line 443"/>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484" name="Line 444"/>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485" name="Line 445"/>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486" name="Line 446"/>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487" name="Line 447"/>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488" name="Line 448"/>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489" name="Line 449"/>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490" name="Line 450"/>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491" name="Line 451"/>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242" name="Group 452"/>
              <p:cNvGrpSpPr>
                <a:grpSpLocks/>
              </p:cNvGrpSpPr>
              <p:nvPr/>
            </p:nvGrpSpPr>
            <p:grpSpPr bwMode="auto">
              <a:xfrm>
                <a:off x="518" y="3689"/>
                <a:ext cx="70" cy="200"/>
                <a:chOff x="2064" y="1872"/>
                <a:chExt cx="144" cy="912"/>
              </a:xfrm>
            </p:grpSpPr>
            <p:sp>
              <p:nvSpPr>
                <p:cNvPr id="343493" name="Rectangle 453"/>
                <p:cNvSpPr>
                  <a:spLocks noChangeArrowheads="1"/>
                </p:cNvSpPr>
                <p:nvPr/>
              </p:nvSpPr>
              <p:spPr bwMode="auto">
                <a:xfrm>
                  <a:off x="2064" y="1872"/>
                  <a:ext cx="144" cy="912"/>
                </a:xfrm>
                <a:prstGeom prst="rect">
                  <a:avLst/>
                </a:prstGeom>
                <a:solidFill>
                  <a:srgbClr val="A9A983"/>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494" name="Line 454"/>
                <p:cNvSpPr>
                  <a:spLocks noChangeShapeType="1"/>
                </p:cNvSpPr>
                <p:nvPr/>
              </p:nvSpPr>
              <p:spPr bwMode="auto">
                <a:xfrm>
                  <a:off x="2112" y="1872"/>
                  <a:ext cx="0" cy="912"/>
                </a:xfrm>
                <a:prstGeom prst="line">
                  <a:avLst/>
                </a:prstGeom>
                <a:noFill/>
                <a:ln w="9525">
                  <a:solidFill>
                    <a:srgbClr val="FFFFFF"/>
                  </a:solidFill>
                  <a:round/>
                  <a:headEnd/>
                  <a:tailEnd/>
                </a:ln>
                <a:effectLst/>
              </p:spPr>
              <p:txBody>
                <a:bodyPr wrap="none" anchor="ctr"/>
                <a:lstStyle/>
                <a:p>
                  <a:endParaRPr lang="en-US"/>
                </a:p>
              </p:txBody>
            </p:sp>
            <p:sp>
              <p:nvSpPr>
                <p:cNvPr id="343495" name="Line 455"/>
                <p:cNvSpPr>
                  <a:spLocks noChangeShapeType="1"/>
                </p:cNvSpPr>
                <p:nvPr/>
              </p:nvSpPr>
              <p:spPr bwMode="auto">
                <a:xfrm>
                  <a:off x="2160" y="1872"/>
                  <a:ext cx="0" cy="912"/>
                </a:xfrm>
                <a:prstGeom prst="line">
                  <a:avLst/>
                </a:prstGeom>
                <a:noFill/>
                <a:ln w="9525">
                  <a:solidFill>
                    <a:srgbClr val="FFFFFF"/>
                  </a:solidFill>
                  <a:round/>
                  <a:headEnd/>
                  <a:tailEnd/>
                </a:ln>
                <a:effectLst/>
              </p:spPr>
              <p:txBody>
                <a:bodyPr wrap="none" anchor="ctr"/>
                <a:lstStyle/>
                <a:p>
                  <a:endParaRPr lang="en-US"/>
                </a:p>
              </p:txBody>
            </p:sp>
            <p:sp>
              <p:nvSpPr>
                <p:cNvPr id="343496" name="Line 456"/>
                <p:cNvSpPr>
                  <a:spLocks noChangeShapeType="1"/>
                </p:cNvSpPr>
                <p:nvPr/>
              </p:nvSpPr>
              <p:spPr bwMode="auto">
                <a:xfrm flipH="1">
                  <a:off x="2064" y="1968"/>
                  <a:ext cx="144" cy="0"/>
                </a:xfrm>
                <a:prstGeom prst="line">
                  <a:avLst/>
                </a:prstGeom>
                <a:noFill/>
                <a:ln w="9525">
                  <a:solidFill>
                    <a:srgbClr val="FFFFFF"/>
                  </a:solidFill>
                  <a:round/>
                  <a:headEnd/>
                  <a:tailEnd/>
                </a:ln>
                <a:effectLst/>
              </p:spPr>
              <p:txBody>
                <a:bodyPr wrap="none" anchor="ctr"/>
                <a:lstStyle/>
                <a:p>
                  <a:endParaRPr lang="en-US"/>
                </a:p>
              </p:txBody>
            </p:sp>
            <p:sp>
              <p:nvSpPr>
                <p:cNvPr id="343497" name="Line 457"/>
                <p:cNvSpPr>
                  <a:spLocks noChangeShapeType="1"/>
                </p:cNvSpPr>
                <p:nvPr/>
              </p:nvSpPr>
              <p:spPr bwMode="auto">
                <a:xfrm flipH="1">
                  <a:off x="2064" y="2064"/>
                  <a:ext cx="144" cy="0"/>
                </a:xfrm>
                <a:prstGeom prst="line">
                  <a:avLst/>
                </a:prstGeom>
                <a:noFill/>
                <a:ln w="9525">
                  <a:solidFill>
                    <a:srgbClr val="FFFFFF"/>
                  </a:solidFill>
                  <a:round/>
                  <a:headEnd/>
                  <a:tailEnd/>
                </a:ln>
                <a:effectLst/>
              </p:spPr>
              <p:txBody>
                <a:bodyPr wrap="none" anchor="ctr"/>
                <a:lstStyle/>
                <a:p>
                  <a:endParaRPr lang="en-US"/>
                </a:p>
              </p:txBody>
            </p:sp>
            <p:sp>
              <p:nvSpPr>
                <p:cNvPr id="343498" name="Line 458"/>
                <p:cNvSpPr>
                  <a:spLocks noChangeShapeType="1"/>
                </p:cNvSpPr>
                <p:nvPr/>
              </p:nvSpPr>
              <p:spPr bwMode="auto">
                <a:xfrm flipH="1">
                  <a:off x="2064" y="2160"/>
                  <a:ext cx="144" cy="0"/>
                </a:xfrm>
                <a:prstGeom prst="line">
                  <a:avLst/>
                </a:prstGeom>
                <a:noFill/>
                <a:ln w="9525">
                  <a:solidFill>
                    <a:srgbClr val="FFFFFF"/>
                  </a:solidFill>
                  <a:round/>
                  <a:headEnd/>
                  <a:tailEnd/>
                </a:ln>
                <a:effectLst/>
              </p:spPr>
              <p:txBody>
                <a:bodyPr wrap="none" anchor="ctr"/>
                <a:lstStyle/>
                <a:p>
                  <a:endParaRPr lang="en-US"/>
                </a:p>
              </p:txBody>
            </p:sp>
            <p:sp>
              <p:nvSpPr>
                <p:cNvPr id="343499" name="Line 459"/>
                <p:cNvSpPr>
                  <a:spLocks noChangeShapeType="1"/>
                </p:cNvSpPr>
                <p:nvPr/>
              </p:nvSpPr>
              <p:spPr bwMode="auto">
                <a:xfrm flipH="1">
                  <a:off x="2064" y="2256"/>
                  <a:ext cx="144" cy="0"/>
                </a:xfrm>
                <a:prstGeom prst="line">
                  <a:avLst/>
                </a:prstGeom>
                <a:noFill/>
                <a:ln w="9525">
                  <a:solidFill>
                    <a:srgbClr val="FFFFFF"/>
                  </a:solidFill>
                  <a:round/>
                  <a:headEnd/>
                  <a:tailEnd/>
                </a:ln>
                <a:effectLst/>
              </p:spPr>
              <p:txBody>
                <a:bodyPr wrap="none" anchor="ctr"/>
                <a:lstStyle/>
                <a:p>
                  <a:endParaRPr lang="en-US"/>
                </a:p>
              </p:txBody>
            </p:sp>
            <p:sp>
              <p:nvSpPr>
                <p:cNvPr id="343500" name="Line 460"/>
                <p:cNvSpPr>
                  <a:spLocks noChangeShapeType="1"/>
                </p:cNvSpPr>
                <p:nvPr/>
              </p:nvSpPr>
              <p:spPr bwMode="auto">
                <a:xfrm flipH="1">
                  <a:off x="2064" y="2352"/>
                  <a:ext cx="144" cy="0"/>
                </a:xfrm>
                <a:prstGeom prst="line">
                  <a:avLst/>
                </a:prstGeom>
                <a:noFill/>
                <a:ln w="9525">
                  <a:solidFill>
                    <a:srgbClr val="FFFFFF"/>
                  </a:solidFill>
                  <a:round/>
                  <a:headEnd/>
                  <a:tailEnd/>
                </a:ln>
                <a:effectLst/>
              </p:spPr>
              <p:txBody>
                <a:bodyPr wrap="none" anchor="ctr"/>
                <a:lstStyle/>
                <a:p>
                  <a:endParaRPr lang="en-US"/>
                </a:p>
              </p:txBody>
            </p:sp>
            <p:sp>
              <p:nvSpPr>
                <p:cNvPr id="343501" name="Line 461"/>
                <p:cNvSpPr>
                  <a:spLocks noChangeShapeType="1"/>
                </p:cNvSpPr>
                <p:nvPr/>
              </p:nvSpPr>
              <p:spPr bwMode="auto">
                <a:xfrm flipH="1">
                  <a:off x="2064" y="2448"/>
                  <a:ext cx="144" cy="0"/>
                </a:xfrm>
                <a:prstGeom prst="line">
                  <a:avLst/>
                </a:prstGeom>
                <a:noFill/>
                <a:ln w="9525">
                  <a:solidFill>
                    <a:srgbClr val="FFFFFF"/>
                  </a:solidFill>
                  <a:round/>
                  <a:headEnd/>
                  <a:tailEnd/>
                </a:ln>
                <a:effectLst/>
              </p:spPr>
              <p:txBody>
                <a:bodyPr wrap="none" anchor="ctr"/>
                <a:lstStyle/>
                <a:p>
                  <a:endParaRPr lang="en-US"/>
                </a:p>
              </p:txBody>
            </p:sp>
            <p:sp>
              <p:nvSpPr>
                <p:cNvPr id="343502" name="Line 462"/>
                <p:cNvSpPr>
                  <a:spLocks noChangeShapeType="1"/>
                </p:cNvSpPr>
                <p:nvPr/>
              </p:nvSpPr>
              <p:spPr bwMode="auto">
                <a:xfrm flipH="1">
                  <a:off x="2064" y="2544"/>
                  <a:ext cx="144" cy="0"/>
                </a:xfrm>
                <a:prstGeom prst="line">
                  <a:avLst/>
                </a:prstGeom>
                <a:noFill/>
                <a:ln w="9525">
                  <a:solidFill>
                    <a:srgbClr val="FFFFFF"/>
                  </a:solidFill>
                  <a:round/>
                  <a:headEnd/>
                  <a:tailEnd/>
                </a:ln>
                <a:effectLst/>
              </p:spPr>
              <p:txBody>
                <a:bodyPr wrap="none" anchor="ctr"/>
                <a:lstStyle/>
                <a:p>
                  <a:endParaRPr lang="en-US"/>
                </a:p>
              </p:txBody>
            </p:sp>
            <p:sp>
              <p:nvSpPr>
                <p:cNvPr id="343503" name="Line 463"/>
                <p:cNvSpPr>
                  <a:spLocks noChangeShapeType="1"/>
                </p:cNvSpPr>
                <p:nvPr/>
              </p:nvSpPr>
              <p:spPr bwMode="auto">
                <a:xfrm flipH="1">
                  <a:off x="2064" y="2640"/>
                  <a:ext cx="144" cy="0"/>
                </a:xfrm>
                <a:prstGeom prst="line">
                  <a:avLst/>
                </a:prstGeom>
                <a:noFill/>
                <a:ln w="9525">
                  <a:solidFill>
                    <a:srgbClr val="FFFFFF"/>
                  </a:solidFill>
                  <a:round/>
                  <a:headEnd/>
                  <a:tailEnd/>
                </a:ln>
                <a:effectLst/>
              </p:spPr>
              <p:txBody>
                <a:bodyPr wrap="none" anchor="ctr"/>
                <a:lstStyle/>
                <a:p>
                  <a:endParaRPr lang="en-US"/>
                </a:p>
              </p:txBody>
            </p:sp>
          </p:grpSp>
          <p:grpSp>
            <p:nvGrpSpPr>
              <p:cNvPr id="343249" name="Group 464"/>
              <p:cNvGrpSpPr>
                <a:grpSpLocks/>
              </p:cNvGrpSpPr>
              <p:nvPr/>
            </p:nvGrpSpPr>
            <p:grpSpPr bwMode="auto">
              <a:xfrm>
                <a:off x="286" y="3756"/>
                <a:ext cx="140" cy="111"/>
                <a:chOff x="2304" y="2256"/>
                <a:chExt cx="432" cy="576"/>
              </a:xfrm>
            </p:grpSpPr>
            <p:sp>
              <p:nvSpPr>
                <p:cNvPr id="343505" name="Rectangle 465"/>
                <p:cNvSpPr>
                  <a:spLocks noChangeArrowheads="1"/>
                </p:cNvSpPr>
                <p:nvPr/>
              </p:nvSpPr>
              <p:spPr bwMode="auto">
                <a:xfrm>
                  <a:off x="2352" y="2400"/>
                  <a:ext cx="336" cy="432"/>
                </a:xfrm>
                <a:prstGeom prst="rect">
                  <a:avLst/>
                </a:prstGeom>
                <a:solidFill>
                  <a:srgbClr val="CCCCFF"/>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sp>
              <p:nvSpPr>
                <p:cNvPr id="343506" name="Line 466"/>
                <p:cNvSpPr>
                  <a:spLocks noChangeShapeType="1"/>
                </p:cNvSpPr>
                <p:nvPr/>
              </p:nvSpPr>
              <p:spPr bwMode="auto">
                <a:xfrm>
                  <a:off x="2592" y="2400"/>
                  <a:ext cx="0" cy="432"/>
                </a:xfrm>
                <a:prstGeom prst="line">
                  <a:avLst/>
                </a:prstGeom>
                <a:noFill/>
                <a:ln w="9525">
                  <a:solidFill>
                    <a:srgbClr val="FFFFFF"/>
                  </a:solidFill>
                  <a:round/>
                  <a:headEnd/>
                  <a:tailEnd/>
                </a:ln>
                <a:effectLst/>
              </p:spPr>
              <p:txBody>
                <a:bodyPr wrap="none" anchor="ctr"/>
                <a:lstStyle/>
                <a:p>
                  <a:endParaRPr lang="en-US"/>
                </a:p>
              </p:txBody>
            </p:sp>
            <p:sp>
              <p:nvSpPr>
                <p:cNvPr id="343507" name="Line 467"/>
                <p:cNvSpPr>
                  <a:spLocks noChangeShapeType="1"/>
                </p:cNvSpPr>
                <p:nvPr/>
              </p:nvSpPr>
              <p:spPr bwMode="auto">
                <a:xfrm flipH="1">
                  <a:off x="2352" y="2541"/>
                  <a:ext cx="336" cy="0"/>
                </a:xfrm>
                <a:prstGeom prst="line">
                  <a:avLst/>
                </a:prstGeom>
                <a:noFill/>
                <a:ln w="9525">
                  <a:solidFill>
                    <a:srgbClr val="FFFFFF"/>
                  </a:solidFill>
                  <a:round/>
                  <a:headEnd/>
                  <a:tailEnd/>
                </a:ln>
                <a:effectLst/>
              </p:spPr>
              <p:txBody>
                <a:bodyPr wrap="none" anchor="ctr"/>
                <a:lstStyle/>
                <a:p>
                  <a:endParaRPr lang="en-US"/>
                </a:p>
              </p:txBody>
            </p:sp>
            <p:sp>
              <p:nvSpPr>
                <p:cNvPr id="343508" name="Line 468"/>
                <p:cNvSpPr>
                  <a:spLocks noChangeShapeType="1"/>
                </p:cNvSpPr>
                <p:nvPr/>
              </p:nvSpPr>
              <p:spPr bwMode="auto">
                <a:xfrm flipH="1">
                  <a:off x="2352" y="2658"/>
                  <a:ext cx="336" cy="0"/>
                </a:xfrm>
                <a:prstGeom prst="line">
                  <a:avLst/>
                </a:prstGeom>
                <a:noFill/>
                <a:ln w="9525">
                  <a:solidFill>
                    <a:srgbClr val="FFFFFF"/>
                  </a:solidFill>
                  <a:round/>
                  <a:headEnd/>
                  <a:tailEnd/>
                </a:ln>
                <a:effectLst/>
              </p:spPr>
              <p:txBody>
                <a:bodyPr wrap="none" anchor="ctr"/>
                <a:lstStyle/>
                <a:p>
                  <a:endParaRPr lang="en-US"/>
                </a:p>
              </p:txBody>
            </p:sp>
            <p:sp>
              <p:nvSpPr>
                <p:cNvPr id="343509" name="Line 469"/>
                <p:cNvSpPr>
                  <a:spLocks noChangeShapeType="1"/>
                </p:cNvSpPr>
                <p:nvPr/>
              </p:nvSpPr>
              <p:spPr bwMode="auto">
                <a:xfrm>
                  <a:off x="2448" y="2400"/>
                  <a:ext cx="0" cy="432"/>
                </a:xfrm>
                <a:prstGeom prst="line">
                  <a:avLst/>
                </a:prstGeom>
                <a:noFill/>
                <a:ln w="9525">
                  <a:solidFill>
                    <a:srgbClr val="FFFFFF"/>
                  </a:solidFill>
                  <a:round/>
                  <a:headEnd/>
                  <a:tailEnd/>
                </a:ln>
                <a:effectLst/>
              </p:spPr>
              <p:txBody>
                <a:bodyPr wrap="none" anchor="ctr"/>
                <a:lstStyle/>
                <a:p>
                  <a:endParaRPr lang="en-US"/>
                </a:p>
              </p:txBody>
            </p:sp>
            <p:sp>
              <p:nvSpPr>
                <p:cNvPr id="343510" name="AutoShape 470"/>
                <p:cNvSpPr>
                  <a:spLocks noChangeArrowheads="1"/>
                </p:cNvSpPr>
                <p:nvPr/>
              </p:nvSpPr>
              <p:spPr bwMode="auto">
                <a:xfrm>
                  <a:off x="2304" y="2256"/>
                  <a:ext cx="432" cy="144"/>
                </a:xfrm>
                <a:prstGeom prst="triangle">
                  <a:avLst>
                    <a:gd name="adj" fmla="val 50000"/>
                  </a:avLst>
                </a:prstGeom>
                <a:solidFill>
                  <a:schemeClr val="folHlink"/>
                </a:solidFill>
                <a:ln w="9525">
                  <a:solidFill>
                    <a:srgbClr val="FFFFFF"/>
                  </a:solidFill>
                  <a:miter lim="800000"/>
                  <a:headEnd/>
                  <a:tailEnd/>
                </a:ln>
                <a:effectLst/>
              </p:spPr>
              <p:txBody>
                <a:bodyPr wrap="none" anchor="ctr"/>
                <a:lstStyle/>
                <a:p>
                  <a:pPr algn="ctr" eaLnBrk="0" hangingPunct="0"/>
                  <a:endParaRPr lang="en-US" sz="2400">
                    <a:solidFill>
                      <a:schemeClr val="folHlink"/>
                    </a:solidFill>
                    <a:latin typeface="Times New Roman" pitchFamily="18" charset="0"/>
                  </a:endParaRPr>
                </a:p>
              </p:txBody>
            </p:sp>
          </p:grpSp>
        </p:grpSp>
      </p:grpSp>
      <p:grpSp>
        <p:nvGrpSpPr>
          <p:cNvPr id="343256" name="Group 471"/>
          <p:cNvGrpSpPr>
            <a:grpSpLocks/>
          </p:cNvGrpSpPr>
          <p:nvPr/>
        </p:nvGrpSpPr>
        <p:grpSpPr bwMode="auto">
          <a:xfrm>
            <a:off x="457200" y="1447800"/>
            <a:ext cx="2127250" cy="1727200"/>
            <a:chOff x="288" y="1056"/>
            <a:chExt cx="1340" cy="1088"/>
          </a:xfrm>
        </p:grpSpPr>
        <p:sp>
          <p:nvSpPr>
            <p:cNvPr id="343512" name="Rectangle 472"/>
            <p:cNvSpPr>
              <a:spLocks noChangeArrowheads="1"/>
            </p:cNvSpPr>
            <p:nvPr/>
          </p:nvSpPr>
          <p:spPr bwMode="auto">
            <a:xfrm rot="203582">
              <a:off x="288" y="1680"/>
              <a:ext cx="1005" cy="464"/>
            </a:xfrm>
            <a:prstGeom prst="rect">
              <a:avLst/>
            </a:prstGeom>
            <a:solidFill>
              <a:srgbClr val="4D6F60"/>
            </a:solidFill>
            <a:ln w="9525">
              <a:miter lim="800000"/>
              <a:headEnd/>
              <a:tailEnd/>
            </a:ln>
            <a:effectLst/>
            <a:scene3d>
              <a:camera prst="legacyObliqueTopRight"/>
              <a:lightRig rig="legacyFlat2" dir="t"/>
            </a:scene3d>
            <a:sp3d extrusionH="1497000" prstMaterial="legacyMatte">
              <a:bevelT w="13500" h="13500" prst="angle"/>
              <a:bevelB w="13500" h="13500" prst="angle"/>
              <a:extrusionClr>
                <a:srgbClr val="4D6F60"/>
              </a:extrusionClr>
            </a:sp3d>
          </p:spPr>
          <p:txBody>
            <a:bodyPr wrap="none" anchor="ctr">
              <a:flatTx/>
            </a:bodyPr>
            <a:lstStyle/>
            <a:p>
              <a:endParaRPr lang="en-US"/>
            </a:p>
          </p:txBody>
        </p:sp>
        <p:grpSp>
          <p:nvGrpSpPr>
            <p:cNvPr id="343263" name="Group 473"/>
            <p:cNvGrpSpPr>
              <a:grpSpLocks/>
            </p:cNvGrpSpPr>
            <p:nvPr/>
          </p:nvGrpSpPr>
          <p:grpSpPr bwMode="auto">
            <a:xfrm>
              <a:off x="624" y="1056"/>
              <a:ext cx="1004" cy="424"/>
              <a:chOff x="2020" y="1189"/>
              <a:chExt cx="1004" cy="424"/>
            </a:xfrm>
          </p:grpSpPr>
          <p:grpSp>
            <p:nvGrpSpPr>
              <p:cNvPr id="343270" name="Group 474"/>
              <p:cNvGrpSpPr>
                <a:grpSpLocks/>
              </p:cNvGrpSpPr>
              <p:nvPr/>
            </p:nvGrpSpPr>
            <p:grpSpPr bwMode="auto">
              <a:xfrm>
                <a:off x="2020" y="1197"/>
                <a:ext cx="194" cy="353"/>
                <a:chOff x="2020" y="1197"/>
                <a:chExt cx="194" cy="353"/>
              </a:xfrm>
            </p:grpSpPr>
            <p:sp>
              <p:nvSpPr>
                <p:cNvPr id="343515" name="Rectangle 475"/>
                <p:cNvSpPr>
                  <a:spLocks noChangeArrowheads="1"/>
                </p:cNvSpPr>
                <p:nvPr/>
              </p:nvSpPr>
              <p:spPr bwMode="auto">
                <a:xfrm rot="203582">
                  <a:off x="2100" y="1329"/>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16" name="AutoShape 476"/>
                <p:cNvSpPr>
                  <a:spLocks noChangeArrowheads="1"/>
                </p:cNvSpPr>
                <p:nvPr/>
              </p:nvSpPr>
              <p:spPr bwMode="auto">
                <a:xfrm rot="203582">
                  <a:off x="2020" y="1197"/>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277" name="Group 477"/>
              <p:cNvGrpSpPr>
                <a:grpSpLocks/>
              </p:cNvGrpSpPr>
              <p:nvPr/>
            </p:nvGrpSpPr>
            <p:grpSpPr bwMode="auto">
              <a:xfrm>
                <a:off x="2250" y="1189"/>
                <a:ext cx="194" cy="353"/>
                <a:chOff x="2250" y="1189"/>
                <a:chExt cx="194" cy="353"/>
              </a:xfrm>
            </p:grpSpPr>
            <p:sp>
              <p:nvSpPr>
                <p:cNvPr id="343518" name="Rectangle 478"/>
                <p:cNvSpPr>
                  <a:spLocks noChangeArrowheads="1"/>
                </p:cNvSpPr>
                <p:nvPr/>
              </p:nvSpPr>
              <p:spPr bwMode="auto">
                <a:xfrm rot="203582">
                  <a:off x="2330" y="1321"/>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19" name="AutoShape 479"/>
                <p:cNvSpPr>
                  <a:spLocks noChangeArrowheads="1"/>
                </p:cNvSpPr>
                <p:nvPr/>
              </p:nvSpPr>
              <p:spPr bwMode="auto">
                <a:xfrm rot="203582">
                  <a:off x="2250" y="1189"/>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279" name="Group 480"/>
              <p:cNvGrpSpPr>
                <a:grpSpLocks/>
              </p:cNvGrpSpPr>
              <p:nvPr/>
            </p:nvGrpSpPr>
            <p:grpSpPr bwMode="auto">
              <a:xfrm>
                <a:off x="2337" y="1216"/>
                <a:ext cx="194" cy="353"/>
                <a:chOff x="2337" y="1216"/>
                <a:chExt cx="194" cy="353"/>
              </a:xfrm>
            </p:grpSpPr>
            <p:sp>
              <p:nvSpPr>
                <p:cNvPr id="343521" name="Rectangle 481"/>
                <p:cNvSpPr>
                  <a:spLocks noChangeArrowheads="1"/>
                </p:cNvSpPr>
                <p:nvPr/>
              </p:nvSpPr>
              <p:spPr bwMode="auto">
                <a:xfrm rot="203582">
                  <a:off x="2417" y="1348"/>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22" name="AutoShape 482"/>
                <p:cNvSpPr>
                  <a:spLocks noChangeArrowheads="1"/>
                </p:cNvSpPr>
                <p:nvPr/>
              </p:nvSpPr>
              <p:spPr bwMode="auto">
                <a:xfrm rot="203582">
                  <a:off x="2337" y="1216"/>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280" name="Group 483"/>
              <p:cNvGrpSpPr>
                <a:grpSpLocks/>
              </p:cNvGrpSpPr>
              <p:nvPr/>
            </p:nvGrpSpPr>
            <p:grpSpPr bwMode="auto">
              <a:xfrm>
                <a:off x="2532" y="1206"/>
                <a:ext cx="194" cy="353"/>
                <a:chOff x="2532" y="1206"/>
                <a:chExt cx="194" cy="353"/>
              </a:xfrm>
            </p:grpSpPr>
            <p:sp>
              <p:nvSpPr>
                <p:cNvPr id="343524" name="Rectangle 484"/>
                <p:cNvSpPr>
                  <a:spLocks noChangeArrowheads="1"/>
                </p:cNvSpPr>
                <p:nvPr/>
              </p:nvSpPr>
              <p:spPr bwMode="auto">
                <a:xfrm rot="203582">
                  <a:off x="2612" y="1338"/>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25" name="AutoShape 485"/>
                <p:cNvSpPr>
                  <a:spLocks noChangeArrowheads="1"/>
                </p:cNvSpPr>
                <p:nvPr/>
              </p:nvSpPr>
              <p:spPr bwMode="auto">
                <a:xfrm rot="203582">
                  <a:off x="2532" y="1206"/>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292" name="Group 486"/>
              <p:cNvGrpSpPr>
                <a:grpSpLocks/>
              </p:cNvGrpSpPr>
              <p:nvPr/>
            </p:nvGrpSpPr>
            <p:grpSpPr bwMode="auto">
              <a:xfrm>
                <a:off x="2830" y="1245"/>
                <a:ext cx="194" cy="353"/>
                <a:chOff x="2830" y="1245"/>
                <a:chExt cx="194" cy="353"/>
              </a:xfrm>
            </p:grpSpPr>
            <p:sp>
              <p:nvSpPr>
                <p:cNvPr id="343527" name="Rectangle 487"/>
                <p:cNvSpPr>
                  <a:spLocks noChangeArrowheads="1"/>
                </p:cNvSpPr>
                <p:nvPr/>
              </p:nvSpPr>
              <p:spPr bwMode="auto">
                <a:xfrm rot="203582">
                  <a:off x="2910" y="1377"/>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28" name="AutoShape 488"/>
                <p:cNvSpPr>
                  <a:spLocks noChangeArrowheads="1"/>
                </p:cNvSpPr>
                <p:nvPr/>
              </p:nvSpPr>
              <p:spPr bwMode="auto">
                <a:xfrm rot="203582">
                  <a:off x="2830" y="1245"/>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299" name="Group 489"/>
              <p:cNvGrpSpPr>
                <a:grpSpLocks/>
              </p:cNvGrpSpPr>
              <p:nvPr/>
            </p:nvGrpSpPr>
            <p:grpSpPr bwMode="auto">
              <a:xfrm>
                <a:off x="2142" y="1227"/>
                <a:ext cx="194" cy="353"/>
                <a:chOff x="2142" y="1227"/>
                <a:chExt cx="194" cy="353"/>
              </a:xfrm>
            </p:grpSpPr>
            <p:sp>
              <p:nvSpPr>
                <p:cNvPr id="343530" name="Rectangle 490"/>
                <p:cNvSpPr>
                  <a:spLocks noChangeArrowheads="1"/>
                </p:cNvSpPr>
                <p:nvPr/>
              </p:nvSpPr>
              <p:spPr bwMode="auto">
                <a:xfrm rot="203582">
                  <a:off x="2222" y="1359"/>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31" name="AutoShape 491"/>
                <p:cNvSpPr>
                  <a:spLocks noChangeArrowheads="1"/>
                </p:cNvSpPr>
                <p:nvPr/>
              </p:nvSpPr>
              <p:spPr bwMode="auto">
                <a:xfrm rot="203582">
                  <a:off x="2142" y="1227"/>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306" name="Group 492"/>
              <p:cNvGrpSpPr>
                <a:grpSpLocks/>
              </p:cNvGrpSpPr>
              <p:nvPr/>
            </p:nvGrpSpPr>
            <p:grpSpPr bwMode="auto">
              <a:xfrm>
                <a:off x="2424" y="1243"/>
                <a:ext cx="193" cy="353"/>
                <a:chOff x="2424" y="1243"/>
                <a:chExt cx="193" cy="353"/>
              </a:xfrm>
            </p:grpSpPr>
            <p:sp>
              <p:nvSpPr>
                <p:cNvPr id="343533" name="Rectangle 493"/>
                <p:cNvSpPr>
                  <a:spLocks noChangeArrowheads="1"/>
                </p:cNvSpPr>
                <p:nvPr/>
              </p:nvSpPr>
              <p:spPr bwMode="auto">
                <a:xfrm rot="203582">
                  <a:off x="2504" y="1375"/>
                  <a:ext cx="17"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34" name="AutoShape 494"/>
                <p:cNvSpPr>
                  <a:spLocks noChangeArrowheads="1"/>
                </p:cNvSpPr>
                <p:nvPr/>
              </p:nvSpPr>
              <p:spPr bwMode="auto">
                <a:xfrm rot="203582">
                  <a:off x="2424" y="1243"/>
                  <a:ext cx="193"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318" name="Group 495"/>
              <p:cNvGrpSpPr>
                <a:grpSpLocks/>
              </p:cNvGrpSpPr>
              <p:nvPr/>
            </p:nvGrpSpPr>
            <p:grpSpPr bwMode="auto">
              <a:xfrm>
                <a:off x="2618" y="1233"/>
                <a:ext cx="194" cy="353"/>
                <a:chOff x="2618" y="1233"/>
                <a:chExt cx="194" cy="353"/>
              </a:xfrm>
            </p:grpSpPr>
            <p:sp>
              <p:nvSpPr>
                <p:cNvPr id="343536" name="Rectangle 496"/>
                <p:cNvSpPr>
                  <a:spLocks noChangeArrowheads="1"/>
                </p:cNvSpPr>
                <p:nvPr/>
              </p:nvSpPr>
              <p:spPr bwMode="auto">
                <a:xfrm rot="203582">
                  <a:off x="2698" y="1365"/>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37" name="AutoShape 497"/>
                <p:cNvSpPr>
                  <a:spLocks noChangeArrowheads="1"/>
                </p:cNvSpPr>
                <p:nvPr/>
              </p:nvSpPr>
              <p:spPr bwMode="auto">
                <a:xfrm rot="203582">
                  <a:off x="2618" y="1233"/>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330" name="Group 498"/>
              <p:cNvGrpSpPr>
                <a:grpSpLocks/>
              </p:cNvGrpSpPr>
              <p:nvPr/>
            </p:nvGrpSpPr>
            <p:grpSpPr bwMode="auto">
              <a:xfrm>
                <a:off x="2706" y="1260"/>
                <a:ext cx="194" cy="353"/>
                <a:chOff x="2706" y="1260"/>
                <a:chExt cx="194" cy="353"/>
              </a:xfrm>
            </p:grpSpPr>
            <p:sp>
              <p:nvSpPr>
                <p:cNvPr id="343539" name="Rectangle 499"/>
                <p:cNvSpPr>
                  <a:spLocks noChangeArrowheads="1"/>
                </p:cNvSpPr>
                <p:nvPr/>
              </p:nvSpPr>
              <p:spPr bwMode="auto">
                <a:xfrm rot="203582">
                  <a:off x="2786" y="1392"/>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40" name="AutoShape 500"/>
                <p:cNvSpPr>
                  <a:spLocks noChangeArrowheads="1"/>
                </p:cNvSpPr>
                <p:nvPr/>
              </p:nvSpPr>
              <p:spPr bwMode="auto">
                <a:xfrm rot="203582">
                  <a:off x="2706" y="1260"/>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grpSp>
          <p:nvGrpSpPr>
            <p:cNvPr id="343337" name="Group 501"/>
            <p:cNvGrpSpPr>
              <a:grpSpLocks/>
            </p:cNvGrpSpPr>
            <p:nvPr/>
          </p:nvGrpSpPr>
          <p:grpSpPr bwMode="auto">
            <a:xfrm>
              <a:off x="480" y="1152"/>
              <a:ext cx="1004" cy="424"/>
              <a:chOff x="2020" y="1189"/>
              <a:chExt cx="1004" cy="424"/>
            </a:xfrm>
          </p:grpSpPr>
          <p:grpSp>
            <p:nvGrpSpPr>
              <p:cNvPr id="343338" name="Group 502"/>
              <p:cNvGrpSpPr>
                <a:grpSpLocks/>
              </p:cNvGrpSpPr>
              <p:nvPr/>
            </p:nvGrpSpPr>
            <p:grpSpPr bwMode="auto">
              <a:xfrm>
                <a:off x="2020" y="1197"/>
                <a:ext cx="194" cy="353"/>
                <a:chOff x="2020" y="1197"/>
                <a:chExt cx="194" cy="353"/>
              </a:xfrm>
            </p:grpSpPr>
            <p:sp>
              <p:nvSpPr>
                <p:cNvPr id="343543" name="Rectangle 503"/>
                <p:cNvSpPr>
                  <a:spLocks noChangeArrowheads="1"/>
                </p:cNvSpPr>
                <p:nvPr/>
              </p:nvSpPr>
              <p:spPr bwMode="auto">
                <a:xfrm rot="203582">
                  <a:off x="2100" y="1329"/>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44" name="AutoShape 504"/>
                <p:cNvSpPr>
                  <a:spLocks noChangeArrowheads="1"/>
                </p:cNvSpPr>
                <p:nvPr/>
              </p:nvSpPr>
              <p:spPr bwMode="auto">
                <a:xfrm rot="203582">
                  <a:off x="2020" y="1197"/>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350" name="Group 505"/>
              <p:cNvGrpSpPr>
                <a:grpSpLocks/>
              </p:cNvGrpSpPr>
              <p:nvPr/>
            </p:nvGrpSpPr>
            <p:grpSpPr bwMode="auto">
              <a:xfrm>
                <a:off x="2250" y="1189"/>
                <a:ext cx="194" cy="353"/>
                <a:chOff x="2250" y="1189"/>
                <a:chExt cx="194" cy="353"/>
              </a:xfrm>
            </p:grpSpPr>
            <p:sp>
              <p:nvSpPr>
                <p:cNvPr id="343546" name="Rectangle 506"/>
                <p:cNvSpPr>
                  <a:spLocks noChangeArrowheads="1"/>
                </p:cNvSpPr>
                <p:nvPr/>
              </p:nvSpPr>
              <p:spPr bwMode="auto">
                <a:xfrm rot="203582">
                  <a:off x="2330" y="1321"/>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47" name="AutoShape 507"/>
                <p:cNvSpPr>
                  <a:spLocks noChangeArrowheads="1"/>
                </p:cNvSpPr>
                <p:nvPr/>
              </p:nvSpPr>
              <p:spPr bwMode="auto">
                <a:xfrm rot="203582">
                  <a:off x="2250" y="1189"/>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357" name="Group 508"/>
              <p:cNvGrpSpPr>
                <a:grpSpLocks/>
              </p:cNvGrpSpPr>
              <p:nvPr/>
            </p:nvGrpSpPr>
            <p:grpSpPr bwMode="auto">
              <a:xfrm>
                <a:off x="2337" y="1216"/>
                <a:ext cx="194" cy="353"/>
                <a:chOff x="2337" y="1216"/>
                <a:chExt cx="194" cy="353"/>
              </a:xfrm>
            </p:grpSpPr>
            <p:sp>
              <p:nvSpPr>
                <p:cNvPr id="343549" name="Rectangle 509"/>
                <p:cNvSpPr>
                  <a:spLocks noChangeArrowheads="1"/>
                </p:cNvSpPr>
                <p:nvPr/>
              </p:nvSpPr>
              <p:spPr bwMode="auto">
                <a:xfrm rot="203582">
                  <a:off x="2417" y="1348"/>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50" name="AutoShape 510"/>
                <p:cNvSpPr>
                  <a:spLocks noChangeArrowheads="1"/>
                </p:cNvSpPr>
                <p:nvPr/>
              </p:nvSpPr>
              <p:spPr bwMode="auto">
                <a:xfrm rot="203582">
                  <a:off x="2337" y="1216"/>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364" name="Group 511"/>
              <p:cNvGrpSpPr>
                <a:grpSpLocks/>
              </p:cNvGrpSpPr>
              <p:nvPr/>
            </p:nvGrpSpPr>
            <p:grpSpPr bwMode="auto">
              <a:xfrm>
                <a:off x="2532" y="1206"/>
                <a:ext cx="194" cy="353"/>
                <a:chOff x="2532" y="1206"/>
                <a:chExt cx="194" cy="353"/>
              </a:xfrm>
            </p:grpSpPr>
            <p:sp>
              <p:nvSpPr>
                <p:cNvPr id="343552" name="Rectangle 512"/>
                <p:cNvSpPr>
                  <a:spLocks noChangeArrowheads="1"/>
                </p:cNvSpPr>
                <p:nvPr/>
              </p:nvSpPr>
              <p:spPr bwMode="auto">
                <a:xfrm rot="203582">
                  <a:off x="2612" y="1338"/>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53" name="AutoShape 513"/>
                <p:cNvSpPr>
                  <a:spLocks noChangeArrowheads="1"/>
                </p:cNvSpPr>
                <p:nvPr/>
              </p:nvSpPr>
              <p:spPr bwMode="auto">
                <a:xfrm rot="203582">
                  <a:off x="2532" y="1206"/>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376" name="Group 514"/>
              <p:cNvGrpSpPr>
                <a:grpSpLocks/>
              </p:cNvGrpSpPr>
              <p:nvPr/>
            </p:nvGrpSpPr>
            <p:grpSpPr bwMode="auto">
              <a:xfrm>
                <a:off x="2830" y="1245"/>
                <a:ext cx="194" cy="353"/>
                <a:chOff x="2830" y="1245"/>
                <a:chExt cx="194" cy="353"/>
              </a:xfrm>
            </p:grpSpPr>
            <p:sp>
              <p:nvSpPr>
                <p:cNvPr id="343555" name="Rectangle 515"/>
                <p:cNvSpPr>
                  <a:spLocks noChangeArrowheads="1"/>
                </p:cNvSpPr>
                <p:nvPr/>
              </p:nvSpPr>
              <p:spPr bwMode="auto">
                <a:xfrm rot="203582">
                  <a:off x="2910" y="1377"/>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56" name="AutoShape 516"/>
                <p:cNvSpPr>
                  <a:spLocks noChangeArrowheads="1"/>
                </p:cNvSpPr>
                <p:nvPr/>
              </p:nvSpPr>
              <p:spPr bwMode="auto">
                <a:xfrm rot="203582">
                  <a:off x="2830" y="1245"/>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388" name="Group 517"/>
              <p:cNvGrpSpPr>
                <a:grpSpLocks/>
              </p:cNvGrpSpPr>
              <p:nvPr/>
            </p:nvGrpSpPr>
            <p:grpSpPr bwMode="auto">
              <a:xfrm>
                <a:off x="2142" y="1227"/>
                <a:ext cx="194" cy="353"/>
                <a:chOff x="2142" y="1227"/>
                <a:chExt cx="194" cy="353"/>
              </a:xfrm>
            </p:grpSpPr>
            <p:sp>
              <p:nvSpPr>
                <p:cNvPr id="343558" name="Rectangle 518"/>
                <p:cNvSpPr>
                  <a:spLocks noChangeArrowheads="1"/>
                </p:cNvSpPr>
                <p:nvPr/>
              </p:nvSpPr>
              <p:spPr bwMode="auto">
                <a:xfrm rot="203582">
                  <a:off x="2222" y="1359"/>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59" name="AutoShape 519"/>
                <p:cNvSpPr>
                  <a:spLocks noChangeArrowheads="1"/>
                </p:cNvSpPr>
                <p:nvPr/>
              </p:nvSpPr>
              <p:spPr bwMode="auto">
                <a:xfrm rot="203582">
                  <a:off x="2142" y="1227"/>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395" name="Group 520"/>
              <p:cNvGrpSpPr>
                <a:grpSpLocks/>
              </p:cNvGrpSpPr>
              <p:nvPr/>
            </p:nvGrpSpPr>
            <p:grpSpPr bwMode="auto">
              <a:xfrm>
                <a:off x="2424" y="1243"/>
                <a:ext cx="193" cy="353"/>
                <a:chOff x="2424" y="1243"/>
                <a:chExt cx="193" cy="353"/>
              </a:xfrm>
            </p:grpSpPr>
            <p:sp>
              <p:nvSpPr>
                <p:cNvPr id="343561" name="Rectangle 521"/>
                <p:cNvSpPr>
                  <a:spLocks noChangeArrowheads="1"/>
                </p:cNvSpPr>
                <p:nvPr/>
              </p:nvSpPr>
              <p:spPr bwMode="auto">
                <a:xfrm rot="203582">
                  <a:off x="2504" y="1375"/>
                  <a:ext cx="17"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62" name="AutoShape 522"/>
                <p:cNvSpPr>
                  <a:spLocks noChangeArrowheads="1"/>
                </p:cNvSpPr>
                <p:nvPr/>
              </p:nvSpPr>
              <p:spPr bwMode="auto">
                <a:xfrm rot="203582">
                  <a:off x="2424" y="1243"/>
                  <a:ext cx="193"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396" name="Group 523"/>
              <p:cNvGrpSpPr>
                <a:grpSpLocks/>
              </p:cNvGrpSpPr>
              <p:nvPr/>
            </p:nvGrpSpPr>
            <p:grpSpPr bwMode="auto">
              <a:xfrm>
                <a:off x="2618" y="1233"/>
                <a:ext cx="194" cy="353"/>
                <a:chOff x="2618" y="1233"/>
                <a:chExt cx="194" cy="353"/>
              </a:xfrm>
            </p:grpSpPr>
            <p:sp>
              <p:nvSpPr>
                <p:cNvPr id="343564" name="Rectangle 524"/>
                <p:cNvSpPr>
                  <a:spLocks noChangeArrowheads="1"/>
                </p:cNvSpPr>
                <p:nvPr/>
              </p:nvSpPr>
              <p:spPr bwMode="auto">
                <a:xfrm rot="203582">
                  <a:off x="2698" y="1365"/>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65" name="AutoShape 525"/>
                <p:cNvSpPr>
                  <a:spLocks noChangeArrowheads="1"/>
                </p:cNvSpPr>
                <p:nvPr/>
              </p:nvSpPr>
              <p:spPr bwMode="auto">
                <a:xfrm rot="203582">
                  <a:off x="2618" y="1233"/>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408" name="Group 526"/>
              <p:cNvGrpSpPr>
                <a:grpSpLocks/>
              </p:cNvGrpSpPr>
              <p:nvPr/>
            </p:nvGrpSpPr>
            <p:grpSpPr bwMode="auto">
              <a:xfrm>
                <a:off x="2706" y="1260"/>
                <a:ext cx="194" cy="353"/>
                <a:chOff x="2706" y="1260"/>
                <a:chExt cx="194" cy="353"/>
              </a:xfrm>
            </p:grpSpPr>
            <p:sp>
              <p:nvSpPr>
                <p:cNvPr id="343567" name="Rectangle 527"/>
                <p:cNvSpPr>
                  <a:spLocks noChangeArrowheads="1"/>
                </p:cNvSpPr>
                <p:nvPr/>
              </p:nvSpPr>
              <p:spPr bwMode="auto">
                <a:xfrm rot="203582">
                  <a:off x="2786" y="1392"/>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68" name="AutoShape 528"/>
                <p:cNvSpPr>
                  <a:spLocks noChangeArrowheads="1"/>
                </p:cNvSpPr>
                <p:nvPr/>
              </p:nvSpPr>
              <p:spPr bwMode="auto">
                <a:xfrm rot="203582">
                  <a:off x="2706" y="1260"/>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grpSp>
          <p:nvGrpSpPr>
            <p:cNvPr id="343415" name="Group 529"/>
            <p:cNvGrpSpPr>
              <a:grpSpLocks/>
            </p:cNvGrpSpPr>
            <p:nvPr/>
          </p:nvGrpSpPr>
          <p:grpSpPr bwMode="auto">
            <a:xfrm>
              <a:off x="432" y="1248"/>
              <a:ext cx="1004" cy="424"/>
              <a:chOff x="2020" y="1189"/>
              <a:chExt cx="1004" cy="424"/>
            </a:xfrm>
          </p:grpSpPr>
          <p:grpSp>
            <p:nvGrpSpPr>
              <p:cNvPr id="343422" name="Group 530"/>
              <p:cNvGrpSpPr>
                <a:grpSpLocks/>
              </p:cNvGrpSpPr>
              <p:nvPr/>
            </p:nvGrpSpPr>
            <p:grpSpPr bwMode="auto">
              <a:xfrm>
                <a:off x="2020" y="1197"/>
                <a:ext cx="194" cy="353"/>
                <a:chOff x="2020" y="1197"/>
                <a:chExt cx="194" cy="353"/>
              </a:xfrm>
            </p:grpSpPr>
            <p:sp>
              <p:nvSpPr>
                <p:cNvPr id="343571" name="Rectangle 531"/>
                <p:cNvSpPr>
                  <a:spLocks noChangeArrowheads="1"/>
                </p:cNvSpPr>
                <p:nvPr/>
              </p:nvSpPr>
              <p:spPr bwMode="auto">
                <a:xfrm rot="203582">
                  <a:off x="2100" y="1329"/>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72" name="AutoShape 532"/>
                <p:cNvSpPr>
                  <a:spLocks noChangeArrowheads="1"/>
                </p:cNvSpPr>
                <p:nvPr/>
              </p:nvSpPr>
              <p:spPr bwMode="auto">
                <a:xfrm rot="203582">
                  <a:off x="2020" y="1197"/>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434" name="Group 533"/>
              <p:cNvGrpSpPr>
                <a:grpSpLocks/>
              </p:cNvGrpSpPr>
              <p:nvPr/>
            </p:nvGrpSpPr>
            <p:grpSpPr bwMode="auto">
              <a:xfrm>
                <a:off x="2250" y="1189"/>
                <a:ext cx="194" cy="353"/>
                <a:chOff x="2250" y="1189"/>
                <a:chExt cx="194" cy="353"/>
              </a:xfrm>
            </p:grpSpPr>
            <p:sp>
              <p:nvSpPr>
                <p:cNvPr id="343574" name="Rectangle 534"/>
                <p:cNvSpPr>
                  <a:spLocks noChangeArrowheads="1"/>
                </p:cNvSpPr>
                <p:nvPr/>
              </p:nvSpPr>
              <p:spPr bwMode="auto">
                <a:xfrm rot="203582">
                  <a:off x="2330" y="1321"/>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75" name="AutoShape 535"/>
                <p:cNvSpPr>
                  <a:spLocks noChangeArrowheads="1"/>
                </p:cNvSpPr>
                <p:nvPr/>
              </p:nvSpPr>
              <p:spPr bwMode="auto">
                <a:xfrm rot="203582">
                  <a:off x="2250" y="1189"/>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446" name="Group 536"/>
              <p:cNvGrpSpPr>
                <a:grpSpLocks/>
              </p:cNvGrpSpPr>
              <p:nvPr/>
            </p:nvGrpSpPr>
            <p:grpSpPr bwMode="auto">
              <a:xfrm>
                <a:off x="2337" y="1216"/>
                <a:ext cx="194" cy="353"/>
                <a:chOff x="2337" y="1216"/>
                <a:chExt cx="194" cy="353"/>
              </a:xfrm>
            </p:grpSpPr>
            <p:sp>
              <p:nvSpPr>
                <p:cNvPr id="343577" name="Rectangle 537"/>
                <p:cNvSpPr>
                  <a:spLocks noChangeArrowheads="1"/>
                </p:cNvSpPr>
                <p:nvPr/>
              </p:nvSpPr>
              <p:spPr bwMode="auto">
                <a:xfrm rot="203582">
                  <a:off x="2417" y="1348"/>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78" name="AutoShape 538"/>
                <p:cNvSpPr>
                  <a:spLocks noChangeArrowheads="1"/>
                </p:cNvSpPr>
                <p:nvPr/>
              </p:nvSpPr>
              <p:spPr bwMode="auto">
                <a:xfrm rot="203582">
                  <a:off x="2337" y="1216"/>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453" name="Group 539"/>
              <p:cNvGrpSpPr>
                <a:grpSpLocks/>
              </p:cNvGrpSpPr>
              <p:nvPr/>
            </p:nvGrpSpPr>
            <p:grpSpPr bwMode="auto">
              <a:xfrm>
                <a:off x="2532" y="1206"/>
                <a:ext cx="194" cy="353"/>
                <a:chOff x="2532" y="1206"/>
                <a:chExt cx="194" cy="353"/>
              </a:xfrm>
            </p:grpSpPr>
            <p:sp>
              <p:nvSpPr>
                <p:cNvPr id="343580" name="Rectangle 540"/>
                <p:cNvSpPr>
                  <a:spLocks noChangeArrowheads="1"/>
                </p:cNvSpPr>
                <p:nvPr/>
              </p:nvSpPr>
              <p:spPr bwMode="auto">
                <a:xfrm rot="203582">
                  <a:off x="2612" y="1338"/>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81" name="AutoShape 541"/>
                <p:cNvSpPr>
                  <a:spLocks noChangeArrowheads="1"/>
                </p:cNvSpPr>
                <p:nvPr/>
              </p:nvSpPr>
              <p:spPr bwMode="auto">
                <a:xfrm rot="203582">
                  <a:off x="2532" y="1206"/>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454" name="Group 542"/>
              <p:cNvGrpSpPr>
                <a:grpSpLocks/>
              </p:cNvGrpSpPr>
              <p:nvPr/>
            </p:nvGrpSpPr>
            <p:grpSpPr bwMode="auto">
              <a:xfrm>
                <a:off x="2830" y="1245"/>
                <a:ext cx="194" cy="353"/>
                <a:chOff x="2830" y="1245"/>
                <a:chExt cx="194" cy="353"/>
              </a:xfrm>
            </p:grpSpPr>
            <p:sp>
              <p:nvSpPr>
                <p:cNvPr id="343583" name="Rectangle 543"/>
                <p:cNvSpPr>
                  <a:spLocks noChangeArrowheads="1"/>
                </p:cNvSpPr>
                <p:nvPr/>
              </p:nvSpPr>
              <p:spPr bwMode="auto">
                <a:xfrm rot="203582">
                  <a:off x="2910" y="1377"/>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84" name="AutoShape 544"/>
                <p:cNvSpPr>
                  <a:spLocks noChangeArrowheads="1"/>
                </p:cNvSpPr>
                <p:nvPr/>
              </p:nvSpPr>
              <p:spPr bwMode="auto">
                <a:xfrm rot="203582">
                  <a:off x="2830" y="1245"/>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466" name="Group 545"/>
              <p:cNvGrpSpPr>
                <a:grpSpLocks/>
              </p:cNvGrpSpPr>
              <p:nvPr/>
            </p:nvGrpSpPr>
            <p:grpSpPr bwMode="auto">
              <a:xfrm>
                <a:off x="2142" y="1227"/>
                <a:ext cx="194" cy="353"/>
                <a:chOff x="2142" y="1227"/>
                <a:chExt cx="194" cy="353"/>
              </a:xfrm>
            </p:grpSpPr>
            <p:sp>
              <p:nvSpPr>
                <p:cNvPr id="343586" name="Rectangle 546"/>
                <p:cNvSpPr>
                  <a:spLocks noChangeArrowheads="1"/>
                </p:cNvSpPr>
                <p:nvPr/>
              </p:nvSpPr>
              <p:spPr bwMode="auto">
                <a:xfrm rot="203582">
                  <a:off x="2222" y="1359"/>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87" name="AutoShape 547"/>
                <p:cNvSpPr>
                  <a:spLocks noChangeArrowheads="1"/>
                </p:cNvSpPr>
                <p:nvPr/>
              </p:nvSpPr>
              <p:spPr bwMode="auto">
                <a:xfrm rot="203582">
                  <a:off x="2142" y="1227"/>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473" name="Group 548"/>
              <p:cNvGrpSpPr>
                <a:grpSpLocks/>
              </p:cNvGrpSpPr>
              <p:nvPr/>
            </p:nvGrpSpPr>
            <p:grpSpPr bwMode="auto">
              <a:xfrm>
                <a:off x="2424" y="1243"/>
                <a:ext cx="193" cy="353"/>
                <a:chOff x="2424" y="1243"/>
                <a:chExt cx="193" cy="353"/>
              </a:xfrm>
            </p:grpSpPr>
            <p:sp>
              <p:nvSpPr>
                <p:cNvPr id="343589" name="Rectangle 549"/>
                <p:cNvSpPr>
                  <a:spLocks noChangeArrowheads="1"/>
                </p:cNvSpPr>
                <p:nvPr/>
              </p:nvSpPr>
              <p:spPr bwMode="auto">
                <a:xfrm rot="203582">
                  <a:off x="2504" y="1375"/>
                  <a:ext cx="17"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90" name="AutoShape 550"/>
                <p:cNvSpPr>
                  <a:spLocks noChangeArrowheads="1"/>
                </p:cNvSpPr>
                <p:nvPr/>
              </p:nvSpPr>
              <p:spPr bwMode="auto">
                <a:xfrm rot="203582">
                  <a:off x="2424" y="1243"/>
                  <a:ext cx="193"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480" name="Group 551"/>
              <p:cNvGrpSpPr>
                <a:grpSpLocks/>
              </p:cNvGrpSpPr>
              <p:nvPr/>
            </p:nvGrpSpPr>
            <p:grpSpPr bwMode="auto">
              <a:xfrm>
                <a:off x="2618" y="1233"/>
                <a:ext cx="194" cy="353"/>
                <a:chOff x="2618" y="1233"/>
                <a:chExt cx="194" cy="353"/>
              </a:xfrm>
            </p:grpSpPr>
            <p:sp>
              <p:nvSpPr>
                <p:cNvPr id="343592" name="Rectangle 552"/>
                <p:cNvSpPr>
                  <a:spLocks noChangeArrowheads="1"/>
                </p:cNvSpPr>
                <p:nvPr/>
              </p:nvSpPr>
              <p:spPr bwMode="auto">
                <a:xfrm rot="203582">
                  <a:off x="2698" y="1365"/>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93" name="AutoShape 553"/>
                <p:cNvSpPr>
                  <a:spLocks noChangeArrowheads="1"/>
                </p:cNvSpPr>
                <p:nvPr/>
              </p:nvSpPr>
              <p:spPr bwMode="auto">
                <a:xfrm rot="203582">
                  <a:off x="2618" y="1233"/>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nvGrpSpPr>
              <p:cNvPr id="343492" name="Group 554"/>
              <p:cNvGrpSpPr>
                <a:grpSpLocks/>
              </p:cNvGrpSpPr>
              <p:nvPr/>
            </p:nvGrpSpPr>
            <p:grpSpPr bwMode="auto">
              <a:xfrm>
                <a:off x="2706" y="1260"/>
                <a:ext cx="194" cy="353"/>
                <a:chOff x="2706" y="1260"/>
                <a:chExt cx="194" cy="353"/>
              </a:xfrm>
            </p:grpSpPr>
            <p:sp>
              <p:nvSpPr>
                <p:cNvPr id="343595" name="Rectangle 555"/>
                <p:cNvSpPr>
                  <a:spLocks noChangeArrowheads="1"/>
                </p:cNvSpPr>
                <p:nvPr/>
              </p:nvSpPr>
              <p:spPr bwMode="auto">
                <a:xfrm rot="203582">
                  <a:off x="2786" y="1392"/>
                  <a:ext cx="18" cy="221"/>
                </a:xfrm>
                <a:prstGeom prst="rect">
                  <a:avLst/>
                </a:prstGeom>
                <a:solidFill>
                  <a:srgbClr val="817255"/>
                </a:solidFill>
                <a:ln w="9525">
                  <a:solidFill>
                    <a:srgbClr val="817255"/>
                  </a:solidFill>
                  <a:miter lim="800000"/>
                  <a:headEnd/>
                  <a:tailEnd/>
                </a:ln>
                <a:effectLst/>
              </p:spPr>
              <p:txBody>
                <a:bodyPr wrap="none" anchor="ctr"/>
                <a:lstStyle/>
                <a:p>
                  <a:endParaRPr lang="en-US"/>
                </a:p>
              </p:txBody>
            </p:sp>
            <p:sp>
              <p:nvSpPr>
                <p:cNvPr id="343596" name="AutoShape 556"/>
                <p:cNvSpPr>
                  <a:spLocks noChangeArrowheads="1"/>
                </p:cNvSpPr>
                <p:nvPr/>
              </p:nvSpPr>
              <p:spPr bwMode="auto">
                <a:xfrm rot="203582">
                  <a:off x="2706" y="1260"/>
                  <a:ext cx="194" cy="199"/>
                </a:xfrm>
                <a:prstGeom prst="cloudCallout">
                  <a:avLst>
                    <a:gd name="adj1" fmla="val 4546"/>
                    <a:gd name="adj2" fmla="val 45139"/>
                  </a:avLst>
                </a:prstGeom>
                <a:solidFill>
                  <a:srgbClr val="58B553"/>
                </a:solidFill>
                <a:ln w="9525">
                  <a:solidFill>
                    <a:schemeClr val="tx1"/>
                  </a:solidFill>
                  <a:round/>
                  <a:headEnd/>
                  <a:tailEnd/>
                </a:ln>
                <a:effectLst/>
              </p:spPr>
              <p:txBody>
                <a:bodyPr wrap="none" anchor="ctr"/>
                <a:lstStyle/>
                <a:p>
                  <a:pPr algn="ctr" eaLnBrk="0" hangingPunct="0"/>
                  <a:endParaRPr lang="en-US" sz="2400">
                    <a:latin typeface="Times New Roman" pitchFamily="18" charset="0"/>
                  </a:endParaRPr>
                </a:p>
              </p:txBody>
            </p:sp>
          </p:grpSp>
        </p:grpSp>
      </p:grpSp>
      <p:sp>
        <p:nvSpPr>
          <p:cNvPr id="343597" name="AutoShape 557"/>
          <p:cNvSpPr>
            <a:spLocks noChangeArrowheads="1"/>
          </p:cNvSpPr>
          <p:nvPr/>
        </p:nvSpPr>
        <p:spPr bwMode="auto">
          <a:xfrm rot="16200000">
            <a:off x="2971800" y="1981200"/>
            <a:ext cx="381000" cy="990600"/>
          </a:xfrm>
          <a:prstGeom prst="downArrow">
            <a:avLst>
              <a:gd name="adj1" fmla="val 50000"/>
              <a:gd name="adj2" fmla="val 65000"/>
            </a:avLst>
          </a:prstGeom>
          <a:solidFill>
            <a:srgbClr val="990000"/>
          </a:solidFill>
          <a:ln w="9525">
            <a:solidFill>
              <a:schemeClr val="tx1"/>
            </a:solidFill>
            <a:miter lim="800000"/>
            <a:headEnd/>
            <a:tailEnd/>
          </a:ln>
          <a:effectLst/>
        </p:spPr>
        <p:txBody>
          <a:bodyPr wrap="none" anchor="ctr"/>
          <a:lstStyle/>
          <a:p>
            <a:endParaRPr lang="en-US"/>
          </a:p>
        </p:txBody>
      </p:sp>
      <p:sp>
        <p:nvSpPr>
          <p:cNvPr id="343598" name="AutoShape 558"/>
          <p:cNvSpPr>
            <a:spLocks noChangeArrowheads="1"/>
          </p:cNvSpPr>
          <p:nvPr/>
        </p:nvSpPr>
        <p:spPr bwMode="auto">
          <a:xfrm rot="16200000">
            <a:off x="2971800" y="3581400"/>
            <a:ext cx="381000" cy="990600"/>
          </a:xfrm>
          <a:prstGeom prst="downArrow">
            <a:avLst>
              <a:gd name="adj1" fmla="val 50000"/>
              <a:gd name="adj2" fmla="val 65000"/>
            </a:avLst>
          </a:prstGeom>
          <a:solidFill>
            <a:srgbClr val="990000"/>
          </a:solidFill>
          <a:ln w="9525">
            <a:solidFill>
              <a:schemeClr val="tx1"/>
            </a:solidFill>
            <a:miter lim="800000"/>
            <a:headEnd/>
            <a:tailEnd/>
          </a:ln>
          <a:effectLst/>
        </p:spPr>
        <p:txBody>
          <a:bodyPr wrap="none" anchor="ctr"/>
          <a:lstStyle/>
          <a:p>
            <a:endParaRPr lang="en-US"/>
          </a:p>
        </p:txBody>
      </p:sp>
      <p:sp>
        <p:nvSpPr>
          <p:cNvPr id="343599" name="AutoShape 559"/>
          <p:cNvSpPr>
            <a:spLocks noChangeArrowheads="1"/>
          </p:cNvSpPr>
          <p:nvPr/>
        </p:nvSpPr>
        <p:spPr bwMode="auto">
          <a:xfrm rot="16200000">
            <a:off x="3124200" y="5334000"/>
            <a:ext cx="381000" cy="990600"/>
          </a:xfrm>
          <a:prstGeom prst="downArrow">
            <a:avLst>
              <a:gd name="adj1" fmla="val 50000"/>
              <a:gd name="adj2" fmla="val 65000"/>
            </a:avLst>
          </a:prstGeom>
          <a:solidFill>
            <a:srgbClr val="990000"/>
          </a:solidFill>
          <a:ln w="9525">
            <a:solidFill>
              <a:schemeClr val="tx1"/>
            </a:solidFill>
            <a:miter lim="800000"/>
            <a:headEnd/>
            <a:tailEnd/>
          </a:ln>
          <a:effectLst/>
        </p:spPr>
        <p:txBody>
          <a:bodyPr wrap="none" anchor="ctr"/>
          <a:lstStyle/>
          <a:p>
            <a:endParaRPr lang="en-US"/>
          </a:p>
        </p:txBody>
      </p:sp>
      <p:sp>
        <p:nvSpPr>
          <p:cNvPr id="343600" name="Text Box 560"/>
          <p:cNvSpPr txBox="1">
            <a:spLocks noChangeArrowheads="1"/>
          </p:cNvSpPr>
          <p:nvPr/>
        </p:nvSpPr>
        <p:spPr bwMode="auto">
          <a:xfrm>
            <a:off x="3810000" y="3276600"/>
            <a:ext cx="1616075" cy="1474788"/>
          </a:xfrm>
          <a:prstGeom prst="rect">
            <a:avLst/>
          </a:prstGeom>
          <a:noFill/>
          <a:ln w="9525">
            <a:solidFill>
              <a:schemeClr val="tx1"/>
            </a:solidFill>
            <a:miter lim="800000"/>
            <a:headEnd/>
            <a:tailEnd/>
          </a:ln>
          <a:effectLst/>
        </p:spPr>
        <p:txBody>
          <a:bodyPr>
            <a:spAutoFit/>
          </a:bodyPr>
          <a:lstStyle/>
          <a:p>
            <a:r>
              <a:rPr lang="en-US"/>
              <a:t>Reasonable values of sediment, nitrogen, and phosphorus</a:t>
            </a:r>
          </a:p>
        </p:txBody>
      </p:sp>
      <p:sp>
        <p:nvSpPr>
          <p:cNvPr id="343601" name="Text Box 561"/>
          <p:cNvSpPr txBox="1">
            <a:spLocks noChangeArrowheads="1"/>
          </p:cNvSpPr>
          <p:nvPr/>
        </p:nvSpPr>
        <p:spPr bwMode="auto">
          <a:xfrm>
            <a:off x="5257800" y="5867400"/>
            <a:ext cx="3505200" cy="650875"/>
          </a:xfrm>
          <a:prstGeom prst="rect">
            <a:avLst/>
          </a:prstGeom>
          <a:noFill/>
          <a:ln w="9525">
            <a:solidFill>
              <a:schemeClr val="tx1"/>
            </a:solidFill>
            <a:miter lim="800000"/>
            <a:headEnd/>
            <a:tailEnd/>
          </a:ln>
          <a:effectLst/>
        </p:spPr>
        <p:txBody>
          <a:bodyPr>
            <a:spAutoFit/>
          </a:bodyPr>
          <a:lstStyle/>
          <a:p>
            <a:r>
              <a:rPr lang="en-US"/>
              <a:t>Observations of flow, sediment, nitrogen, and phosphorus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F9232F7-D46E-40C9-AAE3-C941DF2A4666}" type="slidenum">
              <a:rPr lang="en-US"/>
              <a:pPr/>
              <a:t>10</a:t>
            </a:fld>
            <a:endParaRPr lang="en-US"/>
          </a:p>
        </p:txBody>
      </p:sp>
      <p:sp>
        <p:nvSpPr>
          <p:cNvPr id="878594" name="Rectangle 2"/>
          <p:cNvSpPr>
            <a:spLocks noGrp="1" noChangeArrowheads="1"/>
          </p:cNvSpPr>
          <p:nvPr>
            <p:ph type="title"/>
          </p:nvPr>
        </p:nvSpPr>
        <p:spPr/>
        <p:txBody>
          <a:bodyPr/>
          <a:lstStyle/>
          <a:p>
            <a:r>
              <a:rPr lang="en-US"/>
              <a:t>Average Targets</a:t>
            </a:r>
          </a:p>
        </p:txBody>
      </p:sp>
      <p:sp>
        <p:nvSpPr>
          <p:cNvPr id="878595" name="Rectangle 3"/>
          <p:cNvSpPr>
            <a:spLocks noGrp="1" noChangeArrowheads="1"/>
          </p:cNvSpPr>
          <p:nvPr>
            <p:ph type="body" idx="1"/>
          </p:nvPr>
        </p:nvSpPr>
        <p:spPr>
          <a:xfrm>
            <a:off x="533400" y="1143000"/>
            <a:ext cx="8229600" cy="5486400"/>
          </a:xfrm>
        </p:spPr>
        <p:txBody>
          <a:bodyPr>
            <a:normAutofit/>
          </a:bodyPr>
          <a:lstStyle/>
          <a:p>
            <a:pPr>
              <a:lnSpc>
                <a:spcPct val="90000"/>
              </a:lnSpc>
            </a:pPr>
            <a:r>
              <a:rPr lang="en-US" sz="2800" b="1" dirty="0"/>
              <a:t>Land Use			TN		TP</a:t>
            </a:r>
          </a:p>
          <a:p>
            <a:pPr>
              <a:lnSpc>
                <a:spcPct val="90000"/>
              </a:lnSpc>
            </a:pPr>
            <a:r>
              <a:rPr lang="en-US" sz="2800" dirty="0"/>
              <a:t>Forest			</a:t>
            </a:r>
            <a:r>
              <a:rPr lang="en-US" sz="2800" dirty="0" smtClean="0"/>
              <a:t>  </a:t>
            </a:r>
            <a:r>
              <a:rPr lang="en-US" sz="2800" dirty="0"/>
              <a:t>2.0		0.15</a:t>
            </a:r>
          </a:p>
          <a:p>
            <a:pPr>
              <a:lnSpc>
                <a:spcPct val="90000"/>
              </a:lnSpc>
            </a:pPr>
            <a:r>
              <a:rPr lang="en-US" sz="2800" dirty="0"/>
              <a:t>Harvested Forest	</a:t>
            </a:r>
            <a:r>
              <a:rPr lang="en-US" sz="2800" dirty="0" smtClean="0"/>
              <a:t>20.0</a:t>
            </a:r>
            <a:r>
              <a:rPr lang="en-US" sz="2800" dirty="0"/>
              <a:t>		0.80</a:t>
            </a:r>
          </a:p>
          <a:p>
            <a:pPr>
              <a:lnSpc>
                <a:spcPct val="90000"/>
              </a:lnSpc>
            </a:pPr>
            <a:r>
              <a:rPr lang="en-US" sz="2800" dirty="0"/>
              <a:t>Crop			</a:t>
            </a:r>
            <a:r>
              <a:rPr lang="en-US" sz="2800" dirty="0" smtClean="0"/>
              <a:t>23.0</a:t>
            </a:r>
            <a:r>
              <a:rPr lang="en-US" sz="2800" dirty="0"/>
              <a:t>		2-2.5</a:t>
            </a:r>
          </a:p>
          <a:p>
            <a:pPr>
              <a:lnSpc>
                <a:spcPct val="90000"/>
              </a:lnSpc>
            </a:pPr>
            <a:r>
              <a:rPr lang="en-US" sz="2800" dirty="0"/>
              <a:t>Hay				  6.0		0.4-0.8</a:t>
            </a:r>
          </a:p>
          <a:p>
            <a:pPr>
              <a:lnSpc>
                <a:spcPct val="90000"/>
              </a:lnSpc>
            </a:pPr>
            <a:r>
              <a:rPr lang="en-US" sz="2800" dirty="0"/>
              <a:t>Pasture			</a:t>
            </a:r>
            <a:r>
              <a:rPr lang="en-US" sz="2800" dirty="0" smtClean="0"/>
              <a:t>  </a:t>
            </a:r>
            <a:r>
              <a:rPr lang="en-US" sz="2800" dirty="0"/>
              <a:t>4.5		0.7</a:t>
            </a:r>
          </a:p>
          <a:p>
            <a:pPr>
              <a:lnSpc>
                <a:spcPct val="90000"/>
              </a:lnSpc>
            </a:pPr>
            <a:r>
              <a:rPr lang="en-US" sz="2800" dirty="0"/>
              <a:t>Urban			</a:t>
            </a:r>
            <a:r>
              <a:rPr lang="en-US" sz="2800" dirty="0" smtClean="0"/>
              <a:t>  </a:t>
            </a:r>
            <a:r>
              <a:rPr lang="en-US" sz="2800" dirty="0"/>
              <a:t>9.3		1.5</a:t>
            </a:r>
          </a:p>
          <a:p>
            <a:pPr>
              <a:lnSpc>
                <a:spcPct val="90000"/>
              </a:lnSpc>
            </a:pPr>
            <a:r>
              <a:rPr lang="en-US" sz="2800" dirty="0"/>
              <a:t>Extractive			12.5		3.5</a:t>
            </a:r>
          </a:p>
          <a:p>
            <a:pPr>
              <a:lnSpc>
                <a:spcPct val="90000"/>
              </a:lnSpc>
            </a:pPr>
            <a:r>
              <a:rPr lang="en-US" sz="2800" dirty="0"/>
              <a:t>Nursery			</a:t>
            </a:r>
            <a:r>
              <a:rPr lang="en-US" sz="2800" dirty="0" smtClean="0"/>
              <a:t>240</a:t>
            </a:r>
            <a:r>
              <a:rPr lang="en-US" sz="2800" dirty="0"/>
              <a:t>		</a:t>
            </a:r>
            <a:r>
              <a:rPr lang="en-US" sz="2800" dirty="0" smtClean="0"/>
              <a:t>85</a:t>
            </a:r>
          </a:p>
          <a:p>
            <a:pPr>
              <a:lnSpc>
                <a:spcPct val="90000"/>
              </a:lnSpc>
            </a:pPr>
            <a:endParaRPr lang="en-US" sz="2800" dirty="0" smtClean="0"/>
          </a:p>
          <a:p>
            <a:pPr>
              <a:lnSpc>
                <a:spcPct val="90000"/>
              </a:lnSpc>
            </a:pPr>
            <a:r>
              <a:rPr lang="en-US" sz="2800" dirty="0" smtClean="0"/>
              <a:t>Vary spatially according to input/output</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354F6B1E-4580-4766-959C-BBADE46190E1}" type="slidenum">
              <a:rPr lang="en-US"/>
              <a:pPr/>
              <a:t>11</a:t>
            </a:fld>
            <a:endParaRPr lang="en-US"/>
          </a:p>
        </p:txBody>
      </p:sp>
      <p:pic>
        <p:nvPicPr>
          <p:cNvPr id="9236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4" name="TextBox 3"/>
          <p:cNvSpPr txBox="1"/>
          <p:nvPr/>
        </p:nvSpPr>
        <p:spPr>
          <a:xfrm rot="16200000">
            <a:off x="77963" y="2818667"/>
            <a:ext cx="365806" cy="307777"/>
          </a:xfrm>
          <a:prstGeom prst="rect">
            <a:avLst/>
          </a:prstGeom>
          <a:solidFill>
            <a:schemeClr val="bg1"/>
          </a:solidFill>
        </p:spPr>
        <p:txBody>
          <a:bodyPr wrap="none" rtlCol="0">
            <a:spAutoFit/>
          </a:bodyPr>
          <a:lstStyle/>
          <a:p>
            <a:r>
              <a:rPr lang="en-US" sz="1400" dirty="0" smtClean="0"/>
              <a:t>TP</a:t>
            </a:r>
            <a:endParaRPr 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7FED890A-08EC-4101-BBAE-19DC9F038893}" type="slidenum">
              <a:rPr lang="en-US"/>
              <a:pPr/>
              <a:t>12</a:t>
            </a:fld>
            <a:endParaRPr lang="en-US"/>
          </a:p>
        </p:txBody>
      </p:sp>
      <p:pic>
        <p:nvPicPr>
          <p:cNvPr id="92262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3"/>
          <p:cNvSpPr>
            <a:spLocks noGrp="1"/>
          </p:cNvSpPr>
          <p:nvPr>
            <p:ph type="sldNum" sz="quarter" idx="12"/>
          </p:nvPr>
        </p:nvSpPr>
        <p:spPr/>
        <p:txBody>
          <a:bodyPr/>
          <a:lstStyle/>
          <a:p>
            <a:fld id="{631F65F8-3527-48DF-BA27-E86FC197165F}" type="slidenum">
              <a:rPr lang="en-US"/>
              <a:pPr/>
              <a:t>13</a:t>
            </a:fld>
            <a:endParaRPr lang="en-US" dirty="0"/>
          </a:p>
        </p:txBody>
      </p:sp>
      <p:sp>
        <p:nvSpPr>
          <p:cNvPr id="90114"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F4C95EC0-5B8A-466B-B699-BE3CAE856A25}" type="slidenum">
              <a:rPr lang="en-US" sz="1400"/>
              <a:pPr algn="r"/>
              <a:t>13</a:t>
            </a:fld>
            <a:endParaRPr lang="en-US" sz="1400" dirty="0"/>
          </a:p>
        </p:txBody>
      </p:sp>
      <p:sp>
        <p:nvSpPr>
          <p:cNvPr id="90115" name="Rectangle 2"/>
          <p:cNvSpPr>
            <a:spLocks noGrp="1" noChangeArrowheads="1"/>
          </p:cNvSpPr>
          <p:nvPr>
            <p:ph type="title" idx="4294967295"/>
          </p:nvPr>
        </p:nvSpPr>
        <p:spPr>
          <a:xfrm>
            <a:off x="457200" y="533400"/>
            <a:ext cx="8305800" cy="914400"/>
          </a:xfrm>
        </p:spPr>
        <p:txBody>
          <a:bodyPr>
            <a:normAutofit/>
          </a:bodyPr>
          <a:lstStyle/>
          <a:p>
            <a:r>
              <a:rPr lang="en-US" b="1" dirty="0" smtClean="0"/>
              <a:t>Developed Land Uses</a:t>
            </a:r>
            <a:endParaRPr lang="en-US" b="1" dirty="0"/>
          </a:p>
        </p:txBody>
      </p:sp>
      <p:sp>
        <p:nvSpPr>
          <p:cNvPr id="90116" name="Rectangle 3"/>
          <p:cNvSpPr>
            <a:spLocks noGrp="1" noChangeArrowheads="1"/>
          </p:cNvSpPr>
          <p:nvPr>
            <p:ph type="body" sz="half" idx="4294967295"/>
          </p:nvPr>
        </p:nvSpPr>
        <p:spPr>
          <a:xfrm>
            <a:off x="533400" y="3429000"/>
            <a:ext cx="8153400" cy="3124200"/>
          </a:xfrm>
        </p:spPr>
        <p:txBody>
          <a:bodyPr>
            <a:normAutofit/>
          </a:bodyPr>
          <a:lstStyle/>
          <a:p>
            <a:pPr>
              <a:lnSpc>
                <a:spcPct val="90000"/>
              </a:lnSpc>
            </a:pPr>
            <a:r>
              <a:rPr lang="en-US" sz="2000" b="1" dirty="0" smtClean="0">
                <a:solidFill>
                  <a:srgbClr val="4D4D4D"/>
                </a:solidFill>
              </a:rPr>
              <a:t>Regulated </a:t>
            </a:r>
            <a:r>
              <a:rPr lang="en-US" sz="2000" b="1" dirty="0" err="1" smtClean="0">
                <a:solidFill>
                  <a:srgbClr val="4D4D4D"/>
                </a:solidFill>
              </a:rPr>
              <a:t>vs</a:t>
            </a:r>
            <a:r>
              <a:rPr lang="en-US" sz="2000" b="1" dirty="0" smtClean="0">
                <a:solidFill>
                  <a:srgbClr val="4D4D4D"/>
                </a:solidFill>
              </a:rPr>
              <a:t> Unregulated normally corresponds to MS4 and non-MS4.  Loading rates are identical so these categories are a convenience for the state partners.</a:t>
            </a:r>
          </a:p>
          <a:p>
            <a:pPr>
              <a:lnSpc>
                <a:spcPct val="90000"/>
              </a:lnSpc>
            </a:pPr>
            <a:r>
              <a:rPr lang="en-US" sz="2000" b="1" dirty="0" smtClean="0">
                <a:solidFill>
                  <a:srgbClr val="4D4D4D"/>
                </a:solidFill>
              </a:rPr>
              <a:t>Combined Sewer land uses have zero loads.  The loads from WWTPs and CSOs in combined sewer areas are in the model, so including these would be double </a:t>
            </a:r>
            <a:r>
              <a:rPr lang="en-US" sz="2000" b="1" dirty="0" smtClean="0">
                <a:solidFill>
                  <a:srgbClr val="4D4D4D"/>
                </a:solidFill>
              </a:rPr>
              <a:t>counting</a:t>
            </a:r>
          </a:p>
          <a:p>
            <a:pPr>
              <a:lnSpc>
                <a:spcPct val="90000"/>
              </a:lnSpc>
            </a:pPr>
            <a:r>
              <a:rPr lang="en-US" sz="2000" b="1" dirty="0" smtClean="0">
                <a:solidFill>
                  <a:srgbClr val="4D4D4D"/>
                </a:solidFill>
              </a:rPr>
              <a:t>Also broken out as Federal / Non-Federal</a:t>
            </a:r>
            <a:endParaRPr lang="en-US" sz="2000" b="1" dirty="0" smtClean="0">
              <a:solidFill>
                <a:srgbClr val="4D4D4D"/>
              </a:solidFill>
            </a:endParaRPr>
          </a:p>
          <a:p>
            <a:pPr>
              <a:lnSpc>
                <a:spcPct val="90000"/>
              </a:lnSpc>
            </a:pPr>
            <a:endParaRPr lang="en-US" sz="2000" b="1" dirty="0" smtClean="0">
              <a:solidFill>
                <a:srgbClr val="4D4D4D"/>
              </a:solidFill>
            </a:endParaRPr>
          </a:p>
          <a:p>
            <a:pPr>
              <a:lnSpc>
                <a:spcPct val="90000"/>
              </a:lnSpc>
            </a:pPr>
            <a:r>
              <a:rPr lang="en-US" sz="2000" b="1" dirty="0" smtClean="0">
                <a:solidFill>
                  <a:srgbClr val="4D4D4D"/>
                </a:solidFill>
              </a:rPr>
              <a:t>Determined directly from the CBP Land Data Team analysis at roughly 10 year increments</a:t>
            </a:r>
          </a:p>
        </p:txBody>
      </p:sp>
      <p:pic>
        <p:nvPicPr>
          <p:cNvPr id="1029" name="Picture 5"/>
          <p:cNvPicPr>
            <a:picLocks noChangeAspect="1" noChangeArrowheads="1"/>
          </p:cNvPicPr>
          <p:nvPr/>
        </p:nvPicPr>
        <p:blipFill>
          <a:blip r:embed="rId3" cstate="print"/>
          <a:srcRect/>
          <a:stretch>
            <a:fillRect/>
          </a:stretch>
        </p:blipFill>
        <p:spPr bwMode="auto">
          <a:xfrm>
            <a:off x="1828800" y="1752600"/>
            <a:ext cx="5256197" cy="1495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2C951870-2054-4454-B149-3806A32CD1FE}" type="slidenum">
              <a:rPr lang="en-US"/>
              <a:pPr/>
              <a:t>14</a:t>
            </a:fld>
            <a:endParaRPr lang="en-US"/>
          </a:p>
        </p:txBody>
      </p:sp>
      <p:pic>
        <p:nvPicPr>
          <p:cNvPr id="148484" name="Picture 4" descr="Hyd_calibration"/>
          <p:cNvPicPr>
            <a:picLocks noChangeAspect="1" noChangeArrowheads="1"/>
          </p:cNvPicPr>
          <p:nvPr/>
        </p:nvPicPr>
        <p:blipFill>
          <a:blip r:embed="rId2" cstate="print"/>
          <a:srcRect/>
          <a:stretch>
            <a:fillRect/>
          </a:stretch>
        </p:blipFill>
        <p:spPr bwMode="auto">
          <a:xfrm>
            <a:off x="-457200" y="-457200"/>
            <a:ext cx="10058400" cy="77724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E12076E-7E72-405C-A3F5-9E96ED406107}" type="slidenum">
              <a:rPr lang="en-US"/>
              <a:pPr/>
              <a:t>15</a:t>
            </a:fld>
            <a:endParaRPr lang="en-US"/>
          </a:p>
        </p:txBody>
      </p:sp>
      <p:pic>
        <p:nvPicPr>
          <p:cNvPr id="18440" name="Picture 8" descr="WQ_calibration_p530"/>
          <p:cNvPicPr>
            <a:picLocks noChangeAspect="1" noChangeArrowheads="1"/>
          </p:cNvPicPr>
          <p:nvPr/>
        </p:nvPicPr>
        <p:blipFill>
          <a:blip r:embed="rId3" cstate="print"/>
          <a:srcRect/>
          <a:stretch>
            <a:fillRect/>
          </a:stretch>
        </p:blipFill>
        <p:spPr bwMode="auto">
          <a:xfrm>
            <a:off x="-457200" y="-457200"/>
            <a:ext cx="10058400" cy="7772400"/>
          </a:xfrm>
          <a:prstGeom prst="rect">
            <a:avLst/>
          </a:prstGeom>
          <a:noFill/>
        </p:spPr>
      </p:pic>
      <p:sp>
        <p:nvSpPr>
          <p:cNvPr id="18434"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E6829686-FB6A-4F07-981B-F9CFD01336CE}" type="slidenum">
              <a:rPr lang="en-US" sz="1400"/>
              <a:pPr algn="r"/>
              <a:t>15</a:t>
            </a:fld>
            <a:endParaRPr lang="en-US" sz="14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p:cNvSpPr>
            <a:spLocks noGrp="1"/>
          </p:cNvSpPr>
          <p:nvPr>
            <p:ph type="sldNum" sz="quarter" idx="12"/>
          </p:nvPr>
        </p:nvSpPr>
        <p:spPr/>
        <p:txBody>
          <a:bodyPr/>
          <a:lstStyle/>
          <a:p>
            <a:fld id="{83F67DA5-9733-489B-89EF-B9614F9F658C}" type="slidenum">
              <a:rPr lang="en-US"/>
              <a:pPr/>
              <a:t>16</a:t>
            </a:fld>
            <a:endParaRPr lang="en-US"/>
          </a:p>
        </p:txBody>
      </p:sp>
      <p:sp>
        <p:nvSpPr>
          <p:cNvPr id="12290" name="Rectangle 2"/>
          <p:cNvSpPr>
            <a:spLocks noChangeArrowheads="1"/>
          </p:cNvSpPr>
          <p:nvPr/>
        </p:nvSpPr>
        <p:spPr bwMode="auto">
          <a:xfrm>
            <a:off x="6400800" y="4953000"/>
            <a:ext cx="2438400" cy="1752600"/>
          </a:xfrm>
          <a:prstGeom prst="rect">
            <a:avLst/>
          </a:prstGeom>
          <a:solidFill>
            <a:srgbClr val="99CC00">
              <a:alpha val="25098"/>
            </a:srgbClr>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1" name="Rectangle 4"/>
          <p:cNvSpPr>
            <a:spLocks noChangeArrowheads="1"/>
          </p:cNvSpPr>
          <p:nvPr/>
        </p:nvSpPr>
        <p:spPr bwMode="auto">
          <a:xfrm>
            <a:off x="6324600" y="762000"/>
            <a:ext cx="2590800" cy="3886200"/>
          </a:xfrm>
          <a:prstGeom prst="rect">
            <a:avLst/>
          </a:prstGeom>
          <a:solidFill>
            <a:srgbClr val="FF99CC">
              <a:alpha val="25098"/>
            </a:srgbClr>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2" name="Text Box 5"/>
          <p:cNvSpPr txBox="1">
            <a:spLocks noChangeArrowheads="1"/>
          </p:cNvSpPr>
          <p:nvPr/>
        </p:nvSpPr>
        <p:spPr bwMode="auto">
          <a:xfrm>
            <a:off x="6324600" y="973138"/>
            <a:ext cx="2424638" cy="3416320"/>
          </a:xfrm>
          <a:prstGeom prst="rect">
            <a:avLst/>
          </a:prstGeom>
          <a:noFill/>
          <a:ln w="9525">
            <a:noFill/>
            <a:miter lim="800000"/>
            <a:headEnd/>
            <a:tailEnd/>
          </a:ln>
        </p:spPr>
        <p:txBody>
          <a:bodyPr wrap="none">
            <a:spAutoFit/>
          </a:bodyPr>
          <a:lstStyle/>
          <a:p>
            <a:r>
              <a:rPr lang="en-US" b="1" dirty="0" smtClean="0"/>
              <a:t>Constant values </a:t>
            </a:r>
            <a:r>
              <a:rPr lang="en-US" b="1" dirty="0"/>
              <a:t>of </a:t>
            </a:r>
          </a:p>
          <a:p>
            <a:r>
              <a:rPr lang="en-US" b="1" dirty="0"/>
              <a:t>anthropogenic factors:</a:t>
            </a:r>
          </a:p>
          <a:p>
            <a:endParaRPr lang="en-US" b="1" dirty="0"/>
          </a:p>
          <a:p>
            <a:r>
              <a:rPr lang="en-US" dirty="0"/>
              <a:t>Land Use Acreage</a:t>
            </a:r>
          </a:p>
          <a:p>
            <a:r>
              <a:rPr lang="en-US" dirty="0"/>
              <a:t>BMPs</a:t>
            </a:r>
          </a:p>
          <a:p>
            <a:r>
              <a:rPr lang="en-US" dirty="0"/>
              <a:t>Fertilizer</a:t>
            </a:r>
          </a:p>
          <a:p>
            <a:r>
              <a:rPr lang="en-US" dirty="0"/>
              <a:t>Manure</a:t>
            </a:r>
          </a:p>
          <a:p>
            <a:r>
              <a:rPr lang="en-US" dirty="0"/>
              <a:t>Tillage</a:t>
            </a:r>
          </a:p>
          <a:p>
            <a:r>
              <a:rPr lang="en-US" dirty="0"/>
              <a:t>Crop types</a:t>
            </a:r>
          </a:p>
          <a:p>
            <a:r>
              <a:rPr lang="en-US" dirty="0"/>
              <a:t>Atmospheric deposition</a:t>
            </a:r>
          </a:p>
          <a:p>
            <a:r>
              <a:rPr lang="en-US" dirty="0"/>
              <a:t>Waste water treatment</a:t>
            </a:r>
          </a:p>
          <a:p>
            <a:r>
              <a:rPr lang="en-US" dirty="0"/>
              <a:t>Septic loads</a:t>
            </a:r>
          </a:p>
        </p:txBody>
      </p:sp>
      <p:grpSp>
        <p:nvGrpSpPr>
          <p:cNvPr id="2" name="Group 6"/>
          <p:cNvGrpSpPr>
            <a:grpSpLocks/>
          </p:cNvGrpSpPr>
          <p:nvPr/>
        </p:nvGrpSpPr>
        <p:grpSpPr bwMode="auto">
          <a:xfrm>
            <a:off x="304800" y="1295400"/>
            <a:ext cx="2362200" cy="4152900"/>
            <a:chOff x="192" y="576"/>
            <a:chExt cx="1584" cy="1584"/>
          </a:xfrm>
        </p:grpSpPr>
        <p:sp>
          <p:nvSpPr>
            <p:cNvPr id="12294" name="Rectangle 7"/>
            <p:cNvSpPr>
              <a:spLocks noChangeArrowheads="1"/>
            </p:cNvSpPr>
            <p:nvPr/>
          </p:nvSpPr>
          <p:spPr bwMode="auto">
            <a:xfrm>
              <a:off x="192" y="576"/>
              <a:ext cx="1584" cy="1584"/>
            </a:xfrm>
            <a:prstGeom prst="rect">
              <a:avLst/>
            </a:prstGeom>
            <a:solidFill>
              <a:srgbClr val="BBE0E3">
                <a:alpha val="25098"/>
              </a:srgbClr>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5" name="Text Box 8"/>
            <p:cNvSpPr txBox="1">
              <a:spLocks noChangeArrowheads="1"/>
            </p:cNvSpPr>
            <p:nvPr/>
          </p:nvSpPr>
          <p:spPr bwMode="auto">
            <a:xfrm>
              <a:off x="240" y="672"/>
              <a:ext cx="1401" cy="1292"/>
            </a:xfrm>
            <a:prstGeom prst="rect">
              <a:avLst/>
            </a:prstGeom>
            <a:noFill/>
            <a:ln w="9525">
              <a:noFill/>
              <a:miter lim="800000"/>
              <a:headEnd/>
              <a:tailEnd/>
            </a:ln>
          </p:spPr>
          <p:txBody>
            <a:bodyPr wrap="none">
              <a:spAutoFit/>
            </a:bodyPr>
            <a:lstStyle/>
            <a:p>
              <a:r>
                <a:rPr lang="en-US" b="1"/>
                <a:t>Hourly or daily </a:t>
              </a:r>
            </a:p>
            <a:p>
              <a:r>
                <a:rPr lang="en-US" b="1"/>
                <a:t>values of </a:t>
              </a:r>
            </a:p>
            <a:p>
              <a:r>
                <a:rPr lang="en-US" b="1"/>
                <a:t>Meteorological</a:t>
              </a:r>
            </a:p>
            <a:p>
              <a:r>
                <a:rPr lang="en-US" b="1"/>
                <a:t>factors:</a:t>
              </a:r>
            </a:p>
            <a:p>
              <a:endParaRPr lang="en-US" b="1"/>
            </a:p>
            <a:p>
              <a:r>
                <a:rPr lang="en-US"/>
                <a:t>Precipitation</a:t>
              </a:r>
            </a:p>
            <a:p>
              <a:r>
                <a:rPr lang="en-US"/>
                <a:t>Temperature</a:t>
              </a:r>
            </a:p>
            <a:p>
              <a:r>
                <a:rPr lang="en-US"/>
                <a:t>Evapotranspiration</a:t>
              </a:r>
            </a:p>
            <a:p>
              <a:r>
                <a:rPr lang="en-US"/>
                <a:t>Wind</a:t>
              </a:r>
            </a:p>
            <a:p>
              <a:r>
                <a:rPr lang="en-US"/>
                <a:t>Solar Radiation</a:t>
              </a:r>
            </a:p>
            <a:p>
              <a:r>
                <a:rPr lang="en-US"/>
                <a:t>Dew point</a:t>
              </a:r>
            </a:p>
            <a:p>
              <a:r>
                <a:rPr lang="en-US"/>
                <a:t>Cloud Cover</a:t>
              </a:r>
            </a:p>
          </p:txBody>
        </p:sp>
      </p:grpSp>
      <p:sp>
        <p:nvSpPr>
          <p:cNvPr id="12296" name="AutoShape 9"/>
          <p:cNvSpPr>
            <a:spLocks noChangeArrowheads="1"/>
          </p:cNvSpPr>
          <p:nvPr/>
        </p:nvSpPr>
        <p:spPr bwMode="auto">
          <a:xfrm rot="10800000">
            <a:off x="5257800" y="3449638"/>
            <a:ext cx="914400" cy="609600"/>
          </a:xfrm>
          <a:prstGeom prst="rightArrow">
            <a:avLst>
              <a:gd name="adj1" fmla="val 50000"/>
              <a:gd name="adj2" fmla="val 37500"/>
            </a:avLst>
          </a:prstGeom>
          <a:solidFill>
            <a:srgbClr val="E6C0CC"/>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7" name="AutoShape 10"/>
          <p:cNvSpPr>
            <a:spLocks noChangeArrowheads="1"/>
          </p:cNvSpPr>
          <p:nvPr/>
        </p:nvSpPr>
        <p:spPr bwMode="auto">
          <a:xfrm rot="2268622">
            <a:off x="2895600" y="3429000"/>
            <a:ext cx="838200" cy="609600"/>
          </a:xfrm>
          <a:prstGeom prst="rightArrow">
            <a:avLst>
              <a:gd name="adj1" fmla="val 50000"/>
              <a:gd name="adj2" fmla="val 34375"/>
            </a:avLst>
          </a:prstGeom>
          <a:solidFill>
            <a:schemeClr val="accent1"/>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8" name="AutoShape 11"/>
          <p:cNvSpPr>
            <a:spLocks noChangeArrowheads="1"/>
          </p:cNvSpPr>
          <p:nvPr/>
        </p:nvSpPr>
        <p:spPr bwMode="auto">
          <a:xfrm rot="720959">
            <a:off x="5181600" y="4876800"/>
            <a:ext cx="1295400" cy="609600"/>
          </a:xfrm>
          <a:prstGeom prst="rightArrow">
            <a:avLst>
              <a:gd name="adj1" fmla="val 50000"/>
              <a:gd name="adj2" fmla="val 53125"/>
            </a:avLst>
          </a:prstGeom>
          <a:solidFill>
            <a:srgbClr val="BFDFC2"/>
          </a:solidFill>
          <a:ln w="9525">
            <a:solidFill>
              <a:schemeClr val="tx1"/>
            </a:solidFill>
            <a:miter lim="800000"/>
            <a:headEnd/>
            <a:tailEnd/>
          </a:ln>
        </p:spPr>
        <p:txBody>
          <a:bodyPr wrap="none" anchor="ctr"/>
          <a:lstStyle/>
          <a:p>
            <a:endParaRPr kumimoji="1" lang="en-US" sz="2400">
              <a:latin typeface="Tahoma" pitchFamily="34" charset="0"/>
            </a:endParaRPr>
          </a:p>
        </p:txBody>
      </p:sp>
      <p:sp>
        <p:nvSpPr>
          <p:cNvPr id="12299" name="Text Box 12"/>
          <p:cNvSpPr txBox="1">
            <a:spLocks noChangeArrowheads="1"/>
          </p:cNvSpPr>
          <p:nvPr/>
        </p:nvSpPr>
        <p:spPr bwMode="auto">
          <a:xfrm>
            <a:off x="6477001" y="5105400"/>
            <a:ext cx="2286000" cy="1200329"/>
          </a:xfrm>
          <a:prstGeom prst="rect">
            <a:avLst/>
          </a:prstGeom>
          <a:noFill/>
          <a:ln w="9525">
            <a:noFill/>
            <a:miter lim="800000"/>
            <a:headEnd/>
            <a:tailEnd/>
          </a:ln>
        </p:spPr>
        <p:txBody>
          <a:bodyPr wrap="square">
            <a:spAutoFit/>
          </a:bodyPr>
          <a:lstStyle/>
          <a:p>
            <a:r>
              <a:rPr lang="en-US" dirty="0" smtClean="0"/>
              <a:t>Run for 1984-2000</a:t>
            </a:r>
          </a:p>
          <a:p>
            <a:r>
              <a:rPr lang="en-US" dirty="0" smtClean="0"/>
              <a:t>Average 1991-2000</a:t>
            </a:r>
          </a:p>
          <a:p>
            <a:r>
              <a:rPr lang="en-US" dirty="0" smtClean="0"/>
              <a:t>For ‘flow-normalized  average annual loads’</a:t>
            </a:r>
            <a:endParaRPr lang="en-US" dirty="0"/>
          </a:p>
        </p:txBody>
      </p:sp>
      <p:sp>
        <p:nvSpPr>
          <p:cNvPr id="12300" name="Text Box 13"/>
          <p:cNvSpPr txBox="1">
            <a:spLocks noChangeArrowheads="1"/>
          </p:cNvSpPr>
          <p:nvPr/>
        </p:nvSpPr>
        <p:spPr bwMode="auto">
          <a:xfrm>
            <a:off x="381000" y="0"/>
            <a:ext cx="7848600" cy="641350"/>
          </a:xfrm>
          <a:prstGeom prst="rect">
            <a:avLst/>
          </a:prstGeom>
          <a:noFill/>
          <a:ln w="9525">
            <a:noFill/>
            <a:miter lim="800000"/>
            <a:headEnd/>
            <a:tailEnd/>
          </a:ln>
        </p:spPr>
        <p:txBody>
          <a:bodyPr>
            <a:spAutoFit/>
          </a:bodyPr>
          <a:lstStyle/>
          <a:p>
            <a:pPr algn="ctr"/>
            <a:r>
              <a:rPr lang="en-US" sz="3600" b="1"/>
              <a:t>How the Watershed Model Works</a:t>
            </a:r>
          </a:p>
        </p:txBody>
      </p:sp>
      <p:pic>
        <p:nvPicPr>
          <p:cNvPr id="12301" name="Picture 14"/>
          <p:cNvPicPr>
            <a:picLocks noChangeAspect="1" noChangeArrowheads="1"/>
          </p:cNvPicPr>
          <p:nvPr/>
        </p:nvPicPr>
        <p:blipFill>
          <a:blip r:embed="rId3" cstate="print"/>
          <a:srcRect l="23627" t="16272" r="1244" b="6779"/>
          <a:stretch>
            <a:fillRect/>
          </a:stretch>
        </p:blipFill>
        <p:spPr bwMode="auto">
          <a:xfrm>
            <a:off x="1447800" y="2895600"/>
            <a:ext cx="4114800" cy="3863975"/>
          </a:xfrm>
          <a:prstGeom prst="rect">
            <a:avLst/>
          </a:prstGeom>
          <a:noFill/>
          <a:ln w="9525">
            <a:noFill/>
            <a:miter lim="800000"/>
            <a:headEnd/>
            <a:tailEnd/>
          </a:ln>
        </p:spPr>
      </p:pic>
      <p:sp>
        <p:nvSpPr>
          <p:cNvPr id="12302" name="Text Box 15"/>
          <p:cNvSpPr txBox="1">
            <a:spLocks noChangeArrowheads="1"/>
          </p:cNvSpPr>
          <p:nvPr/>
        </p:nvSpPr>
        <p:spPr bwMode="auto">
          <a:xfrm>
            <a:off x="3581400" y="5257800"/>
            <a:ext cx="793750" cy="366713"/>
          </a:xfrm>
          <a:prstGeom prst="rect">
            <a:avLst/>
          </a:prstGeom>
          <a:solidFill>
            <a:srgbClr val="FFFF00"/>
          </a:solidFill>
          <a:ln w="9525">
            <a:noFill/>
            <a:miter lim="800000"/>
            <a:headEnd/>
            <a:tailEnd/>
          </a:ln>
        </p:spPr>
        <p:txBody>
          <a:bodyPr wrap="none">
            <a:spAutoFit/>
          </a:bodyPr>
          <a:lstStyle/>
          <a:p>
            <a:r>
              <a:rPr lang="en-US"/>
              <a:t>HSPF</a:t>
            </a:r>
          </a:p>
        </p:txBody>
      </p:sp>
      <p:sp>
        <p:nvSpPr>
          <p:cNvPr id="16" name="Text Box 13"/>
          <p:cNvSpPr txBox="1">
            <a:spLocks noChangeArrowheads="1"/>
          </p:cNvSpPr>
          <p:nvPr/>
        </p:nvSpPr>
        <p:spPr bwMode="auto">
          <a:xfrm>
            <a:off x="304800" y="762000"/>
            <a:ext cx="7848600" cy="641350"/>
          </a:xfrm>
          <a:prstGeom prst="rect">
            <a:avLst/>
          </a:prstGeom>
          <a:noFill/>
          <a:ln w="9525">
            <a:noFill/>
            <a:miter lim="800000"/>
            <a:headEnd/>
            <a:tailEnd/>
          </a:ln>
        </p:spPr>
        <p:txBody>
          <a:bodyPr>
            <a:spAutoFit/>
          </a:bodyPr>
          <a:lstStyle/>
          <a:p>
            <a:pPr algn="ctr"/>
            <a:r>
              <a:rPr lang="en-US" sz="3600" b="1" dirty="0" smtClean="0"/>
              <a:t>Scenario Mode</a:t>
            </a:r>
            <a:endParaRPr lang="en-US" sz="36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3"/>
          <p:cNvSpPr>
            <a:spLocks noGrp="1"/>
          </p:cNvSpPr>
          <p:nvPr>
            <p:ph type="sldNum" sz="quarter" idx="12"/>
          </p:nvPr>
        </p:nvSpPr>
        <p:spPr/>
        <p:txBody>
          <a:bodyPr/>
          <a:lstStyle/>
          <a:p>
            <a:fld id="{4808183E-7C41-462D-9595-096E6203844A}" type="slidenum">
              <a:rPr lang="en-US"/>
              <a:pPr/>
              <a:t>17</a:t>
            </a:fld>
            <a:endParaRPr lang="en-US"/>
          </a:p>
        </p:txBody>
      </p:sp>
      <p:sp>
        <p:nvSpPr>
          <p:cNvPr id="100354" name="Slide Number Placeholder 6"/>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C34C13A5-E356-4686-BF71-3FC0D69AB665}" type="slidenum">
              <a:rPr lang="en-US" sz="1400">
                <a:latin typeface="Times New Roman" pitchFamily="18" charset="0"/>
              </a:rPr>
              <a:pPr algn="r"/>
              <a:t>17</a:t>
            </a:fld>
            <a:endParaRPr lang="en-US" sz="1400">
              <a:latin typeface="Times New Roman" pitchFamily="18" charset="0"/>
            </a:endParaRPr>
          </a:p>
        </p:txBody>
      </p:sp>
      <p:pic>
        <p:nvPicPr>
          <p:cNvPr id="100355" name="Picture 2"/>
          <p:cNvPicPr>
            <a:picLocks noChangeAspect="1" noChangeArrowheads="1"/>
          </p:cNvPicPr>
          <p:nvPr/>
        </p:nvPicPr>
        <p:blipFill>
          <a:blip r:embed="rId2" cstate="print"/>
          <a:srcRect/>
          <a:stretch>
            <a:fillRect/>
          </a:stretch>
        </p:blipFill>
        <p:spPr bwMode="auto">
          <a:xfrm>
            <a:off x="0" y="1143000"/>
            <a:ext cx="9144000" cy="5715000"/>
          </a:xfrm>
          <a:prstGeom prst="rect">
            <a:avLst/>
          </a:prstGeom>
          <a:noFill/>
          <a:ln w="9525">
            <a:noFill/>
            <a:miter lim="800000"/>
            <a:headEnd/>
            <a:tailEnd/>
          </a:ln>
        </p:spPr>
      </p:pic>
      <p:sp>
        <p:nvSpPr>
          <p:cNvPr id="100356" name="Rectangle 3"/>
          <p:cNvSpPr>
            <a:spLocks noGrp="1" noChangeArrowheads="1"/>
          </p:cNvSpPr>
          <p:nvPr>
            <p:ph type="title" idx="4294967295"/>
          </p:nvPr>
        </p:nvSpPr>
        <p:spPr>
          <a:xfrm>
            <a:off x="1066800" y="228600"/>
            <a:ext cx="7924800" cy="838200"/>
          </a:xfrm>
        </p:spPr>
        <p:txBody>
          <a:bodyPr>
            <a:normAutofit fontScale="90000"/>
          </a:bodyPr>
          <a:lstStyle/>
          <a:p>
            <a:r>
              <a:rPr lang="en-US" sz="2000" u="sng">
                <a:solidFill>
                  <a:schemeClr val="tx1"/>
                </a:solidFill>
              </a:rPr>
              <a:t>Nitrogen Loads Delivered to the Chesapeake Bay By Jurisdiction </a:t>
            </a:r>
            <a:br>
              <a:rPr lang="en-US" sz="2000" u="sng">
                <a:solidFill>
                  <a:schemeClr val="tx1"/>
                </a:solidFill>
              </a:rPr>
            </a:br>
            <a:r>
              <a:rPr lang="en-US" sz="1600">
                <a:solidFill>
                  <a:schemeClr val="tx1"/>
                </a:solidFill>
              </a:rPr>
              <a:t>Point source loads reflect measured discharges while </a:t>
            </a:r>
            <a:br>
              <a:rPr lang="en-US" sz="1600">
                <a:solidFill>
                  <a:schemeClr val="tx1"/>
                </a:solidFill>
              </a:rPr>
            </a:br>
            <a:r>
              <a:rPr lang="en-US" sz="1600">
                <a:solidFill>
                  <a:schemeClr val="tx1"/>
                </a:solidFill>
              </a:rPr>
              <a:t>nonpoint source loads are based on an average-hydrology year</a:t>
            </a:r>
            <a:endParaRPr lang="en-US" sz="1600" i="1">
              <a:solidFill>
                <a:schemeClr val="hlink"/>
              </a:solidFill>
            </a:endParaRPr>
          </a:p>
        </p:txBody>
      </p:sp>
      <p:pic>
        <p:nvPicPr>
          <p:cNvPr id="100357" name="Picture 4" descr="CBPOLOGO"/>
          <p:cNvPicPr>
            <a:picLocks noChangeAspect="1" noChangeArrowheads="1"/>
          </p:cNvPicPr>
          <p:nvPr/>
        </p:nvPicPr>
        <p:blipFill>
          <a:blip r:embed="rId3" cstate="print"/>
          <a:srcRect/>
          <a:stretch>
            <a:fillRect/>
          </a:stretch>
        </p:blipFill>
        <p:spPr bwMode="auto">
          <a:xfrm>
            <a:off x="0" y="152400"/>
            <a:ext cx="1408113" cy="869950"/>
          </a:xfrm>
          <a:prstGeom prst="rect">
            <a:avLst/>
          </a:prstGeom>
          <a:noFill/>
          <a:ln w="9525">
            <a:noFill/>
            <a:miter lim="800000"/>
            <a:headEnd/>
            <a:tailEnd/>
          </a:ln>
        </p:spPr>
      </p:pic>
      <p:sp>
        <p:nvSpPr>
          <p:cNvPr id="100358" name="Rectangle 5"/>
          <p:cNvSpPr>
            <a:spLocks noChangeArrowheads="1"/>
          </p:cNvSpPr>
          <p:nvPr/>
        </p:nvSpPr>
        <p:spPr bwMode="gray">
          <a:xfrm>
            <a:off x="457200" y="1066800"/>
            <a:ext cx="8226425" cy="31750"/>
          </a:xfrm>
          <a:prstGeom prst="rect">
            <a:avLst/>
          </a:prstGeom>
          <a:gradFill rotWithShape="0">
            <a:gsLst>
              <a:gs pos="0">
                <a:schemeClr val="bg2"/>
              </a:gs>
              <a:gs pos="100000">
                <a:schemeClr val="bg1"/>
              </a:gs>
            </a:gsLst>
            <a:lin ang="0" scaled="1"/>
          </a:gradFill>
          <a:ln w="9525">
            <a:noFill/>
            <a:miter lim="800000"/>
            <a:headEnd/>
            <a:tailEnd/>
          </a:ln>
        </p:spPr>
        <p:txBody>
          <a:bodyPr wrap="none" anchor="ctr"/>
          <a:lstStyle/>
          <a:p>
            <a:pPr algn="ctr"/>
            <a:endParaRPr kumimoji="1" lang="en-US" sz="2400">
              <a:latin typeface="Tahoma" pitchFamily="34" charset="0"/>
            </a:endParaRPr>
          </a:p>
        </p:txBody>
      </p:sp>
      <p:sp>
        <p:nvSpPr>
          <p:cNvPr id="100359" name="Text Box 6"/>
          <p:cNvSpPr txBox="1">
            <a:spLocks noChangeArrowheads="1"/>
          </p:cNvSpPr>
          <p:nvPr/>
        </p:nvSpPr>
        <p:spPr bwMode="auto">
          <a:xfrm>
            <a:off x="838200" y="22860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333.9</a:t>
            </a:r>
          </a:p>
        </p:txBody>
      </p:sp>
      <p:sp>
        <p:nvSpPr>
          <p:cNvPr id="100360" name="Text Box 7"/>
          <p:cNvSpPr txBox="1">
            <a:spLocks noChangeArrowheads="1"/>
          </p:cNvSpPr>
          <p:nvPr/>
        </p:nvSpPr>
        <p:spPr bwMode="auto">
          <a:xfrm>
            <a:off x="1905000" y="27432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289.9</a:t>
            </a:r>
          </a:p>
        </p:txBody>
      </p:sp>
      <p:sp>
        <p:nvSpPr>
          <p:cNvPr id="100361" name="Text Box 8"/>
          <p:cNvSpPr txBox="1">
            <a:spLocks noChangeArrowheads="1"/>
          </p:cNvSpPr>
          <p:nvPr/>
        </p:nvSpPr>
        <p:spPr bwMode="auto">
          <a:xfrm>
            <a:off x="2438400" y="28194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281.1</a:t>
            </a:r>
          </a:p>
        </p:txBody>
      </p:sp>
      <p:sp>
        <p:nvSpPr>
          <p:cNvPr id="100362" name="Text Box 9"/>
          <p:cNvSpPr txBox="1">
            <a:spLocks noChangeArrowheads="1"/>
          </p:cNvSpPr>
          <p:nvPr/>
        </p:nvSpPr>
        <p:spPr bwMode="auto">
          <a:xfrm>
            <a:off x="4114800" y="29718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270.2</a:t>
            </a:r>
          </a:p>
        </p:txBody>
      </p:sp>
      <p:sp>
        <p:nvSpPr>
          <p:cNvPr id="100363" name="Text Box 10"/>
          <p:cNvSpPr txBox="1">
            <a:spLocks noChangeArrowheads="1"/>
          </p:cNvSpPr>
          <p:nvPr/>
        </p:nvSpPr>
        <p:spPr bwMode="auto">
          <a:xfrm>
            <a:off x="8534400" y="4114800"/>
            <a:ext cx="474663" cy="274638"/>
          </a:xfrm>
          <a:prstGeom prst="rect">
            <a:avLst/>
          </a:prstGeom>
          <a:noFill/>
          <a:ln w="9525">
            <a:noFill/>
            <a:miter lim="800000"/>
            <a:headEnd/>
            <a:tailEnd/>
          </a:ln>
        </p:spPr>
        <p:txBody>
          <a:bodyPr wrap="none">
            <a:spAutoFit/>
          </a:bodyPr>
          <a:lstStyle/>
          <a:p>
            <a:pPr algn="ctr"/>
            <a:r>
              <a:rPr lang="en-US" sz="1200" b="1">
                <a:latin typeface="Tahoma" pitchFamily="34" charset="0"/>
              </a:rPr>
              <a:t>175</a:t>
            </a:r>
          </a:p>
        </p:txBody>
      </p:sp>
      <p:sp>
        <p:nvSpPr>
          <p:cNvPr id="100364" name="Text Box 11"/>
          <p:cNvSpPr txBox="1">
            <a:spLocks noChangeArrowheads="1"/>
          </p:cNvSpPr>
          <p:nvPr/>
        </p:nvSpPr>
        <p:spPr bwMode="auto">
          <a:xfrm>
            <a:off x="4648200" y="30480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266.3</a:t>
            </a:r>
          </a:p>
        </p:txBody>
      </p:sp>
      <p:sp>
        <p:nvSpPr>
          <p:cNvPr id="100365" name="Text Box 12"/>
          <p:cNvSpPr txBox="1">
            <a:spLocks noChangeArrowheads="1"/>
          </p:cNvSpPr>
          <p:nvPr/>
        </p:nvSpPr>
        <p:spPr bwMode="auto">
          <a:xfrm>
            <a:off x="3048000" y="28956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277.7</a:t>
            </a:r>
          </a:p>
        </p:txBody>
      </p:sp>
      <p:sp>
        <p:nvSpPr>
          <p:cNvPr id="100366" name="Text Box 13"/>
          <p:cNvSpPr txBox="1">
            <a:spLocks noChangeArrowheads="1"/>
          </p:cNvSpPr>
          <p:nvPr/>
        </p:nvSpPr>
        <p:spPr bwMode="auto">
          <a:xfrm>
            <a:off x="3581400" y="28956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275.1</a:t>
            </a:r>
          </a:p>
        </p:txBody>
      </p:sp>
      <p:sp>
        <p:nvSpPr>
          <p:cNvPr id="100367" name="Text Box 14"/>
          <p:cNvSpPr txBox="1">
            <a:spLocks noChangeArrowheads="1"/>
          </p:cNvSpPr>
          <p:nvPr/>
        </p:nvSpPr>
        <p:spPr bwMode="auto">
          <a:xfrm>
            <a:off x="5181600" y="30480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262.9</a:t>
            </a:r>
          </a:p>
        </p:txBody>
      </p:sp>
      <p:sp>
        <p:nvSpPr>
          <p:cNvPr id="100368" name="Text Box 15"/>
          <p:cNvSpPr txBox="1">
            <a:spLocks noChangeArrowheads="1"/>
          </p:cNvSpPr>
          <p:nvPr/>
        </p:nvSpPr>
        <p:spPr bwMode="auto">
          <a:xfrm>
            <a:off x="5749925" y="30734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261.9</a:t>
            </a:r>
          </a:p>
        </p:txBody>
      </p:sp>
      <p:sp>
        <p:nvSpPr>
          <p:cNvPr id="100369" name="Text Box 16"/>
          <p:cNvSpPr txBox="1">
            <a:spLocks noChangeArrowheads="1"/>
          </p:cNvSpPr>
          <p:nvPr/>
        </p:nvSpPr>
        <p:spPr bwMode="auto">
          <a:xfrm>
            <a:off x="6248400" y="31242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260.7</a:t>
            </a:r>
          </a:p>
        </p:txBody>
      </p:sp>
      <p:sp>
        <p:nvSpPr>
          <p:cNvPr id="100370" name="Text Box 17"/>
          <p:cNvSpPr txBox="1">
            <a:spLocks noChangeArrowheads="1"/>
          </p:cNvSpPr>
          <p:nvPr/>
        </p:nvSpPr>
        <p:spPr bwMode="auto">
          <a:xfrm>
            <a:off x="7315200" y="39624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184.4</a:t>
            </a:r>
          </a:p>
        </p:txBody>
      </p:sp>
      <p:sp>
        <p:nvSpPr>
          <p:cNvPr id="100371" name="Text Box 18"/>
          <p:cNvSpPr txBox="1">
            <a:spLocks noChangeArrowheads="1"/>
          </p:cNvSpPr>
          <p:nvPr/>
        </p:nvSpPr>
        <p:spPr bwMode="auto">
          <a:xfrm>
            <a:off x="7924800" y="3962400"/>
            <a:ext cx="619125" cy="274638"/>
          </a:xfrm>
          <a:prstGeom prst="rect">
            <a:avLst/>
          </a:prstGeom>
          <a:noFill/>
          <a:ln w="9525">
            <a:noFill/>
            <a:miter lim="800000"/>
            <a:headEnd/>
            <a:tailEnd/>
          </a:ln>
        </p:spPr>
        <p:txBody>
          <a:bodyPr wrap="none">
            <a:spAutoFit/>
          </a:bodyPr>
          <a:lstStyle/>
          <a:p>
            <a:pPr algn="ctr"/>
            <a:r>
              <a:rPr lang="en-US" sz="1200" b="1">
                <a:latin typeface="Tahoma" pitchFamily="34" charset="0"/>
              </a:rPr>
              <a:t>183.1</a:t>
            </a:r>
          </a:p>
        </p:txBody>
      </p:sp>
      <p:sp>
        <p:nvSpPr>
          <p:cNvPr id="21" name="TextBox 20"/>
          <p:cNvSpPr txBox="1"/>
          <p:nvPr/>
        </p:nvSpPr>
        <p:spPr>
          <a:xfrm>
            <a:off x="6096000" y="1905000"/>
            <a:ext cx="1574342" cy="369332"/>
          </a:xfrm>
          <a:prstGeom prst="rect">
            <a:avLst/>
          </a:prstGeom>
          <a:noFill/>
        </p:spPr>
        <p:txBody>
          <a:bodyPr wrap="none" rtlCol="0">
            <a:spAutoFit/>
          </a:bodyPr>
          <a:lstStyle/>
          <a:p>
            <a:r>
              <a:rPr lang="en-US" dirty="0" smtClean="0"/>
              <a:t>Phase 4.3 Data</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p:txBody>
          <a:bodyPr/>
          <a:lstStyle/>
          <a:p>
            <a:fld id="{68A8324E-52E2-46A9-8E82-BDF53BEE7149}" type="slidenum">
              <a:rPr lang="en-US"/>
              <a:pPr/>
              <a:t>18</a:t>
            </a:fld>
            <a:endParaRPr lang="en-US"/>
          </a:p>
        </p:txBody>
      </p:sp>
      <p:pic>
        <p:nvPicPr>
          <p:cNvPr id="6" name="Content Placeholder 5"/>
          <p:cNvPicPr>
            <a:picLocks noGrp="1" noChangeArrowheads="1"/>
          </p:cNvPicPr>
          <p:nvPr>
            <p:ph/>
          </p:nvPr>
        </p:nvPicPr>
        <p:blipFill>
          <a:blip r:embed="rId2" cstate="print"/>
          <a:srcRect/>
          <a:stretch>
            <a:fillRect/>
          </a:stretch>
        </p:blipFill>
        <p:spPr>
          <a:xfrm>
            <a:off x="0" y="0"/>
            <a:ext cx="9144000" cy="6858000"/>
          </a:xfrm>
          <a:noFill/>
          <a:ln/>
        </p:spPr>
      </p:pic>
      <p:sp>
        <p:nvSpPr>
          <p:cNvPr id="4" name="TextBox 3"/>
          <p:cNvSpPr txBox="1"/>
          <p:nvPr/>
        </p:nvSpPr>
        <p:spPr>
          <a:xfrm>
            <a:off x="6858000" y="76200"/>
            <a:ext cx="2286000" cy="400110"/>
          </a:xfrm>
          <a:prstGeom prst="rect">
            <a:avLst/>
          </a:prstGeom>
          <a:noFill/>
        </p:spPr>
        <p:txBody>
          <a:bodyPr wrap="square" rtlCol="0">
            <a:spAutoFit/>
          </a:bodyPr>
          <a:lstStyle/>
          <a:p>
            <a:r>
              <a:rPr lang="en-US" sz="2000" b="1" dirty="0" smtClean="0"/>
              <a:t>Scenario Builder</a:t>
            </a:r>
            <a:endParaRPr lang="en-US" sz="20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Chesapeake Bay Program Partnership</a:t>
            </a:r>
            <a:endParaRPr lang="en-US" dirty="0"/>
          </a:p>
        </p:txBody>
      </p:sp>
      <p:sp>
        <p:nvSpPr>
          <p:cNvPr id="3" name="Slide Number Placeholder 2"/>
          <p:cNvSpPr>
            <a:spLocks noGrp="1"/>
          </p:cNvSpPr>
          <p:nvPr>
            <p:ph type="sldNum" sz="quarter" idx="12"/>
          </p:nvPr>
        </p:nvSpPr>
        <p:spPr/>
        <p:txBody>
          <a:bodyPr/>
          <a:lstStyle/>
          <a:p>
            <a:fld id="{5E4D33CA-B6D4-4DD4-AA9A-70CB37B23BCC}" type="slidenum">
              <a:rPr lang="en-US" smtClean="0"/>
              <a:pPr/>
              <a:t>19</a:t>
            </a:fld>
            <a:endParaRPr lang="en-US"/>
          </a:p>
        </p:txBody>
      </p:sp>
      <p:pic>
        <p:nvPicPr>
          <p:cNvPr id="5122" name="Picture 2"/>
          <p:cNvPicPr>
            <a:picLocks noChangeAspect="1" noChangeArrowheads="1"/>
          </p:cNvPicPr>
          <p:nvPr/>
        </p:nvPicPr>
        <p:blipFill>
          <a:blip r:embed="rId2" cstate="print"/>
          <a:srcRect l="11290" r="6129" b="5654"/>
          <a:stretch>
            <a:fillRect/>
          </a:stretch>
        </p:blipFill>
        <p:spPr bwMode="auto">
          <a:xfrm>
            <a:off x="348465" y="1113234"/>
            <a:ext cx="8262135" cy="5744766"/>
          </a:xfrm>
          <a:prstGeom prst="rect">
            <a:avLst/>
          </a:prstGeom>
          <a:noFill/>
          <a:ln w="9525">
            <a:noFill/>
            <a:miter lim="800000"/>
            <a:headEnd/>
            <a:tailEnd/>
          </a:ln>
        </p:spPr>
      </p:pic>
      <p:sp>
        <p:nvSpPr>
          <p:cNvPr id="5" name="Rectangle 4"/>
          <p:cNvSpPr/>
          <p:nvPr/>
        </p:nvSpPr>
        <p:spPr>
          <a:xfrm>
            <a:off x="457200" y="3505199"/>
            <a:ext cx="1828800" cy="729343"/>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791200" y="4724400"/>
            <a:ext cx="1828800" cy="729343"/>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080657" y="6052456"/>
            <a:ext cx="1338944" cy="696687"/>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309256" y="3875313"/>
            <a:ext cx="2253344" cy="849087"/>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Chesapeake Bay Program Partnership</a:t>
            </a:r>
            <a:endParaRPr lang="en-US" dirty="0"/>
          </a:p>
        </p:txBody>
      </p:sp>
      <p:sp>
        <p:nvSpPr>
          <p:cNvPr id="3" name="Slide Number Placeholder 2"/>
          <p:cNvSpPr>
            <a:spLocks noGrp="1"/>
          </p:cNvSpPr>
          <p:nvPr>
            <p:ph type="sldNum" sz="quarter" idx="12"/>
          </p:nvPr>
        </p:nvSpPr>
        <p:spPr/>
        <p:txBody>
          <a:bodyPr/>
          <a:lstStyle/>
          <a:p>
            <a:fld id="{5E4D33CA-B6D4-4DD4-AA9A-70CB37B23BCC}" type="slidenum">
              <a:rPr lang="en-US" smtClean="0"/>
              <a:pPr/>
              <a:t>20</a:t>
            </a:fld>
            <a:endParaRPr lang="en-US"/>
          </a:p>
        </p:txBody>
      </p:sp>
      <p:pic>
        <p:nvPicPr>
          <p:cNvPr id="5122" name="Picture 2"/>
          <p:cNvPicPr>
            <a:picLocks noChangeAspect="1" noChangeArrowheads="1"/>
          </p:cNvPicPr>
          <p:nvPr/>
        </p:nvPicPr>
        <p:blipFill>
          <a:blip r:embed="rId2" cstate="print"/>
          <a:srcRect l="11290" r="6129" b="5654"/>
          <a:stretch>
            <a:fillRect/>
          </a:stretch>
        </p:blipFill>
        <p:spPr bwMode="auto">
          <a:xfrm>
            <a:off x="348465" y="1113234"/>
            <a:ext cx="8262135" cy="5744766"/>
          </a:xfrm>
          <a:prstGeom prst="rect">
            <a:avLst/>
          </a:prstGeom>
          <a:noFill/>
          <a:ln w="9525">
            <a:noFill/>
            <a:miter lim="800000"/>
            <a:headEnd/>
            <a:tailEnd/>
          </a:ln>
        </p:spPr>
      </p:pic>
      <p:sp>
        <p:nvSpPr>
          <p:cNvPr id="5" name="Rectangle 4"/>
          <p:cNvSpPr/>
          <p:nvPr/>
        </p:nvSpPr>
        <p:spPr>
          <a:xfrm>
            <a:off x="457200" y="3505199"/>
            <a:ext cx="1828800" cy="729343"/>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791200" y="4724400"/>
            <a:ext cx="1828800" cy="729343"/>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080657" y="6052456"/>
            <a:ext cx="1338944" cy="696687"/>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309256" y="3875313"/>
            <a:ext cx="2253344" cy="849087"/>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15000" y="2590800"/>
            <a:ext cx="3224409" cy="1754326"/>
          </a:xfrm>
          <a:prstGeom prst="rect">
            <a:avLst/>
          </a:prstGeom>
          <a:solidFill>
            <a:schemeClr val="bg1"/>
          </a:solidFill>
          <a:ln>
            <a:solidFill>
              <a:schemeClr val="tx2">
                <a:lumMod val="60000"/>
                <a:lumOff val="40000"/>
              </a:schemeClr>
            </a:solidFill>
          </a:ln>
        </p:spPr>
        <p:txBody>
          <a:bodyPr wrap="none" rtlCol="0">
            <a:spAutoFit/>
          </a:bodyPr>
          <a:lstStyle/>
          <a:p>
            <a:r>
              <a:rPr lang="en-US" dirty="0" smtClean="0"/>
              <a:t>Watershed Technical Workgroup</a:t>
            </a:r>
          </a:p>
          <a:p>
            <a:r>
              <a:rPr lang="en-US" dirty="0" smtClean="0"/>
              <a:t>Agriculture Workgroup</a:t>
            </a:r>
          </a:p>
          <a:p>
            <a:r>
              <a:rPr lang="en-US" dirty="0" smtClean="0"/>
              <a:t>Urban Stormwater Workgroup</a:t>
            </a:r>
          </a:p>
          <a:p>
            <a:r>
              <a:rPr lang="en-US" dirty="0" smtClean="0"/>
              <a:t>Forestry Workgroup</a:t>
            </a:r>
          </a:p>
          <a:p>
            <a:r>
              <a:rPr lang="en-US" dirty="0" smtClean="0"/>
              <a:t>Sediment Workgroup</a:t>
            </a:r>
          </a:p>
          <a:p>
            <a:r>
              <a:rPr lang="en-US" dirty="0" smtClean="0"/>
              <a:t>Ad-Hoc Panels</a:t>
            </a:r>
          </a:p>
        </p:txBody>
      </p:sp>
      <p:sp>
        <p:nvSpPr>
          <p:cNvPr id="11" name="Right Arrow 10"/>
          <p:cNvSpPr/>
          <p:nvPr/>
        </p:nvSpPr>
        <p:spPr>
          <a:xfrm rot="19656007">
            <a:off x="3602158" y="4767862"/>
            <a:ext cx="2286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81800" y="5486400"/>
            <a:ext cx="2183034" cy="369332"/>
          </a:xfrm>
          <a:prstGeom prst="rect">
            <a:avLst/>
          </a:prstGeom>
          <a:solidFill>
            <a:schemeClr val="bg1"/>
          </a:solidFill>
          <a:ln>
            <a:solidFill>
              <a:schemeClr val="tx2">
                <a:lumMod val="60000"/>
                <a:lumOff val="40000"/>
              </a:schemeClr>
            </a:solidFill>
          </a:ln>
        </p:spPr>
        <p:txBody>
          <a:bodyPr wrap="none" rtlCol="0">
            <a:spAutoFit/>
          </a:bodyPr>
          <a:lstStyle/>
          <a:p>
            <a:r>
              <a:rPr lang="en-US" dirty="0" smtClean="0"/>
              <a:t>Modeling Workgroup</a:t>
            </a:r>
          </a:p>
        </p:txBody>
      </p:sp>
      <p:sp>
        <p:nvSpPr>
          <p:cNvPr id="13" name="Bent Arrow 12"/>
          <p:cNvSpPr/>
          <p:nvPr/>
        </p:nvSpPr>
        <p:spPr>
          <a:xfrm rot="5400000">
            <a:off x="7696200" y="4953000"/>
            <a:ext cx="533400" cy="5334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07D2A25-3BBB-41C3-8E22-C6D235425849}" type="slidenum">
              <a:rPr lang="en-US"/>
              <a:pPr/>
              <a:t>21</a:t>
            </a:fld>
            <a:endParaRPr lang="en-US"/>
          </a:p>
        </p:txBody>
      </p:sp>
      <p:sp>
        <p:nvSpPr>
          <p:cNvPr id="167938" name="Rectangle 2"/>
          <p:cNvSpPr>
            <a:spLocks noGrp="1" noChangeArrowheads="1"/>
          </p:cNvSpPr>
          <p:nvPr>
            <p:ph type="title"/>
          </p:nvPr>
        </p:nvSpPr>
        <p:spPr/>
        <p:txBody>
          <a:bodyPr/>
          <a:lstStyle/>
          <a:p>
            <a:r>
              <a:rPr lang="en-US"/>
              <a:t>Agricultural Workgroup</a:t>
            </a:r>
          </a:p>
        </p:txBody>
      </p:sp>
      <p:sp>
        <p:nvSpPr>
          <p:cNvPr id="167939" name="Rectangle 3"/>
          <p:cNvSpPr>
            <a:spLocks noGrp="1" noChangeArrowheads="1"/>
          </p:cNvSpPr>
          <p:nvPr>
            <p:ph type="body" idx="1"/>
          </p:nvPr>
        </p:nvSpPr>
        <p:spPr/>
        <p:txBody>
          <a:bodyPr/>
          <a:lstStyle/>
          <a:p>
            <a:pPr>
              <a:lnSpc>
                <a:spcPct val="80000"/>
              </a:lnSpc>
            </a:pPr>
            <a:r>
              <a:rPr lang="en-US" sz="1800" b="1"/>
              <a:t>Federal</a:t>
            </a:r>
          </a:p>
          <a:p>
            <a:pPr lvl="1">
              <a:lnSpc>
                <a:spcPct val="80000"/>
              </a:lnSpc>
            </a:pPr>
            <a:r>
              <a:rPr lang="en-US" sz="1200"/>
              <a:t>USDA, EPA</a:t>
            </a:r>
          </a:p>
          <a:p>
            <a:pPr>
              <a:lnSpc>
                <a:spcPct val="80000"/>
              </a:lnSpc>
            </a:pPr>
            <a:r>
              <a:rPr lang="en-US" sz="1800" b="1"/>
              <a:t>State</a:t>
            </a:r>
          </a:p>
          <a:p>
            <a:pPr lvl="1">
              <a:lnSpc>
                <a:spcPct val="80000"/>
              </a:lnSpc>
            </a:pPr>
            <a:r>
              <a:rPr lang="en-US" sz="1200"/>
              <a:t>Chesapeake Bay Commission, Delaware Department of Agriculture, Maryland Department of Agriculture, NY DEC, PA Department of Environmental Protection, Pennsylvania Department of Environmental Protection, Pennsylvania State Conservation Commission, VA DCR, VA DEQ, West Virginia Department of Agriculture, WV DEP</a:t>
            </a:r>
          </a:p>
          <a:p>
            <a:pPr>
              <a:lnSpc>
                <a:spcPct val="80000"/>
              </a:lnSpc>
            </a:pPr>
            <a:r>
              <a:rPr lang="en-US" sz="1800" b="1"/>
              <a:t>University</a:t>
            </a:r>
          </a:p>
          <a:p>
            <a:pPr lvl="1">
              <a:lnSpc>
                <a:spcPct val="80000"/>
              </a:lnSpc>
            </a:pPr>
            <a:r>
              <a:rPr lang="en-US" sz="1200"/>
              <a:t>Chesapeake Research Consortium, Cornell University, Penn State University, University of Delaware, University of Maryland, West Virginia University</a:t>
            </a:r>
          </a:p>
          <a:p>
            <a:pPr>
              <a:lnSpc>
                <a:spcPct val="80000"/>
              </a:lnSpc>
            </a:pPr>
            <a:r>
              <a:rPr lang="en-US" sz="1800" b="1"/>
              <a:t>Industry Groups</a:t>
            </a:r>
          </a:p>
          <a:p>
            <a:pPr lvl="1">
              <a:lnSpc>
                <a:spcPct val="80000"/>
              </a:lnSpc>
            </a:pPr>
            <a:r>
              <a:rPr lang="en-US" sz="1200"/>
              <a:t>Delaware Maryland Agribusiness Association, Delaware Pork Producers Association, Delmarva Poultry Industry, Inc., MD Farm Bureau, VA Farm Bureau, VA Grain Producers Producers Association, Virginia Agribusiness Council, Virginia Poultry Association, U.S. Poultry &amp; Egg Association,</a:t>
            </a:r>
          </a:p>
          <a:p>
            <a:pPr>
              <a:lnSpc>
                <a:spcPct val="80000"/>
              </a:lnSpc>
            </a:pPr>
            <a:r>
              <a:rPr lang="en-US" sz="1800" b="1"/>
              <a:t>Local organizations</a:t>
            </a:r>
          </a:p>
          <a:p>
            <a:pPr lvl="1">
              <a:lnSpc>
                <a:spcPct val="80000"/>
              </a:lnSpc>
            </a:pPr>
            <a:r>
              <a:rPr lang="en-US" sz="1200"/>
              <a:t>Cortland County Soil and Water Conservation District, Lancaster County Conservation District, Madison Co. SWCD, Upper Susquehanna Coalition</a:t>
            </a:r>
          </a:p>
          <a:p>
            <a:pPr>
              <a:lnSpc>
                <a:spcPct val="80000"/>
              </a:lnSpc>
            </a:pPr>
            <a:r>
              <a:rPr lang="en-US" sz="1800" b="1"/>
              <a:t>NGOs</a:t>
            </a:r>
          </a:p>
          <a:p>
            <a:pPr lvl="1">
              <a:lnSpc>
                <a:spcPct val="80000"/>
              </a:lnSpc>
            </a:pPr>
            <a:r>
              <a:rPr lang="en-US" sz="1200"/>
              <a:t>American Farmland Trust, Environmental Defense Fund, Keith Campbell Foundation for the Environment, MidAtlantic Farm Credit, PA NoTill Alliance</a:t>
            </a:r>
          </a:p>
          <a:p>
            <a:pPr lvl="1">
              <a:lnSpc>
                <a:spcPct val="80000"/>
              </a:lnSpc>
            </a:pPr>
            <a:endParaRPr lang="en-US" sz="12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49F194B7-CEE6-41B2-B9D7-554B519C4815}" type="slidenum">
              <a:rPr lang="en-US"/>
              <a:pPr/>
              <a:t>22</a:t>
            </a:fld>
            <a:endParaRPr lang="en-US"/>
          </a:p>
        </p:txBody>
      </p:sp>
      <p:sp>
        <p:nvSpPr>
          <p:cNvPr id="67586" name="Rectangle 2"/>
          <p:cNvSpPr>
            <a:spLocks noGrp="1" noChangeArrowheads="1"/>
          </p:cNvSpPr>
          <p:nvPr>
            <p:ph type="title" idx="4294967295"/>
          </p:nvPr>
        </p:nvSpPr>
        <p:spPr>
          <a:xfrm>
            <a:off x="685800" y="381000"/>
            <a:ext cx="7467600" cy="1219200"/>
          </a:xfrm>
        </p:spPr>
        <p:txBody>
          <a:bodyPr>
            <a:normAutofit/>
          </a:bodyPr>
          <a:lstStyle/>
          <a:p>
            <a:r>
              <a:rPr lang="en-US" sz="3600" b="1" dirty="0" smtClean="0"/>
              <a:t>One Ad-Hoc Subgroup of the Agricultural Workgroup</a:t>
            </a:r>
            <a:endParaRPr lang="en-US" sz="3600" b="1" dirty="0"/>
          </a:p>
        </p:txBody>
      </p:sp>
      <p:sp>
        <p:nvSpPr>
          <p:cNvPr id="67587" name="Text Box 3"/>
          <p:cNvSpPr txBox="1">
            <a:spLocks noChangeArrowheads="1"/>
          </p:cNvSpPr>
          <p:nvPr/>
        </p:nvSpPr>
        <p:spPr bwMode="auto">
          <a:xfrm>
            <a:off x="228600" y="1828800"/>
            <a:ext cx="8686800" cy="4486275"/>
          </a:xfrm>
          <a:prstGeom prst="rect">
            <a:avLst/>
          </a:prstGeom>
          <a:noFill/>
          <a:ln w="9525">
            <a:noFill/>
            <a:miter lim="800000"/>
            <a:headEnd/>
            <a:tailEnd/>
          </a:ln>
        </p:spPr>
        <p:txBody>
          <a:bodyPr>
            <a:spAutoFit/>
          </a:bodyPr>
          <a:lstStyle/>
          <a:p>
            <a:pPr algn="ctr"/>
            <a:r>
              <a:rPr lang="en-US" dirty="0"/>
              <a:t>Mid-Atlantic Water Program, U.S. Department of Agriculture-Natural Resources Conservation Service, Virginia Department of Conservation and Recreation, Virginia Department of Forestry, Pennsylvania State Conservation Commission, Pennsylvania Department of Conservation and Natural Resources, Pennsylvania Department of Environmental Protection, Maryland Department of Agriculture, Maryland Department of Natural Resources, Maryland Department of the Environment, University of Maryland Cooperative Extension, University of Maryland-College Park, Delaware Department of Agriculture, Delaware Department of Natural Resources and Environmental Control, Delaware Maryland Agribusiness Association, West Virginia Department of Agriculture, West Virginia Department of Environmental Protection, </a:t>
            </a:r>
            <a:r>
              <a:rPr lang="en-US" dirty="0" err="1"/>
              <a:t>Cacapon</a:t>
            </a:r>
            <a:r>
              <a:rPr lang="en-US" dirty="0"/>
              <a:t> Institute - West Virginia, New York Department of Environmental Conservation, Upper Susquehanna Coalition, American Farmland Trust, Chesapeake Bay Commission, U.S. Forest Service, U.S. Fish and Wildlife Service, U.S. Geological Survey, U.S. Environmental Protection Agency, Keith Campbell Foundation for the Environment, Pinchot Institute,  Piedmont Environmental Council</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Grp="1" noChangeArrowheads="1"/>
          </p:cNvSpPr>
          <p:nvPr>
            <p:ph type="sldNum" sz="quarter" idx="12"/>
          </p:nvPr>
        </p:nvSpPr>
        <p:spPr>
          <a:ln/>
        </p:spPr>
        <p:txBody>
          <a:bodyPr/>
          <a:lstStyle/>
          <a:p>
            <a:pPr>
              <a:defRPr/>
            </a:pPr>
            <a:fld id="{6C75696F-CA76-489C-B82F-BBE4F0166203}" type="slidenum">
              <a:rPr lang="en-US"/>
              <a:pPr>
                <a:defRPr/>
              </a:pPr>
              <a:t>23</a:t>
            </a:fld>
            <a:endParaRPr lang="en-US"/>
          </a:p>
        </p:txBody>
      </p:sp>
      <p:sp>
        <p:nvSpPr>
          <p:cNvPr id="37890" name="Slide Number Placeholder 6"/>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1A01B43-E0F3-49CE-8397-D1C0450BEA02}" type="slidenum">
              <a:rPr lang="en-US" sz="1400" b="0"/>
              <a:pPr algn="r"/>
              <a:t>23</a:t>
            </a:fld>
            <a:endParaRPr lang="en-US" sz="1400" b="0"/>
          </a:p>
        </p:txBody>
      </p:sp>
      <p:sp>
        <p:nvSpPr>
          <p:cNvPr id="37891" name="Rectangle 2"/>
          <p:cNvSpPr>
            <a:spLocks noGrp="1" noChangeArrowheads="1"/>
          </p:cNvSpPr>
          <p:nvPr>
            <p:ph type="title"/>
          </p:nvPr>
        </p:nvSpPr>
        <p:spPr>
          <a:xfrm>
            <a:off x="838200" y="228600"/>
            <a:ext cx="6934200" cy="838200"/>
          </a:xfrm>
        </p:spPr>
        <p:txBody>
          <a:bodyPr/>
          <a:lstStyle/>
          <a:p>
            <a:pPr eaLnBrk="1" hangingPunct="1"/>
            <a:r>
              <a:rPr lang="en-US" sz="3200" smtClean="0">
                <a:solidFill>
                  <a:schemeClr val="tx1"/>
                </a:solidFill>
              </a:rPr>
              <a:t>Atmospheric Deposition Estimates</a:t>
            </a:r>
          </a:p>
        </p:txBody>
      </p:sp>
      <p:pic>
        <p:nvPicPr>
          <p:cNvPr id="37892" name="Picture 3" descr="CBPOLOGO"/>
          <p:cNvPicPr>
            <a:picLocks noChangeAspect="1" noChangeArrowheads="1"/>
          </p:cNvPicPr>
          <p:nvPr/>
        </p:nvPicPr>
        <p:blipFill>
          <a:blip r:embed="rId3" cstate="print"/>
          <a:srcRect/>
          <a:stretch>
            <a:fillRect/>
          </a:stretch>
        </p:blipFill>
        <p:spPr bwMode="auto">
          <a:xfrm>
            <a:off x="0" y="152400"/>
            <a:ext cx="1408113" cy="869950"/>
          </a:xfrm>
          <a:prstGeom prst="rect">
            <a:avLst/>
          </a:prstGeom>
          <a:noFill/>
          <a:ln w="9525">
            <a:noFill/>
            <a:miter lim="800000"/>
            <a:headEnd/>
            <a:tailEnd/>
          </a:ln>
        </p:spPr>
      </p:pic>
      <p:sp>
        <p:nvSpPr>
          <p:cNvPr id="37893" name="Rectangle 4"/>
          <p:cNvSpPr>
            <a:spLocks noChangeArrowheads="1"/>
          </p:cNvSpPr>
          <p:nvPr/>
        </p:nvSpPr>
        <p:spPr bwMode="gray">
          <a:xfrm>
            <a:off x="457200" y="1066800"/>
            <a:ext cx="8226425" cy="31750"/>
          </a:xfrm>
          <a:prstGeom prst="rect">
            <a:avLst/>
          </a:prstGeom>
          <a:gradFill rotWithShape="0">
            <a:gsLst>
              <a:gs pos="0">
                <a:schemeClr val="bg2"/>
              </a:gs>
              <a:gs pos="100000">
                <a:schemeClr val="bg1"/>
              </a:gs>
            </a:gsLst>
            <a:lin ang="0" scaled="1"/>
          </a:gradFill>
          <a:ln w="9525">
            <a:noFill/>
            <a:miter lim="800000"/>
            <a:headEnd/>
            <a:tailEnd/>
          </a:ln>
        </p:spPr>
        <p:txBody>
          <a:bodyPr wrap="none" anchor="ctr"/>
          <a:lstStyle/>
          <a:p>
            <a:pPr algn="ctr"/>
            <a:endParaRPr kumimoji="1" lang="en-US" sz="2400" b="0">
              <a:latin typeface="Tahoma" pitchFamily="34" charset="0"/>
            </a:endParaRPr>
          </a:p>
        </p:txBody>
      </p:sp>
      <p:pic>
        <p:nvPicPr>
          <p:cNvPr id="37894" name="Picture 5"/>
          <p:cNvPicPr>
            <a:picLocks noChangeAspect="1" noChangeArrowheads="1"/>
          </p:cNvPicPr>
          <p:nvPr/>
        </p:nvPicPr>
        <p:blipFill>
          <a:blip r:embed="rId4" cstate="print"/>
          <a:srcRect/>
          <a:stretch>
            <a:fillRect/>
          </a:stretch>
        </p:blipFill>
        <p:spPr bwMode="auto">
          <a:xfrm>
            <a:off x="1828800" y="4260850"/>
            <a:ext cx="4206875" cy="2597150"/>
          </a:xfrm>
          <a:prstGeom prst="rect">
            <a:avLst/>
          </a:prstGeom>
          <a:noFill/>
          <a:ln w="22225">
            <a:noFill/>
            <a:miter lim="800000"/>
            <a:headEnd/>
            <a:tailEnd/>
          </a:ln>
        </p:spPr>
      </p:pic>
      <p:pic>
        <p:nvPicPr>
          <p:cNvPr id="37895" name="Picture 6"/>
          <p:cNvPicPr>
            <a:picLocks noChangeAspect="1" noChangeArrowheads="1"/>
          </p:cNvPicPr>
          <p:nvPr/>
        </p:nvPicPr>
        <p:blipFill>
          <a:blip r:embed="rId5" cstate="print"/>
          <a:srcRect/>
          <a:stretch>
            <a:fillRect/>
          </a:stretch>
        </p:blipFill>
        <p:spPr bwMode="auto">
          <a:xfrm>
            <a:off x="6140450" y="914400"/>
            <a:ext cx="3003550" cy="4589463"/>
          </a:xfrm>
          <a:prstGeom prst="rect">
            <a:avLst/>
          </a:prstGeom>
          <a:noFill/>
          <a:ln w="22225">
            <a:noFill/>
            <a:miter lim="800000"/>
            <a:headEnd/>
            <a:tailEnd/>
          </a:ln>
        </p:spPr>
      </p:pic>
      <p:pic>
        <p:nvPicPr>
          <p:cNvPr id="37896" name="Picture 7" descr="tot_N_dep_1987-2001"/>
          <p:cNvPicPr>
            <a:picLocks noChangeAspect="1" noChangeArrowheads="1"/>
          </p:cNvPicPr>
          <p:nvPr/>
        </p:nvPicPr>
        <p:blipFill>
          <a:blip r:embed="rId6" cstate="print"/>
          <a:srcRect/>
          <a:stretch>
            <a:fillRect/>
          </a:stretch>
        </p:blipFill>
        <p:spPr bwMode="auto">
          <a:xfrm>
            <a:off x="228600" y="1143000"/>
            <a:ext cx="3733800" cy="2847975"/>
          </a:xfrm>
          <a:prstGeom prst="rect">
            <a:avLst/>
          </a:prstGeom>
          <a:noFill/>
          <a:ln w="9525">
            <a:noFill/>
            <a:miter lim="800000"/>
            <a:headEnd/>
            <a:tailEnd/>
          </a:ln>
        </p:spPr>
      </p:pic>
      <p:sp>
        <p:nvSpPr>
          <p:cNvPr id="37897" name="Text Box 8"/>
          <p:cNvSpPr txBox="1">
            <a:spLocks noChangeArrowheads="1"/>
          </p:cNvSpPr>
          <p:nvPr/>
        </p:nvSpPr>
        <p:spPr bwMode="auto">
          <a:xfrm>
            <a:off x="4114800" y="1371600"/>
            <a:ext cx="1692275" cy="1917700"/>
          </a:xfrm>
          <a:prstGeom prst="rect">
            <a:avLst/>
          </a:prstGeom>
          <a:noFill/>
          <a:ln w="22225">
            <a:noFill/>
            <a:miter lim="800000"/>
            <a:headEnd/>
            <a:tailEnd/>
          </a:ln>
        </p:spPr>
        <p:txBody>
          <a:bodyPr>
            <a:spAutoFit/>
          </a:bodyPr>
          <a:lstStyle/>
          <a:p>
            <a:r>
              <a:rPr lang="en-US" sz="2400" b="0">
                <a:latin typeface="Times New Roman" pitchFamily="18" charset="0"/>
              </a:rPr>
              <a:t>Combining a regression model of  wetfall deposition...</a:t>
            </a:r>
          </a:p>
        </p:txBody>
      </p:sp>
      <p:sp>
        <p:nvSpPr>
          <p:cNvPr id="37898" name="Text Box 9"/>
          <p:cNvSpPr txBox="1">
            <a:spLocks noChangeArrowheads="1"/>
          </p:cNvSpPr>
          <p:nvPr/>
        </p:nvSpPr>
        <p:spPr bwMode="auto">
          <a:xfrm>
            <a:off x="228600" y="4210050"/>
            <a:ext cx="1524000" cy="2647950"/>
          </a:xfrm>
          <a:prstGeom prst="rect">
            <a:avLst/>
          </a:prstGeom>
          <a:noFill/>
          <a:ln w="22225">
            <a:noFill/>
            <a:miter lim="800000"/>
            <a:headEnd/>
            <a:tailEnd/>
          </a:ln>
        </p:spPr>
        <p:txBody>
          <a:bodyPr>
            <a:spAutoFit/>
          </a:bodyPr>
          <a:lstStyle/>
          <a:p>
            <a:r>
              <a:rPr lang="en-US" sz="2400" b="0">
                <a:latin typeface="Times New Roman" pitchFamily="18" charset="0"/>
              </a:rPr>
              <a:t>…with CMAQ estimates of dry deposition for the base…</a:t>
            </a:r>
          </a:p>
        </p:txBody>
      </p:sp>
      <p:sp>
        <p:nvSpPr>
          <p:cNvPr id="37899" name="Text Box 10"/>
          <p:cNvSpPr txBox="1">
            <a:spLocks noChangeArrowheads="1"/>
          </p:cNvSpPr>
          <p:nvPr/>
        </p:nvSpPr>
        <p:spPr bwMode="auto">
          <a:xfrm>
            <a:off x="6400800" y="5305425"/>
            <a:ext cx="2530475" cy="1552575"/>
          </a:xfrm>
          <a:prstGeom prst="rect">
            <a:avLst/>
          </a:prstGeom>
          <a:noFill/>
          <a:ln w="22225">
            <a:noFill/>
            <a:miter lim="800000"/>
            <a:headEnd/>
            <a:tailEnd/>
          </a:ln>
        </p:spPr>
        <p:txBody>
          <a:bodyPr>
            <a:spAutoFit/>
          </a:bodyPr>
          <a:lstStyle/>
          <a:p>
            <a:r>
              <a:rPr lang="en-US" sz="2400" b="0">
                <a:latin typeface="Times New Roman" pitchFamily="18" charset="0"/>
              </a:rPr>
              <a:t>…and using the power of the CMAQ model for scenarios.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Land Change Modeling at the CBP</a:t>
            </a:r>
            <a:endParaRPr lang="en-US" dirty="0"/>
          </a:p>
        </p:txBody>
      </p:sp>
      <p:sp>
        <p:nvSpPr>
          <p:cNvPr id="3" name="Content Placeholder 2"/>
          <p:cNvSpPr>
            <a:spLocks noGrp="1"/>
          </p:cNvSpPr>
          <p:nvPr>
            <p:ph idx="1"/>
          </p:nvPr>
        </p:nvSpPr>
        <p:spPr/>
        <p:txBody>
          <a:bodyPr/>
          <a:lstStyle/>
          <a:p>
            <a:r>
              <a:rPr lang="en-US" dirty="0" smtClean="0"/>
              <a:t>1980s – 1990s – simple empirical relationships</a:t>
            </a:r>
          </a:p>
          <a:p>
            <a:r>
              <a:rPr lang="en-US" dirty="0" smtClean="0"/>
              <a:t>CBLCM</a:t>
            </a:r>
          </a:p>
          <a:p>
            <a:pPr lvl="1"/>
            <a:r>
              <a:rPr lang="en-US" dirty="0" smtClean="0"/>
              <a:t>v1 – Sleuth</a:t>
            </a:r>
          </a:p>
          <a:p>
            <a:pPr lvl="1"/>
            <a:r>
              <a:rPr lang="en-US" dirty="0" smtClean="0"/>
              <a:t>V2 –empirical relationships</a:t>
            </a:r>
          </a:p>
          <a:p>
            <a:pPr lvl="1"/>
            <a:r>
              <a:rPr lang="en-US" dirty="0" smtClean="0"/>
              <a:t>V3 – Patch-based growth</a:t>
            </a:r>
          </a:p>
          <a:p>
            <a:pPr lvl="2"/>
            <a:r>
              <a:rPr lang="en-US" dirty="0" smtClean="0"/>
              <a:t>Existing Lu/</a:t>
            </a:r>
            <a:r>
              <a:rPr lang="en-US" dirty="0" err="1" smtClean="0"/>
              <a:t>Lc</a:t>
            </a:r>
            <a:endParaRPr lang="en-US" dirty="0" smtClean="0"/>
          </a:p>
          <a:p>
            <a:pPr lvl="2"/>
            <a:r>
              <a:rPr lang="en-US" dirty="0" smtClean="0"/>
              <a:t>Topographic/Geologic data</a:t>
            </a:r>
          </a:p>
          <a:p>
            <a:pPr lvl="2"/>
            <a:r>
              <a:rPr lang="en-US" dirty="0" smtClean="0"/>
              <a:t>Population Projections</a:t>
            </a:r>
          </a:p>
        </p:txBody>
      </p:sp>
      <p:pic>
        <p:nvPicPr>
          <p:cNvPr id="4" name="Picture 24" descr="P9A5_Animation2.jpg"/>
          <p:cNvPicPr>
            <a:picLocks noChangeAspect="1"/>
          </p:cNvPicPr>
          <p:nvPr/>
        </p:nvPicPr>
        <p:blipFill>
          <a:blip r:embed="rId2" cstate="print"/>
          <a:srcRect/>
          <a:stretch>
            <a:fillRect/>
          </a:stretch>
        </p:blipFill>
        <p:spPr bwMode="auto">
          <a:xfrm>
            <a:off x="5638800" y="2362200"/>
            <a:ext cx="2842192" cy="2187804"/>
          </a:xfrm>
          <a:prstGeom prst="rect">
            <a:avLst/>
          </a:prstGeom>
          <a:noFill/>
          <a:ln w="9525">
            <a:noFill/>
            <a:miter lim="800000"/>
            <a:headEnd/>
            <a:tailEnd/>
          </a:ln>
        </p:spPr>
      </p:pic>
      <p:pic>
        <p:nvPicPr>
          <p:cNvPr id="5" name="Picture 81"/>
          <p:cNvPicPr>
            <a:picLocks noChangeAspect="1" noChangeArrowheads="1"/>
          </p:cNvPicPr>
          <p:nvPr/>
        </p:nvPicPr>
        <p:blipFill>
          <a:blip r:embed="rId3" cstate="print"/>
          <a:srcRect l="16637" t="15929" r="21432" b="21625"/>
          <a:stretch>
            <a:fillRect/>
          </a:stretch>
        </p:blipFill>
        <p:spPr bwMode="auto">
          <a:xfrm>
            <a:off x="5638800" y="4730635"/>
            <a:ext cx="2819400" cy="2127365"/>
          </a:xfrm>
          <a:prstGeom prst="rect">
            <a:avLst/>
          </a:prstGeom>
          <a:noFill/>
          <a:ln w="9525">
            <a:noFill/>
            <a:miter lim="800000"/>
            <a:headEnd/>
            <a:tailEnd/>
          </a:ln>
        </p:spPr>
      </p:pic>
      <p:sp>
        <p:nvSpPr>
          <p:cNvPr id="6" name="Rectangle 5"/>
          <p:cNvSpPr/>
          <p:nvPr/>
        </p:nvSpPr>
        <p:spPr>
          <a:xfrm>
            <a:off x="4038600" y="5638800"/>
            <a:ext cx="381000" cy="1219200"/>
          </a:xfrm>
          <a:prstGeom prst="rect">
            <a:avLst/>
          </a:prstGeom>
          <a:gradFill>
            <a:gsLst>
              <a:gs pos="0">
                <a:srgbClr val="288871"/>
              </a:gs>
              <a:gs pos="48000">
                <a:srgbClr val="FFFF00"/>
              </a:gs>
              <a:gs pos="99000">
                <a:srgbClr val="C27F1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extBox 26"/>
          <p:cNvSpPr txBox="1">
            <a:spLocks noChangeArrowheads="1"/>
          </p:cNvSpPr>
          <p:nvPr/>
        </p:nvSpPr>
        <p:spPr bwMode="auto">
          <a:xfrm>
            <a:off x="4267200" y="5791200"/>
            <a:ext cx="1377950" cy="646113"/>
          </a:xfrm>
          <a:prstGeom prst="rect">
            <a:avLst/>
          </a:prstGeom>
          <a:noFill/>
          <a:ln w="9525">
            <a:noFill/>
            <a:miter lim="800000"/>
            <a:headEnd/>
            <a:tailEnd/>
          </a:ln>
        </p:spPr>
        <p:txBody>
          <a:bodyPr wrap="none">
            <a:spAutoFit/>
          </a:bodyPr>
          <a:lstStyle/>
          <a:p>
            <a:pPr algn="ctr"/>
            <a:r>
              <a:rPr lang="en-US" b="1" dirty="0"/>
              <a:t>Probability</a:t>
            </a:r>
          </a:p>
          <a:p>
            <a:pPr algn="ctr"/>
            <a:r>
              <a:rPr lang="en-US" b="1" dirty="0"/>
              <a:t>surface</a:t>
            </a:r>
          </a:p>
        </p:txBody>
      </p:sp>
      <p:sp>
        <p:nvSpPr>
          <p:cNvPr id="8" name="Right Arrow 7"/>
          <p:cNvSpPr/>
          <p:nvPr/>
        </p:nvSpPr>
        <p:spPr>
          <a:xfrm>
            <a:off x="3048000" y="2895600"/>
            <a:ext cx="2438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rot="2513330">
            <a:off x="4593379" y="4572592"/>
            <a:ext cx="1031526"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a:noFill/>
        </p:spPr>
        <p:txBody>
          <a:bodyPr/>
          <a:lstStyle/>
          <a:p>
            <a:fld id="{0FB91C21-F6FB-472D-B02D-CB1F401D946B}" type="slidenum">
              <a:rPr lang="en-US" smtClean="0"/>
              <a:pPr/>
              <a:t>25</a:t>
            </a:fld>
            <a:endParaRPr lang="en-US" smtClean="0"/>
          </a:p>
        </p:txBody>
      </p:sp>
      <p:pic>
        <p:nvPicPr>
          <p:cNvPr id="8195" name="Picture 2" descr="Urban_Growth_CBW"/>
          <p:cNvPicPr>
            <a:picLocks noChangeAspect="1" noChangeArrowheads="1"/>
          </p:cNvPicPr>
          <p:nvPr/>
        </p:nvPicPr>
        <p:blipFill>
          <a:blip r:embed="rId3" cstate="print"/>
          <a:srcRect/>
          <a:stretch>
            <a:fillRect/>
          </a:stretch>
        </p:blipFill>
        <p:spPr bwMode="auto">
          <a:xfrm>
            <a:off x="2209800" y="836613"/>
            <a:ext cx="4589463" cy="6021387"/>
          </a:xfrm>
          <a:prstGeom prst="rect">
            <a:avLst/>
          </a:prstGeom>
          <a:noFill/>
          <a:ln w="9525">
            <a:noFill/>
            <a:miter lim="800000"/>
            <a:headEnd/>
            <a:tailEnd/>
          </a:ln>
        </p:spPr>
      </p:pic>
      <p:sp>
        <p:nvSpPr>
          <p:cNvPr id="8196" name="Text Box 3"/>
          <p:cNvSpPr txBox="1">
            <a:spLocks noChangeArrowheads="1"/>
          </p:cNvSpPr>
          <p:nvPr/>
        </p:nvSpPr>
        <p:spPr bwMode="auto">
          <a:xfrm>
            <a:off x="1981200" y="288925"/>
            <a:ext cx="5049838" cy="396875"/>
          </a:xfrm>
          <a:prstGeom prst="rect">
            <a:avLst/>
          </a:prstGeom>
          <a:noFill/>
          <a:ln w="9525" algn="ctr">
            <a:noFill/>
            <a:miter lim="800000"/>
            <a:headEnd/>
            <a:tailEnd/>
          </a:ln>
        </p:spPr>
        <p:txBody>
          <a:bodyPr wrap="none">
            <a:spAutoFit/>
          </a:bodyPr>
          <a:lstStyle/>
          <a:p>
            <a:pPr algn="ctr"/>
            <a:r>
              <a:rPr lang="en-US" sz="2000" b="1"/>
              <a:t>Forecasted Urban Growth (2000 to 2030)</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2"/>
          </p:nvPr>
        </p:nvSpPr>
        <p:spPr>
          <a:noFill/>
        </p:spPr>
        <p:txBody>
          <a:bodyPr/>
          <a:lstStyle/>
          <a:p>
            <a:fld id="{A6996C36-0135-4293-AA95-A0BFB4C8F38B}" type="slidenum">
              <a:rPr lang="en-US" smtClean="0"/>
              <a:pPr/>
              <a:t>26</a:t>
            </a:fld>
            <a:endParaRPr lang="en-US" smtClean="0"/>
          </a:p>
        </p:txBody>
      </p:sp>
      <p:pic>
        <p:nvPicPr>
          <p:cNvPr id="9219" name="Picture 2" descr="Septic_Growth_CBW"/>
          <p:cNvPicPr>
            <a:picLocks noChangeAspect="1" noChangeArrowheads="1"/>
          </p:cNvPicPr>
          <p:nvPr/>
        </p:nvPicPr>
        <p:blipFill>
          <a:blip r:embed="rId3" cstate="print"/>
          <a:srcRect/>
          <a:stretch>
            <a:fillRect/>
          </a:stretch>
        </p:blipFill>
        <p:spPr bwMode="auto">
          <a:xfrm>
            <a:off x="4559300" y="839788"/>
            <a:ext cx="4584700" cy="6018212"/>
          </a:xfrm>
          <a:prstGeom prst="rect">
            <a:avLst/>
          </a:prstGeom>
          <a:noFill/>
          <a:ln w="9525">
            <a:noFill/>
            <a:miter lim="800000"/>
            <a:headEnd/>
            <a:tailEnd/>
          </a:ln>
        </p:spPr>
      </p:pic>
      <p:pic>
        <p:nvPicPr>
          <p:cNvPr id="9220" name="Picture 3" descr="Sewer_Growth_CBW"/>
          <p:cNvPicPr>
            <a:picLocks noChangeAspect="1" noChangeArrowheads="1"/>
          </p:cNvPicPr>
          <p:nvPr/>
        </p:nvPicPr>
        <p:blipFill>
          <a:blip r:embed="rId4" cstate="print"/>
          <a:srcRect/>
          <a:stretch>
            <a:fillRect/>
          </a:stretch>
        </p:blipFill>
        <p:spPr bwMode="auto">
          <a:xfrm>
            <a:off x="0" y="838200"/>
            <a:ext cx="4584700" cy="6019800"/>
          </a:xfrm>
          <a:prstGeom prst="rect">
            <a:avLst/>
          </a:prstGeom>
          <a:noFill/>
          <a:ln w="9525">
            <a:noFill/>
            <a:miter lim="800000"/>
            <a:headEnd/>
            <a:tailEnd/>
          </a:ln>
        </p:spPr>
      </p:pic>
      <p:sp>
        <p:nvSpPr>
          <p:cNvPr id="9221" name="Text Box 4"/>
          <p:cNvSpPr txBox="1">
            <a:spLocks noChangeArrowheads="1"/>
          </p:cNvSpPr>
          <p:nvPr/>
        </p:nvSpPr>
        <p:spPr bwMode="auto">
          <a:xfrm>
            <a:off x="609600" y="288925"/>
            <a:ext cx="8080375" cy="396875"/>
          </a:xfrm>
          <a:prstGeom prst="rect">
            <a:avLst/>
          </a:prstGeom>
          <a:noFill/>
          <a:ln w="9525" algn="ctr">
            <a:noFill/>
            <a:miter lim="800000"/>
            <a:headEnd/>
            <a:tailEnd/>
          </a:ln>
        </p:spPr>
        <p:txBody>
          <a:bodyPr wrap="none">
            <a:spAutoFit/>
          </a:bodyPr>
          <a:lstStyle/>
          <a:p>
            <a:pPr algn="ctr"/>
            <a:r>
              <a:rPr lang="en-US" sz="2000" b="1"/>
              <a:t>Forecasted Population Growth on Sewer vs. Septic (2000 to 2030)</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2"/>
          </p:nvPr>
        </p:nvSpPr>
        <p:spPr>
          <a:noFill/>
        </p:spPr>
        <p:txBody>
          <a:bodyPr/>
          <a:lstStyle/>
          <a:p>
            <a:fld id="{ED7C6148-2E37-4CC8-985C-7FD6C211A530}" type="slidenum">
              <a:rPr lang="en-US" smtClean="0"/>
              <a:pPr/>
              <a:t>27</a:t>
            </a:fld>
            <a:endParaRPr lang="en-US" smtClean="0"/>
          </a:p>
        </p:txBody>
      </p:sp>
      <p:pic>
        <p:nvPicPr>
          <p:cNvPr id="10243" name="Picture 2" descr="Forest_Loss_CBW"/>
          <p:cNvPicPr>
            <a:picLocks noChangeAspect="1" noChangeArrowheads="1"/>
          </p:cNvPicPr>
          <p:nvPr/>
        </p:nvPicPr>
        <p:blipFill>
          <a:blip r:embed="rId3" cstate="print"/>
          <a:srcRect/>
          <a:stretch>
            <a:fillRect/>
          </a:stretch>
        </p:blipFill>
        <p:spPr bwMode="auto">
          <a:xfrm>
            <a:off x="4556125" y="838200"/>
            <a:ext cx="4587875" cy="6019800"/>
          </a:xfrm>
          <a:prstGeom prst="rect">
            <a:avLst/>
          </a:prstGeom>
          <a:noFill/>
          <a:ln w="9525">
            <a:noFill/>
            <a:miter lim="800000"/>
            <a:headEnd/>
            <a:tailEnd/>
          </a:ln>
        </p:spPr>
      </p:pic>
      <p:pic>
        <p:nvPicPr>
          <p:cNvPr id="10244" name="Picture 3" descr="Farmland_Loss_CBW"/>
          <p:cNvPicPr>
            <a:picLocks noChangeAspect="1" noChangeArrowheads="1"/>
          </p:cNvPicPr>
          <p:nvPr/>
        </p:nvPicPr>
        <p:blipFill>
          <a:blip r:embed="rId4" cstate="print"/>
          <a:srcRect/>
          <a:stretch>
            <a:fillRect/>
          </a:stretch>
        </p:blipFill>
        <p:spPr bwMode="auto">
          <a:xfrm>
            <a:off x="0" y="838200"/>
            <a:ext cx="4587875" cy="6019800"/>
          </a:xfrm>
          <a:prstGeom prst="rect">
            <a:avLst/>
          </a:prstGeom>
          <a:noFill/>
          <a:ln w="9525">
            <a:noFill/>
            <a:miter lim="800000"/>
            <a:headEnd/>
            <a:tailEnd/>
          </a:ln>
        </p:spPr>
      </p:pic>
      <p:sp>
        <p:nvSpPr>
          <p:cNvPr id="10245" name="Text Box 4"/>
          <p:cNvSpPr txBox="1">
            <a:spLocks noChangeArrowheads="1"/>
          </p:cNvSpPr>
          <p:nvPr/>
        </p:nvSpPr>
        <p:spPr bwMode="auto">
          <a:xfrm>
            <a:off x="1755775" y="288925"/>
            <a:ext cx="5784850" cy="396875"/>
          </a:xfrm>
          <a:prstGeom prst="rect">
            <a:avLst/>
          </a:prstGeom>
          <a:noFill/>
          <a:ln w="9525" algn="ctr">
            <a:noFill/>
            <a:miter lim="800000"/>
            <a:headEnd/>
            <a:tailEnd/>
          </a:ln>
        </p:spPr>
        <p:txBody>
          <a:bodyPr wrap="none">
            <a:spAutoFit/>
          </a:bodyPr>
          <a:lstStyle/>
          <a:p>
            <a:pPr algn="ctr"/>
            <a:r>
              <a:rPr lang="en-US" sz="2000" b="1"/>
              <a:t>Farmland and Forest Land Loss (2000 to 2030)</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
          <p:cNvPicPr>
            <a:picLocks noChangeAspect="1" noChangeArrowheads="1"/>
          </p:cNvPicPr>
          <p:nvPr/>
        </p:nvPicPr>
        <p:blipFill>
          <a:blip r:embed="rId3" cstate="print"/>
          <a:srcRect/>
          <a:stretch>
            <a:fillRect/>
          </a:stretch>
        </p:blipFill>
        <p:spPr bwMode="auto">
          <a:xfrm>
            <a:off x="0" y="8381"/>
            <a:ext cx="8839200" cy="6849620"/>
          </a:xfrm>
          <a:prstGeom prst="rect">
            <a:avLst/>
          </a:prstGeom>
          <a:noFill/>
          <a:ln w="9525">
            <a:noFill/>
            <a:miter lim="800000"/>
            <a:headEnd/>
            <a:tailEnd/>
          </a:ln>
          <a:effectLst/>
        </p:spPr>
      </p:pic>
      <p:sp>
        <p:nvSpPr>
          <p:cNvPr id="14" name="Slide Number Placeholder 3"/>
          <p:cNvSpPr>
            <a:spLocks noGrp="1"/>
          </p:cNvSpPr>
          <p:nvPr>
            <p:ph type="sldNum" sz="quarter" idx="12"/>
          </p:nvPr>
        </p:nvSpPr>
        <p:spPr/>
        <p:txBody>
          <a:bodyPr/>
          <a:lstStyle/>
          <a:p>
            <a:fld id="{DD606239-3E45-405B-99FC-BD8D5C510AE1}" type="slidenum">
              <a:rPr lang="en-US"/>
              <a:pPr/>
              <a:t>28</a:t>
            </a:fld>
            <a:endParaRPr lang="en-US"/>
          </a:p>
        </p:txBody>
      </p:sp>
      <p:sp>
        <p:nvSpPr>
          <p:cNvPr id="77826" name="Text Box 2"/>
          <p:cNvSpPr txBox="1">
            <a:spLocks noChangeArrowheads="1"/>
          </p:cNvSpPr>
          <p:nvPr/>
        </p:nvSpPr>
        <p:spPr bwMode="auto">
          <a:xfrm>
            <a:off x="0" y="0"/>
            <a:ext cx="9144000" cy="519113"/>
          </a:xfrm>
          <a:prstGeom prst="rect">
            <a:avLst/>
          </a:prstGeom>
          <a:noFill/>
          <a:ln w="9525">
            <a:noFill/>
            <a:miter lim="800000"/>
            <a:headEnd/>
            <a:tailEnd/>
          </a:ln>
          <a:effectLst/>
        </p:spPr>
        <p:txBody>
          <a:bodyPr>
            <a:spAutoFit/>
          </a:bodyPr>
          <a:lstStyle/>
          <a:p>
            <a:pPr algn="ctr"/>
            <a:r>
              <a:rPr lang="en-US" sz="2800" b="1" dirty="0" smtClean="0"/>
              <a:t>Estuarine Model</a:t>
            </a:r>
            <a:endParaRPr lang="en-US" sz="2800" b="1" dirty="0"/>
          </a:p>
        </p:txBody>
      </p:sp>
      <p:sp>
        <p:nvSpPr>
          <p:cNvPr id="77837" name="Rectangle 13"/>
          <p:cNvSpPr>
            <a:spLocks noChangeArrowheads="1"/>
          </p:cNvSpPr>
          <p:nvPr/>
        </p:nvSpPr>
        <p:spPr bwMode="auto">
          <a:xfrm>
            <a:off x="6705600" y="990600"/>
            <a:ext cx="2438400" cy="954107"/>
          </a:xfrm>
          <a:prstGeom prst="rect">
            <a:avLst/>
          </a:prstGeom>
          <a:noFill/>
          <a:ln w="22225">
            <a:noFill/>
            <a:miter lim="800000"/>
            <a:headEnd/>
            <a:tailEnd/>
          </a:ln>
          <a:effectLst/>
        </p:spPr>
        <p:txBody>
          <a:bodyPr wrap="square">
            <a:spAutoFit/>
          </a:bodyPr>
          <a:lstStyle/>
          <a:p>
            <a:pPr>
              <a:buFontTx/>
              <a:buChar char="•"/>
            </a:pPr>
            <a:r>
              <a:rPr lang="en-US" sz="1400" dirty="0">
                <a:latin typeface="Times New Roman" pitchFamily="18" charset="0"/>
              </a:rPr>
              <a:t> </a:t>
            </a:r>
            <a:r>
              <a:rPr lang="en-US" sz="1400" b="1" dirty="0" smtClean="0"/>
              <a:t>57,000 cells</a:t>
            </a:r>
            <a:endParaRPr lang="en-US" sz="1400" b="1" dirty="0"/>
          </a:p>
          <a:p>
            <a:pPr>
              <a:buFontTx/>
              <a:buChar char="•"/>
            </a:pPr>
            <a:r>
              <a:rPr lang="en-US" sz="1400" b="1" dirty="0"/>
              <a:t> </a:t>
            </a:r>
            <a:r>
              <a:rPr lang="en-US" sz="1400" b="1" dirty="0" smtClean="0"/>
              <a:t>sub-hour hydrodynamics</a:t>
            </a:r>
          </a:p>
          <a:p>
            <a:pPr>
              <a:buFontTx/>
              <a:buChar char="•"/>
            </a:pPr>
            <a:r>
              <a:rPr lang="en-US" sz="1400" b="1" dirty="0" smtClean="0"/>
              <a:t> oysters</a:t>
            </a:r>
          </a:p>
          <a:p>
            <a:pPr>
              <a:buFontTx/>
              <a:buChar char="•"/>
            </a:pPr>
            <a:r>
              <a:rPr lang="en-US" sz="1400" b="1" dirty="0" smtClean="0"/>
              <a:t> menhaden</a:t>
            </a:r>
            <a:endParaRPr lang="en-US" sz="14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49EC79A5-B97B-429F-89D8-1BE5C2ACC648}" type="slidenum">
              <a:rPr lang="en-US"/>
              <a:pPr/>
              <a:t>29</a:t>
            </a:fld>
            <a:endParaRPr lang="en-US"/>
          </a:p>
        </p:txBody>
      </p:sp>
      <p:sp>
        <p:nvSpPr>
          <p:cNvPr id="22531" name="Rectangle 3"/>
          <p:cNvSpPr>
            <a:spLocks noGrp="1" noChangeArrowheads="1"/>
          </p:cNvSpPr>
          <p:nvPr>
            <p:ph type="title"/>
          </p:nvPr>
        </p:nvSpPr>
        <p:spPr>
          <a:xfrm>
            <a:off x="457200" y="274638"/>
            <a:ext cx="8229600" cy="868362"/>
          </a:xfrm>
        </p:spPr>
        <p:txBody>
          <a:bodyPr/>
          <a:lstStyle/>
          <a:p>
            <a:r>
              <a:rPr lang="en-US" sz="3600" b="1" dirty="0"/>
              <a:t>Chesapeake Bay Partnership Models</a:t>
            </a:r>
          </a:p>
        </p:txBody>
      </p:sp>
      <p:pic>
        <p:nvPicPr>
          <p:cNvPr id="22534" name="Picture 6" descr="5-7_bay pgm support syst_ppt"/>
          <p:cNvPicPr>
            <a:picLocks noChangeAspect="1" noChangeArrowheads="1"/>
          </p:cNvPicPr>
          <p:nvPr/>
        </p:nvPicPr>
        <p:blipFill>
          <a:blip r:embed="rId2" cstate="print"/>
          <a:srcRect/>
          <a:stretch>
            <a:fillRect/>
          </a:stretch>
        </p:blipFill>
        <p:spPr bwMode="auto">
          <a:xfrm>
            <a:off x="0" y="965200"/>
            <a:ext cx="9144000" cy="5892800"/>
          </a:xfrm>
          <a:prstGeom prst="rect">
            <a:avLst/>
          </a:prstGeom>
          <a:noFill/>
        </p:spPr>
      </p:pic>
      <p:sp>
        <p:nvSpPr>
          <p:cNvPr id="5" name="Rectangle 3"/>
          <p:cNvSpPr txBox="1">
            <a:spLocks noChangeArrowheads="1"/>
          </p:cNvSpPr>
          <p:nvPr/>
        </p:nvSpPr>
        <p:spPr>
          <a:xfrm>
            <a:off x="6324600" y="838200"/>
            <a:ext cx="2819400" cy="2438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mj-lt"/>
                <a:ea typeface="+mj-ea"/>
                <a:cs typeface="+mj-cs"/>
              </a:rPr>
              <a:t>Use in the TMDL</a:t>
            </a:r>
            <a:endParaRPr kumimoji="0" lang="en-US" sz="36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fld id="{4EDEA490-A30E-4A5E-A0D6-CE4FFF3B8917}" type="slidenum">
              <a:rPr lang="en-US"/>
              <a:pPr/>
              <a:t>30</a:t>
            </a:fld>
            <a:endParaRPr lang="en-US"/>
          </a:p>
        </p:txBody>
      </p:sp>
      <p:pic>
        <p:nvPicPr>
          <p:cNvPr id="11274" name="Picture 10"/>
          <p:cNvPicPr>
            <a:picLocks noChangeAspect="1" noChangeArrowheads="1"/>
          </p:cNvPicPr>
          <p:nvPr/>
        </p:nvPicPr>
        <p:blipFill>
          <a:blip r:embed="rId3" cstate="print"/>
          <a:srcRect/>
          <a:stretch>
            <a:fillRect/>
          </a:stretch>
        </p:blipFill>
        <p:spPr bwMode="auto">
          <a:xfrm>
            <a:off x="598488" y="714375"/>
            <a:ext cx="8674100" cy="5930900"/>
          </a:xfrm>
          <a:prstGeom prst="rect">
            <a:avLst/>
          </a:prstGeom>
          <a:noFill/>
          <a:ln w="22225">
            <a:noFill/>
            <a:miter lim="800000"/>
            <a:headEnd/>
            <a:tailEnd/>
          </a:ln>
          <a:effectLst/>
        </p:spPr>
      </p:pic>
      <p:sp>
        <p:nvSpPr>
          <p:cNvPr id="11267" name="Text Box 4"/>
          <p:cNvSpPr txBox="1">
            <a:spLocks noChangeArrowheads="1"/>
          </p:cNvSpPr>
          <p:nvPr/>
        </p:nvSpPr>
        <p:spPr bwMode="auto">
          <a:xfrm>
            <a:off x="0" y="0"/>
            <a:ext cx="9144000" cy="641350"/>
          </a:xfrm>
          <a:prstGeom prst="rect">
            <a:avLst/>
          </a:prstGeom>
          <a:noFill/>
          <a:ln w="9525">
            <a:noFill/>
            <a:miter lim="800000"/>
            <a:headEnd/>
            <a:tailEnd/>
          </a:ln>
        </p:spPr>
        <p:txBody>
          <a:bodyPr>
            <a:spAutoFit/>
          </a:bodyPr>
          <a:lstStyle/>
          <a:p>
            <a:pPr algn="ctr"/>
            <a:r>
              <a:rPr lang="en-US" sz="3600" b="1" dirty="0" smtClean="0"/>
              <a:t>Use of modeling suite in the Chesapeake TMDL</a:t>
            </a:r>
            <a:endParaRPr lang="en-US" sz="3600" b="1" dirty="0"/>
          </a:p>
        </p:txBody>
      </p:sp>
      <p:sp>
        <p:nvSpPr>
          <p:cNvPr id="11269" name="Rectangle 5"/>
          <p:cNvSpPr>
            <a:spLocks noChangeArrowheads="1"/>
          </p:cNvSpPr>
          <p:nvPr/>
        </p:nvSpPr>
        <p:spPr bwMode="gray">
          <a:xfrm>
            <a:off x="304800" y="609600"/>
            <a:ext cx="8226425" cy="31750"/>
          </a:xfrm>
          <a:prstGeom prst="rect">
            <a:avLst/>
          </a:prstGeom>
          <a:gradFill rotWithShape="0">
            <a:gsLst>
              <a:gs pos="0">
                <a:schemeClr val="bg2"/>
              </a:gs>
              <a:gs pos="100000">
                <a:schemeClr val="bg1"/>
              </a:gs>
            </a:gsLst>
            <a:lin ang="0" scaled="1"/>
          </a:gradFill>
          <a:ln w="9525">
            <a:noFill/>
            <a:miter lim="800000"/>
            <a:headEnd/>
            <a:tailEnd/>
          </a:ln>
        </p:spPr>
        <p:txBody>
          <a:bodyPr wrap="none" anchor="ctr"/>
          <a:lstStyle/>
          <a:p>
            <a:pPr algn="ctr"/>
            <a:endParaRPr kumimoji="1" lang="en-US" sz="2400">
              <a:latin typeface="Tahoma" pitchFamily="34" charset="0"/>
            </a:endParaRPr>
          </a:p>
        </p:txBody>
      </p:sp>
      <p:sp>
        <p:nvSpPr>
          <p:cNvPr id="11270" name="Text Box 6"/>
          <p:cNvSpPr txBox="1">
            <a:spLocks noChangeArrowheads="1"/>
          </p:cNvSpPr>
          <p:nvPr/>
        </p:nvSpPr>
        <p:spPr bwMode="auto">
          <a:xfrm>
            <a:off x="593725" y="5375275"/>
            <a:ext cx="184150" cy="457200"/>
          </a:xfrm>
          <a:prstGeom prst="rect">
            <a:avLst/>
          </a:prstGeom>
          <a:noFill/>
          <a:ln w="22225">
            <a:noFill/>
            <a:miter lim="800000"/>
            <a:headEnd/>
            <a:tailEnd/>
          </a:ln>
        </p:spPr>
        <p:txBody>
          <a:bodyPr wrap="none">
            <a:spAutoFit/>
          </a:bodyPr>
          <a:lstStyle/>
          <a:p>
            <a:endParaRPr lang="en-US" sz="2400">
              <a:latin typeface="Times New Roman" pitchFamily="18" charset="0"/>
            </a:endParaRPr>
          </a:p>
        </p:txBody>
      </p:sp>
      <p:sp>
        <p:nvSpPr>
          <p:cNvPr id="11272" name="Text Box 8"/>
          <p:cNvSpPr txBox="1">
            <a:spLocks noChangeArrowheads="1"/>
          </p:cNvSpPr>
          <p:nvPr/>
        </p:nvSpPr>
        <p:spPr bwMode="auto">
          <a:xfrm>
            <a:off x="4708525" y="2398713"/>
            <a:ext cx="2711450" cy="679450"/>
          </a:xfrm>
          <a:prstGeom prst="rect">
            <a:avLst/>
          </a:prstGeom>
          <a:solidFill>
            <a:srgbClr val="00FFFF"/>
          </a:solidFill>
          <a:ln w="38100">
            <a:solidFill>
              <a:schemeClr val="tx1"/>
            </a:solidFill>
            <a:miter lim="800000"/>
            <a:headEnd/>
            <a:tailEnd/>
          </a:ln>
          <a:effectLst/>
        </p:spPr>
        <p:txBody>
          <a:bodyPr wrap="none">
            <a:spAutoFit/>
          </a:bodyPr>
          <a:lstStyle/>
          <a:p>
            <a:r>
              <a:rPr lang="en-US"/>
              <a:t>Basin-wide  load is</a:t>
            </a:r>
          </a:p>
          <a:p>
            <a:r>
              <a:rPr lang="en-US"/>
              <a:t>190 N and 12.7 P (MPY)</a:t>
            </a:r>
          </a:p>
        </p:txBody>
      </p:sp>
      <p:sp>
        <p:nvSpPr>
          <p:cNvPr id="11273" name="Line 9"/>
          <p:cNvSpPr>
            <a:spLocks noChangeShapeType="1"/>
          </p:cNvSpPr>
          <p:nvPr/>
        </p:nvSpPr>
        <p:spPr bwMode="auto">
          <a:xfrm>
            <a:off x="5105400" y="3048000"/>
            <a:ext cx="0" cy="2133600"/>
          </a:xfrm>
          <a:prstGeom prst="line">
            <a:avLst/>
          </a:prstGeom>
          <a:noFill/>
          <a:ln w="38100">
            <a:solidFill>
              <a:schemeClr val="tx1"/>
            </a:solidFill>
            <a:round/>
            <a:headEnd/>
            <a:tailEnd type="stealth" w="lg" len="lg"/>
          </a:ln>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2" grpId="0" animBg="1"/>
      <p:bldP spid="1127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D15DACE9-CACD-4C22-A0B0-138FBA80F28D}" type="slidenum">
              <a:rPr lang="en-US"/>
              <a:pPr/>
              <a:t>31</a:t>
            </a:fld>
            <a:endParaRPr lang="en-US"/>
          </a:p>
        </p:txBody>
      </p:sp>
      <p:pic>
        <p:nvPicPr>
          <p:cNvPr id="50178" name="Picture 2" descr="Effectiveness_P"/>
          <p:cNvPicPr>
            <a:picLocks noChangeAspect="1" noChangeArrowheads="1"/>
          </p:cNvPicPr>
          <p:nvPr/>
        </p:nvPicPr>
        <p:blipFill>
          <a:blip r:embed="rId2" cstate="print"/>
          <a:srcRect/>
          <a:stretch>
            <a:fillRect/>
          </a:stretch>
        </p:blipFill>
        <p:spPr bwMode="auto">
          <a:xfrm>
            <a:off x="4572000" y="1066800"/>
            <a:ext cx="4572000" cy="5791200"/>
          </a:xfrm>
          <a:prstGeom prst="rect">
            <a:avLst/>
          </a:prstGeom>
          <a:noFill/>
        </p:spPr>
      </p:pic>
      <p:sp>
        <p:nvSpPr>
          <p:cNvPr id="50179" name="Rectangle 3"/>
          <p:cNvSpPr>
            <a:spLocks noGrp="1" noChangeArrowheads="1"/>
          </p:cNvSpPr>
          <p:nvPr>
            <p:ph type="title"/>
          </p:nvPr>
        </p:nvSpPr>
        <p:spPr>
          <a:xfrm>
            <a:off x="457200" y="0"/>
            <a:ext cx="8229600" cy="1143000"/>
          </a:xfrm>
        </p:spPr>
        <p:txBody>
          <a:bodyPr/>
          <a:lstStyle/>
          <a:p>
            <a:r>
              <a:rPr lang="en-US" b="1"/>
              <a:t>Nutrient Impacts on Bay WQ</a:t>
            </a:r>
          </a:p>
        </p:txBody>
      </p:sp>
      <p:pic>
        <p:nvPicPr>
          <p:cNvPr id="50180" name="Picture 4" descr="Effectiveness_N"/>
          <p:cNvPicPr>
            <a:picLocks noGrp="1" noChangeAspect="1" noChangeArrowheads="1"/>
          </p:cNvPicPr>
          <p:nvPr>
            <p:ph type="body" idx="1"/>
          </p:nvPr>
        </p:nvPicPr>
        <p:blipFill>
          <a:blip r:embed="rId3" cstate="print"/>
          <a:srcRect/>
          <a:stretch>
            <a:fillRect/>
          </a:stretch>
        </p:blipFill>
        <p:spPr>
          <a:xfrm>
            <a:off x="11113" y="1066800"/>
            <a:ext cx="4560887" cy="5791200"/>
          </a:xfrm>
          <a:noFill/>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2"/>
          <p:cNvSpPr>
            <a:spLocks noGrp="1"/>
          </p:cNvSpPr>
          <p:nvPr>
            <p:ph type="sldNum" sz="quarter" idx="11"/>
          </p:nvPr>
        </p:nvSpPr>
        <p:spPr>
          <a:xfrm>
            <a:off x="3124200" y="6356350"/>
            <a:ext cx="2895600" cy="365125"/>
          </a:xfrm>
          <a:noFill/>
        </p:spPr>
        <p:txBody>
          <a:bodyPr/>
          <a:lstStyle/>
          <a:p>
            <a:pPr algn="ctr"/>
            <a:fld id="{29BA38AD-A271-4B9D-ABD3-CE125DD30766}" type="slidenum">
              <a:rPr lang="en-US" smtClean="0"/>
              <a:pPr algn="ctr"/>
              <a:t>32</a:t>
            </a:fld>
            <a:endParaRPr lang="en-US" smtClean="0"/>
          </a:p>
        </p:txBody>
      </p:sp>
      <p:pic>
        <p:nvPicPr>
          <p:cNvPr id="44035" name="Picture 2" descr="Rel_Eff_bar"/>
          <p:cNvPicPr>
            <a:picLocks noChangeAspect="1" noChangeArrowheads="1"/>
          </p:cNvPicPr>
          <p:nvPr/>
        </p:nvPicPr>
        <p:blipFill>
          <a:blip r:embed="rId2" cstate="print"/>
          <a:srcRect/>
          <a:stretch>
            <a:fillRect/>
          </a:stretch>
        </p:blipFill>
        <p:spPr bwMode="auto">
          <a:xfrm>
            <a:off x="0" y="381000"/>
            <a:ext cx="9144000" cy="6286500"/>
          </a:xfrm>
          <a:prstGeom prst="rect">
            <a:avLst/>
          </a:prstGeom>
          <a:noFill/>
          <a:ln w="9525">
            <a:noFill/>
            <a:miter lim="800000"/>
            <a:headEnd/>
            <a:tailEnd/>
          </a:ln>
        </p:spPr>
      </p:pic>
      <p:sp>
        <p:nvSpPr>
          <p:cNvPr id="44036" name="Rectangle 3"/>
          <p:cNvSpPr>
            <a:spLocks noChangeArrowheads="1"/>
          </p:cNvSpPr>
          <p:nvPr/>
        </p:nvSpPr>
        <p:spPr bwMode="auto">
          <a:xfrm>
            <a:off x="990600" y="609600"/>
            <a:ext cx="7239000" cy="4572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sp>
        <p:nvSpPr>
          <p:cNvPr id="44037" name="Text Box 4"/>
          <p:cNvSpPr txBox="1">
            <a:spLocks noChangeArrowheads="1"/>
          </p:cNvSpPr>
          <p:nvPr/>
        </p:nvSpPr>
        <p:spPr bwMode="auto">
          <a:xfrm>
            <a:off x="0" y="685800"/>
            <a:ext cx="9144000" cy="396875"/>
          </a:xfrm>
          <a:prstGeom prst="rect">
            <a:avLst/>
          </a:prstGeom>
          <a:noFill/>
          <a:ln w="9525">
            <a:noFill/>
            <a:miter lim="800000"/>
            <a:headEnd/>
            <a:tailEnd/>
          </a:ln>
        </p:spPr>
        <p:txBody>
          <a:bodyPr>
            <a:spAutoFit/>
          </a:bodyPr>
          <a:lstStyle/>
          <a:p>
            <a:pPr>
              <a:spcBef>
                <a:spcPct val="50000"/>
              </a:spcBef>
            </a:pPr>
            <a:r>
              <a:rPr lang="en-US" sz="2000" b="1">
                <a:solidFill>
                  <a:srgbClr val="000000"/>
                </a:solidFill>
                <a:latin typeface="Calibri" pitchFamily="34" charset="0"/>
              </a:rPr>
              <a:t>  Major River Basin by Jurisdiction Relative Impact on Bay Water Quality</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p:txBody>
          <a:bodyPr/>
          <a:lstStyle/>
          <a:p>
            <a:fld id="{1A1D1DCB-A60D-4373-A0FB-CD8BF252D972}" type="slidenum">
              <a:rPr lang="en-US"/>
              <a:pPr/>
              <a:t>33</a:t>
            </a:fld>
            <a:endParaRPr lang="en-US"/>
          </a:p>
        </p:txBody>
      </p:sp>
      <p:pic>
        <p:nvPicPr>
          <p:cNvPr id="4301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43011" name="Text Box 3"/>
          <p:cNvSpPr txBox="1">
            <a:spLocks noChangeArrowheads="1"/>
          </p:cNvSpPr>
          <p:nvPr/>
        </p:nvSpPr>
        <p:spPr bwMode="auto">
          <a:xfrm>
            <a:off x="6858000" y="914400"/>
            <a:ext cx="996950" cy="366713"/>
          </a:xfrm>
          <a:prstGeom prst="rect">
            <a:avLst/>
          </a:prstGeom>
          <a:solidFill>
            <a:schemeClr val="accent1"/>
          </a:solidFill>
          <a:ln w="9525">
            <a:noFill/>
            <a:miter lim="800000"/>
            <a:headEnd/>
            <a:tailEnd/>
          </a:ln>
          <a:effectLst/>
        </p:spPr>
        <p:txBody>
          <a:bodyPr wrap="none">
            <a:spAutoFit/>
          </a:bodyPr>
          <a:lstStyle/>
          <a:p>
            <a:r>
              <a:rPr lang="en-US"/>
              <a:t>4.5 mg/l</a:t>
            </a:r>
          </a:p>
        </p:txBody>
      </p:sp>
      <p:sp>
        <p:nvSpPr>
          <p:cNvPr id="43012" name="Text Box 4"/>
          <p:cNvSpPr txBox="1">
            <a:spLocks noChangeArrowheads="1"/>
          </p:cNvSpPr>
          <p:nvPr/>
        </p:nvSpPr>
        <p:spPr bwMode="auto">
          <a:xfrm>
            <a:off x="1066800" y="1905000"/>
            <a:ext cx="806450" cy="366713"/>
          </a:xfrm>
          <a:prstGeom prst="rect">
            <a:avLst/>
          </a:prstGeom>
          <a:solidFill>
            <a:schemeClr val="accent1"/>
          </a:solidFill>
          <a:ln w="9525">
            <a:noFill/>
            <a:miter lim="800000"/>
            <a:headEnd/>
            <a:tailEnd/>
          </a:ln>
          <a:effectLst/>
        </p:spPr>
        <p:txBody>
          <a:bodyPr wrap="none">
            <a:spAutoFit/>
          </a:bodyPr>
          <a:lstStyle/>
          <a:p>
            <a:r>
              <a:rPr lang="en-US"/>
              <a:t>8 mg/l</a:t>
            </a:r>
          </a:p>
        </p:txBody>
      </p:sp>
      <p:sp>
        <p:nvSpPr>
          <p:cNvPr id="43013" name="Text Box 5"/>
          <p:cNvSpPr txBox="1">
            <a:spLocks noChangeArrowheads="1"/>
          </p:cNvSpPr>
          <p:nvPr/>
        </p:nvSpPr>
        <p:spPr bwMode="auto">
          <a:xfrm>
            <a:off x="3124200" y="2895600"/>
            <a:ext cx="1873250" cy="366713"/>
          </a:xfrm>
          <a:prstGeom prst="rect">
            <a:avLst/>
          </a:prstGeom>
          <a:solidFill>
            <a:schemeClr val="accent1"/>
          </a:solidFill>
          <a:ln w="9525">
            <a:noFill/>
            <a:miter lim="800000"/>
            <a:headEnd/>
            <a:tailEnd/>
          </a:ln>
          <a:effectLst/>
        </p:spPr>
        <p:txBody>
          <a:bodyPr wrap="none">
            <a:spAutoFit/>
          </a:bodyPr>
          <a:lstStyle/>
          <a:p>
            <a:r>
              <a:rPr lang="en-US"/>
              <a:t>20 percent slope</a:t>
            </a:r>
          </a:p>
        </p:txBody>
      </p:sp>
      <p:sp>
        <p:nvSpPr>
          <p:cNvPr id="43014" name="Text Box 6"/>
          <p:cNvSpPr txBox="1">
            <a:spLocks noChangeArrowheads="1"/>
          </p:cNvSpPr>
          <p:nvPr/>
        </p:nvSpPr>
        <p:spPr bwMode="auto">
          <a:xfrm>
            <a:off x="1143000" y="4419600"/>
            <a:ext cx="5715000" cy="1373188"/>
          </a:xfrm>
          <a:prstGeom prst="rect">
            <a:avLst/>
          </a:prstGeom>
          <a:solidFill>
            <a:srgbClr val="FFFFC1"/>
          </a:solidFill>
          <a:ln w="9525">
            <a:noFill/>
            <a:miter lim="800000"/>
            <a:headEnd/>
            <a:tailEnd/>
          </a:ln>
          <a:effectLst/>
        </p:spPr>
        <p:txBody>
          <a:bodyPr>
            <a:spAutoFit/>
          </a:bodyPr>
          <a:lstStyle/>
          <a:p>
            <a:pPr algn="ctr"/>
            <a:r>
              <a:rPr lang="en-US" sz="2800" b="1" dirty="0"/>
              <a:t>Allocation Method </a:t>
            </a:r>
            <a:r>
              <a:rPr lang="en-US" sz="2800" b="1" dirty="0" smtClean="0"/>
              <a:t>Agreed </a:t>
            </a:r>
            <a:r>
              <a:rPr lang="en-US" sz="2800" b="1" dirty="0"/>
              <a:t>to by Majority of Principals’ Staff Committee Members</a:t>
            </a:r>
          </a:p>
        </p:txBody>
      </p:sp>
      <p:sp>
        <p:nvSpPr>
          <p:cNvPr id="43015" name="Text Box 7"/>
          <p:cNvSpPr txBox="1">
            <a:spLocks noChangeArrowheads="1"/>
          </p:cNvSpPr>
          <p:nvPr/>
        </p:nvSpPr>
        <p:spPr bwMode="auto">
          <a:xfrm>
            <a:off x="1905000" y="1143000"/>
            <a:ext cx="2076450" cy="366713"/>
          </a:xfrm>
          <a:prstGeom prst="rect">
            <a:avLst/>
          </a:prstGeom>
          <a:solidFill>
            <a:schemeClr val="accent1"/>
          </a:solidFill>
          <a:ln w="9525">
            <a:noFill/>
            <a:miter lim="800000"/>
            <a:headEnd/>
            <a:tailEnd/>
          </a:ln>
          <a:effectLst/>
        </p:spPr>
        <p:txBody>
          <a:bodyPr wrap="none">
            <a:spAutoFit/>
          </a:bodyPr>
          <a:lstStyle/>
          <a:p>
            <a:r>
              <a:rPr lang="en-US"/>
              <a:t>Wastewater Loads</a:t>
            </a:r>
          </a:p>
        </p:txBody>
      </p:sp>
      <p:sp>
        <p:nvSpPr>
          <p:cNvPr id="43016" name="Text Box 8"/>
          <p:cNvSpPr txBox="1">
            <a:spLocks noChangeArrowheads="1"/>
          </p:cNvSpPr>
          <p:nvPr/>
        </p:nvSpPr>
        <p:spPr bwMode="auto">
          <a:xfrm>
            <a:off x="4419600" y="1676400"/>
            <a:ext cx="1885950" cy="366713"/>
          </a:xfrm>
          <a:prstGeom prst="rect">
            <a:avLst/>
          </a:prstGeom>
          <a:solidFill>
            <a:schemeClr val="accent1"/>
          </a:solidFill>
          <a:ln w="9525">
            <a:noFill/>
            <a:miter lim="800000"/>
            <a:headEnd/>
            <a:tailEnd/>
          </a:ln>
          <a:effectLst/>
        </p:spPr>
        <p:txBody>
          <a:bodyPr wrap="none">
            <a:spAutoFit/>
          </a:bodyPr>
          <a:lstStyle/>
          <a:p>
            <a:r>
              <a:rPr lang="en-US"/>
              <a:t>All other sources</a:t>
            </a:r>
          </a:p>
        </p:txBody>
      </p:sp>
      <p:sp>
        <p:nvSpPr>
          <p:cNvPr id="43017" name="Line 9"/>
          <p:cNvSpPr>
            <a:spLocks noChangeShapeType="1"/>
          </p:cNvSpPr>
          <p:nvPr/>
        </p:nvSpPr>
        <p:spPr bwMode="auto">
          <a:xfrm>
            <a:off x="2971800" y="1524000"/>
            <a:ext cx="304800" cy="228600"/>
          </a:xfrm>
          <a:prstGeom prst="line">
            <a:avLst/>
          </a:prstGeom>
          <a:noFill/>
          <a:ln w="28575">
            <a:solidFill>
              <a:schemeClr val="tx1"/>
            </a:solidFill>
            <a:round/>
            <a:headEnd/>
            <a:tailEnd type="stealth" w="lg" len="med"/>
          </a:ln>
          <a:effectLst/>
        </p:spPr>
        <p:txBody>
          <a:bodyPr/>
          <a:lstStyle/>
          <a:p>
            <a:endParaRPr lang="en-US"/>
          </a:p>
        </p:txBody>
      </p:sp>
      <p:sp>
        <p:nvSpPr>
          <p:cNvPr id="43018" name="Line 10"/>
          <p:cNvSpPr>
            <a:spLocks noChangeShapeType="1"/>
          </p:cNvSpPr>
          <p:nvPr/>
        </p:nvSpPr>
        <p:spPr bwMode="auto">
          <a:xfrm>
            <a:off x="5410200" y="2057400"/>
            <a:ext cx="228600" cy="228600"/>
          </a:xfrm>
          <a:prstGeom prst="line">
            <a:avLst/>
          </a:prstGeom>
          <a:noFill/>
          <a:ln w="28575">
            <a:solidFill>
              <a:schemeClr val="tx1"/>
            </a:solidFill>
            <a:round/>
            <a:headEnd/>
            <a:tailEnd type="stealth" w="lg" len="med"/>
          </a:ln>
          <a:effectLst/>
        </p:spPr>
        <p:txBody>
          <a:bodyP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75A93E3E-B927-42D6-AD51-E8F859DD19A5}" type="slidenum">
              <a:rPr lang="en-US"/>
              <a:pPr/>
              <a:t>34</a:t>
            </a:fld>
            <a:endParaRPr lang="en-US"/>
          </a:p>
        </p:txBody>
      </p:sp>
      <p:pic>
        <p:nvPicPr>
          <p:cNvPr id="79874" name="Picture 2"/>
          <p:cNvPicPr>
            <a:picLocks noChangeAspect="1" noChangeArrowheads="1"/>
          </p:cNvPicPr>
          <p:nvPr/>
        </p:nvPicPr>
        <p:blipFill>
          <a:blip r:embed="rId2" cstate="print"/>
          <a:srcRect/>
          <a:stretch>
            <a:fillRect/>
          </a:stretch>
        </p:blipFill>
        <p:spPr bwMode="auto">
          <a:xfrm>
            <a:off x="234950" y="463550"/>
            <a:ext cx="8674100" cy="5930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ph idx="4294967295"/>
          </p:nvPr>
        </p:nvGraphicFramePr>
        <p:xfrm>
          <a:off x="0" y="1066800"/>
          <a:ext cx="4973638" cy="5410200"/>
        </p:xfrm>
        <a:graphic>
          <a:graphicData uri="http://schemas.openxmlformats.org/presentationml/2006/ole">
            <p:oleObj spid="_x0000_s133122" name="Image" r:id="rId4" imgW="4230274" imgH="4602100" progId="Photoshop.Image.10">
              <p:embed/>
            </p:oleObj>
          </a:graphicData>
        </a:graphic>
      </p:graphicFrame>
      <p:sp>
        <p:nvSpPr>
          <p:cNvPr id="1028" name="Text Box 6"/>
          <p:cNvSpPr txBox="1">
            <a:spLocks noChangeArrowheads="1"/>
          </p:cNvSpPr>
          <p:nvPr/>
        </p:nvSpPr>
        <p:spPr bwMode="auto">
          <a:xfrm>
            <a:off x="1143000" y="0"/>
            <a:ext cx="2514600" cy="1077913"/>
          </a:xfrm>
          <a:prstGeom prst="rect">
            <a:avLst/>
          </a:prstGeom>
          <a:noFill/>
          <a:ln w="9525">
            <a:noFill/>
            <a:miter lim="800000"/>
            <a:headEnd/>
            <a:tailEnd/>
          </a:ln>
        </p:spPr>
        <p:txBody>
          <a:bodyPr>
            <a:spAutoFit/>
          </a:bodyPr>
          <a:lstStyle/>
          <a:p>
            <a:pPr algn="ctr">
              <a:spcBef>
                <a:spcPct val="50000"/>
              </a:spcBef>
            </a:pPr>
            <a:r>
              <a:rPr lang="en-US" sz="3200" b="1">
                <a:solidFill>
                  <a:schemeClr val="tx2"/>
                </a:solidFill>
                <a:latin typeface="Calibri" pitchFamily="34" charset="0"/>
              </a:rPr>
              <a:t>Pollution Diet </a:t>
            </a:r>
            <a:br>
              <a:rPr lang="en-US" sz="3200" b="1">
                <a:solidFill>
                  <a:schemeClr val="tx2"/>
                </a:solidFill>
                <a:latin typeface="Calibri" pitchFamily="34" charset="0"/>
              </a:rPr>
            </a:br>
            <a:r>
              <a:rPr lang="en-US" sz="3200" b="1">
                <a:solidFill>
                  <a:schemeClr val="hlink"/>
                </a:solidFill>
                <a:latin typeface="Calibri" pitchFamily="34" charset="0"/>
              </a:rPr>
              <a:t>by River</a:t>
            </a:r>
          </a:p>
        </p:txBody>
      </p:sp>
      <p:graphicFrame>
        <p:nvGraphicFramePr>
          <p:cNvPr id="1027" name="Object 3"/>
          <p:cNvGraphicFramePr>
            <a:graphicFrameLocks noChangeAspect="1"/>
          </p:cNvGraphicFramePr>
          <p:nvPr/>
        </p:nvGraphicFramePr>
        <p:xfrm>
          <a:off x="4572000" y="990600"/>
          <a:ext cx="5003800" cy="5483225"/>
        </p:xfrm>
        <a:graphic>
          <a:graphicData uri="http://schemas.openxmlformats.org/presentationml/2006/ole">
            <p:oleObj spid="_x0000_s133123" name="Image" r:id="rId5" imgW="4211988" imgH="4614291" progId="Photoshop.Image.10">
              <p:embed/>
            </p:oleObj>
          </a:graphicData>
        </a:graphic>
      </p:graphicFrame>
      <p:sp>
        <p:nvSpPr>
          <p:cNvPr id="6" name="Rectangle 5"/>
          <p:cNvSpPr/>
          <p:nvPr/>
        </p:nvSpPr>
        <p:spPr>
          <a:xfrm>
            <a:off x="3962400" y="2743200"/>
            <a:ext cx="68580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8610600" y="2743200"/>
            <a:ext cx="91440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1" name="Text Box 15"/>
          <p:cNvSpPr txBox="1">
            <a:spLocks noChangeArrowheads="1"/>
          </p:cNvSpPr>
          <p:nvPr/>
        </p:nvSpPr>
        <p:spPr bwMode="auto">
          <a:xfrm>
            <a:off x="6096000" y="0"/>
            <a:ext cx="2819400" cy="1077913"/>
          </a:xfrm>
          <a:prstGeom prst="rect">
            <a:avLst/>
          </a:prstGeom>
          <a:noFill/>
          <a:ln w="9525">
            <a:noFill/>
            <a:miter lim="800000"/>
            <a:headEnd/>
            <a:tailEnd/>
          </a:ln>
        </p:spPr>
        <p:txBody>
          <a:bodyPr>
            <a:spAutoFit/>
          </a:bodyPr>
          <a:lstStyle/>
          <a:p>
            <a:pPr algn="ctr">
              <a:spcBef>
                <a:spcPct val="50000"/>
              </a:spcBef>
            </a:pPr>
            <a:r>
              <a:rPr lang="en-US" sz="3200" b="1">
                <a:solidFill>
                  <a:schemeClr val="tx2"/>
                </a:solidFill>
                <a:latin typeface="Calibri" pitchFamily="34" charset="0"/>
              </a:rPr>
              <a:t>Pollution Diet </a:t>
            </a:r>
            <a:br>
              <a:rPr lang="en-US" sz="3200" b="1">
                <a:solidFill>
                  <a:schemeClr val="tx2"/>
                </a:solidFill>
                <a:latin typeface="Calibri" pitchFamily="34" charset="0"/>
              </a:rPr>
            </a:br>
            <a:r>
              <a:rPr lang="en-US" sz="3200" b="1">
                <a:solidFill>
                  <a:schemeClr val="hlink"/>
                </a:solidFill>
                <a:latin typeface="Calibri" pitchFamily="34" charset="0"/>
              </a:rPr>
              <a:t>by State</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5E4D33CA-B6D4-4DD4-AA9A-70CB37B23BC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4" name="Rectangle 4"/>
          <p:cNvSpPr>
            <a:spLocks noGrp="1" noChangeArrowheads="1"/>
          </p:cNvSpPr>
          <p:nvPr>
            <p:ph type="title"/>
          </p:nvPr>
        </p:nvSpPr>
        <p:spPr>
          <a:xfrm>
            <a:off x="381000" y="76200"/>
            <a:ext cx="8458200" cy="533400"/>
          </a:xfrm>
        </p:spPr>
        <p:txBody>
          <a:bodyPr>
            <a:normAutofit fontScale="90000"/>
          </a:bodyPr>
          <a:lstStyle/>
          <a:p>
            <a:pPr algn="ctr"/>
            <a:r>
              <a:rPr lang="en-US" sz="2400" dirty="0"/>
              <a:t/>
            </a:r>
            <a:br>
              <a:rPr lang="en-US" sz="2400" dirty="0"/>
            </a:br>
            <a:r>
              <a:rPr lang="en-US" sz="2000" dirty="0"/>
              <a:t>Chesapeake Bay </a:t>
            </a:r>
            <a:r>
              <a:rPr lang="en-US" sz="2000" dirty="0" smtClean="0"/>
              <a:t>WWTP +CSO </a:t>
            </a:r>
            <a:r>
              <a:rPr lang="en-US" sz="2000" dirty="0"/>
              <a:t>Loading Trends and </a:t>
            </a:r>
            <a:r>
              <a:rPr lang="en-US" sz="2000" dirty="0" smtClean="0"/>
              <a:t>WIP </a:t>
            </a:r>
            <a:r>
              <a:rPr lang="en-US" sz="2000" dirty="0"/>
              <a:t>Loads</a:t>
            </a:r>
            <a:r>
              <a:rPr lang="en-US" sz="2400" dirty="0"/>
              <a:t> </a:t>
            </a:r>
          </a:p>
        </p:txBody>
      </p:sp>
      <p:graphicFrame>
        <p:nvGraphicFramePr>
          <p:cNvPr id="6" name="Chart 5"/>
          <p:cNvGraphicFramePr/>
          <p:nvPr/>
        </p:nvGraphicFramePr>
        <p:xfrm>
          <a:off x="609600" y="914400"/>
          <a:ext cx="3962400" cy="5105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nvGraphicFramePr>
        <p:xfrm>
          <a:off x="4724400" y="990600"/>
          <a:ext cx="3962400" cy="5029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9" name="Rectangle 29"/>
          <p:cNvSpPr>
            <a:spLocks noChangeArrowheads="1"/>
          </p:cNvSpPr>
          <p:nvPr/>
        </p:nvSpPr>
        <p:spPr bwMode="auto">
          <a:xfrm>
            <a:off x="0" y="2287588"/>
            <a:ext cx="9144000" cy="0"/>
          </a:xfrm>
          <a:prstGeom prst="rect">
            <a:avLst/>
          </a:prstGeom>
          <a:noFill/>
          <a:ln w="9525">
            <a:noFill/>
            <a:miter lim="800000"/>
            <a:headEnd/>
            <a:tailEnd/>
          </a:ln>
          <a:effectLst/>
        </p:spPr>
        <p:txBody>
          <a:bodyPr>
            <a:spAutoFit/>
          </a:bodyPr>
          <a:lstStyle/>
          <a:p>
            <a:endParaRPr lang="en-US"/>
          </a:p>
        </p:txBody>
      </p:sp>
      <p:sp>
        <p:nvSpPr>
          <p:cNvPr id="540673" name="Rectangle 1"/>
          <p:cNvSpPr>
            <a:spLocks noChangeArrowheads="1"/>
          </p:cNvSpPr>
          <p:nvPr/>
        </p:nvSpPr>
        <p:spPr bwMode="auto">
          <a:xfrm>
            <a:off x="609600" y="259378"/>
            <a:ext cx="8153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sz="2000" dirty="0" smtClean="0">
                <a:solidFill>
                  <a:schemeClr val="tx2">
                    <a:lumMod val="75000"/>
                  </a:schemeClr>
                </a:solidFill>
              </a:rPr>
              <a:t>Wastewater + CSO TN Load Contributions Among All Sources </a:t>
            </a:r>
          </a:p>
        </p:txBody>
      </p:sp>
      <p:graphicFrame>
        <p:nvGraphicFramePr>
          <p:cNvPr id="9" name="Chart 8"/>
          <p:cNvGraphicFramePr/>
          <p:nvPr/>
        </p:nvGraphicFramePr>
        <p:xfrm>
          <a:off x="533400" y="1371600"/>
          <a:ext cx="3809999" cy="4038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nvGraphicFramePr>
        <p:xfrm>
          <a:off x="4191000" y="1600200"/>
          <a:ext cx="4953000" cy="41148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4" name="Rectangle 4"/>
          <p:cNvSpPr>
            <a:spLocks noGrp="1" noChangeArrowheads="1"/>
          </p:cNvSpPr>
          <p:nvPr>
            <p:ph type="title"/>
          </p:nvPr>
        </p:nvSpPr>
        <p:spPr>
          <a:xfrm>
            <a:off x="381000" y="76200"/>
            <a:ext cx="8458200" cy="533400"/>
          </a:xfrm>
        </p:spPr>
        <p:txBody>
          <a:bodyPr>
            <a:normAutofit fontScale="90000"/>
          </a:bodyPr>
          <a:lstStyle/>
          <a:p>
            <a:pPr algn="ctr"/>
            <a:r>
              <a:rPr lang="en-US" sz="1800" dirty="0"/>
              <a:t/>
            </a:r>
            <a:br>
              <a:rPr lang="en-US" sz="1800" dirty="0"/>
            </a:br>
            <a:r>
              <a:rPr lang="en-US" sz="1800" dirty="0"/>
              <a:t>Chesapeake Bay </a:t>
            </a:r>
            <a:r>
              <a:rPr lang="en-US" sz="1800" dirty="0" smtClean="0"/>
              <a:t>Septic System </a:t>
            </a:r>
            <a:r>
              <a:rPr lang="en-US" sz="1800" dirty="0"/>
              <a:t>Nutrient Loading Trends and </a:t>
            </a:r>
            <a:r>
              <a:rPr lang="en-US" sz="1800" dirty="0" smtClean="0"/>
              <a:t>WIP </a:t>
            </a:r>
            <a:r>
              <a:rPr lang="en-US" sz="1800" dirty="0"/>
              <a:t>Loads </a:t>
            </a:r>
          </a:p>
        </p:txBody>
      </p:sp>
      <p:graphicFrame>
        <p:nvGraphicFramePr>
          <p:cNvPr id="5" name="Chart 4"/>
          <p:cNvGraphicFramePr/>
          <p:nvPr/>
        </p:nvGraphicFramePr>
        <p:xfrm>
          <a:off x="685801" y="990600"/>
          <a:ext cx="4038600" cy="4953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nvGraphicFramePr>
        <p:xfrm>
          <a:off x="4800600" y="990600"/>
          <a:ext cx="3657600" cy="49530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9" name="Rectangle 29"/>
          <p:cNvSpPr>
            <a:spLocks noChangeArrowheads="1"/>
          </p:cNvSpPr>
          <p:nvPr/>
        </p:nvSpPr>
        <p:spPr bwMode="auto">
          <a:xfrm>
            <a:off x="0" y="2287588"/>
            <a:ext cx="9144000" cy="0"/>
          </a:xfrm>
          <a:prstGeom prst="rect">
            <a:avLst/>
          </a:prstGeom>
          <a:noFill/>
          <a:ln w="9525">
            <a:noFill/>
            <a:miter lim="800000"/>
            <a:headEnd/>
            <a:tailEnd/>
          </a:ln>
          <a:effectLst/>
        </p:spPr>
        <p:txBody>
          <a:bodyPr>
            <a:spAutoFit/>
          </a:bodyPr>
          <a:lstStyle/>
          <a:p>
            <a:endParaRPr lang="en-US"/>
          </a:p>
        </p:txBody>
      </p:sp>
      <p:sp>
        <p:nvSpPr>
          <p:cNvPr id="540673" name="Rectangle 1"/>
          <p:cNvSpPr>
            <a:spLocks noChangeArrowheads="1"/>
          </p:cNvSpPr>
          <p:nvPr/>
        </p:nvSpPr>
        <p:spPr bwMode="auto">
          <a:xfrm>
            <a:off x="609600" y="228601"/>
            <a:ext cx="8153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sz="2400" dirty="0" smtClean="0">
                <a:solidFill>
                  <a:schemeClr val="tx2">
                    <a:lumMod val="75000"/>
                  </a:schemeClr>
                </a:solidFill>
              </a:rPr>
              <a:t>Septic System TN Load Contributions Among All Sources </a:t>
            </a:r>
          </a:p>
        </p:txBody>
      </p:sp>
      <p:graphicFrame>
        <p:nvGraphicFramePr>
          <p:cNvPr id="11" name="Chart 10"/>
          <p:cNvGraphicFramePr/>
          <p:nvPr/>
        </p:nvGraphicFramePr>
        <p:xfrm>
          <a:off x="4191000" y="1600200"/>
          <a:ext cx="4953000" cy="4114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nvGraphicFramePr>
        <p:xfrm>
          <a:off x="533400" y="1219200"/>
          <a:ext cx="4038600" cy="4648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a:xfrm>
            <a:off x="647700" y="914400"/>
            <a:ext cx="7848600" cy="5334000"/>
          </a:xfrm>
        </p:spPr>
        <p:txBody>
          <a:bodyPr anchor="t">
            <a:normAutofit fontScale="90000"/>
          </a:bodyPr>
          <a:lstStyle/>
          <a:p>
            <a:pPr eaLnBrk="1" hangingPunct="1"/>
            <a:r>
              <a:rPr lang="en-US" sz="2000" dirty="0" smtClean="0"/>
              <a:t/>
            </a:r>
            <a:br>
              <a:rPr lang="en-US" sz="2000" dirty="0" smtClean="0"/>
            </a:br>
            <a:r>
              <a:rPr lang="en-US" sz="2000" dirty="0" smtClean="0"/>
              <a:t>Septic N Load (lbs/yr) at the edge of drain field </a:t>
            </a:r>
            <a:br>
              <a:rPr lang="en-US" sz="2000" dirty="0" smtClean="0"/>
            </a:br>
            <a:r>
              <a:rPr lang="en-US" sz="2000" dirty="0" smtClean="0"/>
              <a:t>= Pop *8.91586 (lbs/person, yr) *BMP Efficiency (%)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Septic N Load (lbs/yr) at the edge of stream</a:t>
            </a:r>
            <a:br>
              <a:rPr lang="en-US" sz="2000" dirty="0" smtClean="0"/>
            </a:br>
            <a:r>
              <a:rPr lang="en-US" sz="2000" dirty="0" smtClean="0"/>
              <a:t>= Pop *8.91586 *BMP Efficiency (%) * Pass-through rate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Phosphorus is assumed to be 100% attenuated by soil.</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Septic BMP load reductions </a:t>
            </a:r>
            <a:br>
              <a:rPr lang="en-US" sz="2000" dirty="0" smtClean="0"/>
            </a:br>
            <a:r>
              <a:rPr lang="en-US" sz="2000" dirty="0" smtClean="0"/>
              <a:t>Connection	100%</a:t>
            </a:r>
            <a:br>
              <a:rPr lang="en-US" sz="2000" dirty="0" smtClean="0"/>
            </a:br>
            <a:r>
              <a:rPr lang="en-US" sz="2000" dirty="0" smtClean="0"/>
              <a:t>Denitrification	50%</a:t>
            </a:r>
            <a:br>
              <a:rPr lang="en-US" sz="2000" dirty="0" smtClean="0"/>
            </a:br>
            <a:r>
              <a:rPr lang="en-US" sz="2000" dirty="0" smtClean="0"/>
              <a:t>Pumping	5%</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p:txBody>
      </p:sp>
      <p:sp>
        <p:nvSpPr>
          <p:cNvPr id="4099" name="Rectangle 4"/>
          <p:cNvSpPr>
            <a:spLocks noChangeArrowheads="1"/>
          </p:cNvSpPr>
          <p:nvPr/>
        </p:nvSpPr>
        <p:spPr bwMode="auto">
          <a:xfrm>
            <a:off x="723900" y="228600"/>
            <a:ext cx="8267700" cy="609600"/>
          </a:xfrm>
          <a:prstGeom prst="rect">
            <a:avLst/>
          </a:prstGeom>
          <a:noFill/>
          <a:ln w="9525">
            <a:noFill/>
            <a:miter lim="800000"/>
            <a:headEnd/>
            <a:tailEnd/>
          </a:ln>
        </p:spPr>
        <p:txBody>
          <a:bodyPr/>
          <a:lstStyle/>
          <a:p>
            <a:r>
              <a:rPr lang="en-US" sz="2800">
                <a:solidFill>
                  <a:schemeClr val="tx2"/>
                </a:solidFill>
                <a:latin typeface="GoudyOlSt BT" pitchFamily="18" charset="0"/>
              </a:rPr>
              <a:t>Septic Nitrogen Load Calculation</a:t>
            </a:r>
            <a:br>
              <a:rPr lang="en-US" sz="2800">
                <a:solidFill>
                  <a:schemeClr val="tx2"/>
                </a:solidFill>
                <a:latin typeface="GoudyOlSt BT" pitchFamily="18" charset="0"/>
              </a:rPr>
            </a:br>
            <a:endParaRPr lang="en-US" sz="2000">
              <a:solidFill>
                <a:schemeClr val="tx2"/>
              </a:solidFill>
              <a:latin typeface="GoudyOlSt BT"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4"/>
          <p:cNvSpPr>
            <a:spLocks noChangeArrowheads="1"/>
          </p:cNvSpPr>
          <p:nvPr/>
        </p:nvSpPr>
        <p:spPr bwMode="auto">
          <a:xfrm>
            <a:off x="723900" y="228600"/>
            <a:ext cx="8267700" cy="609600"/>
          </a:xfrm>
          <a:prstGeom prst="rect">
            <a:avLst/>
          </a:prstGeom>
          <a:noFill/>
          <a:ln w="9525">
            <a:noFill/>
            <a:miter lim="800000"/>
            <a:headEnd/>
            <a:tailEnd/>
          </a:ln>
        </p:spPr>
        <p:txBody>
          <a:bodyPr/>
          <a:lstStyle/>
          <a:p>
            <a:r>
              <a:rPr lang="en-US" sz="2800" dirty="0">
                <a:solidFill>
                  <a:schemeClr val="tx2"/>
                </a:solidFill>
                <a:latin typeface="GoudyOlSt BT" pitchFamily="18" charset="0"/>
              </a:rPr>
              <a:t>Septic Nitrogen </a:t>
            </a:r>
            <a:r>
              <a:rPr lang="en-US" sz="2800" dirty="0" smtClean="0">
                <a:solidFill>
                  <a:schemeClr val="tx2"/>
                </a:solidFill>
                <a:latin typeface="GoudyOlSt BT" pitchFamily="18" charset="0"/>
              </a:rPr>
              <a:t>Pass-Through Rate</a:t>
            </a:r>
            <a:r>
              <a:rPr lang="en-US" sz="2800" dirty="0">
                <a:solidFill>
                  <a:schemeClr val="tx2"/>
                </a:solidFill>
                <a:latin typeface="GoudyOlSt BT" pitchFamily="18" charset="0"/>
              </a:rPr>
              <a:t/>
            </a:r>
            <a:br>
              <a:rPr lang="en-US" sz="2800" dirty="0">
                <a:solidFill>
                  <a:schemeClr val="tx2"/>
                </a:solidFill>
                <a:latin typeface="GoudyOlSt BT" pitchFamily="18" charset="0"/>
              </a:rPr>
            </a:br>
            <a:endParaRPr lang="en-US" sz="2000" dirty="0">
              <a:solidFill>
                <a:schemeClr val="tx2"/>
              </a:solidFill>
              <a:latin typeface="GoudyOlSt BT" pitchFamily="18" charset="0"/>
            </a:endParaRPr>
          </a:p>
        </p:txBody>
      </p:sp>
      <p:graphicFrame>
        <p:nvGraphicFramePr>
          <p:cNvPr id="5" name="Table 4"/>
          <p:cNvGraphicFramePr>
            <a:graphicFrameLocks noGrp="1"/>
          </p:cNvGraphicFramePr>
          <p:nvPr/>
        </p:nvGraphicFramePr>
        <p:xfrm>
          <a:off x="1904999" y="1143000"/>
          <a:ext cx="4953001" cy="4952998"/>
        </p:xfrm>
        <a:graphic>
          <a:graphicData uri="http://schemas.openxmlformats.org/drawingml/2006/table">
            <a:tbl>
              <a:tblPr/>
              <a:tblGrid>
                <a:gridCol w="845062"/>
                <a:gridCol w="2206550"/>
                <a:gridCol w="1901389"/>
              </a:tblGrid>
              <a:tr h="300547">
                <a:tc>
                  <a:txBody>
                    <a:bodyPr/>
                    <a:lstStyle/>
                    <a:p>
                      <a:pPr algn="l" fontAlgn="b"/>
                      <a:r>
                        <a:rPr lang="en-US" sz="1800" b="1" i="0" u="none" strike="noStrike">
                          <a:solidFill>
                            <a:srgbClr val="000000"/>
                          </a:solidFill>
                          <a:latin typeface="Times New Roman" pitchFamily="18" charset="0"/>
                          <a:cs typeface="Times New Roman" pitchFamily="18" charset="0"/>
                        </a:rPr>
                        <a:t>State</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Pass-Through Rate</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2011</a:t>
                      </a:r>
                      <a:r>
                        <a:rPr lang="en-US" sz="1800" b="1" i="0" u="none" strike="noStrike" dirty="0" smtClean="0">
                          <a:solidFill>
                            <a:srgbClr val="000000"/>
                          </a:solidFill>
                          <a:latin typeface="Times New Roman" pitchFamily="18" charset="0"/>
                          <a:cs typeface="Times New Roman" pitchFamily="18" charset="0"/>
                        </a:rPr>
                        <a:t>_# Systems</a:t>
                      </a:r>
                      <a:endParaRPr lang="en-US" sz="1800" b="1" i="0" u="none" strike="noStrike" dirty="0">
                        <a:solidFill>
                          <a:srgbClr val="000000"/>
                        </a:solidFill>
                        <a:latin typeface="Times New Roman" pitchFamily="18" charset="0"/>
                        <a:cs typeface="Times New Roman" pitchFamily="18" charset="0"/>
                      </a:endParaRPr>
                    </a:p>
                  </a:txBody>
                  <a:tcPr marL="9525" marR="9525" marT="9525" marB="0" anchor="b">
                    <a:lnL>
                      <a:noFill/>
                    </a:lnL>
                    <a:lnR>
                      <a:noFill/>
                    </a:lnR>
                    <a:lnT>
                      <a:noFill/>
                    </a:lnT>
                    <a:lnB>
                      <a:noFill/>
                    </a:lnB>
                  </a:tcPr>
                </a:tc>
              </a:tr>
              <a:tr h="543988">
                <a:tc>
                  <a:txBody>
                    <a:bodyPr/>
                    <a:lstStyle/>
                    <a:p>
                      <a:pPr algn="l" fontAlgn="b"/>
                      <a:r>
                        <a:rPr lang="en-US" sz="1800" b="1" i="0" u="none" strike="noStrike">
                          <a:solidFill>
                            <a:srgbClr val="000000"/>
                          </a:solidFill>
                          <a:latin typeface="Times New Roman" pitchFamily="18" charset="0"/>
                          <a:cs typeface="Times New Roman" pitchFamily="18" charset="0"/>
                        </a:rPr>
                        <a:t>DE</a:t>
                      </a:r>
                    </a:p>
                  </a:txBody>
                  <a:tcPr marL="9525" marR="9525" marT="9525" marB="0" anchor="b">
                    <a:lnL>
                      <a:noFill/>
                    </a:lnL>
                    <a:lnR>
                      <a:noFill/>
                    </a:lnR>
                    <a:lnT>
                      <a:noFill/>
                    </a:lnT>
                    <a:lnB>
                      <a:noFill/>
                    </a:lnB>
                  </a:tcPr>
                </a:tc>
                <a:tc>
                  <a:txBody>
                    <a:bodyPr/>
                    <a:lstStyle/>
                    <a:p>
                      <a:pPr algn="r" fontAlgn="b"/>
                      <a:r>
                        <a:rPr lang="en-US" sz="1800" b="1" i="0" u="none" strike="noStrike">
                          <a:solidFill>
                            <a:srgbClr val="000000"/>
                          </a:solidFill>
                          <a:latin typeface="Times New Roman" pitchFamily="18" charset="0"/>
                          <a:cs typeface="Times New Roman" pitchFamily="18" charset="0"/>
                        </a:rPr>
                        <a:t>40%</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                    21,735 </a:t>
                      </a:r>
                    </a:p>
                  </a:txBody>
                  <a:tcPr marL="9525" marR="9525" marT="9525" marB="0" anchor="b">
                    <a:lnL>
                      <a:noFill/>
                    </a:lnL>
                    <a:lnR>
                      <a:noFill/>
                    </a:lnR>
                    <a:lnT>
                      <a:noFill/>
                    </a:lnT>
                    <a:lnB>
                      <a:noFill/>
                    </a:lnB>
                  </a:tcPr>
                </a:tc>
              </a:tr>
              <a:tr h="300547">
                <a:tc>
                  <a:txBody>
                    <a:bodyPr/>
                    <a:lstStyle/>
                    <a:p>
                      <a:pPr algn="l" fontAlgn="b"/>
                      <a:r>
                        <a:rPr lang="en-US" sz="1800" b="1" i="0" u="none" strike="noStrike">
                          <a:solidFill>
                            <a:srgbClr val="000000"/>
                          </a:solidFill>
                          <a:latin typeface="Times New Roman" pitchFamily="18" charset="0"/>
                          <a:cs typeface="Times New Roman" pitchFamily="18" charset="0"/>
                        </a:rPr>
                        <a:t>DC</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40%</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                             -   </a:t>
                      </a:r>
                    </a:p>
                  </a:txBody>
                  <a:tcPr marL="9525" marR="9525" marT="9525" marB="0" anchor="b">
                    <a:lnL>
                      <a:noFill/>
                    </a:lnL>
                    <a:lnR>
                      <a:noFill/>
                    </a:lnR>
                    <a:lnT>
                      <a:noFill/>
                    </a:lnT>
                    <a:lnB>
                      <a:noFill/>
                    </a:lnB>
                  </a:tcPr>
                </a:tc>
              </a:tr>
              <a:tr h="543988">
                <a:tc>
                  <a:txBody>
                    <a:bodyPr/>
                    <a:lstStyle/>
                    <a:p>
                      <a:pPr algn="l" fontAlgn="b"/>
                      <a:r>
                        <a:rPr lang="en-US" sz="1800" b="1" i="0" u="none" strike="noStrike">
                          <a:solidFill>
                            <a:srgbClr val="000000"/>
                          </a:solidFill>
                          <a:latin typeface="Times New Roman" pitchFamily="18" charset="0"/>
                          <a:cs typeface="Times New Roman" pitchFamily="18" charset="0"/>
                        </a:rPr>
                        <a:t>MD</a:t>
                      </a:r>
                    </a:p>
                  </a:txBody>
                  <a:tcPr marL="9525" marR="9525" marT="9525" marB="0" anchor="b">
                    <a:lnL>
                      <a:noFill/>
                    </a:lnL>
                    <a:lnR>
                      <a:noFill/>
                    </a:lnR>
                    <a:lnT>
                      <a:noFill/>
                    </a:lnT>
                    <a:lnB>
                      <a:noFill/>
                    </a:lnB>
                  </a:tcPr>
                </a:tc>
                <a:tc>
                  <a:txBody>
                    <a:bodyPr/>
                    <a:lstStyle/>
                    <a:p>
                      <a:pPr algn="r" fontAlgn="b"/>
                      <a:r>
                        <a:rPr lang="en-US" sz="1800" b="1" i="0" u="none" strike="noStrike">
                          <a:solidFill>
                            <a:srgbClr val="000000"/>
                          </a:solidFill>
                          <a:latin typeface="Times New Roman" pitchFamily="18" charset="0"/>
                          <a:cs typeface="Times New Roman" pitchFamily="18" charset="0"/>
                        </a:rPr>
                        <a:t>30%</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                  241,893 </a:t>
                      </a:r>
                    </a:p>
                  </a:txBody>
                  <a:tcPr marL="9525" marR="9525" marT="9525" marB="0" anchor="b">
                    <a:lnL>
                      <a:noFill/>
                    </a:lnL>
                    <a:lnR>
                      <a:noFill/>
                    </a:lnR>
                    <a:lnT>
                      <a:noFill/>
                    </a:lnT>
                    <a:lnB>
                      <a:noFill/>
                    </a:lnB>
                  </a:tcPr>
                </a:tc>
              </a:tr>
              <a:tr h="543988">
                <a:tc>
                  <a:txBody>
                    <a:bodyPr/>
                    <a:lstStyle/>
                    <a:p>
                      <a:pPr algn="l" fontAlgn="b"/>
                      <a:r>
                        <a:rPr lang="en-US" sz="1800" b="1" i="0" u="none" strike="noStrike">
                          <a:solidFill>
                            <a:srgbClr val="000000"/>
                          </a:solidFill>
                          <a:latin typeface="Times New Roman" pitchFamily="18" charset="0"/>
                          <a:cs typeface="Times New Roman" pitchFamily="18" charset="0"/>
                        </a:rPr>
                        <a:t>MD</a:t>
                      </a:r>
                    </a:p>
                  </a:txBody>
                  <a:tcPr marL="9525" marR="9525" marT="9525" marB="0" anchor="b">
                    <a:lnL>
                      <a:noFill/>
                    </a:lnL>
                    <a:lnR>
                      <a:noFill/>
                    </a:lnR>
                    <a:lnT>
                      <a:noFill/>
                    </a:lnT>
                    <a:lnB>
                      <a:noFill/>
                    </a:lnB>
                  </a:tcPr>
                </a:tc>
                <a:tc>
                  <a:txBody>
                    <a:bodyPr/>
                    <a:lstStyle/>
                    <a:p>
                      <a:pPr algn="r" fontAlgn="b"/>
                      <a:r>
                        <a:rPr lang="en-US" sz="1800" b="1" i="0" u="none" strike="noStrike">
                          <a:solidFill>
                            <a:srgbClr val="000000"/>
                          </a:solidFill>
                          <a:latin typeface="Times New Roman" pitchFamily="18" charset="0"/>
                          <a:cs typeface="Times New Roman" pitchFamily="18" charset="0"/>
                        </a:rPr>
                        <a:t>50%</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                  159,783 </a:t>
                      </a:r>
                    </a:p>
                  </a:txBody>
                  <a:tcPr marL="9525" marR="9525" marT="9525" marB="0" anchor="b">
                    <a:lnL>
                      <a:noFill/>
                    </a:lnL>
                    <a:lnR>
                      <a:noFill/>
                    </a:lnR>
                    <a:lnT>
                      <a:noFill/>
                    </a:lnT>
                    <a:lnB>
                      <a:noFill/>
                    </a:lnB>
                  </a:tcPr>
                </a:tc>
              </a:tr>
              <a:tr h="543988">
                <a:tc>
                  <a:txBody>
                    <a:bodyPr/>
                    <a:lstStyle/>
                    <a:p>
                      <a:pPr algn="l" fontAlgn="b"/>
                      <a:r>
                        <a:rPr lang="en-US" sz="1800" b="1" i="0" u="none" strike="noStrike">
                          <a:solidFill>
                            <a:srgbClr val="000000"/>
                          </a:solidFill>
                          <a:latin typeface="Times New Roman" pitchFamily="18" charset="0"/>
                          <a:cs typeface="Times New Roman" pitchFamily="18" charset="0"/>
                        </a:rPr>
                        <a:t>MD</a:t>
                      </a:r>
                    </a:p>
                  </a:txBody>
                  <a:tcPr marL="9525" marR="9525" marT="9525" marB="0" anchor="b">
                    <a:lnL>
                      <a:noFill/>
                    </a:lnL>
                    <a:lnR>
                      <a:noFill/>
                    </a:lnR>
                    <a:lnT>
                      <a:noFill/>
                    </a:lnT>
                    <a:lnB>
                      <a:noFill/>
                    </a:lnB>
                  </a:tcPr>
                </a:tc>
                <a:tc>
                  <a:txBody>
                    <a:bodyPr/>
                    <a:lstStyle/>
                    <a:p>
                      <a:pPr algn="r" fontAlgn="b"/>
                      <a:r>
                        <a:rPr lang="en-US" sz="1800" b="1" i="0" u="none" strike="noStrike">
                          <a:solidFill>
                            <a:srgbClr val="000000"/>
                          </a:solidFill>
                          <a:latin typeface="Times New Roman" pitchFamily="18" charset="0"/>
                          <a:cs typeface="Times New Roman" pitchFamily="18" charset="0"/>
                        </a:rPr>
                        <a:t>80%</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                    48,630 </a:t>
                      </a:r>
                    </a:p>
                  </a:txBody>
                  <a:tcPr marL="9525" marR="9525" marT="9525" marB="0" anchor="b">
                    <a:lnL>
                      <a:noFill/>
                    </a:lnL>
                    <a:lnR>
                      <a:noFill/>
                    </a:lnR>
                    <a:lnT>
                      <a:noFill/>
                    </a:lnT>
                    <a:lnB>
                      <a:noFill/>
                    </a:lnB>
                  </a:tcPr>
                </a:tc>
              </a:tr>
              <a:tr h="543988">
                <a:tc>
                  <a:txBody>
                    <a:bodyPr/>
                    <a:lstStyle/>
                    <a:p>
                      <a:pPr algn="l" fontAlgn="b"/>
                      <a:r>
                        <a:rPr lang="en-US" sz="1800" b="1" i="0" u="none" strike="noStrike">
                          <a:solidFill>
                            <a:srgbClr val="000000"/>
                          </a:solidFill>
                          <a:latin typeface="Times New Roman" pitchFamily="18" charset="0"/>
                          <a:cs typeface="Times New Roman" pitchFamily="18" charset="0"/>
                        </a:rPr>
                        <a:t>NY</a:t>
                      </a:r>
                    </a:p>
                  </a:txBody>
                  <a:tcPr marL="9525" marR="9525" marT="9525" marB="0" anchor="b">
                    <a:lnL>
                      <a:noFill/>
                    </a:lnL>
                    <a:lnR>
                      <a:noFill/>
                    </a:lnR>
                    <a:lnT>
                      <a:noFill/>
                    </a:lnT>
                    <a:lnB>
                      <a:noFill/>
                    </a:lnB>
                  </a:tcPr>
                </a:tc>
                <a:tc>
                  <a:txBody>
                    <a:bodyPr/>
                    <a:lstStyle/>
                    <a:p>
                      <a:pPr algn="r" fontAlgn="b"/>
                      <a:r>
                        <a:rPr lang="en-US" sz="1800" b="1" i="0" u="none" strike="noStrike">
                          <a:solidFill>
                            <a:srgbClr val="000000"/>
                          </a:solidFill>
                          <a:latin typeface="Times New Roman" pitchFamily="18" charset="0"/>
                          <a:cs typeface="Times New Roman" pitchFamily="18" charset="0"/>
                        </a:rPr>
                        <a:t>40%</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                    96,810 </a:t>
                      </a:r>
                    </a:p>
                  </a:txBody>
                  <a:tcPr marL="9525" marR="9525" marT="9525" marB="0" anchor="b">
                    <a:lnL>
                      <a:noFill/>
                    </a:lnL>
                    <a:lnR>
                      <a:noFill/>
                    </a:lnR>
                    <a:lnT>
                      <a:noFill/>
                    </a:lnT>
                    <a:lnB>
                      <a:noFill/>
                    </a:lnB>
                  </a:tcPr>
                </a:tc>
              </a:tr>
              <a:tr h="543988">
                <a:tc>
                  <a:txBody>
                    <a:bodyPr/>
                    <a:lstStyle/>
                    <a:p>
                      <a:pPr algn="l" fontAlgn="b"/>
                      <a:r>
                        <a:rPr lang="en-US" sz="1800" b="1" i="0" u="none" strike="noStrike">
                          <a:solidFill>
                            <a:srgbClr val="000000"/>
                          </a:solidFill>
                          <a:latin typeface="Times New Roman" pitchFamily="18" charset="0"/>
                          <a:cs typeface="Times New Roman" pitchFamily="18" charset="0"/>
                        </a:rPr>
                        <a:t>PA</a:t>
                      </a:r>
                    </a:p>
                  </a:txBody>
                  <a:tcPr marL="9525" marR="9525" marT="9525" marB="0" anchor="b">
                    <a:lnL>
                      <a:noFill/>
                    </a:lnL>
                    <a:lnR>
                      <a:noFill/>
                    </a:lnR>
                    <a:lnT>
                      <a:noFill/>
                    </a:lnT>
                    <a:lnB>
                      <a:noFill/>
                    </a:lnB>
                  </a:tcPr>
                </a:tc>
                <a:tc>
                  <a:txBody>
                    <a:bodyPr/>
                    <a:lstStyle/>
                    <a:p>
                      <a:pPr algn="r" fontAlgn="b"/>
                      <a:r>
                        <a:rPr lang="en-US" sz="1800" b="1" i="0" u="none" strike="noStrike">
                          <a:solidFill>
                            <a:srgbClr val="000000"/>
                          </a:solidFill>
                          <a:latin typeface="Times New Roman" pitchFamily="18" charset="0"/>
                          <a:cs typeface="Times New Roman" pitchFamily="18" charset="0"/>
                        </a:rPr>
                        <a:t>40%</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                  526,721 </a:t>
                      </a:r>
                    </a:p>
                  </a:txBody>
                  <a:tcPr marL="9525" marR="9525" marT="9525" marB="0" anchor="b">
                    <a:lnL>
                      <a:noFill/>
                    </a:lnL>
                    <a:lnR>
                      <a:noFill/>
                    </a:lnR>
                    <a:lnT>
                      <a:noFill/>
                    </a:lnT>
                    <a:lnB>
                      <a:noFill/>
                    </a:lnB>
                  </a:tcPr>
                </a:tc>
              </a:tr>
              <a:tr h="543988">
                <a:tc>
                  <a:txBody>
                    <a:bodyPr/>
                    <a:lstStyle/>
                    <a:p>
                      <a:pPr algn="l" fontAlgn="b"/>
                      <a:r>
                        <a:rPr lang="en-US" sz="1800" b="1" i="0" u="none" strike="noStrike">
                          <a:solidFill>
                            <a:srgbClr val="000000"/>
                          </a:solidFill>
                          <a:latin typeface="Times New Roman" pitchFamily="18" charset="0"/>
                          <a:cs typeface="Times New Roman" pitchFamily="18" charset="0"/>
                        </a:rPr>
                        <a:t>VA</a:t>
                      </a:r>
                    </a:p>
                  </a:txBody>
                  <a:tcPr marL="9525" marR="9525" marT="9525" marB="0" anchor="b">
                    <a:lnL>
                      <a:noFill/>
                    </a:lnL>
                    <a:lnR>
                      <a:noFill/>
                    </a:lnR>
                    <a:lnT>
                      <a:noFill/>
                    </a:lnT>
                    <a:lnB>
                      <a:noFill/>
                    </a:lnB>
                  </a:tcPr>
                </a:tc>
                <a:tc>
                  <a:txBody>
                    <a:bodyPr/>
                    <a:lstStyle/>
                    <a:p>
                      <a:pPr algn="r" fontAlgn="b"/>
                      <a:r>
                        <a:rPr lang="en-US" sz="1800" b="1" i="0" u="none" strike="noStrike">
                          <a:solidFill>
                            <a:srgbClr val="000000"/>
                          </a:solidFill>
                          <a:latin typeface="Times New Roman" pitchFamily="18" charset="0"/>
                          <a:cs typeface="Times New Roman" pitchFamily="18" charset="0"/>
                        </a:rPr>
                        <a:t>40%</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                  535,351 </a:t>
                      </a:r>
                    </a:p>
                  </a:txBody>
                  <a:tcPr marL="9525" marR="9525" marT="9525" marB="0" anchor="b">
                    <a:lnL>
                      <a:noFill/>
                    </a:lnL>
                    <a:lnR>
                      <a:noFill/>
                    </a:lnR>
                    <a:lnT>
                      <a:noFill/>
                    </a:lnT>
                    <a:lnB>
                      <a:noFill/>
                    </a:lnB>
                  </a:tcPr>
                </a:tc>
              </a:tr>
              <a:tr h="543988">
                <a:tc>
                  <a:txBody>
                    <a:bodyPr/>
                    <a:lstStyle/>
                    <a:p>
                      <a:pPr algn="l" fontAlgn="b"/>
                      <a:r>
                        <a:rPr lang="en-US" sz="1800" b="1" i="0" u="none" strike="noStrike">
                          <a:solidFill>
                            <a:srgbClr val="000000"/>
                          </a:solidFill>
                          <a:latin typeface="Times New Roman" pitchFamily="18" charset="0"/>
                          <a:cs typeface="Times New Roman" pitchFamily="18" charset="0"/>
                        </a:rPr>
                        <a:t>WV</a:t>
                      </a:r>
                    </a:p>
                  </a:txBody>
                  <a:tcPr marL="9525" marR="9525" marT="9525" marB="0" anchor="b">
                    <a:lnL>
                      <a:noFill/>
                    </a:lnL>
                    <a:lnR>
                      <a:noFill/>
                    </a:lnR>
                    <a:lnT>
                      <a:noFill/>
                    </a:lnT>
                    <a:lnB>
                      <a:noFill/>
                    </a:lnB>
                  </a:tcPr>
                </a:tc>
                <a:tc>
                  <a:txBody>
                    <a:bodyPr/>
                    <a:lstStyle/>
                    <a:p>
                      <a:pPr algn="r" fontAlgn="b"/>
                      <a:r>
                        <a:rPr lang="en-US" sz="1800" b="1" i="0" u="none" strike="noStrike">
                          <a:solidFill>
                            <a:srgbClr val="000000"/>
                          </a:solidFill>
                          <a:latin typeface="Times New Roman" pitchFamily="18" charset="0"/>
                          <a:cs typeface="Times New Roman" pitchFamily="18" charset="0"/>
                        </a:rPr>
                        <a:t>40%</a:t>
                      </a:r>
                    </a:p>
                  </a:txBody>
                  <a:tcPr marL="9525" marR="9525" marT="9525" marB="0" anchor="b">
                    <a:lnL>
                      <a:noFill/>
                    </a:lnL>
                    <a:lnR>
                      <a:noFill/>
                    </a:lnR>
                    <a:lnT>
                      <a:noFill/>
                    </a:lnT>
                    <a:lnB>
                      <a:noFill/>
                    </a:lnB>
                  </a:tcPr>
                </a:tc>
                <a:tc>
                  <a:txBody>
                    <a:bodyPr/>
                    <a:lstStyle/>
                    <a:p>
                      <a:pPr algn="r" fontAlgn="b"/>
                      <a:r>
                        <a:rPr lang="en-US" sz="1800" b="1" i="0" u="none" strike="noStrike" dirty="0">
                          <a:solidFill>
                            <a:srgbClr val="000000"/>
                          </a:solidFill>
                          <a:latin typeface="Times New Roman" pitchFamily="18" charset="0"/>
                          <a:cs typeface="Times New Roman" pitchFamily="18" charset="0"/>
                        </a:rPr>
                        <a:t>                    62,695 </a:t>
                      </a:r>
                    </a:p>
                  </a:txBody>
                  <a:tcPr marL="9525" marR="9525" marT="9525"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47700" y="914400"/>
            <a:ext cx="7848600" cy="5334000"/>
          </a:xfrm>
          <a:noFill/>
        </p:spPr>
        <p:txBody>
          <a:bodyPr anchor="t"/>
          <a:lstStyle/>
          <a:p>
            <a:pPr eaLnBrk="1" hangingPunct="1">
              <a:buFont typeface="Wingdings" pitchFamily="2" charset="2"/>
              <a:buChar char="Ø"/>
            </a:pPr>
            <a:endParaRPr lang="en-US" sz="2400" smtClean="0"/>
          </a:p>
        </p:txBody>
      </p:sp>
      <p:pic>
        <p:nvPicPr>
          <p:cNvPr id="7171" name="Picture 2"/>
          <p:cNvPicPr>
            <a:picLocks noChangeAspect="1" noChangeArrowheads="1"/>
          </p:cNvPicPr>
          <p:nvPr/>
        </p:nvPicPr>
        <p:blipFill>
          <a:blip r:embed="rId3" cstate="print"/>
          <a:srcRect/>
          <a:stretch>
            <a:fillRect/>
          </a:stretch>
        </p:blipFill>
        <p:spPr bwMode="auto">
          <a:xfrm>
            <a:off x="1895475" y="0"/>
            <a:ext cx="84677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47700" y="914400"/>
            <a:ext cx="7848600" cy="5334000"/>
          </a:xfrm>
          <a:noFill/>
        </p:spPr>
        <p:txBody>
          <a:bodyPr anchor="t"/>
          <a:lstStyle/>
          <a:p>
            <a:pPr eaLnBrk="1" hangingPunct="1">
              <a:buFont typeface="Wingdings" pitchFamily="2" charset="2"/>
              <a:buChar char="Ø"/>
            </a:pPr>
            <a:endParaRPr lang="en-US" sz="2400" smtClean="0"/>
          </a:p>
        </p:txBody>
      </p:sp>
      <p:pic>
        <p:nvPicPr>
          <p:cNvPr id="4" name="Picture 2"/>
          <p:cNvPicPr>
            <a:picLocks noChangeAspect="1" noChangeArrowheads="1"/>
          </p:cNvPicPr>
          <p:nvPr/>
        </p:nvPicPr>
        <p:blipFill>
          <a:blip r:embed="rId3" cstate="print"/>
          <a:srcRect/>
          <a:stretch>
            <a:fillRect/>
          </a:stretch>
        </p:blipFill>
        <p:spPr bwMode="auto">
          <a:xfrm>
            <a:off x="1295400" y="194890"/>
            <a:ext cx="5791200" cy="75952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2"/>
          </p:nvPr>
        </p:nvSpPr>
        <p:spPr/>
        <p:txBody>
          <a:bodyPr/>
          <a:lstStyle/>
          <a:p>
            <a:fld id="{13475EFF-F325-4DBA-A4A0-5BB73B7C3381}" type="slidenum">
              <a:rPr lang="en-US"/>
              <a:pPr/>
              <a:t>45</a:t>
            </a:fld>
            <a:endParaRPr lang="en-US"/>
          </a:p>
        </p:txBody>
      </p:sp>
      <p:pic>
        <p:nvPicPr>
          <p:cNvPr id="760834" name="Picture 2"/>
          <p:cNvPicPr>
            <a:picLocks noChangeAspect="1" noChangeArrowheads="1"/>
          </p:cNvPicPr>
          <p:nvPr/>
        </p:nvPicPr>
        <p:blipFill>
          <a:blip r:embed="rId3" cstate="print"/>
          <a:srcRect r="21333"/>
          <a:stretch>
            <a:fillRect/>
          </a:stretch>
        </p:blipFill>
        <p:spPr bwMode="auto">
          <a:xfrm>
            <a:off x="3749675" y="152400"/>
            <a:ext cx="5394325" cy="5486400"/>
          </a:xfrm>
          <a:prstGeom prst="rect">
            <a:avLst/>
          </a:prstGeom>
          <a:noFill/>
          <a:ln w="9525">
            <a:noFill/>
            <a:miter lim="800000"/>
            <a:headEnd/>
            <a:tailEnd/>
          </a:ln>
          <a:effectLst/>
        </p:spPr>
      </p:pic>
      <p:sp>
        <p:nvSpPr>
          <p:cNvPr id="760835" name="Text Box 3"/>
          <p:cNvSpPr txBox="1">
            <a:spLocks noChangeArrowheads="1"/>
          </p:cNvSpPr>
          <p:nvPr/>
        </p:nvSpPr>
        <p:spPr bwMode="auto">
          <a:xfrm>
            <a:off x="457200" y="1289050"/>
            <a:ext cx="2971800" cy="3663950"/>
          </a:xfrm>
          <a:prstGeom prst="rect">
            <a:avLst/>
          </a:prstGeom>
          <a:solidFill>
            <a:srgbClr val="E6FF9F"/>
          </a:solidFill>
          <a:ln w="9525">
            <a:noFill/>
            <a:miter lim="800000"/>
            <a:headEnd/>
            <a:tailEnd/>
          </a:ln>
          <a:effectLst/>
        </p:spPr>
        <p:txBody>
          <a:bodyPr>
            <a:spAutoFit/>
          </a:bodyPr>
          <a:lstStyle/>
          <a:p>
            <a:pPr>
              <a:spcBef>
                <a:spcPct val="50000"/>
              </a:spcBef>
            </a:pPr>
            <a:r>
              <a:rPr lang="en-US"/>
              <a:t>Sediment load for several urban land use types were compiled for sites in the mid-Atlantic and Illinois. Langland and Cronin (2003) </a:t>
            </a:r>
          </a:p>
          <a:p>
            <a:pPr>
              <a:spcBef>
                <a:spcPct val="50000"/>
              </a:spcBef>
            </a:pPr>
            <a:endParaRPr lang="en-US"/>
          </a:p>
          <a:p>
            <a:pPr>
              <a:spcBef>
                <a:spcPct val="50000"/>
              </a:spcBef>
            </a:pPr>
            <a:r>
              <a:rPr lang="en-US"/>
              <a:t>When plotted against ‘typical’ impervious percents for those urban land use types, the relationship is striking.</a:t>
            </a:r>
          </a:p>
        </p:txBody>
      </p:sp>
      <p:sp>
        <p:nvSpPr>
          <p:cNvPr id="760836" name="Rectangle 4"/>
          <p:cNvSpPr>
            <a:spLocks noGrp="1" noChangeArrowheads="1"/>
          </p:cNvSpPr>
          <p:nvPr>
            <p:ph type="title"/>
          </p:nvPr>
        </p:nvSpPr>
        <p:spPr>
          <a:xfrm>
            <a:off x="228600" y="152400"/>
            <a:ext cx="4953000" cy="639763"/>
          </a:xfrm>
          <a:solidFill>
            <a:schemeClr val="accent1"/>
          </a:solidFill>
        </p:spPr>
        <p:txBody>
          <a:bodyPr/>
          <a:lstStyle/>
          <a:p>
            <a:r>
              <a:rPr lang="en-US" sz="3200"/>
              <a:t>Urban Sediment Targets</a:t>
            </a:r>
          </a:p>
        </p:txBody>
      </p:sp>
      <p:sp>
        <p:nvSpPr>
          <p:cNvPr id="760837" name="Text Box 5"/>
          <p:cNvSpPr txBox="1">
            <a:spLocks noChangeArrowheads="1"/>
          </p:cNvSpPr>
          <p:nvPr/>
        </p:nvSpPr>
        <p:spPr bwMode="auto">
          <a:xfrm>
            <a:off x="304800" y="5715000"/>
            <a:ext cx="7924800" cy="915988"/>
          </a:xfrm>
          <a:prstGeom prst="rect">
            <a:avLst/>
          </a:prstGeom>
          <a:solidFill>
            <a:srgbClr val="E7C1B7"/>
          </a:solidFill>
          <a:ln w="9525">
            <a:noFill/>
            <a:miter lim="800000"/>
            <a:headEnd/>
            <a:tailEnd/>
          </a:ln>
          <a:effectLst/>
        </p:spPr>
        <p:txBody>
          <a:bodyPr>
            <a:spAutoFit/>
          </a:bodyPr>
          <a:lstStyle/>
          <a:p>
            <a:pPr>
              <a:spcBef>
                <a:spcPct val="50000"/>
              </a:spcBef>
            </a:pPr>
            <a:r>
              <a:rPr lang="en-US"/>
              <a:t>By setting pervious urban at the intercept and impervious urban at the maximum, the land use division within each particular segment determines the overall load according to the above relationship.</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12679</TotalTime>
  <Words>4911</Words>
  <Application>Microsoft Office PowerPoint</Application>
  <PresentationFormat>On-screen Show (4:3)</PresentationFormat>
  <Paragraphs>463</Paragraphs>
  <Slides>45</Slides>
  <Notes>24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47" baseType="lpstr">
      <vt:lpstr>Office Theme</vt:lpstr>
      <vt:lpstr>Image</vt:lpstr>
      <vt:lpstr>The Chesapeake Bay Program Partnership’s Watershed Model</vt:lpstr>
      <vt:lpstr>Chesapeake Bay Partnership Models</vt:lpstr>
      <vt:lpstr>Slide 3</vt:lpstr>
      <vt:lpstr>Slide 4</vt:lpstr>
      <vt:lpstr>Each segment consists of 30  separately-modeled land uses:</vt:lpstr>
      <vt:lpstr>Slide 6</vt:lpstr>
      <vt:lpstr>Two Separate Segmentation Schemes</vt:lpstr>
      <vt:lpstr>Slide 8</vt:lpstr>
      <vt:lpstr>How do we calibrate?</vt:lpstr>
      <vt:lpstr>Average Targets</vt:lpstr>
      <vt:lpstr>Slide 11</vt:lpstr>
      <vt:lpstr>Slide 12</vt:lpstr>
      <vt:lpstr>Developed Land Uses</vt:lpstr>
      <vt:lpstr>Slide 14</vt:lpstr>
      <vt:lpstr>Slide 15</vt:lpstr>
      <vt:lpstr>Slide 16</vt:lpstr>
      <vt:lpstr>Nitrogen Loads Delivered to the Chesapeake Bay By Jurisdiction  Point source loads reflect measured discharges while  nonpoint source loads are based on an average-hydrology year</vt:lpstr>
      <vt:lpstr>Slide 18</vt:lpstr>
      <vt:lpstr>Chesapeake Bay Program Partnership</vt:lpstr>
      <vt:lpstr>Chesapeake Bay Program Partnership</vt:lpstr>
      <vt:lpstr>Agricultural Workgroup</vt:lpstr>
      <vt:lpstr>One Ad-Hoc Subgroup of the Agricultural Workgroup</vt:lpstr>
      <vt:lpstr>Atmospheric Deposition Estimates</vt:lpstr>
      <vt:lpstr>Land Change Modeling at the CBP</vt:lpstr>
      <vt:lpstr>Slide 25</vt:lpstr>
      <vt:lpstr>Slide 26</vt:lpstr>
      <vt:lpstr>Slide 27</vt:lpstr>
      <vt:lpstr>Slide 28</vt:lpstr>
      <vt:lpstr>Chesapeake Bay Partnership Models</vt:lpstr>
      <vt:lpstr>Slide 30</vt:lpstr>
      <vt:lpstr>Nutrient Impacts on Bay WQ</vt:lpstr>
      <vt:lpstr>Slide 32</vt:lpstr>
      <vt:lpstr>Slide 33</vt:lpstr>
      <vt:lpstr>Slide 34</vt:lpstr>
      <vt:lpstr>Slide 35</vt:lpstr>
      <vt:lpstr>Slide 36</vt:lpstr>
      <vt:lpstr> Chesapeake Bay WWTP +CSO Loading Trends and WIP Loads </vt:lpstr>
      <vt:lpstr>Slide 38</vt:lpstr>
      <vt:lpstr> Chesapeake Bay Septic System Nutrient Loading Trends and WIP Loads </vt:lpstr>
      <vt:lpstr>Slide 40</vt:lpstr>
      <vt:lpstr> Septic N Load (lbs/yr) at the edge of drain field  = Pop *8.91586 (lbs/person, yr) *BMP Efficiency (%)    Septic N Load (lbs/yr) at the edge of stream = Pop *8.91586 *BMP Efficiency (%) * Pass-through rate (%)   Phosphorus is assumed to be 100% attenuated by soil.   Septic BMP load reductions  Connection 100% Denitrification 50% Pumping 5%    </vt:lpstr>
      <vt:lpstr>Slide 42</vt:lpstr>
      <vt:lpstr>Slide 43</vt:lpstr>
      <vt:lpstr>Slide 44</vt:lpstr>
      <vt:lpstr>Urban Sediment Targets</vt:lpstr>
    </vt:vector>
  </TitlesOfParts>
  <Company>U.S. EPA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guelph</dc:title>
  <dc:creator>gshenk</dc:creator>
  <cp:lastModifiedBy>gshenk</cp:lastModifiedBy>
  <cp:revision>980</cp:revision>
  <dcterms:created xsi:type="dcterms:W3CDTF">2012-04-16T21:23:12Z</dcterms:created>
  <dcterms:modified xsi:type="dcterms:W3CDTF">2012-10-04T04:10:29Z</dcterms:modified>
</cp:coreProperties>
</file>