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4" r:id="rId4"/>
    <p:sldId id="271" r:id="rId5"/>
    <p:sldId id="282" r:id="rId6"/>
    <p:sldId id="281" r:id="rId7"/>
    <p:sldId id="283" r:id="rId8"/>
    <p:sldId id="280" r:id="rId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90B2C-0F85-4FEC-B659-08F549819D9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2EBFD-3B0F-422F-9360-63FC4188A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93ED2E-0B87-4520-815E-4866382A8D65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E376062-B1F9-4212-B93D-98596E4B3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1813-EE29-4A8E-881F-609A7C07FA90}" type="datetime1">
              <a:rPr lang="en-US" smtClean="0"/>
              <a:pPr/>
              <a:t>5/16/2012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FCEB-E1AC-4B1F-9A4B-B6BFAD62951B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55A75-335B-4C5B-8EBB-49BFD5E7ACAF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D7F90-3ED1-4A25-AA8C-9E5718A7A7BE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421D-973C-456E-B45B-9FB737A20F50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BD73F-B8A7-417E-A237-6306192150C4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CB2E8-0D44-4CEE-B16B-BB434C6EE4DC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309B2-BD1A-4881-975B-90D22157B9DE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19D6D-0E65-41A0-8368-29B57358602A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C890E-DBF3-4A4D-BC61-ABE13A5C6771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7CAEE-809D-4C1A-B072-26BD9691BA06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99572-289E-4087-A2FF-1F1574290646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43200"/>
            <a:ext cx="8305800" cy="85725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Complete Streets Policy for the National Capital Region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200" dirty="0" smtClean="0"/>
              <a:t>National Capital Region Transportation Planning Board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000" dirty="0" smtClean="0"/>
              <a:t>May 16, 2012</a:t>
            </a:r>
            <a:br>
              <a:rPr lang="en-US" sz="2000" dirty="0" smtClean="0"/>
            </a:br>
            <a:r>
              <a:rPr lang="en-US" sz="2000" dirty="0" smtClean="0"/>
              <a:t>Item #7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914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Michael Farrell, DTP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Development of a Regional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June 15, 2011 – Citizens Advisory Committee requested that the TPB Develop and Approve a Regional Policy on Complete Streets</a:t>
            </a:r>
          </a:p>
          <a:p>
            <a:pPr lvl="1"/>
            <a:r>
              <a:rPr lang="en-US" sz="2400" dirty="0" smtClean="0"/>
              <a:t>Bicycle and Pedestrian Subcommittee to take the lead</a:t>
            </a:r>
          </a:p>
          <a:p>
            <a:pPr lvl="2"/>
            <a:r>
              <a:rPr lang="en-US" sz="1700" dirty="0" smtClean="0"/>
              <a:t>Also work with the CAC, Access for All, the Bus Subcommittee, and the task force for the TPB’s Priorities Plan</a:t>
            </a:r>
          </a:p>
          <a:p>
            <a:pPr lvl="2"/>
            <a:r>
              <a:rPr lang="en-US" sz="1800" dirty="0" smtClean="0"/>
              <a:t>Use ideal Complete Streets policy from Complete Streets Coalition as a starting point</a:t>
            </a:r>
            <a:endParaRPr lang="en-US" sz="1700" dirty="0" smtClean="0"/>
          </a:p>
          <a:p>
            <a:r>
              <a:rPr lang="en-US" dirty="0" smtClean="0"/>
              <a:t>TPB Chair and Vice-Chair suggested that TPB staff and relevant Subcommittees develop a proposal </a:t>
            </a:r>
            <a:endParaRPr lang="en-US" sz="1300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a Regional Complete Streets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endParaRPr lang="en-US" sz="900" dirty="0" smtClean="0"/>
          </a:p>
          <a:p>
            <a:r>
              <a:rPr lang="en-US" sz="3300" dirty="0" smtClean="0"/>
              <a:t>Supports TPB Vision, Bicycle and Pedestrian Plan, and Region Forward Goals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Walkable</a:t>
            </a:r>
            <a:r>
              <a:rPr lang="en-US" sz="2400" dirty="0" smtClean="0"/>
              <a:t>, mixed-use activity centers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Health and Fitness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Economic/retail activity &amp; tourism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Climate/Environmental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Environmental justice</a:t>
            </a:r>
          </a:p>
          <a:p>
            <a:r>
              <a:rPr lang="en-US" sz="3500" dirty="0" smtClean="0"/>
              <a:t>Cost (cheaper than retrofitting)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300" dirty="0" smtClean="0"/>
              <a:t>“If the Region supports Complete Streets, we should say so” </a:t>
            </a:r>
          </a:p>
          <a:p>
            <a:pPr marL="742950" lvl="2" indent="-342900"/>
            <a:r>
              <a:rPr lang="en-US" dirty="0" smtClean="0"/>
              <a:t>A regional policy would “act as a catalyst to encourage complete streets across the region”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Review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TPB Staff worked with the Relevant Committees and  Subcommittees </a:t>
            </a:r>
            <a:endParaRPr lang="en-US" sz="900" dirty="0" smtClean="0"/>
          </a:p>
          <a:p>
            <a:pPr lvl="1"/>
            <a:r>
              <a:rPr lang="en-US" sz="2400" dirty="0" smtClean="0"/>
              <a:t>Bicycle and Pedestrian Subcommittee, Access for All, the Bus Subcommittee, the Freight Subcommittee and the Citizens Advisory Committee provided comments </a:t>
            </a:r>
          </a:p>
          <a:p>
            <a:pPr lvl="1"/>
            <a:r>
              <a:rPr lang="en-US" sz="2400" dirty="0" smtClean="0"/>
              <a:t>January 30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Stakeholder Workshop</a:t>
            </a:r>
          </a:p>
          <a:p>
            <a:pPr lvl="1"/>
            <a:r>
              <a:rPr lang="en-US" sz="2400" dirty="0" smtClean="0"/>
              <a:t>DOT’s and TPB Technical Committee members provided extensive comments</a:t>
            </a:r>
          </a:p>
          <a:p>
            <a:pPr lvl="1"/>
            <a:endParaRPr lang="en-US" sz="900" baseline="30000" dirty="0" smtClean="0"/>
          </a:p>
          <a:p>
            <a:endParaRPr lang="en-US" sz="3500" dirty="0" smtClean="0"/>
          </a:p>
          <a:p>
            <a:pPr lvl="1"/>
            <a:endParaRPr lang="en-US" sz="2400" dirty="0" smtClean="0"/>
          </a:p>
          <a:p>
            <a:pPr lvl="1"/>
            <a:endParaRPr lang="en-US" sz="1300" dirty="0" smtClean="0"/>
          </a:p>
          <a:p>
            <a:pPr lvl="2">
              <a:buNone/>
            </a:pPr>
            <a:endParaRPr lang="en-US" sz="1300" dirty="0" smtClean="0"/>
          </a:p>
          <a:p>
            <a:pPr lvl="1"/>
            <a:endParaRPr lang="en-US" dirty="0" smtClean="0"/>
          </a:p>
          <a:p>
            <a:pPr lvl="2"/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baseline="30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March- May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TPB Meeting March 21</a:t>
            </a:r>
            <a:r>
              <a:rPr lang="en-US" sz="3600" baseline="30000" dirty="0" smtClean="0"/>
              <a:t>st</a:t>
            </a:r>
            <a:r>
              <a:rPr lang="en-US" sz="3600" dirty="0" smtClean="0"/>
              <a:t> </a:t>
            </a:r>
          </a:p>
          <a:p>
            <a:pPr lvl="1"/>
            <a:r>
              <a:rPr lang="en-US" sz="2400" dirty="0" smtClean="0"/>
              <a:t>Preceded by TPB work session on Complete Streets    </a:t>
            </a:r>
            <a:endParaRPr lang="en-US" sz="1600" baseline="30000" dirty="0" smtClean="0"/>
          </a:p>
          <a:p>
            <a:pPr lvl="2"/>
            <a:r>
              <a:rPr lang="en-US" sz="1600" dirty="0" smtClean="0"/>
              <a:t>Briefing on the Policy Guidance and Template</a:t>
            </a:r>
          </a:p>
          <a:p>
            <a:pPr lvl="2"/>
            <a:r>
              <a:rPr lang="en-US" sz="1600" dirty="0" smtClean="0"/>
              <a:t>Arlington, DC Complete Streets Policies and Practices</a:t>
            </a:r>
          </a:p>
          <a:p>
            <a:pPr lvl="1"/>
            <a:r>
              <a:rPr lang="en-US" sz="2400" dirty="0" smtClean="0"/>
              <a:t>CAC, TPB members suggested that there should be a policy, not just a template</a:t>
            </a:r>
          </a:p>
          <a:p>
            <a:pPr lvl="1"/>
            <a:endParaRPr lang="en-US" sz="1000" dirty="0" smtClean="0"/>
          </a:p>
          <a:p>
            <a:pPr lvl="1"/>
            <a:endParaRPr lang="en-US" sz="1300" dirty="0" smtClean="0"/>
          </a:p>
          <a:p>
            <a:r>
              <a:rPr lang="en-US" sz="3300" dirty="0" smtClean="0"/>
              <a:t>April 18</a:t>
            </a:r>
            <a:r>
              <a:rPr lang="en-US" sz="3300" baseline="30000" dirty="0" smtClean="0"/>
              <a:t>th</a:t>
            </a:r>
            <a:r>
              <a:rPr lang="en-US" sz="3300" dirty="0" smtClean="0"/>
              <a:t> TPB Meeting </a:t>
            </a:r>
          </a:p>
          <a:p>
            <a:pPr lvl="1"/>
            <a:r>
              <a:rPr lang="en-US" sz="2200" dirty="0" smtClean="0"/>
              <a:t>TPB approved change in format to policy document with attached template, TIP form.  Suggested:</a:t>
            </a:r>
          </a:p>
          <a:p>
            <a:pPr lvl="2"/>
            <a:r>
              <a:rPr lang="en-US" sz="1800" dirty="0" smtClean="0"/>
              <a:t>Maintain access during construction</a:t>
            </a:r>
          </a:p>
          <a:p>
            <a:pPr lvl="2"/>
            <a:r>
              <a:rPr lang="en-US" sz="1800" dirty="0" smtClean="0"/>
              <a:t>Add an exemption to the template covering conflicts with local policies </a:t>
            </a:r>
          </a:p>
          <a:p>
            <a:pPr lvl="2"/>
            <a:r>
              <a:rPr lang="en-US" sz="1800" dirty="0" smtClean="0"/>
              <a:t>Consider changing the definition of a Complete Street to reduce the number of exempt or non-applicable projects</a:t>
            </a:r>
          </a:p>
          <a:p>
            <a:pPr lvl="2"/>
            <a:r>
              <a:rPr lang="en-US" sz="1800" dirty="0" smtClean="0"/>
              <a:t>Add links to additional documentation in the TIP form</a:t>
            </a:r>
          </a:p>
          <a:p>
            <a:pPr lvl="2"/>
            <a:endParaRPr lang="en-US" sz="1300" dirty="0" smtClean="0"/>
          </a:p>
          <a:p>
            <a:r>
              <a:rPr lang="en-US" dirty="0" smtClean="0"/>
              <a:t>TPB Technical Committee May 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sz="2300" dirty="0" smtClean="0"/>
              <a:t>Recommended that the TIP description form track implementation of TPB member Complete Streets policies, not regional Template</a:t>
            </a:r>
          </a:p>
          <a:p>
            <a:pPr lvl="2"/>
            <a:endParaRPr lang="en-US" sz="1800" dirty="0" smtClean="0"/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Changes Incorporated in Final Version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5791200"/>
          </a:xfrm>
        </p:spPr>
        <p:txBody>
          <a:bodyPr>
            <a:normAutofit lnSpcReduction="10000"/>
          </a:bodyPr>
          <a:lstStyle/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Complete Streets Policy, IV.3.  </a:t>
            </a:r>
          </a:p>
          <a:p>
            <a:pPr marL="1828800" lvl="3" indent="-457200"/>
            <a:r>
              <a:rPr lang="en-US" sz="1800" dirty="0" smtClean="0"/>
              <a:t>TPB member jurisdictions and agencies are now to document their implementation of their own Complete Streets policies in the TIP project description form. 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Attachment A, Template </a:t>
            </a:r>
          </a:p>
          <a:p>
            <a:pPr marL="1828800" lvl="3" indent="-457200"/>
            <a:r>
              <a:rPr lang="en-US" sz="1800" dirty="0" smtClean="0"/>
              <a:t>The following sentence was added under “Inclusions”:  “Access to existing facilities, especially for persons with disabilities, should be maintained during construction.”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Attachment B,  TIP Project Description Form</a:t>
            </a:r>
          </a:p>
          <a:p>
            <a:pPr marL="1828800" lvl="3" indent="-457200"/>
            <a:r>
              <a:rPr lang="en-US" sz="1800" dirty="0" smtClean="0"/>
              <a:t>Documents implementation of agency or jurisdiction Complete Streets policies</a:t>
            </a:r>
          </a:p>
          <a:p>
            <a:pPr marL="1828800" lvl="3" indent="-457200"/>
            <a:r>
              <a:rPr lang="en-US" sz="1800" dirty="0" smtClean="0"/>
              <a:t>Agencies are asked: </a:t>
            </a:r>
          </a:p>
          <a:p>
            <a:pPr marL="2286000" lvl="4" indent="-457200"/>
            <a:r>
              <a:rPr lang="en-US" sz="1800" dirty="0" smtClean="0"/>
              <a:t>As in CLRP, whether bike/</a:t>
            </a:r>
            <a:r>
              <a:rPr lang="en-US" sz="1800" dirty="0" err="1" smtClean="0"/>
              <a:t>ped</a:t>
            </a:r>
            <a:r>
              <a:rPr lang="en-US" sz="1800" dirty="0" smtClean="0"/>
              <a:t> accommodation is provided</a:t>
            </a:r>
          </a:p>
          <a:p>
            <a:pPr marL="2286000" lvl="4" indent="-457200"/>
            <a:r>
              <a:rPr lang="en-US" sz="1800" dirty="0" smtClean="0"/>
              <a:t>Whether jurisdiction or agency has a Complete Streets policy </a:t>
            </a:r>
          </a:p>
          <a:p>
            <a:pPr marL="2286000" lvl="4" indent="-457200"/>
            <a:r>
              <a:rPr lang="en-US" sz="1800" dirty="0" smtClean="0"/>
              <a:t>If it does, choose one:</a:t>
            </a:r>
          </a:p>
          <a:p>
            <a:pPr marL="2743200" lvl="5" indent="-457200"/>
            <a:r>
              <a:rPr lang="en-US" sz="1800" dirty="0" smtClean="0"/>
              <a:t>Project advances Complete Streets goals</a:t>
            </a:r>
          </a:p>
          <a:p>
            <a:pPr marL="2743200" lvl="5" indent="-457200"/>
            <a:r>
              <a:rPr lang="en-US" sz="1800" dirty="0" smtClean="0"/>
              <a:t>Non-applicable</a:t>
            </a:r>
          </a:p>
          <a:p>
            <a:pPr marL="2743200" lvl="5" indent="-457200"/>
            <a:r>
              <a:rPr lang="en-US" sz="1800" dirty="0" smtClean="0"/>
              <a:t>Exempt (list exemption)</a:t>
            </a:r>
          </a:p>
          <a:p>
            <a:pPr marL="2286000" lvl="4" indent="-457200"/>
            <a:r>
              <a:rPr lang="en-US" sz="1800" dirty="0" smtClean="0"/>
              <a:t>List project URL, project manager name &amp; email, if available</a:t>
            </a:r>
          </a:p>
          <a:p>
            <a:pPr marL="2286000" lvl="4" indent="-457200"/>
            <a:endParaRPr lang="en-US" sz="1800" dirty="0" smtClean="0"/>
          </a:p>
          <a:p>
            <a:pPr marL="1371600" lvl="2" indent="-457200">
              <a:buFont typeface="+mj-lt"/>
              <a:buAutoNum type="arabicPeriod"/>
            </a:pPr>
            <a:endParaRPr lang="en-US" dirty="0" smtClean="0"/>
          </a:p>
          <a:p>
            <a:pPr lvl="3"/>
            <a:endParaRPr lang="en-US" sz="1800" dirty="0" smtClean="0"/>
          </a:p>
          <a:p>
            <a:pPr lvl="3"/>
            <a:endParaRPr lang="en-US" sz="11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Responses to Other Suggested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Add an exemption in the Policy Template for inconsistency with a current agency plan or policy.  </a:t>
            </a:r>
          </a:p>
          <a:p>
            <a:pPr lvl="1"/>
            <a:r>
              <a:rPr lang="en-US" dirty="0" smtClean="0"/>
              <a:t> </a:t>
            </a:r>
            <a:r>
              <a:rPr lang="en-US" sz="2400" dirty="0" smtClean="0"/>
              <a:t>Response:  Included in TIP sheet.  Template is not binding.  Agencies are free to add or remove exemptions to their own policies.      </a:t>
            </a:r>
          </a:p>
          <a:p>
            <a:endParaRPr lang="en-US" sz="1000" dirty="0" smtClean="0"/>
          </a:p>
          <a:p>
            <a:r>
              <a:rPr lang="en-US" dirty="0" smtClean="0"/>
              <a:t>Change Complete Streets definition to reduce number of Exempt or Non-applicable projects</a:t>
            </a:r>
          </a:p>
          <a:p>
            <a:pPr lvl="1"/>
            <a:r>
              <a:rPr lang="en-US" sz="2600" dirty="0" smtClean="0"/>
              <a:t>Response:  New TIP sheet streamlined, not necessary to change the definition</a:t>
            </a:r>
          </a:p>
          <a:p>
            <a:endParaRPr lang="en-US" sz="1000" dirty="0" smtClean="0"/>
          </a:p>
          <a:p>
            <a:r>
              <a:rPr lang="en-US" dirty="0" smtClean="0"/>
              <a:t>Add more details on type of accommodation in the TIP project description form</a:t>
            </a:r>
          </a:p>
          <a:p>
            <a:pPr lvl="1"/>
            <a:r>
              <a:rPr lang="en-US" sz="2600" dirty="0" smtClean="0"/>
              <a:t>Response:  Detailed information on how users will be accommodated is best provided through the regional information clearinghouse or the individual project manager, rather than the TIP.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Next Steps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/>
              <a:t>Following TPB Approval:</a:t>
            </a:r>
          </a:p>
          <a:p>
            <a:pPr lvl="2"/>
            <a:r>
              <a:rPr lang="en-US" sz="2600" dirty="0" smtClean="0"/>
              <a:t>Within 120 days</a:t>
            </a:r>
          </a:p>
          <a:p>
            <a:pPr lvl="3"/>
            <a:r>
              <a:rPr lang="en-US" sz="1900" dirty="0" smtClean="0"/>
              <a:t>Survey TPB members on their Complete Streets policies</a:t>
            </a:r>
          </a:p>
          <a:p>
            <a:pPr lvl="3"/>
            <a:r>
              <a:rPr lang="en-US" sz="1900" dirty="0" smtClean="0"/>
              <a:t>Update Bicycle and Pedestrian Project Database </a:t>
            </a:r>
          </a:p>
          <a:p>
            <a:pPr lvl="2"/>
            <a:r>
              <a:rPr lang="en-US" sz="2600" dirty="0" smtClean="0"/>
              <a:t>Within 6 months –  Training Session</a:t>
            </a:r>
          </a:p>
          <a:p>
            <a:pPr lvl="2"/>
            <a:r>
              <a:rPr lang="en-US" sz="2600" dirty="0" smtClean="0"/>
              <a:t>Within two years</a:t>
            </a:r>
          </a:p>
          <a:p>
            <a:pPr lvl="3"/>
            <a:r>
              <a:rPr lang="en-US" sz="1900" dirty="0" smtClean="0"/>
              <a:t>Track implementation of Complete Streets Policies in the  Transportation Improvement Program</a:t>
            </a:r>
          </a:p>
          <a:p>
            <a:pPr lvl="3"/>
            <a:r>
              <a:rPr lang="en-US" sz="1900" dirty="0" smtClean="0"/>
              <a:t>Create regional information clearinghouse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3672</TotalTime>
  <Words>556</Words>
  <Application>Microsoft Office PowerPoint</Application>
  <PresentationFormat>On-screen Show (4:3)</PresentationFormat>
  <Paragraphs>99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Complete Streets Policy for the National Capital Region   National Capital Region Transportation Planning Board  May 16, 2012 Item #7  </vt:lpstr>
      <vt:lpstr>Development of a Regional Policy </vt:lpstr>
      <vt:lpstr>Reasons for a Regional Complete Streets Policy </vt:lpstr>
      <vt:lpstr>Review Process </vt:lpstr>
      <vt:lpstr>March- May Review</vt:lpstr>
      <vt:lpstr>Changes Incorporated in Final Version</vt:lpstr>
      <vt:lpstr>Responses to Other Suggested Changes</vt:lpstr>
      <vt:lpstr>Next Steps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Streets: Federal, State, &amp; Local Policies</dc:title>
  <dc:creator>mfarrell</dc:creator>
  <cp:lastModifiedBy>mfarrell</cp:lastModifiedBy>
  <cp:revision>333</cp:revision>
  <dcterms:created xsi:type="dcterms:W3CDTF">2011-05-12T19:56:53Z</dcterms:created>
  <dcterms:modified xsi:type="dcterms:W3CDTF">2012-05-16T14:16:46Z</dcterms:modified>
</cp:coreProperties>
</file>