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9" r:id="rId3"/>
    <p:sldId id="260" r:id="rId4"/>
    <p:sldId id="258" r:id="rId5"/>
    <p:sldId id="262" r:id="rId6"/>
    <p:sldId id="263" r:id="rId7"/>
    <p:sldId id="264" r:id="rId8"/>
    <p:sldId id="265" r:id="rId9"/>
    <p:sldId id="266" r:id="rId10"/>
    <p:sldId id="257"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395F86-A86F-478F-A780-E9C14987BFEF}" type="datetimeFigureOut">
              <a:rPr lang="en-US" smtClean="0"/>
              <a:pPr/>
              <a:t>10/26/2011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34AE4F-BECB-4294-B377-99C97BE630B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a:t>
            </a:r>
            <a:r>
              <a:rPr lang="en-US" baseline="0" dirty="0" smtClean="0"/>
              <a:t> </a:t>
            </a:r>
            <a:r>
              <a:rPr lang="en-US" dirty="0" smtClean="0"/>
              <a:t>Performing socio-demographic and geographical analysis.</a:t>
            </a:r>
            <a:endParaRPr lang="en-US" dirty="0"/>
          </a:p>
        </p:txBody>
      </p:sp>
      <p:sp>
        <p:nvSpPr>
          <p:cNvPr id="4" name="Slide Number Placeholder 3"/>
          <p:cNvSpPr>
            <a:spLocks noGrp="1"/>
          </p:cNvSpPr>
          <p:nvPr>
            <p:ph type="sldNum" sz="quarter" idx="10"/>
          </p:nvPr>
        </p:nvSpPr>
        <p:spPr/>
        <p:txBody>
          <a:bodyPr/>
          <a:lstStyle/>
          <a:p>
            <a:fld id="{EB34AE4F-BECB-4294-B377-99C97BE630B7}"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34AE4F-BECB-4294-B377-99C97BE630B7}"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85800" y="6356350"/>
            <a:ext cx="1295400" cy="365125"/>
          </a:xfrm>
          <a:prstGeom prst="rect">
            <a:avLst/>
          </a:prstGeom>
        </p:spPr>
        <p:txBody>
          <a:bodyPr/>
          <a:lstStyle/>
          <a:p>
            <a:fld id="{4B11C27E-E7D3-48D7-BF98-AADD8D34242A}"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pic>
        <p:nvPicPr>
          <p:cNvPr id="8" name="Picture 3"/>
          <p:cNvPicPr>
            <a:picLocks noChangeAspect="1" noChangeArrowheads="1"/>
          </p:cNvPicPr>
          <p:nvPr/>
        </p:nvPicPr>
        <p:blipFill>
          <a:blip r:embed="rId2" cstate="print"/>
          <a:srcRect/>
          <a:stretch>
            <a:fillRect/>
          </a:stretch>
        </p:blipFill>
        <p:spPr bwMode="auto">
          <a:xfrm>
            <a:off x="7858946" y="0"/>
            <a:ext cx="1285054" cy="1259522"/>
          </a:xfrm>
          <a:prstGeom prst="rect">
            <a:avLst/>
          </a:prstGeom>
          <a:noFill/>
          <a:ln w="9525">
            <a:noFill/>
            <a:miter lim="800000"/>
            <a:headEnd/>
            <a:tailEnd/>
          </a:ln>
          <a:effectLst/>
        </p:spPr>
      </p:pic>
      <p:pic>
        <p:nvPicPr>
          <p:cNvPr id="24578" name="Picture 2" descr="http://www.mwcog.org/images/home/logo.jpg"/>
          <p:cNvPicPr>
            <a:picLocks noChangeAspect="1" noChangeArrowheads="1"/>
          </p:cNvPicPr>
          <p:nvPr userDrawn="1"/>
        </p:nvPicPr>
        <p:blipFill>
          <a:blip r:embed="rId3" cstate="print"/>
          <a:srcRect l="15686" t="9970" r="11111"/>
          <a:stretch>
            <a:fillRect/>
          </a:stretch>
        </p:blipFill>
        <p:spPr bwMode="auto">
          <a:xfrm>
            <a:off x="7845432" y="1219201"/>
            <a:ext cx="1298568" cy="762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30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85800" y="6356350"/>
            <a:ext cx="1600200" cy="365125"/>
          </a:xfrm>
          <a:prstGeom prst="rect">
            <a:avLst/>
          </a:prstGeom>
        </p:spPr>
        <p:txBody>
          <a:bodyPr/>
          <a:lstStyle/>
          <a:p>
            <a:fld id="{4B11C27E-E7D3-48D7-BF98-AADD8D34242A}"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F914A5-1AAF-4CBA-9961-A95B53B543D1}" type="slidenum">
              <a:rPr lang="en-US" smtClean="0"/>
              <a:pPr/>
              <a:t>‹#›</a:t>
            </a:fld>
            <a:endParaRPr lang="en-US"/>
          </a:p>
        </p:txBody>
      </p:sp>
      <p:pic>
        <p:nvPicPr>
          <p:cNvPr id="7" name="Picture 2" descr="http://www.mwcog.org/images/home/logo.jpg"/>
          <p:cNvPicPr>
            <a:picLocks noChangeAspect="1" noChangeArrowheads="1"/>
          </p:cNvPicPr>
          <p:nvPr userDrawn="1"/>
        </p:nvPicPr>
        <p:blipFill>
          <a:blip r:embed="rId2" cstate="print"/>
          <a:srcRect l="15686" t="9970" r="11111"/>
          <a:stretch>
            <a:fillRect/>
          </a:stretch>
        </p:blipFill>
        <p:spPr bwMode="auto">
          <a:xfrm>
            <a:off x="8610600" y="609600"/>
            <a:ext cx="533399" cy="312999"/>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85800" y="6356350"/>
            <a:ext cx="1828800" cy="365125"/>
          </a:xfrm>
          <a:prstGeom prst="rect">
            <a:avLst/>
          </a:prstGeom>
        </p:spPr>
        <p:txBody>
          <a:bodyPr/>
          <a:lstStyle/>
          <a:p>
            <a:fld id="{4B11C27E-E7D3-48D7-BF98-AADD8D34242A}"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340475"/>
            <a:ext cx="2133600" cy="365125"/>
          </a:xfrm>
          <a:prstGeom prst="rect">
            <a:avLst/>
          </a:prstGeom>
        </p:spPr>
        <p:txBody>
          <a:bodyPr/>
          <a:lstStyle/>
          <a:p>
            <a:fld id="{4B11C27E-E7D3-48D7-BF98-AADD8D34242A}"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356350"/>
            <a:ext cx="2133600" cy="365125"/>
          </a:xfrm>
          <a:prstGeom prst="rect">
            <a:avLst/>
          </a:prstGeom>
        </p:spPr>
        <p:txBody>
          <a:bodyPr/>
          <a:lstStyle/>
          <a:p>
            <a:fld id="{4B11C27E-E7D3-48D7-BF98-AADD8D34242A}"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F914A5-1AAF-4CBA-9961-A95B53B543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914A5-1AAF-4CBA-9961-A95B53B543D1}" type="slidenum">
              <a:rPr lang="en-US" smtClean="0"/>
              <a:pPr/>
              <a:t>‹#›</a:t>
            </a:fld>
            <a:endParaRPr lang="en-US"/>
          </a:p>
        </p:txBody>
      </p:sp>
      <p:pic>
        <p:nvPicPr>
          <p:cNvPr id="1027" name="Picture 3"/>
          <p:cNvPicPr>
            <a:picLocks noChangeAspect="1" noChangeArrowheads="1"/>
          </p:cNvPicPr>
          <p:nvPr/>
        </p:nvPicPr>
        <p:blipFill>
          <a:blip r:embed="rId13" cstate="print"/>
          <a:srcRect/>
          <a:stretch>
            <a:fillRect/>
          </a:stretch>
        </p:blipFill>
        <p:spPr bwMode="auto">
          <a:xfrm>
            <a:off x="8534401" y="12113"/>
            <a:ext cx="609599" cy="597487"/>
          </a:xfrm>
          <a:prstGeom prst="rect">
            <a:avLst/>
          </a:prstGeom>
          <a:noFill/>
          <a:ln w="9525">
            <a:noFill/>
            <a:miter lim="800000"/>
            <a:headEnd/>
            <a:tailEnd/>
          </a:ln>
          <a:effectLst/>
        </p:spPr>
      </p:pic>
      <p:pic>
        <p:nvPicPr>
          <p:cNvPr id="1029" name="Picture 5"/>
          <p:cNvPicPr>
            <a:picLocks noChangeAspect="1" noChangeArrowheads="1"/>
          </p:cNvPicPr>
          <p:nvPr/>
        </p:nvPicPr>
        <p:blipFill>
          <a:blip r:embed="rId14" cstate="print"/>
          <a:srcRect/>
          <a:stretch>
            <a:fillRect/>
          </a:stretch>
        </p:blipFill>
        <p:spPr bwMode="auto">
          <a:xfrm rot="16200000">
            <a:off x="-3051810" y="3051808"/>
            <a:ext cx="6858001" cy="754381"/>
          </a:xfrm>
          <a:prstGeom prst="rect">
            <a:avLst/>
          </a:prstGeom>
          <a:noFill/>
          <a:ln w="9525">
            <a:noFill/>
            <a:miter lim="800000"/>
            <a:headEnd/>
            <a:tailEnd/>
          </a:ln>
          <a:effectLst/>
        </p:spPr>
      </p:pic>
      <p:sp>
        <p:nvSpPr>
          <p:cNvPr id="11" name="Footer Placeholder 4"/>
          <p:cNvSpPr txBox="1">
            <a:spLocks/>
          </p:cNvSpPr>
          <p:nvPr/>
        </p:nvSpPr>
        <p:spPr>
          <a:xfrm>
            <a:off x="3124200" y="634047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2" name="Slide Number Placeholder 5"/>
          <p:cNvSpPr txBox="1">
            <a:spLocks/>
          </p:cNvSpPr>
          <p:nvPr/>
        </p:nvSpPr>
        <p:spPr>
          <a:xfrm>
            <a:off x="6553200" y="63404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1470025"/>
          </a:xfrm>
        </p:spPr>
        <p:txBody>
          <a:bodyPr>
            <a:normAutofit/>
          </a:bodyPr>
          <a:lstStyle/>
          <a:p>
            <a:r>
              <a:rPr lang="en-US" b="1" dirty="0" smtClean="0"/>
              <a:t>JARC </a:t>
            </a:r>
            <a:r>
              <a:rPr lang="en-US" b="1" dirty="0" smtClean="0"/>
              <a:t>Grant</a:t>
            </a:r>
            <a:r>
              <a:rPr lang="en-US" b="1" dirty="0" smtClean="0"/>
              <a:t>: </a:t>
            </a:r>
            <a:endParaRPr lang="en-US" dirty="0"/>
          </a:p>
        </p:txBody>
      </p:sp>
      <p:sp>
        <p:nvSpPr>
          <p:cNvPr id="3" name="Subtitle 2"/>
          <p:cNvSpPr>
            <a:spLocks noGrp="1"/>
          </p:cNvSpPr>
          <p:nvPr>
            <p:ph type="subTitle" idx="1"/>
          </p:nvPr>
        </p:nvSpPr>
        <p:spPr/>
        <p:txBody>
          <a:bodyPr/>
          <a:lstStyle/>
          <a:p>
            <a:r>
              <a:rPr lang="en-US" b="1" dirty="0" smtClean="0"/>
              <a:t>Study on Transportation Gaps for Low-Income Populations in the National Capital Region</a:t>
            </a:r>
            <a:endParaRPr lang="en-US" dirty="0"/>
          </a:p>
        </p:txBody>
      </p:sp>
      <p:sp>
        <p:nvSpPr>
          <p:cNvPr id="4" name="Rectangle 3"/>
          <p:cNvSpPr/>
          <p:nvPr/>
        </p:nvSpPr>
        <p:spPr>
          <a:xfrm>
            <a:off x="3429000" y="6400800"/>
            <a:ext cx="2286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smtClean="0"/>
              <a:t>Outline</a:t>
            </a:r>
            <a:endParaRPr lang="en-US" dirty="0"/>
          </a:p>
        </p:txBody>
      </p:sp>
      <p:sp>
        <p:nvSpPr>
          <p:cNvPr id="3" name="Content Placeholder 2"/>
          <p:cNvSpPr>
            <a:spLocks noGrp="1"/>
          </p:cNvSpPr>
          <p:nvPr>
            <p:ph idx="1"/>
          </p:nvPr>
        </p:nvSpPr>
        <p:spPr/>
        <p:txBody>
          <a:bodyPr/>
          <a:lstStyle/>
          <a:p>
            <a:pPr marL="750888" indent="-525463" algn="just">
              <a:buFont typeface="+mj-lt"/>
              <a:buAutoNum type="romanUcPeriod"/>
            </a:pPr>
            <a:r>
              <a:rPr lang="en-US" sz="3000" dirty="0" smtClean="0"/>
              <a:t>Project Overview</a:t>
            </a:r>
          </a:p>
          <a:p>
            <a:pPr marL="750888" indent="-525463" algn="just">
              <a:buFont typeface="+mj-lt"/>
              <a:buAutoNum type="romanUcPeriod"/>
            </a:pPr>
            <a:r>
              <a:rPr lang="en-US" sz="3000" dirty="0" smtClean="0"/>
              <a:t>Background</a:t>
            </a:r>
          </a:p>
          <a:p>
            <a:pPr marL="750888" indent="-525463" algn="just">
              <a:buFont typeface="+mj-lt"/>
              <a:buAutoNum type="romanUcPeriod"/>
            </a:pPr>
            <a:r>
              <a:rPr lang="en-US" sz="3000" dirty="0" smtClean="0"/>
              <a:t>Implementation Plan</a:t>
            </a:r>
          </a:p>
          <a:p>
            <a:pPr marL="750888" indent="-525463" algn="just">
              <a:buFont typeface="+mj-lt"/>
              <a:buAutoNum type="romanUcPeriod"/>
            </a:pPr>
            <a:r>
              <a:rPr lang="en-US" dirty="0" smtClean="0"/>
              <a:t>Participation</a:t>
            </a:r>
            <a:endParaRPr lang="en-US" sz="3000"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rmAutofit/>
          </a:bodyPr>
          <a:lstStyle/>
          <a:p>
            <a:pPr algn="l"/>
            <a:r>
              <a:rPr lang="en-US" sz="4000" dirty="0" smtClean="0"/>
              <a:t>I. Project Overview</a:t>
            </a:r>
            <a:endParaRPr lang="en-US" sz="4000" dirty="0"/>
          </a:p>
        </p:txBody>
      </p:sp>
      <p:sp>
        <p:nvSpPr>
          <p:cNvPr id="3" name="Content Placeholder 2"/>
          <p:cNvSpPr>
            <a:spLocks noGrp="1"/>
          </p:cNvSpPr>
          <p:nvPr>
            <p:ph idx="1"/>
          </p:nvPr>
        </p:nvSpPr>
        <p:spPr/>
        <p:txBody>
          <a:bodyPr>
            <a:normAutofit/>
          </a:bodyPr>
          <a:lstStyle/>
          <a:p>
            <a:pPr algn="just">
              <a:buNone/>
            </a:pPr>
            <a:r>
              <a:rPr lang="en-US" dirty="0" smtClean="0"/>
              <a:t>	The proposed study aims to: </a:t>
            </a:r>
          </a:p>
          <a:p>
            <a:pPr marL="971550" lvl="1" indent="-514350" algn="just"/>
            <a:r>
              <a:rPr lang="en-US" dirty="0" smtClean="0"/>
              <a:t>Identify aspects preventing low-income individuals to access </a:t>
            </a:r>
            <a:r>
              <a:rPr lang="en-US" dirty="0" smtClean="0"/>
              <a:t>jobs </a:t>
            </a:r>
            <a:endParaRPr lang="en-US" dirty="0" smtClean="0"/>
          </a:p>
          <a:p>
            <a:pPr marL="971550" lvl="1" indent="-514350" algn="just"/>
            <a:r>
              <a:rPr lang="en-US" dirty="0" smtClean="0"/>
              <a:t>Measure their accessibility to private and public transportation.</a:t>
            </a:r>
          </a:p>
          <a:p>
            <a:pPr marL="971550" lvl="1" indent="-514350" algn="just"/>
            <a:r>
              <a:rPr lang="en-US" dirty="0" smtClean="0"/>
              <a:t>Propose recommendations for improving their transportation options based on the empirical analysis .</a:t>
            </a:r>
          </a:p>
          <a:p>
            <a:pPr algn="just"/>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rmAutofit/>
          </a:bodyPr>
          <a:lstStyle/>
          <a:p>
            <a:pPr algn="l"/>
            <a:r>
              <a:rPr lang="en-US" sz="4000" dirty="0" smtClean="0"/>
              <a:t>III. Draft of the implementation </a:t>
            </a:r>
            <a:r>
              <a:rPr lang="en-US" dirty="0" smtClean="0"/>
              <a:t>p</a:t>
            </a:r>
            <a:r>
              <a:rPr lang="en-US" sz="4000" dirty="0" smtClean="0"/>
              <a:t>lan</a:t>
            </a:r>
            <a:endParaRPr lang="en-US" sz="4000" dirty="0"/>
          </a:p>
        </p:txBody>
      </p:sp>
      <p:sp>
        <p:nvSpPr>
          <p:cNvPr id="3" name="Content Placeholder 2"/>
          <p:cNvSpPr>
            <a:spLocks noGrp="1"/>
          </p:cNvSpPr>
          <p:nvPr>
            <p:ph idx="1"/>
          </p:nvPr>
        </p:nvSpPr>
        <p:spPr/>
        <p:txBody>
          <a:bodyPr>
            <a:normAutofit fontScale="92500" lnSpcReduction="10000"/>
          </a:bodyPr>
          <a:lstStyle/>
          <a:p>
            <a:pPr marL="457200" lvl="1" indent="0">
              <a:buNone/>
            </a:pPr>
            <a:r>
              <a:rPr lang="en-US" sz="3000" dirty="0" smtClean="0"/>
              <a:t>The implementation plan is based on the following tasks</a:t>
            </a:r>
            <a:r>
              <a:rPr lang="en-US" sz="2600" dirty="0" smtClean="0"/>
              <a:t>:</a:t>
            </a:r>
          </a:p>
          <a:p>
            <a:pPr lvl="1"/>
            <a:r>
              <a:rPr lang="en-US" sz="2600" dirty="0" smtClean="0"/>
              <a:t>Task 1: Analysis of the aspects preventing job access.</a:t>
            </a:r>
          </a:p>
          <a:p>
            <a:pPr marL="693738" lvl="1" indent="-236538"/>
            <a:r>
              <a:rPr lang="en-US" sz="2600" dirty="0" smtClean="0"/>
              <a:t> Task 2: Where are the jobs and where jobs are expected to</a:t>
            </a:r>
          </a:p>
          <a:p>
            <a:pPr marL="914400" lvl="1" indent="738188">
              <a:buNone/>
            </a:pPr>
            <a:r>
              <a:rPr lang="en-US" sz="2600" dirty="0" smtClean="0"/>
              <a:t>grow ?</a:t>
            </a:r>
          </a:p>
          <a:p>
            <a:pPr lvl="1"/>
            <a:r>
              <a:rPr lang="en-US" sz="2600" dirty="0" smtClean="0"/>
              <a:t>Task 3: Determine level of accessibility to Private and 	           Public Transportation (origin).</a:t>
            </a:r>
          </a:p>
          <a:p>
            <a:pPr lvl="1"/>
            <a:r>
              <a:rPr lang="en-US" sz="2600" dirty="0" smtClean="0"/>
              <a:t>Task 4: Determine accessibility level to jobs and 	              	           services (destination).</a:t>
            </a:r>
          </a:p>
          <a:p>
            <a:pPr lvl="1"/>
            <a:r>
              <a:rPr lang="en-US" sz="2600" dirty="0" smtClean="0"/>
              <a:t>Task 5: Trip chaining analysis.</a:t>
            </a:r>
          </a:p>
          <a:p>
            <a:pPr lvl="1"/>
            <a:r>
              <a:rPr lang="en-US" sz="2600" dirty="0" smtClean="0"/>
              <a:t>Task 6: Findings and Recommendations.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lvl="1" algn="l" rtl="0">
              <a:spcBef>
                <a:spcPct val="0"/>
              </a:spcBef>
            </a:pPr>
            <a:r>
              <a:rPr lang="en-US" sz="4000" dirty="0" smtClean="0">
                <a:latin typeface="+mj-lt"/>
              </a:rPr>
              <a:t>III.1. Task 1: Analysis of the aspects preventing job access.</a:t>
            </a:r>
            <a:endParaRPr lang="en-US" sz="4000" dirty="0">
              <a:latin typeface="+mj-lt"/>
            </a:endParaRPr>
          </a:p>
        </p:txBody>
      </p:sp>
      <p:sp>
        <p:nvSpPr>
          <p:cNvPr id="3" name="Content Placeholder 2"/>
          <p:cNvSpPr>
            <a:spLocks noGrp="1"/>
          </p:cNvSpPr>
          <p:nvPr>
            <p:ph idx="1"/>
          </p:nvPr>
        </p:nvSpPr>
        <p:spPr/>
        <p:txBody>
          <a:bodyPr>
            <a:normAutofit lnSpcReduction="10000"/>
          </a:bodyPr>
          <a:lstStyle/>
          <a:p>
            <a:r>
              <a:rPr lang="en-US" sz="3000" dirty="0" smtClean="0"/>
              <a:t>Premise:</a:t>
            </a:r>
          </a:p>
          <a:p>
            <a:pPr lvl="1" algn="just"/>
            <a:r>
              <a:rPr lang="en-US" sz="2600" dirty="0" smtClean="0"/>
              <a:t>Low-income population is concentrated in the central and eastern portions of the region, and along transportation corridors (Metropolitan Washington Council of Governments, 2004).</a:t>
            </a:r>
          </a:p>
          <a:p>
            <a:r>
              <a:rPr lang="en-US" sz="3000" dirty="0" smtClean="0"/>
              <a:t>Tasks:</a:t>
            </a:r>
          </a:p>
          <a:p>
            <a:pPr lvl="1" algn="just"/>
            <a:r>
              <a:rPr lang="en-US" sz="2600" dirty="0" smtClean="0"/>
              <a:t>A detailed qualitative analysis concerning the aspects that prevent access to jobs (education, training, housing locations) will be undertaken using the 2009 US census data and possibly other data sources (i.e. TANF).</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algn="l"/>
            <a:r>
              <a:rPr lang="en-US" dirty="0" smtClean="0"/>
              <a:t>III.2. Task 2: Where are the jobs and where jobs are expected to grow ?</a:t>
            </a:r>
            <a:endParaRPr lang="en-US" dirty="0"/>
          </a:p>
        </p:txBody>
      </p:sp>
      <p:sp>
        <p:nvSpPr>
          <p:cNvPr id="3" name="Content Placeholder 2"/>
          <p:cNvSpPr>
            <a:spLocks noGrp="1"/>
          </p:cNvSpPr>
          <p:nvPr>
            <p:ph idx="1"/>
          </p:nvPr>
        </p:nvSpPr>
        <p:spPr>
          <a:xfrm>
            <a:off x="762000" y="1600200"/>
            <a:ext cx="8229600" cy="4876800"/>
          </a:xfrm>
        </p:spPr>
        <p:txBody>
          <a:bodyPr>
            <a:normAutofit fontScale="55000" lnSpcReduction="20000"/>
          </a:bodyPr>
          <a:lstStyle/>
          <a:p>
            <a:r>
              <a:rPr lang="en-US" sz="5500" dirty="0" smtClean="0"/>
              <a:t>Premise:</a:t>
            </a:r>
          </a:p>
          <a:p>
            <a:pPr marL="633413" indent="-293688">
              <a:buFont typeface="Calibri" pitchFamily="34" charset="0"/>
              <a:buChar char="₋"/>
            </a:pPr>
            <a:r>
              <a:rPr lang="en-US" sz="4700" dirty="0" smtClean="0"/>
              <a:t>Geographic distance between poor neighborhoods and the location of entry-level jobs results in limited work experience and greater incidence of unemployment among low-income workers.</a:t>
            </a:r>
          </a:p>
          <a:p>
            <a:pPr marL="398463" indent="-398463"/>
            <a:r>
              <a:rPr lang="en-US" sz="5500" dirty="0" smtClean="0"/>
              <a:t>Tasks:</a:t>
            </a:r>
          </a:p>
          <a:p>
            <a:pPr marL="633413" indent="-293688">
              <a:buFont typeface="Calibri" pitchFamily="34" charset="0"/>
              <a:buChar char="₋"/>
            </a:pPr>
            <a:r>
              <a:rPr lang="en-US" sz="4700" dirty="0" smtClean="0"/>
              <a:t>The scope of this section is to provide a comprehensive overview about the actual employment in the region, and about expected growth and development. The analysis by category (entry level, retail, service) will be based on data prepared and made available by the Cooperative Forecasting program. </a:t>
            </a:r>
          </a:p>
          <a:p>
            <a:pPr>
              <a:buFont typeface="Calibri" pitchFamily="34" charset="0"/>
              <a:buChar char="₋"/>
            </a:pPr>
            <a:endParaRPr lang="en-US" sz="4700" dirty="0" smtClean="0"/>
          </a:p>
          <a:p>
            <a:endParaRPr lang="en-US" sz="4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algn="l"/>
            <a:r>
              <a:rPr lang="en-US" dirty="0" smtClean="0"/>
              <a:t>III.3. Task 3: Accessibility to private 	 	 and public transportation</a:t>
            </a:r>
            <a:endParaRPr lang="en-US" dirty="0"/>
          </a:p>
        </p:txBody>
      </p:sp>
      <p:sp>
        <p:nvSpPr>
          <p:cNvPr id="3" name="Content Placeholder 2"/>
          <p:cNvSpPr>
            <a:spLocks noGrp="1"/>
          </p:cNvSpPr>
          <p:nvPr>
            <p:ph idx="1"/>
          </p:nvPr>
        </p:nvSpPr>
        <p:spPr/>
        <p:txBody>
          <a:bodyPr>
            <a:normAutofit lnSpcReduction="10000"/>
          </a:bodyPr>
          <a:lstStyle/>
          <a:p>
            <a:r>
              <a:rPr lang="en-US" sz="3000" dirty="0" smtClean="0"/>
              <a:t>Premise:</a:t>
            </a:r>
          </a:p>
          <a:p>
            <a:pPr lvl="1" algn="just"/>
            <a:r>
              <a:rPr lang="en-US" sz="2600" dirty="0" smtClean="0"/>
              <a:t>Modal shares for low-income individuals differ from those of the general population. Low-income individuals are more likely to commute by public transportation (especially bus), to carpool and to walk to work.</a:t>
            </a:r>
          </a:p>
          <a:p>
            <a:r>
              <a:rPr lang="en-US" sz="3000" dirty="0" smtClean="0"/>
              <a:t>Tasks:</a:t>
            </a:r>
          </a:p>
          <a:p>
            <a:pPr lvl="1" algn="just"/>
            <a:r>
              <a:rPr lang="en-US" sz="2600" dirty="0" smtClean="0"/>
              <a:t>Accessibility to public transportation will be carefully examined. The effects of compact development around stations (Smart Growth) on low-income population will be also part of our analysis.</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algn="l"/>
            <a:r>
              <a:rPr lang="en-US" dirty="0" smtClean="0"/>
              <a:t>III.4. Task 4: Accessibility to jobs	 	 and services</a:t>
            </a:r>
            <a:endParaRPr lang="en-US" dirty="0"/>
          </a:p>
        </p:txBody>
      </p:sp>
      <p:sp>
        <p:nvSpPr>
          <p:cNvPr id="3" name="Content Placeholder 2"/>
          <p:cNvSpPr>
            <a:spLocks noGrp="1"/>
          </p:cNvSpPr>
          <p:nvPr>
            <p:ph idx="1"/>
          </p:nvPr>
        </p:nvSpPr>
        <p:spPr/>
        <p:txBody>
          <a:bodyPr>
            <a:normAutofit/>
          </a:bodyPr>
          <a:lstStyle/>
          <a:p>
            <a:r>
              <a:rPr lang="en-US" sz="3000" dirty="0" smtClean="0"/>
              <a:t>Premise:</a:t>
            </a:r>
          </a:p>
          <a:p>
            <a:pPr lvl="1" algn="just"/>
            <a:r>
              <a:rPr lang="en-US" sz="2600" dirty="0" smtClean="0"/>
              <a:t>This analysis will specifically seek ways to help develop the available work force  for Washington area employers as well as improve access opportunities for potential employees and for in training individuals.  </a:t>
            </a:r>
          </a:p>
          <a:p>
            <a:r>
              <a:rPr lang="en-US" sz="3000" dirty="0" smtClean="0"/>
              <a:t>Tasks:</a:t>
            </a:r>
          </a:p>
          <a:p>
            <a:pPr lvl="1" algn="just"/>
            <a:r>
              <a:rPr lang="en-US" sz="2600" dirty="0" smtClean="0"/>
              <a:t>Analysis of jobs and services locations on the Washington Metropolitan Area, with a focus on the regions that are expected to grow in terms of jobs  zones.</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algn="l"/>
            <a:r>
              <a:rPr lang="en-US" dirty="0" smtClean="0"/>
              <a:t>III.5. Task 5: Trip Chaining Analysis</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Premise:</a:t>
            </a:r>
          </a:p>
          <a:p>
            <a:pPr lvl="1" algn="just"/>
            <a:r>
              <a:rPr lang="en-US" dirty="0" smtClean="0"/>
              <a:t>Low-wage workers often have multiple jobs, each for a few hours per day, leading them to travel to multiple destinations. In addition, those jobs can come with unpredictable or inflexible schedules.</a:t>
            </a:r>
          </a:p>
          <a:p>
            <a:r>
              <a:rPr lang="en-US" sz="3200" dirty="0" smtClean="0"/>
              <a:t>Tasks:</a:t>
            </a:r>
          </a:p>
          <a:p>
            <a:pPr lvl="1" algn="just"/>
            <a:r>
              <a:rPr lang="en-US" dirty="0" smtClean="0"/>
              <a:t>An activity-based analysis of the Baltimore-Washington household travel survey is proposed.  The analysis will include all trips undertaken by all household members over all times of day. From this, a pattern of behavior (activity chain) can be obtained.</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Autofit/>
          </a:bodyPr>
          <a:lstStyle/>
          <a:p>
            <a:pPr algn="l"/>
            <a:r>
              <a:rPr lang="en-US" dirty="0" smtClean="0"/>
              <a:t>III.6. Task6: Findings and 		 	   	 Recommendations</a:t>
            </a:r>
            <a:endParaRPr lang="en-US" dirty="0"/>
          </a:p>
        </p:txBody>
      </p:sp>
      <p:sp>
        <p:nvSpPr>
          <p:cNvPr id="3" name="Content Placeholder 2"/>
          <p:cNvSpPr>
            <a:spLocks noGrp="1"/>
          </p:cNvSpPr>
          <p:nvPr>
            <p:ph idx="1"/>
          </p:nvPr>
        </p:nvSpPr>
        <p:spPr/>
        <p:txBody>
          <a:bodyPr>
            <a:normAutofit fontScale="92500"/>
          </a:bodyPr>
          <a:lstStyle/>
          <a:p>
            <a:pPr algn="just">
              <a:buNone/>
            </a:pPr>
            <a:r>
              <a:rPr lang="en-US" dirty="0" smtClean="0"/>
              <a:t>	In particular, the research will provide insight on:</a:t>
            </a:r>
          </a:p>
          <a:p>
            <a:pPr lvl="1" algn="just"/>
            <a:r>
              <a:rPr lang="en-US" dirty="0" smtClean="0"/>
              <a:t>Trends in socio-demographic factors that characterize disadvantaged population.</a:t>
            </a:r>
          </a:p>
          <a:p>
            <a:pPr lvl="1" algn="just"/>
            <a:r>
              <a:rPr lang="en-US" dirty="0" smtClean="0"/>
              <a:t>Jobs locations and measure of accessibility to jobs and services. </a:t>
            </a:r>
          </a:p>
          <a:p>
            <a:pPr lvl="1" algn="just"/>
            <a:r>
              <a:rPr lang="en-US" dirty="0" smtClean="0"/>
              <a:t>Innovative transportation services (carpool, vanpool, guaranteed ride home service </a:t>
            </a:r>
            <a:r>
              <a:rPr lang="en-US" dirty="0" err="1" smtClean="0"/>
              <a:t>para</a:t>
            </a:r>
            <a:r>
              <a:rPr lang="en-US" dirty="0" smtClean="0"/>
              <a:t>-transit…).</a:t>
            </a:r>
          </a:p>
          <a:p>
            <a:pPr lvl="1" algn="just"/>
            <a:r>
              <a:rPr lang="en-US" dirty="0" smtClean="0"/>
              <a:t>Priorities to be set for enhancing existing services.</a:t>
            </a:r>
          </a:p>
          <a:p>
            <a:pPr lvl="1" algn="just"/>
            <a:r>
              <a:rPr lang="en-US" dirty="0" smtClean="0"/>
              <a:t>Plans for new services in response to </a:t>
            </a:r>
            <a:r>
              <a:rPr lang="en-US" dirty="0" smtClean="0"/>
              <a:t>new needs</a:t>
            </a:r>
            <a:r>
              <a:rPr lang="en-US" dirty="0" smtClean="0"/>
              <a:t> (transportation and other)</a:t>
            </a:r>
            <a:r>
              <a:rPr lang="en-US" dirty="0" smtClean="0"/>
              <a:t> </a:t>
            </a:r>
            <a:r>
              <a:rPr lang="en-US" dirty="0" smtClean="0"/>
              <a:t> </a:t>
            </a:r>
          </a:p>
          <a:p>
            <a:pPr algn="just"/>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IV. Participation is encouraged…</a:t>
            </a:r>
            <a:endParaRPr lang="en-US" dirty="0"/>
          </a:p>
        </p:txBody>
      </p:sp>
      <p:sp>
        <p:nvSpPr>
          <p:cNvPr id="3" name="Content Placeholder 2"/>
          <p:cNvSpPr>
            <a:spLocks noGrp="1"/>
          </p:cNvSpPr>
          <p:nvPr>
            <p:ph idx="1"/>
          </p:nvPr>
        </p:nvSpPr>
        <p:spPr/>
        <p:txBody>
          <a:bodyPr>
            <a:normAutofit lnSpcReduction="10000"/>
          </a:bodyPr>
          <a:lstStyle/>
          <a:p>
            <a:r>
              <a:rPr lang="en-US" dirty="0" smtClean="0"/>
              <a:t>From your perspective, what is  the most significant barrier for</a:t>
            </a:r>
            <a:r>
              <a:rPr lang="en-US" dirty="0" smtClean="0"/>
              <a:t> persons with low-incomes  in finding employment?</a:t>
            </a:r>
            <a:endParaRPr lang="en-US" dirty="0" smtClean="0"/>
          </a:p>
          <a:p>
            <a:r>
              <a:rPr lang="en-US" dirty="0" smtClean="0"/>
              <a:t>We welcome participants to the steering committee.</a:t>
            </a:r>
          </a:p>
          <a:p>
            <a:r>
              <a:rPr lang="en-US" dirty="0" smtClean="0"/>
              <a:t>We are organizing a focus group; please help us identify possible interested parties.</a:t>
            </a:r>
          </a:p>
          <a:p>
            <a:endParaRPr lang="en-US" dirty="0" smtClean="0"/>
          </a:p>
          <a:p>
            <a:r>
              <a:rPr lang="en-US" dirty="0" smtClean="0"/>
              <a:t>Thank you.  </a:t>
            </a:r>
            <a:endParaRPr lang="en-US" dirty="0"/>
          </a:p>
        </p:txBody>
      </p:sp>
    </p:spTree>
  </p:cSld>
  <p:clrMapOvr>
    <a:masterClrMapping/>
  </p:clrMapOvr>
</p:sld>
</file>

<file path=ppt/theme/theme1.xml><?xml version="1.0" encoding="utf-8"?>
<a:theme xmlns:a="http://schemas.openxmlformats.org/drawingml/2006/main" name="TE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TEP</Template>
  <TotalTime>461</TotalTime>
  <Words>521</Words>
  <Application>Microsoft Office PowerPoint</Application>
  <PresentationFormat>On-screen Show (4:3)</PresentationFormat>
  <Paragraphs>62</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TEP</vt:lpstr>
      <vt:lpstr>JARC Grant: </vt:lpstr>
      <vt:lpstr>Outline</vt:lpstr>
      <vt:lpstr>I. Project Overview</vt:lpstr>
      <vt:lpstr>III. Draft of the implementation plan</vt:lpstr>
      <vt:lpstr>III.1. Task 1: Analysis of the aspects preventing job access.</vt:lpstr>
      <vt:lpstr>III.2. Task 2: Where are the jobs and where jobs are expected to grow ?</vt:lpstr>
      <vt:lpstr>III.3. Task 3: Accessibility to private     and public transportation</vt:lpstr>
      <vt:lpstr>III.4. Task 4: Accessibility to jobs    and services</vt:lpstr>
      <vt:lpstr>III.5. Task 5: Trip Chaining Analysis</vt:lpstr>
      <vt:lpstr>III.6. Task6: Findings and          Recommendations</vt:lpstr>
      <vt:lpstr>IV. Participation is encouraged…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Nayel</dc:creator>
  <cp:lastModifiedBy>OTPS - Administrator</cp:lastModifiedBy>
  <cp:revision>54</cp:revision>
  <dcterms:created xsi:type="dcterms:W3CDTF">2011-10-21T17:03:27Z</dcterms:created>
  <dcterms:modified xsi:type="dcterms:W3CDTF">2011-10-26T22:26:44Z</dcterms:modified>
</cp:coreProperties>
</file>