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Lst>
  <p:notesMasterIdLst>
    <p:notesMasterId r:id="rId23"/>
  </p:notesMasterIdLst>
  <p:handoutMasterIdLst>
    <p:handoutMasterId r:id="rId24"/>
  </p:handoutMasterIdLst>
  <p:sldIdLst>
    <p:sldId id="256" r:id="rId3"/>
    <p:sldId id="296" r:id="rId4"/>
    <p:sldId id="257" r:id="rId5"/>
    <p:sldId id="271" r:id="rId6"/>
    <p:sldId id="275" r:id="rId7"/>
    <p:sldId id="297" r:id="rId8"/>
    <p:sldId id="280" r:id="rId9"/>
    <p:sldId id="270" r:id="rId10"/>
    <p:sldId id="286" r:id="rId11"/>
    <p:sldId id="287" r:id="rId12"/>
    <p:sldId id="288" r:id="rId13"/>
    <p:sldId id="289" r:id="rId14"/>
    <p:sldId id="290" r:id="rId15"/>
    <p:sldId id="291" r:id="rId16"/>
    <p:sldId id="295" r:id="rId17"/>
    <p:sldId id="292" r:id="rId18"/>
    <p:sldId id="294" r:id="rId19"/>
    <p:sldId id="299" r:id="rId20"/>
    <p:sldId id="298" r:id="rId21"/>
    <p:sldId id="274" r:id="rId22"/>
  </p:sldIdLst>
  <p:sldSz cx="9144000" cy="6858000" type="screen4x3"/>
  <p:notesSz cx="7315200" cy="96012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5466" autoAdjust="0"/>
  </p:normalViewPr>
  <p:slideViewPr>
    <p:cSldViewPr snapToGrid="0" snapToObjects="1">
      <p:cViewPr varScale="1">
        <p:scale>
          <a:sx n="70" d="100"/>
          <a:sy n="70" d="100"/>
        </p:scale>
        <p:origin x="-115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7" d="100"/>
          <a:sy n="77" d="100"/>
        </p:scale>
        <p:origin x="-2010" y="-108"/>
      </p:cViewPr>
      <p:guideLst>
        <p:guide orient="horz" pos="3024"/>
        <p:guide pos="2305"/>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5491" tIns="47746" rIns="95491" bIns="47746" rtlCol="0"/>
          <a:lstStyle>
            <a:lvl1pPr algn="l" fontAlgn="auto">
              <a:spcBef>
                <a:spcPts val="0"/>
              </a:spcBef>
              <a:spcAft>
                <a:spcPts val="0"/>
              </a:spcAft>
              <a:defRPr sz="1100">
                <a:latin typeface="+mn-lt"/>
                <a:ea typeface="+mn-ea"/>
              </a:defRPr>
            </a:lvl1pPr>
          </a:lstStyle>
          <a:p>
            <a:pPr>
              <a:defRPr/>
            </a:pPr>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wrap="square" lIns="95491" tIns="47746" rIns="95491" bIns="47746" numCol="1" anchor="t" anchorCtr="0" compatLnSpc="1">
            <a:prstTxWarp prst="textNoShape">
              <a:avLst/>
            </a:prstTxWarp>
          </a:bodyPr>
          <a:lstStyle>
            <a:lvl1pPr algn="r">
              <a:defRPr sz="1100">
                <a:latin typeface="Calibri" charset="0"/>
              </a:defRPr>
            </a:lvl1pPr>
          </a:lstStyle>
          <a:p>
            <a:pPr>
              <a:defRPr/>
            </a:pPr>
            <a:endParaRPr lang="en-US" dirty="0"/>
          </a:p>
        </p:txBody>
      </p:sp>
      <p:sp>
        <p:nvSpPr>
          <p:cNvPr id="4" name="Footer Placeholder 3"/>
          <p:cNvSpPr>
            <a:spLocks noGrp="1"/>
          </p:cNvSpPr>
          <p:nvPr>
            <p:ph type="ftr" sz="quarter" idx="2"/>
          </p:nvPr>
        </p:nvSpPr>
        <p:spPr>
          <a:xfrm>
            <a:off x="1" y="9119473"/>
            <a:ext cx="3169920" cy="480060"/>
          </a:xfrm>
          <a:prstGeom prst="rect">
            <a:avLst/>
          </a:prstGeom>
        </p:spPr>
        <p:txBody>
          <a:bodyPr vert="horz" lIns="95491" tIns="47746" rIns="95491" bIns="47746" rtlCol="0" anchor="b"/>
          <a:lstStyle>
            <a:lvl1pPr algn="l" fontAlgn="auto">
              <a:spcBef>
                <a:spcPts val="0"/>
              </a:spcBef>
              <a:spcAft>
                <a:spcPts val="0"/>
              </a:spcAft>
              <a:defRPr sz="1100">
                <a:latin typeface="+mn-lt"/>
                <a:ea typeface="+mn-ea"/>
              </a:defRPr>
            </a:lvl1pPr>
          </a:lstStyle>
          <a:p>
            <a:pPr>
              <a:defRPr/>
            </a:pPr>
            <a:endParaRPr lang="en-US" dirty="0"/>
          </a:p>
        </p:txBody>
      </p:sp>
      <p:sp>
        <p:nvSpPr>
          <p:cNvPr id="5" name="Slide Number Placeholder 4"/>
          <p:cNvSpPr>
            <a:spLocks noGrp="1"/>
          </p:cNvSpPr>
          <p:nvPr>
            <p:ph type="sldNum" sz="quarter" idx="3"/>
          </p:nvPr>
        </p:nvSpPr>
        <p:spPr>
          <a:xfrm>
            <a:off x="4143587" y="9119473"/>
            <a:ext cx="3169920" cy="480060"/>
          </a:xfrm>
          <a:prstGeom prst="rect">
            <a:avLst/>
          </a:prstGeom>
        </p:spPr>
        <p:txBody>
          <a:bodyPr vert="horz" wrap="square" lIns="95491" tIns="47746" rIns="95491" bIns="47746" numCol="1" anchor="b" anchorCtr="0" compatLnSpc="1">
            <a:prstTxWarp prst="textNoShape">
              <a:avLst/>
            </a:prstTxWarp>
          </a:bodyPr>
          <a:lstStyle>
            <a:lvl1pPr algn="r">
              <a:defRPr sz="1100">
                <a:latin typeface="Calibri" charset="0"/>
              </a:defRPr>
            </a:lvl1pPr>
          </a:lstStyle>
          <a:p>
            <a:pPr>
              <a:defRPr/>
            </a:pPr>
            <a:fld id="{FCF2C807-E98E-4CA7-9A5D-362916C09EAD}"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5491" tIns="47746" rIns="95491" bIns="47746" rtlCol="0"/>
          <a:lstStyle>
            <a:lvl1pPr algn="l" fontAlgn="auto">
              <a:spcBef>
                <a:spcPts val="0"/>
              </a:spcBef>
              <a:spcAft>
                <a:spcPts val="0"/>
              </a:spcAft>
              <a:defRPr sz="1100">
                <a:latin typeface="+mn-lt"/>
                <a:ea typeface="+mn-ea"/>
              </a:defRPr>
            </a:lvl1pPr>
          </a:lstStyle>
          <a:p>
            <a:pPr>
              <a:defRPr/>
            </a:pPr>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wrap="square" lIns="95491" tIns="47746" rIns="95491" bIns="47746" numCol="1" anchor="t" anchorCtr="0" compatLnSpc="1">
            <a:prstTxWarp prst="textNoShape">
              <a:avLst/>
            </a:prstTxWarp>
          </a:bodyPr>
          <a:lstStyle>
            <a:lvl1pPr algn="r">
              <a:defRPr sz="1100">
                <a:latin typeface="Calibri" charset="0"/>
              </a:defRPr>
            </a:lvl1pPr>
          </a:lstStyle>
          <a:p>
            <a:pPr>
              <a:defRPr/>
            </a:pPr>
            <a:fld id="{09A523DB-23C4-4A2E-9981-5A118114120C}" type="datetime1">
              <a:rPr lang="en-US"/>
              <a:pPr>
                <a:defRPr/>
              </a:pPr>
              <a:t>9/9/2011</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5491" tIns="47746" rIns="95491" bIns="47746" rtlCol="0" anchor="ctr"/>
          <a:lstStyle/>
          <a:p>
            <a:pPr lvl="0"/>
            <a:endParaRPr lang="en-US" noProof="0" dirty="0" smtClean="0"/>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5491" tIns="47746" rIns="95491" bIns="4774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9119473"/>
            <a:ext cx="3169920" cy="480060"/>
          </a:xfrm>
          <a:prstGeom prst="rect">
            <a:avLst/>
          </a:prstGeom>
        </p:spPr>
        <p:txBody>
          <a:bodyPr vert="horz" lIns="95491" tIns="47746" rIns="95491" bIns="47746" rtlCol="0" anchor="b"/>
          <a:lstStyle>
            <a:lvl1pPr algn="l" fontAlgn="auto">
              <a:spcBef>
                <a:spcPts val="0"/>
              </a:spcBef>
              <a:spcAft>
                <a:spcPts val="0"/>
              </a:spcAft>
              <a:defRPr sz="1100">
                <a:latin typeface="+mn-lt"/>
                <a:ea typeface="+mn-ea"/>
              </a:defRPr>
            </a:lvl1pPr>
          </a:lstStyle>
          <a:p>
            <a:pPr>
              <a:defRPr/>
            </a:pPr>
            <a:endParaRPr lang="en-US" dirty="0"/>
          </a:p>
        </p:txBody>
      </p:sp>
      <p:sp>
        <p:nvSpPr>
          <p:cNvPr id="7" name="Slide Number Placeholder 6"/>
          <p:cNvSpPr>
            <a:spLocks noGrp="1"/>
          </p:cNvSpPr>
          <p:nvPr>
            <p:ph type="sldNum" sz="quarter" idx="5"/>
          </p:nvPr>
        </p:nvSpPr>
        <p:spPr>
          <a:xfrm>
            <a:off x="4143587" y="9119473"/>
            <a:ext cx="3169920" cy="480060"/>
          </a:xfrm>
          <a:prstGeom prst="rect">
            <a:avLst/>
          </a:prstGeom>
        </p:spPr>
        <p:txBody>
          <a:bodyPr vert="horz" wrap="square" lIns="95491" tIns="47746" rIns="95491" bIns="47746" numCol="1" anchor="b" anchorCtr="0" compatLnSpc="1">
            <a:prstTxWarp prst="textNoShape">
              <a:avLst/>
            </a:prstTxWarp>
          </a:bodyPr>
          <a:lstStyle>
            <a:lvl1pPr algn="r">
              <a:defRPr sz="1100">
                <a:latin typeface="Calibri" charset="0"/>
              </a:defRPr>
            </a:lvl1pPr>
          </a:lstStyle>
          <a:p>
            <a:pPr>
              <a:defRPr/>
            </a:pPr>
            <a:fld id="{47D5DE91-023F-47C9-ACC7-9255E1A8A25E}"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a:lnSpc>
                <a:spcPct val="95000"/>
              </a:lnSpc>
            </a:pPr>
            <a:endParaRPr lang="en-US" sz="1100"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6115198" cy="4320540"/>
          </a:xfrm>
        </p:spPr>
        <p:txBody>
          <a:bodyPr>
            <a:noAutofit/>
          </a:bodyPr>
          <a:lstStyle/>
          <a:p>
            <a:pPr lvl="0"/>
            <a:endParaRPr lang="en-US" dirty="0"/>
          </a:p>
        </p:txBody>
      </p:sp>
      <p:sp>
        <p:nvSpPr>
          <p:cNvPr id="4" name="Slide Number Placeholder 3"/>
          <p:cNvSpPr>
            <a:spLocks noGrp="1"/>
          </p:cNvSpPr>
          <p:nvPr>
            <p:ph type="sldNum" sz="quarter" idx="10"/>
          </p:nvPr>
        </p:nvSpPr>
        <p:spPr/>
        <p:txBody>
          <a:bodyPr/>
          <a:lstStyle/>
          <a:p>
            <a:pPr>
              <a:defRPr/>
            </a:pPr>
            <a:fld id="{47D5DE91-023F-47C9-ACC7-9255E1A8A25E}" type="slidenum">
              <a:rPr lang="en-US" smtClean="0"/>
              <a:pPr>
                <a:defRPr/>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945E1EE-F825-4DC3-AB2B-5289EFAEFEA1}" type="datetime1">
              <a:rPr lang="en-US" smtClean="0"/>
              <a:pPr>
                <a:defRPr/>
              </a:pPr>
              <a:t>9/9/2011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210A10E-8367-4CE3-8F25-7B418E7F946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1D59E11-1975-4CA6-9E4B-153285FB05FE}" type="datetime1">
              <a:rPr lang="en-US" smtClean="0"/>
              <a:pPr>
                <a:defRPr/>
              </a:pPr>
              <a:t>9/9/2011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D574171-43C4-4B55-8F8E-BC604BA612DE}"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7A6F7084-2661-4591-A0BC-38DC51FA03C1}" type="datetime1">
              <a:rPr lang="en-US" smtClean="0"/>
              <a:pPr>
                <a:defRPr/>
              </a:pPr>
              <a:t>9/9/2011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6817681-A5B3-4741-A665-80EA7555BBCF}"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71D29050-B49C-4BA4-8CB7-F22246AB4F02}" type="datetime1">
              <a:rPr lang="en-US" smtClean="0"/>
              <a:pPr>
                <a:defRPr/>
              </a:pPr>
              <a:t>9/9/2011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8BA5563-EB4D-4B95-A50F-D588D6C16B3B}"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D07B58EA-C308-4164-86DF-5E684BE69100}" type="datetime1">
              <a:rPr lang="en-US" smtClean="0"/>
              <a:pPr>
                <a:defRPr/>
              </a:pPr>
              <a:t>9/9/2011</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93BE0D1-91DB-4A3A-AC89-C5B9F29EC889}"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298BD3C-B53F-4298-93F2-BA313735F315}" type="datetime1">
              <a:rPr lang="en-US" smtClean="0"/>
              <a:pPr>
                <a:defRPr/>
              </a:pPr>
              <a:t>9/9/2011</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53C51B52-5BCB-4B4C-8C8D-86E03D7600D8}"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F200EE-2B59-4FE2-96EB-98F6EB2D1D6A}" type="datetime1">
              <a:rPr lang="en-US" smtClean="0"/>
              <a:pPr>
                <a:defRPr/>
              </a:pPr>
              <a:t>9/9/2011</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13E88C97-C3CF-47FC-B1B1-BE87CAD52B13}"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558E911-65B9-4014-92A7-B239AD473CAD}" type="datetime1">
              <a:rPr lang="en-US" smtClean="0"/>
              <a:pPr>
                <a:defRPr/>
              </a:pPr>
              <a:t>9/9/2011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A5DA339-DFBC-4E46-A89E-BB1C6ED289E2}"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9CDEF490-0CA5-4002-8B33-DEED5E745DDA}" type="datetime1">
              <a:rPr lang="en-US" smtClean="0"/>
              <a:pPr>
                <a:defRPr/>
              </a:pPr>
              <a:t>9/9/2011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4D9B841B-8024-4B74-BA61-C27017D00527}"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834753A2-1664-4C32-80A7-08AD21303668}" type="datetime1">
              <a:rPr lang="en-US" smtClean="0"/>
              <a:pPr>
                <a:defRPr/>
              </a:pPr>
              <a:t>9/9/2011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CFDF07C-8D86-4F8F-81A6-255ECCA68459}"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4D9F038-D204-40D1-A5CE-A827E93AB4CA}" type="datetime1">
              <a:rPr lang="en-US" smtClean="0"/>
              <a:pPr>
                <a:defRPr/>
              </a:pPr>
              <a:t>9/9/2011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CED4DF56-42E7-48B1-81BB-08306DEBF4A7}"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fontAlgn="auto">
              <a:spcBef>
                <a:spcPts val="0"/>
              </a:spcBef>
              <a:spcAft>
                <a:spcPts val="0"/>
              </a:spcAft>
            </a:pPr>
            <a:fld id="{C15A7C7F-63BA-427A-A1E4-770A440E4F50}" type="datetimeFigureOut">
              <a:rPr lang="en-US" smtClean="0">
                <a:solidFill>
                  <a:prstClr val="black"/>
                </a:solidFill>
                <a:latin typeface="Calibri"/>
                <a:ea typeface="+mn-ea"/>
              </a:rPr>
              <a:pPr defTabSz="914400" fontAlgn="auto">
                <a:spcBef>
                  <a:spcPts val="0"/>
                </a:spcBef>
                <a:spcAft>
                  <a:spcPts val="0"/>
                </a:spcAft>
              </a:pPr>
              <a:t>9/9/2011</a:t>
            </a:fld>
            <a:endParaRPr lang="en-US">
              <a:solidFill>
                <a:prstClr val="black"/>
              </a:solidFill>
              <a:latin typeface="Calibri"/>
              <a:ea typeface="+mn-ea"/>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fontAlgn="auto">
              <a:spcBef>
                <a:spcPts val="0"/>
              </a:spcBef>
              <a:spcAft>
                <a:spcPts val="0"/>
              </a:spcAft>
            </a:pPr>
            <a:endParaRPr lang="en-US">
              <a:solidFill>
                <a:prstClr val="black"/>
              </a:solidFill>
              <a:latin typeface="Calibri"/>
              <a:ea typeface="+mn-ea"/>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fontAlgn="auto">
              <a:spcBef>
                <a:spcPts val="0"/>
              </a:spcBef>
              <a:spcAft>
                <a:spcPts val="0"/>
              </a:spcAft>
            </a:pPr>
            <a:fld id="{16C8D602-F806-45C5-9CEB-02C7B2D1F57F}" type="slidenum">
              <a:rPr lang="en-US" smtClean="0">
                <a:solidFill>
                  <a:prstClr val="black"/>
                </a:solidFill>
                <a:latin typeface="Calibri"/>
                <a:ea typeface="+mn-ea"/>
              </a:rPr>
              <a:pPr defTabSz="914400" fontAlgn="auto">
                <a:spcBef>
                  <a:spcPts val="0"/>
                </a:spcBef>
                <a:spcAft>
                  <a:spcPts val="0"/>
                </a:spcAft>
              </a:pPr>
              <a:t>‹#›</a:t>
            </a:fld>
            <a:endParaRPr lang="en-US">
              <a:solidFill>
                <a:prstClr val="black"/>
              </a:solidFill>
              <a:latin typeface="Calibri"/>
              <a:ea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60C5559-0319-4BD4-BF62-320E6A9CF921}" type="datetime1">
              <a:rPr lang="en-US" smtClean="0"/>
              <a:pPr>
                <a:defRPr/>
              </a:pPr>
              <a:t>9/9/2011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5D631DC-EBF7-40D0-8D7B-F38C9411B91F}"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8000" t="32000" r="-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143000"/>
          </a:xfrm>
          <a:prstGeom prst="rect">
            <a:avLst/>
          </a:prstGeom>
          <a:solidFill>
            <a:srgbClr val="254163"/>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descr="DOT Seal (without words)-01.png"/>
          <p:cNvPicPr>
            <a:picLocks noChangeAspect="1"/>
          </p:cNvPicPr>
          <p:nvPr/>
        </p:nvPicPr>
        <p:blipFill>
          <a:blip r:embed="rId4" cstate="print"/>
          <a:stretch>
            <a:fillRect/>
          </a:stretch>
        </p:blipFill>
        <p:spPr>
          <a:xfrm>
            <a:off x="8602125" y="6324600"/>
            <a:ext cx="465675" cy="457200"/>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Lst>
  <p:txStyles>
    <p:titleStyle>
      <a:lvl1pPr algn="ctr" defTabSz="914400" rtl="0" eaLnBrk="1" latinLnBrk="0" hangingPunct="1">
        <a:spcBef>
          <a:spcPct val="0"/>
        </a:spcBef>
        <a:buNone/>
        <a:defRPr sz="4400" kern="1200">
          <a:solidFill>
            <a:schemeClr val="bg1"/>
          </a:solidFill>
          <a:latin typeface="Century Schoolbook"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4442"/>
            <a:ext cx="9144000" cy="2551113"/>
          </a:xfrm>
        </p:spPr>
        <p:txBody>
          <a:bodyPr rtlCol="0">
            <a:normAutofit fontScale="90000"/>
          </a:bodyPr>
          <a:lstStyle/>
          <a:p>
            <a:pPr>
              <a:defRPr/>
            </a:pPr>
            <a:r>
              <a:rPr lang="en-US" dirty="0" smtClean="0">
                <a:effectLst>
                  <a:outerShdw blurRad="50800" dist="38100" dir="2700000">
                    <a:schemeClr val="tx1">
                      <a:lumMod val="65000"/>
                      <a:lumOff val="35000"/>
                      <a:alpha val="43000"/>
                    </a:schemeClr>
                  </a:outerShdw>
                </a:effectLst>
              </a:rPr>
              <a:t>FY 2011 TPB TIGER Grant Application </a:t>
            </a:r>
            <a:br>
              <a:rPr lang="en-US" dirty="0" smtClean="0">
                <a:effectLst>
                  <a:outerShdw blurRad="50800" dist="38100" dir="2700000">
                    <a:schemeClr val="tx1">
                      <a:lumMod val="65000"/>
                      <a:lumOff val="35000"/>
                      <a:alpha val="43000"/>
                    </a:schemeClr>
                  </a:outerShdw>
                </a:effectLst>
              </a:rPr>
            </a:br>
            <a:r>
              <a:rPr lang="en-US" dirty="0" smtClean="0">
                <a:effectLst>
                  <a:outerShdw blurRad="50800" dist="38100" dir="2700000">
                    <a:schemeClr val="tx1">
                      <a:lumMod val="65000"/>
                      <a:lumOff val="35000"/>
                      <a:alpha val="43000"/>
                    </a:schemeClr>
                  </a:outerShdw>
                </a:effectLst>
              </a:rPr>
              <a:t/>
            </a:r>
            <a:br>
              <a:rPr lang="en-US" dirty="0" smtClean="0">
                <a:effectLst>
                  <a:outerShdw blurRad="50800" dist="38100" dir="2700000">
                    <a:schemeClr val="tx1">
                      <a:lumMod val="65000"/>
                      <a:lumOff val="35000"/>
                      <a:alpha val="43000"/>
                    </a:schemeClr>
                  </a:outerShdw>
                </a:effectLst>
              </a:rPr>
            </a:br>
            <a:r>
              <a:rPr lang="en-US" dirty="0" smtClean="0">
                <a:effectLst>
                  <a:outerShdw blurRad="50800" dist="38100" dir="2700000">
                    <a:schemeClr val="tx1">
                      <a:lumMod val="65000"/>
                      <a:lumOff val="35000"/>
                      <a:alpha val="43000"/>
                    </a:schemeClr>
                  </a:outerShdw>
                </a:effectLst>
              </a:rPr>
              <a:t/>
            </a:r>
            <a:br>
              <a:rPr lang="en-US" dirty="0" smtClean="0">
                <a:effectLst>
                  <a:outerShdw blurRad="50800" dist="38100" dir="2700000">
                    <a:schemeClr val="tx1">
                      <a:lumMod val="65000"/>
                      <a:lumOff val="35000"/>
                      <a:alpha val="43000"/>
                    </a:schemeClr>
                  </a:outerShdw>
                </a:effectLst>
              </a:rPr>
            </a:br>
            <a:r>
              <a:rPr lang="en-US" dirty="0" smtClean="0">
                <a:effectLst>
                  <a:outerShdw blurRad="50800" dist="38100" dir="2700000">
                    <a:schemeClr val="tx1">
                      <a:lumMod val="65000"/>
                      <a:lumOff val="35000"/>
                      <a:alpha val="43000"/>
                    </a:schemeClr>
                  </a:outerShdw>
                </a:effectLst>
              </a:rPr>
              <a:t/>
            </a:r>
            <a:br>
              <a:rPr lang="en-US" dirty="0" smtClean="0">
                <a:effectLst>
                  <a:outerShdw blurRad="50800" dist="38100" dir="2700000">
                    <a:schemeClr val="tx1">
                      <a:lumMod val="65000"/>
                      <a:lumOff val="35000"/>
                      <a:alpha val="43000"/>
                    </a:schemeClr>
                  </a:outerShdw>
                </a:effectLst>
              </a:rPr>
            </a:br>
            <a:r>
              <a:rPr lang="en-US" dirty="0" smtClean="0">
                <a:effectLst>
                  <a:outerShdw blurRad="50800" dist="38100" dir="2700000">
                    <a:schemeClr val="tx1">
                      <a:lumMod val="65000"/>
                      <a:lumOff val="35000"/>
                      <a:alpha val="43000"/>
                    </a:schemeClr>
                  </a:outerShdw>
                </a:effectLst>
              </a:rPr>
              <a:t/>
            </a:r>
            <a:br>
              <a:rPr lang="en-US" dirty="0" smtClean="0">
                <a:effectLst>
                  <a:outerShdw blurRad="50800" dist="38100" dir="2700000">
                    <a:schemeClr val="tx1">
                      <a:lumMod val="65000"/>
                      <a:lumOff val="35000"/>
                      <a:alpha val="43000"/>
                    </a:schemeClr>
                  </a:outerShdw>
                </a:effectLst>
              </a:rPr>
            </a:br>
            <a:r>
              <a:rPr lang="en-US" dirty="0" smtClean="0">
                <a:effectLst>
                  <a:outerShdw blurRad="50800" dist="38100" dir="2700000">
                    <a:schemeClr val="tx1">
                      <a:lumMod val="65000"/>
                      <a:lumOff val="35000"/>
                      <a:alpha val="43000"/>
                    </a:schemeClr>
                  </a:outerShdw>
                </a:effectLst>
              </a:rPr>
              <a:t>TPB Technical Committee</a:t>
            </a:r>
            <a:endParaRPr lang="en-US" dirty="0" smtClean="0">
              <a:effectLst>
                <a:outerShdw blurRad="50800" dist="38100" dir="2700000">
                  <a:schemeClr val="tx1">
                    <a:lumMod val="65000"/>
                    <a:lumOff val="35000"/>
                    <a:alpha val="43000"/>
                  </a:schemeClr>
                </a:outerShdw>
              </a:effectLst>
              <a:ea typeface="+mj-ea"/>
            </a:endParaRPr>
          </a:p>
        </p:txBody>
      </p:sp>
      <p:sp>
        <p:nvSpPr>
          <p:cNvPr id="3" name="Subtitle 2"/>
          <p:cNvSpPr>
            <a:spLocks noGrp="1"/>
          </p:cNvSpPr>
          <p:nvPr>
            <p:ph type="subTitle" idx="1"/>
          </p:nvPr>
        </p:nvSpPr>
        <p:spPr>
          <a:xfrm>
            <a:off x="1" y="3635375"/>
            <a:ext cx="9144000" cy="2971800"/>
          </a:xfrm>
        </p:spPr>
        <p:txBody>
          <a:bodyPr rtlCol="0">
            <a:normAutofit/>
          </a:bodyPr>
          <a:lstStyle/>
          <a:p>
            <a:pPr eaLnBrk="1" fontAlgn="auto" hangingPunct="1">
              <a:spcAft>
                <a:spcPts val="0"/>
              </a:spcAft>
              <a:buFont typeface="Arial"/>
              <a:buNone/>
              <a:defRPr/>
            </a:pPr>
            <a:endParaRPr lang="en-US" dirty="0" smtClean="0">
              <a:solidFill>
                <a:schemeClr val="tx1"/>
              </a:solidFill>
              <a:ea typeface="+mn-ea"/>
            </a:endParaRPr>
          </a:p>
          <a:p>
            <a:pPr eaLnBrk="1" fontAlgn="auto" hangingPunct="1">
              <a:spcAft>
                <a:spcPts val="0"/>
              </a:spcAft>
              <a:buFont typeface="Arial"/>
              <a:buNone/>
              <a:defRPr/>
            </a:pPr>
            <a:endParaRPr lang="en-US" dirty="0" smtClean="0">
              <a:solidFill>
                <a:schemeClr val="tx1"/>
              </a:solidFill>
              <a:ea typeface="+mn-ea"/>
            </a:endParaRPr>
          </a:p>
          <a:p>
            <a:pPr eaLnBrk="1" fontAlgn="auto" hangingPunct="1">
              <a:spcAft>
                <a:spcPts val="0"/>
              </a:spcAft>
              <a:buFont typeface="Arial"/>
              <a:buNone/>
              <a:defRPr/>
            </a:pPr>
            <a:r>
              <a:rPr lang="en-US" dirty="0" smtClean="0">
                <a:solidFill>
                  <a:schemeClr val="tx1"/>
                </a:solidFill>
              </a:rPr>
              <a:t>Eric Randall</a:t>
            </a:r>
          </a:p>
          <a:p>
            <a:pPr eaLnBrk="1" fontAlgn="auto" hangingPunct="1">
              <a:spcAft>
                <a:spcPts val="0"/>
              </a:spcAft>
              <a:buFont typeface="Arial"/>
              <a:buNone/>
              <a:defRPr/>
            </a:pPr>
            <a:r>
              <a:rPr lang="en-US" dirty="0" smtClean="0">
                <a:solidFill>
                  <a:schemeClr val="tx1"/>
                </a:solidFill>
              </a:rPr>
              <a:t>September 9</a:t>
            </a:r>
            <a:r>
              <a:rPr lang="en-US" dirty="0" smtClean="0">
                <a:solidFill>
                  <a:schemeClr val="tx1"/>
                </a:solidFill>
                <a:ea typeface="+mn-ea"/>
              </a:rPr>
              <a:t>, 2011</a:t>
            </a:r>
          </a:p>
          <a:p>
            <a:pPr eaLnBrk="1" fontAlgn="auto" hangingPunct="1">
              <a:spcAft>
                <a:spcPts val="0"/>
              </a:spcAft>
              <a:buFont typeface="Arial"/>
              <a:buNone/>
              <a:defRPr/>
            </a:pPr>
            <a:endParaRPr lang="en-US" dirty="0" smtClean="0">
              <a:solidFill>
                <a:schemeClr val="tx1"/>
              </a:solidFill>
              <a:ea typeface="+mn-ea"/>
            </a:endParaRPr>
          </a:p>
        </p:txBody>
      </p:sp>
      <p:grpSp>
        <p:nvGrpSpPr>
          <p:cNvPr id="11" name="Group 10"/>
          <p:cNvGrpSpPr/>
          <p:nvPr/>
        </p:nvGrpSpPr>
        <p:grpSpPr>
          <a:xfrm>
            <a:off x="3031184" y="1725110"/>
            <a:ext cx="3063875" cy="1844675"/>
            <a:chOff x="3031184" y="1725110"/>
            <a:chExt cx="3063875" cy="1844675"/>
          </a:xfrm>
        </p:grpSpPr>
        <p:pic>
          <p:nvPicPr>
            <p:cNvPr id="12" name="Picture 2"/>
            <p:cNvPicPr>
              <a:picLocks noChangeAspect="1" noChangeArrowheads="1"/>
            </p:cNvPicPr>
            <p:nvPr/>
          </p:nvPicPr>
          <p:blipFill>
            <a:blip r:embed="rId3" cstate="print"/>
            <a:srcRect/>
            <a:stretch>
              <a:fillRect/>
            </a:stretch>
          </p:blipFill>
          <p:spPr bwMode="auto">
            <a:xfrm>
              <a:off x="3031184" y="1725110"/>
              <a:ext cx="3063875" cy="1844675"/>
            </a:xfrm>
            <a:prstGeom prst="rect">
              <a:avLst/>
            </a:prstGeom>
            <a:noFill/>
            <a:ln w="9525">
              <a:noFill/>
              <a:miter lim="800000"/>
              <a:headEnd/>
              <a:tailEnd/>
            </a:ln>
            <a:effectLst/>
          </p:spPr>
        </p:pic>
        <p:pic>
          <p:nvPicPr>
            <p:cNvPr id="13" name="Picture 12" descr="tigerlogo.png"/>
            <p:cNvPicPr>
              <a:picLocks noChangeAspect="1"/>
            </p:cNvPicPr>
            <p:nvPr/>
          </p:nvPicPr>
          <p:blipFill>
            <a:blip r:embed="rId4"/>
            <a:srcRect l="26230" r="23223" b="77905"/>
            <a:stretch>
              <a:fillRect/>
            </a:stretch>
          </p:blipFill>
          <p:spPr>
            <a:xfrm>
              <a:off x="3941379" y="1892662"/>
              <a:ext cx="1250731" cy="283079"/>
            </a:xfrm>
            <a:prstGeom prst="rect">
              <a:avLst/>
            </a:prstGeom>
          </p:spPr>
        </p:pic>
        <p:pic>
          <p:nvPicPr>
            <p:cNvPr id="14" name="Picture 13" descr="tigerlogo.png"/>
            <p:cNvPicPr>
              <a:picLocks noChangeAspect="1"/>
            </p:cNvPicPr>
            <p:nvPr/>
          </p:nvPicPr>
          <p:blipFill>
            <a:blip r:embed="rId4"/>
            <a:srcRect l="31895" t="90129" r="28602"/>
            <a:stretch>
              <a:fillRect/>
            </a:stretch>
          </p:blipFill>
          <p:spPr>
            <a:xfrm>
              <a:off x="4077770" y="3021111"/>
              <a:ext cx="977462" cy="126468"/>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23806"/>
            <a:ext cx="9144000" cy="1143000"/>
          </a:xfrm>
        </p:spPr>
        <p:txBody>
          <a:bodyPr rtlCol="0">
            <a:noAutofit/>
          </a:bodyPr>
          <a:lstStyle/>
          <a:p>
            <a:pPr eaLnBrk="1" fontAlgn="auto" hangingPunct="1">
              <a:spcAft>
                <a:spcPts val="0"/>
              </a:spcAft>
              <a:defRPr/>
            </a:pPr>
            <a:r>
              <a:rPr lang="en-US" sz="4000" dirty="0" smtClean="0">
                <a:effectLst>
                  <a:outerShdw blurRad="50800" dist="38100" dir="2700000">
                    <a:schemeClr val="tx1">
                      <a:lumMod val="65000"/>
                      <a:lumOff val="35000"/>
                      <a:alpha val="43000"/>
                    </a:schemeClr>
                  </a:outerShdw>
                </a:effectLst>
              </a:rPr>
              <a:t>Agenda &amp; Structure of Presentation</a:t>
            </a:r>
            <a:endParaRPr lang="en-US" sz="40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457199" y="1270255"/>
            <a:ext cx="8536329" cy="5347523"/>
          </a:xfrm>
        </p:spPr>
        <p:txBody>
          <a:bodyPr>
            <a:noAutofit/>
          </a:bodyPr>
          <a:lstStyle/>
          <a:p>
            <a:pPr marL="457200" indent="-457200">
              <a:lnSpc>
                <a:spcPct val="90000"/>
              </a:lnSpc>
              <a:buFont typeface="+mj-lt"/>
              <a:buAutoNum type="arabicPeriod"/>
            </a:pPr>
            <a:r>
              <a:rPr lang="en-US" sz="2800" dirty="0" smtClean="0"/>
              <a:t>FY 2011 TIGER Grant Program</a:t>
            </a:r>
          </a:p>
          <a:p>
            <a:pPr marL="457200" indent="-457200">
              <a:lnSpc>
                <a:spcPct val="90000"/>
              </a:lnSpc>
              <a:buFont typeface="+mj-lt"/>
              <a:buAutoNum type="arabicPeriod"/>
            </a:pPr>
            <a:r>
              <a:rPr lang="en-US" sz="2800" dirty="0" smtClean="0"/>
              <a:t>Review of </a:t>
            </a:r>
            <a:r>
              <a:rPr lang="en-US" sz="2800" dirty="0" err="1" smtClean="0"/>
              <a:t>TPB’s</a:t>
            </a:r>
            <a:r>
              <a:rPr lang="en-US" sz="2800" dirty="0" smtClean="0"/>
              <a:t> Concept for the FY 2011 TIGER Grant</a:t>
            </a:r>
          </a:p>
          <a:p>
            <a:pPr marL="457200" indent="-457200" eaLnBrk="1" hangingPunct="1">
              <a:lnSpc>
                <a:spcPct val="90000"/>
              </a:lnSpc>
              <a:buFont typeface="+mj-lt"/>
              <a:buAutoNum type="arabicPeriod"/>
            </a:pPr>
            <a:r>
              <a:rPr lang="en-US" sz="2800" dirty="0" smtClean="0"/>
              <a:t>USDOT Guidance on Grant Proposals</a:t>
            </a:r>
          </a:p>
          <a:p>
            <a:pPr marL="457200" indent="-457200" eaLnBrk="1" hangingPunct="1">
              <a:lnSpc>
                <a:spcPct val="90000"/>
              </a:lnSpc>
              <a:buFont typeface="+mj-lt"/>
              <a:buAutoNum type="arabicPeriod"/>
            </a:pPr>
            <a:r>
              <a:rPr lang="en-US" sz="2800" dirty="0" smtClean="0"/>
              <a:t>Review of Proposed Projects</a:t>
            </a:r>
          </a:p>
          <a:p>
            <a:pPr marL="457200" indent="-457200" eaLnBrk="1" hangingPunct="1">
              <a:lnSpc>
                <a:spcPct val="90000"/>
              </a:lnSpc>
              <a:buFont typeface="+mj-lt"/>
              <a:buAutoNum type="arabicPeriod"/>
            </a:pPr>
            <a:r>
              <a:rPr lang="en-US" sz="2800" dirty="0" smtClean="0"/>
              <a:t>Timeline / Next Steps </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2</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23806"/>
            <a:ext cx="9144000" cy="1143000"/>
          </a:xfrm>
        </p:spPr>
        <p:txBody>
          <a:bodyPr rtlCol="0">
            <a:noAutofit/>
          </a:bodyPr>
          <a:lstStyle/>
          <a:p>
            <a:pPr eaLnBrk="1" fontAlgn="auto" hangingPunct="1">
              <a:spcAft>
                <a:spcPts val="0"/>
              </a:spcAft>
              <a:defRPr/>
            </a:pPr>
            <a:r>
              <a:rPr lang="en-US" sz="4000" dirty="0" smtClean="0">
                <a:effectLst>
                  <a:outerShdw blurRad="50800" dist="38100" dir="2700000">
                    <a:schemeClr val="tx1">
                      <a:lumMod val="65000"/>
                      <a:lumOff val="35000"/>
                      <a:alpha val="43000"/>
                    </a:schemeClr>
                  </a:outerShdw>
                </a:effectLst>
              </a:rPr>
              <a:t>FY 2011 TIGER Discretionary Grant Program</a:t>
            </a:r>
            <a:endParaRPr lang="en-US" sz="40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457199" y="1270255"/>
            <a:ext cx="8536329" cy="5347523"/>
          </a:xfrm>
        </p:spPr>
        <p:txBody>
          <a:bodyPr>
            <a:noAutofit/>
          </a:bodyPr>
          <a:lstStyle/>
          <a:p>
            <a:pPr eaLnBrk="1" hangingPunct="1">
              <a:lnSpc>
                <a:spcPct val="90000"/>
              </a:lnSpc>
            </a:pPr>
            <a:r>
              <a:rPr lang="en-US" sz="2800" spc="-60" dirty="0" smtClean="0"/>
              <a:t>Notice of Funding Availability (</a:t>
            </a:r>
            <a:r>
              <a:rPr lang="en-US" sz="2800" spc="-60" dirty="0" err="1" smtClean="0"/>
              <a:t>NOFA</a:t>
            </a:r>
            <a:r>
              <a:rPr lang="en-US" sz="2800" spc="-60" dirty="0" smtClean="0"/>
              <a:t>) published July 1.</a:t>
            </a:r>
          </a:p>
          <a:p>
            <a:pPr lvl="1">
              <a:lnSpc>
                <a:spcPct val="90000"/>
              </a:lnSpc>
              <a:spcBef>
                <a:spcPts val="600"/>
              </a:spcBef>
            </a:pPr>
            <a:r>
              <a:rPr lang="en-US" sz="2400" dirty="0" smtClean="0"/>
              <a:t>Pre-application due: October 3</a:t>
            </a:r>
          </a:p>
          <a:p>
            <a:pPr lvl="1">
              <a:lnSpc>
                <a:spcPct val="90000"/>
              </a:lnSpc>
              <a:spcBef>
                <a:spcPts val="600"/>
              </a:spcBef>
            </a:pPr>
            <a:r>
              <a:rPr lang="en-US" sz="2400" dirty="0" smtClean="0"/>
              <a:t>Application: October 31</a:t>
            </a:r>
          </a:p>
          <a:p>
            <a:pPr lvl="1">
              <a:lnSpc>
                <a:spcPct val="90000"/>
              </a:lnSpc>
              <a:spcBef>
                <a:spcPts val="0"/>
              </a:spcBef>
            </a:pPr>
            <a:endParaRPr lang="en-US" sz="2400" dirty="0" smtClean="0"/>
          </a:p>
          <a:p>
            <a:pPr>
              <a:lnSpc>
                <a:spcPct val="90000"/>
              </a:lnSpc>
              <a:spcBef>
                <a:spcPts val="0"/>
              </a:spcBef>
            </a:pPr>
            <a:r>
              <a:rPr lang="en-US" sz="2800" spc="-60" dirty="0" smtClean="0"/>
              <a:t>Eligible Projects</a:t>
            </a:r>
          </a:p>
          <a:p>
            <a:pPr lvl="1">
              <a:lnSpc>
                <a:spcPct val="90000"/>
              </a:lnSpc>
              <a:spcBef>
                <a:spcPts val="600"/>
              </a:spcBef>
            </a:pPr>
            <a:r>
              <a:rPr lang="en-US" sz="2400" dirty="0" smtClean="0"/>
              <a:t>Capital improvements that are ready for implementation</a:t>
            </a:r>
          </a:p>
          <a:p>
            <a:pPr lvl="1">
              <a:lnSpc>
                <a:spcPct val="90000"/>
              </a:lnSpc>
              <a:spcBef>
                <a:spcPts val="600"/>
              </a:spcBef>
            </a:pPr>
            <a:r>
              <a:rPr lang="en-US" sz="2400" dirty="0" smtClean="0"/>
              <a:t>“the result of a planning process which coordinated transportation and land use planning decisions and encouraged community participation.”</a:t>
            </a:r>
          </a:p>
          <a:p>
            <a:pPr lvl="1">
              <a:lnSpc>
                <a:spcPct val="90000"/>
              </a:lnSpc>
              <a:spcBef>
                <a:spcPts val="600"/>
              </a:spcBef>
            </a:pPr>
            <a:r>
              <a:rPr lang="en-US" sz="2400" dirty="0" smtClean="0"/>
              <a:t>“demonstrate strong collaboration among a broad range of participants.”</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3</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511" y="184948"/>
            <a:ext cx="8521831" cy="1143000"/>
          </a:xfrm>
        </p:spPr>
        <p:txBody>
          <a:bodyPr rtlCol="0">
            <a:noAutofit/>
          </a:bodyPr>
          <a:lstStyle/>
          <a:p>
            <a:pPr>
              <a:defRPr/>
            </a:pPr>
            <a:r>
              <a:rPr lang="en-US" sz="3600" dirty="0" smtClean="0">
                <a:effectLst>
                  <a:outerShdw blurRad="50800" dist="38100" dir="2700000">
                    <a:schemeClr val="tx1">
                      <a:lumMod val="65000"/>
                      <a:lumOff val="35000"/>
                      <a:alpha val="43000"/>
                    </a:schemeClr>
                  </a:outerShdw>
                </a:effectLst>
              </a:rPr>
              <a:t>Criteria for the  </a:t>
            </a:r>
            <a:br>
              <a:rPr lang="en-US" sz="3600" dirty="0" smtClean="0">
                <a:effectLst>
                  <a:outerShdw blurRad="50800" dist="38100" dir="2700000">
                    <a:schemeClr val="tx1">
                      <a:lumMod val="65000"/>
                      <a:lumOff val="35000"/>
                      <a:alpha val="43000"/>
                    </a:schemeClr>
                  </a:outerShdw>
                </a:effectLst>
              </a:rPr>
            </a:br>
            <a:r>
              <a:rPr lang="en-US" sz="3600" dirty="0" smtClean="0">
                <a:effectLst>
                  <a:outerShdw blurRad="50800" dist="38100" dir="2700000">
                    <a:schemeClr val="tx1">
                      <a:lumMod val="65000"/>
                      <a:lumOff val="35000"/>
                      <a:alpha val="43000"/>
                    </a:schemeClr>
                  </a:outerShdw>
                </a:effectLst>
              </a:rPr>
              <a:t>Selection of Projects to Include in the </a:t>
            </a:r>
            <a:r>
              <a:rPr lang="en-US" sz="3600" dirty="0" err="1" smtClean="0">
                <a:effectLst>
                  <a:outerShdw blurRad="50800" dist="38100" dir="2700000">
                    <a:schemeClr val="tx1">
                      <a:lumMod val="65000"/>
                      <a:lumOff val="35000"/>
                      <a:alpha val="43000"/>
                    </a:schemeClr>
                  </a:outerShdw>
                </a:effectLst>
              </a:rPr>
              <a:t>TPB’s</a:t>
            </a:r>
            <a:r>
              <a:rPr lang="en-US" sz="3600" dirty="0" smtClean="0">
                <a:effectLst>
                  <a:outerShdw blurRad="50800" dist="38100" dir="2700000">
                    <a:schemeClr val="tx1">
                      <a:lumMod val="65000"/>
                      <a:lumOff val="35000"/>
                      <a:alpha val="43000"/>
                    </a:schemeClr>
                  </a:outerShdw>
                </a:effectLst>
              </a:rPr>
              <a:t> FY 2011 TIGER Application</a:t>
            </a:r>
            <a:endParaRPr lang="en-US" sz="36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457199" y="1852050"/>
            <a:ext cx="8536329" cy="4468048"/>
          </a:xfrm>
        </p:spPr>
        <p:txBody>
          <a:bodyPr>
            <a:noAutofit/>
          </a:bodyPr>
          <a:lstStyle/>
          <a:p>
            <a:pPr>
              <a:lnSpc>
                <a:spcPct val="90000"/>
              </a:lnSpc>
              <a:spcBef>
                <a:spcPts val="1200"/>
              </a:spcBef>
            </a:pPr>
            <a:r>
              <a:rPr lang="en-US" sz="2200" dirty="0" smtClean="0"/>
              <a:t>Small-scale, innovative transportation capital projects </a:t>
            </a:r>
          </a:p>
          <a:p>
            <a:pPr lvl="1">
              <a:lnSpc>
                <a:spcPct val="90000"/>
              </a:lnSpc>
              <a:spcBef>
                <a:spcPts val="600"/>
              </a:spcBef>
            </a:pPr>
            <a:r>
              <a:rPr lang="en-US" sz="2200" dirty="0" smtClean="0"/>
              <a:t>Pedestrian, bicycle, streetscape or other circulation improvements to improve access to rail stations (within ½ mile). </a:t>
            </a:r>
          </a:p>
          <a:p>
            <a:pPr lvl="1">
              <a:lnSpc>
                <a:spcPct val="90000"/>
              </a:lnSpc>
              <a:spcBef>
                <a:spcPts val="1200"/>
              </a:spcBef>
            </a:pPr>
            <a:r>
              <a:rPr lang="en-US" sz="2200" dirty="0" smtClean="0"/>
              <a:t>Located in an existing, underutilized, or emerging employment or housing center</a:t>
            </a:r>
          </a:p>
          <a:p>
            <a:pPr lvl="1">
              <a:lnSpc>
                <a:spcPct val="90000"/>
              </a:lnSpc>
              <a:spcBef>
                <a:spcPts val="600"/>
              </a:spcBef>
            </a:pPr>
            <a:r>
              <a:rPr lang="en-US" sz="2200" dirty="0" smtClean="0"/>
              <a:t>Demonstrate support and coordination with development in the center (e.g., including private matching funds).</a:t>
            </a:r>
          </a:p>
          <a:p>
            <a:pPr lvl="1">
              <a:lnSpc>
                <a:spcPct val="90000"/>
              </a:lnSpc>
              <a:spcBef>
                <a:spcPts val="600"/>
              </a:spcBef>
            </a:pPr>
            <a:r>
              <a:rPr lang="en-US" sz="2200" dirty="0" smtClean="0"/>
              <a:t>Balanced regional growth.</a:t>
            </a:r>
          </a:p>
          <a:p>
            <a:pPr lvl="1">
              <a:lnSpc>
                <a:spcPct val="90000"/>
              </a:lnSpc>
              <a:spcBef>
                <a:spcPts val="600"/>
              </a:spcBef>
            </a:pPr>
            <a:r>
              <a:rPr lang="en-US" sz="2200" dirty="0" smtClean="0"/>
              <a:t>Replicable examples that are innovative in design, concept, or implementation. </a:t>
            </a:r>
          </a:p>
          <a:p>
            <a:pPr>
              <a:lnSpc>
                <a:spcPct val="90000"/>
              </a:lnSpc>
              <a:spcBef>
                <a:spcPts val="600"/>
              </a:spcBef>
            </a:pPr>
            <a:r>
              <a:rPr lang="en-US" sz="2200" dirty="0" smtClean="0"/>
              <a:t>Multimodal, multijurisdictional, multi-partnered and difficult to implement under other “modal” funding sources.</a:t>
            </a:r>
          </a:p>
          <a:p>
            <a:pPr lvl="1">
              <a:lnSpc>
                <a:spcPct val="90000"/>
              </a:lnSpc>
              <a:spcBef>
                <a:spcPts val="600"/>
              </a:spcBef>
            </a:pPr>
            <a:endParaRPr lang="en-US" sz="2000" dirty="0" smtClean="0"/>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4</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fontAlgn="auto">
              <a:spcAft>
                <a:spcPts val="0"/>
              </a:spcAft>
              <a:defRPr/>
            </a:pPr>
            <a:r>
              <a:rPr lang="en-US" dirty="0" smtClean="0"/>
              <a:t>Keys to Competitive Applications</a:t>
            </a:r>
            <a:endParaRPr lang="en-US" dirty="0"/>
          </a:p>
        </p:txBody>
      </p:sp>
      <p:sp>
        <p:nvSpPr>
          <p:cNvPr id="3" name="Content Placeholder 2"/>
          <p:cNvSpPr>
            <a:spLocks noGrp="1"/>
          </p:cNvSpPr>
          <p:nvPr>
            <p:ph idx="1"/>
          </p:nvPr>
        </p:nvSpPr>
        <p:spPr>
          <a:xfrm>
            <a:off x="609600" y="1219200"/>
            <a:ext cx="8229600" cy="5334000"/>
          </a:xfrm>
        </p:spPr>
        <p:txBody>
          <a:bodyPr rtlCol="0">
            <a:normAutofit/>
          </a:bodyPr>
          <a:lstStyle/>
          <a:p>
            <a:pPr marL="438912" indent="-320040">
              <a:spcBef>
                <a:spcPts val="0"/>
              </a:spcBef>
              <a:spcAft>
                <a:spcPts val="300"/>
              </a:spcAft>
              <a:defRPr/>
            </a:pPr>
            <a:endParaRPr lang="en-US" dirty="0" smtClean="0"/>
          </a:p>
          <a:p>
            <a:pPr marL="438912" indent="-320040">
              <a:spcBef>
                <a:spcPts val="0"/>
              </a:spcBef>
              <a:spcAft>
                <a:spcPts val="300"/>
              </a:spcAft>
              <a:defRPr/>
            </a:pPr>
            <a:r>
              <a:rPr lang="en-US" dirty="0" smtClean="0"/>
              <a:t>Leveraging Investment / Highly Competitive Projects  </a:t>
            </a:r>
          </a:p>
          <a:p>
            <a:pPr marL="438912" indent="-320040">
              <a:spcBef>
                <a:spcPts val="0"/>
              </a:spcBef>
              <a:spcAft>
                <a:spcPts val="300"/>
              </a:spcAft>
              <a:defRPr/>
            </a:pPr>
            <a:r>
              <a:rPr lang="en-US" dirty="0" smtClean="0"/>
              <a:t>Application Pitfalls </a:t>
            </a:r>
          </a:p>
          <a:p>
            <a:pPr marL="438912" indent="-320040" fontAlgn="auto">
              <a:spcBef>
                <a:spcPts val="0"/>
              </a:spcBef>
              <a:spcAft>
                <a:spcPts val="0"/>
              </a:spcAft>
              <a:buNone/>
              <a:defRPr/>
            </a:pPr>
            <a:endParaRPr lang="en-US"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0" y="-76200"/>
            <a:ext cx="9144000" cy="1143000"/>
          </a:xfrm>
        </p:spPr>
        <p:txBody>
          <a:bodyPr>
            <a:normAutofit fontScale="90000"/>
          </a:bodyPr>
          <a:lstStyle/>
          <a:p>
            <a:pPr fontAlgn="auto">
              <a:spcAft>
                <a:spcPts val="0"/>
              </a:spcAft>
              <a:defRPr/>
            </a:pPr>
            <a:r>
              <a:rPr lang="en-US" dirty="0" smtClean="0"/>
              <a:t>Leveraging Investment / Highly Competitive Projects</a:t>
            </a:r>
            <a:endParaRPr lang="en-US" dirty="0"/>
          </a:p>
        </p:txBody>
      </p:sp>
      <p:sp>
        <p:nvSpPr>
          <p:cNvPr id="13315" name="Rectangle 3"/>
          <p:cNvSpPr>
            <a:spLocks noGrp="1" noChangeArrowheads="1"/>
          </p:cNvSpPr>
          <p:nvPr>
            <p:ph idx="1"/>
          </p:nvPr>
        </p:nvSpPr>
        <p:spPr>
          <a:xfrm>
            <a:off x="228600" y="1172016"/>
            <a:ext cx="8686800" cy="4953000"/>
          </a:xfrm>
        </p:spPr>
        <p:txBody>
          <a:bodyPr>
            <a:noAutofit/>
          </a:bodyPr>
          <a:lstStyle/>
          <a:p>
            <a:pPr>
              <a:spcBef>
                <a:spcPts val="0"/>
              </a:spcBef>
              <a:spcAft>
                <a:spcPts val="600"/>
              </a:spcAft>
            </a:pPr>
            <a:r>
              <a:rPr lang="en-US" sz="2400" dirty="0" smtClean="0"/>
              <a:t>Matching state and local funds with private funds helps demonstrate commitment = more competitive</a:t>
            </a:r>
          </a:p>
          <a:p>
            <a:pPr lvl="1">
              <a:spcBef>
                <a:spcPts val="0"/>
              </a:spcBef>
              <a:spcAft>
                <a:spcPts val="600"/>
              </a:spcAft>
            </a:pPr>
            <a:r>
              <a:rPr lang="en-US" sz="2000" dirty="0" smtClean="0"/>
              <a:t>First round: TIGER grantees delivered $4.5 billion in matching funding for TIGER’s $1.5 billion</a:t>
            </a:r>
          </a:p>
          <a:p>
            <a:pPr>
              <a:spcBef>
                <a:spcPts val="600"/>
              </a:spcBef>
              <a:spcAft>
                <a:spcPts val="1200"/>
              </a:spcAft>
            </a:pPr>
            <a:r>
              <a:rPr lang="en-US" sz="2400" dirty="0" smtClean="0"/>
              <a:t>Projects that are ready to move to construction quickly are given priority</a:t>
            </a:r>
          </a:p>
          <a:p>
            <a:pPr>
              <a:spcBef>
                <a:spcPts val="0"/>
              </a:spcBef>
              <a:spcAft>
                <a:spcPts val="600"/>
              </a:spcAft>
            </a:pPr>
            <a:r>
              <a:rPr lang="en-US" sz="2400" dirty="0" smtClean="0"/>
              <a:t>Multimodal projects, coordinated investment from other sources and programs</a:t>
            </a:r>
          </a:p>
          <a:p>
            <a:pPr lvl="1">
              <a:spcBef>
                <a:spcPts val="0"/>
              </a:spcBef>
              <a:spcAft>
                <a:spcPts val="600"/>
              </a:spcAft>
            </a:pPr>
            <a:r>
              <a:rPr lang="en-US" sz="2000" dirty="0" smtClean="0"/>
              <a:t>New partnerships, multi-jurisdictional cooperation</a:t>
            </a:r>
          </a:p>
          <a:p>
            <a:pPr lvl="1">
              <a:spcBef>
                <a:spcPts val="0"/>
              </a:spcBef>
              <a:spcAft>
                <a:spcPts val="600"/>
              </a:spcAft>
            </a:pPr>
            <a:r>
              <a:rPr lang="en-US" sz="2000" dirty="0" smtClean="0"/>
              <a:t>Public-private partnerships</a:t>
            </a:r>
          </a:p>
          <a:p>
            <a:pPr lvl="1">
              <a:spcBef>
                <a:spcPts val="0"/>
              </a:spcBef>
              <a:spcAft>
                <a:spcPts val="600"/>
              </a:spcAft>
            </a:pPr>
            <a:r>
              <a:rPr lang="en-US" sz="2000" dirty="0" smtClean="0"/>
              <a:t>Support key national priorities</a:t>
            </a:r>
          </a:p>
          <a:p>
            <a:pPr lvl="1">
              <a:spcBef>
                <a:spcPts val="0"/>
              </a:spcBef>
              <a:spcAft>
                <a:spcPts val="600"/>
              </a:spcAft>
            </a:pPr>
            <a:r>
              <a:rPr lang="en-US" sz="2000" dirty="0" smtClean="0"/>
              <a:t>Non-traditional or hard to fund projects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144000" cy="1143000"/>
          </a:xfrm>
        </p:spPr>
        <p:txBody>
          <a:bodyPr/>
          <a:lstStyle/>
          <a:p>
            <a:pPr algn="l" fontAlgn="auto">
              <a:spcAft>
                <a:spcPts val="0"/>
              </a:spcAft>
              <a:defRPr/>
            </a:pPr>
            <a:r>
              <a:rPr lang="en-US" dirty="0" smtClean="0"/>
              <a:t> Application Pitfalls</a:t>
            </a:r>
            <a:endParaRPr lang="en-US" dirty="0"/>
          </a:p>
        </p:txBody>
      </p:sp>
      <p:sp>
        <p:nvSpPr>
          <p:cNvPr id="19459" name="Rectangle 3"/>
          <p:cNvSpPr>
            <a:spLocks noGrp="1" noChangeArrowheads="1"/>
          </p:cNvSpPr>
          <p:nvPr>
            <p:ph idx="1"/>
          </p:nvPr>
        </p:nvSpPr>
        <p:spPr>
          <a:xfrm>
            <a:off x="228600" y="1383368"/>
            <a:ext cx="8915400" cy="4800600"/>
          </a:xfrm>
        </p:spPr>
        <p:txBody>
          <a:bodyPr>
            <a:normAutofit/>
          </a:bodyPr>
          <a:lstStyle/>
          <a:p>
            <a:pPr>
              <a:spcBef>
                <a:spcPts val="0"/>
              </a:spcBef>
              <a:spcAft>
                <a:spcPts val="1600"/>
              </a:spcAft>
            </a:pPr>
            <a:r>
              <a:rPr lang="en-US" sz="2800" dirty="0" smtClean="0"/>
              <a:t>Public-private projects must demonstrate significant public benefits</a:t>
            </a:r>
          </a:p>
          <a:p>
            <a:pPr>
              <a:spcAft>
                <a:spcPts val="1000"/>
              </a:spcAft>
            </a:pPr>
            <a:r>
              <a:rPr lang="en-US" sz="2800" dirty="0" smtClean="0"/>
              <a:t>Priorities/outcomes not aligned with selection criteria</a:t>
            </a:r>
          </a:p>
          <a:p>
            <a:pPr>
              <a:spcAft>
                <a:spcPts val="1000"/>
              </a:spcAft>
            </a:pPr>
            <a:r>
              <a:rPr lang="en-US" sz="2800" dirty="0" smtClean="0"/>
              <a:t>Project readiness / where is project in the </a:t>
            </a:r>
            <a:r>
              <a:rPr lang="en-US" sz="2800" dirty="0" err="1" smtClean="0"/>
              <a:t>NEPA</a:t>
            </a:r>
            <a:r>
              <a:rPr lang="en-US" sz="2800" dirty="0" smtClean="0"/>
              <a:t> process </a:t>
            </a:r>
          </a:p>
          <a:p>
            <a:pPr>
              <a:spcAft>
                <a:spcPts val="1000"/>
              </a:spcAft>
            </a:pPr>
            <a:r>
              <a:rPr lang="en-US" sz="2800" dirty="0" smtClean="0"/>
              <a:t>Insufficient matching funds, lack of demonstration</a:t>
            </a:r>
          </a:p>
          <a:p>
            <a:pPr>
              <a:spcAft>
                <a:spcPts val="1000"/>
              </a:spcAft>
            </a:pPr>
            <a:r>
              <a:rPr lang="en-US" sz="2800" dirty="0" smtClean="0"/>
              <a:t>Non-construction requests: O/M assistance, ROW </a:t>
            </a:r>
          </a:p>
          <a:p>
            <a:pPr>
              <a:spcAft>
                <a:spcPts val="1000"/>
              </a:spcAft>
            </a:pPr>
            <a:r>
              <a:rPr lang="en-US" sz="2800" dirty="0" smtClean="0"/>
              <a:t>Grouping unrelated projects</a:t>
            </a:r>
          </a:p>
          <a:p>
            <a:pPr>
              <a:spcAft>
                <a:spcPts val="1000"/>
              </a:spcAft>
            </a:pPr>
            <a:endParaRPr lang="en-US" sz="2800" dirty="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egional Map.jpg"/>
          <p:cNvPicPr>
            <a:picLocks noChangeAspect="1"/>
          </p:cNvPicPr>
          <p:nvPr/>
        </p:nvPicPr>
        <p:blipFill>
          <a:blip r:embed="rId3"/>
          <a:stretch>
            <a:fillRect/>
          </a:stretch>
        </p:blipFill>
        <p:spPr>
          <a:xfrm>
            <a:off x="1417320" y="0"/>
            <a:ext cx="6309360" cy="6858000"/>
          </a:xfrm>
          <a:prstGeom prst="rect">
            <a:avLst/>
          </a:prstGeom>
        </p:spPr>
      </p:pic>
      <p:sp>
        <p:nvSpPr>
          <p:cNvPr id="2" name="Title 1"/>
          <p:cNvSpPr>
            <a:spLocks noGrp="1"/>
          </p:cNvSpPr>
          <p:nvPr>
            <p:ph type="title"/>
          </p:nvPr>
        </p:nvSpPr>
        <p:spPr>
          <a:xfrm>
            <a:off x="2301766" y="274638"/>
            <a:ext cx="4251434" cy="839459"/>
          </a:xfrm>
          <a:solidFill>
            <a:schemeClr val="bg1">
              <a:alpha val="52000"/>
            </a:schemeClr>
          </a:solidFill>
        </p:spPr>
        <p:txBody>
          <a:bodyPr rtlCol="0">
            <a:noAutofit/>
          </a:bodyPr>
          <a:lstStyle/>
          <a:p>
            <a:pPr eaLnBrk="1" fontAlgn="auto" hangingPunct="1">
              <a:spcAft>
                <a:spcPts val="0"/>
              </a:spcAft>
              <a:defRPr/>
            </a:pPr>
            <a:r>
              <a:rPr lang="en-US" sz="4000" dirty="0" smtClean="0">
                <a:effectLst>
                  <a:outerShdw blurRad="50800" dist="38100" dir="2700000">
                    <a:schemeClr val="tx1">
                      <a:lumMod val="65000"/>
                      <a:lumOff val="35000"/>
                      <a:alpha val="43000"/>
                    </a:schemeClr>
                  </a:outerShdw>
                </a:effectLst>
              </a:rPr>
              <a:t>Proposed Projects</a:t>
            </a:r>
            <a:endParaRPr lang="en-US" sz="4000" dirty="0" smtClean="0">
              <a:effectLst>
                <a:outerShdw blurRad="50800" dist="38100" dir="2700000">
                  <a:srgbClr val="000000">
                    <a:alpha val="43000"/>
                  </a:srgbClr>
                </a:outerShdw>
              </a:effectLst>
              <a:ea typeface="+mj-ea"/>
            </a:endParaRP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8</a:t>
            </a:fld>
            <a:endParaRPr lang="en-US" dirty="0" smtClean="0">
              <a:solidFill>
                <a:srgbClr val="000000"/>
              </a:solidFill>
            </a:endParaRPr>
          </a:p>
        </p:txBody>
      </p:sp>
      <p:sp>
        <p:nvSpPr>
          <p:cNvPr id="6" name="5-Point Star 5"/>
          <p:cNvSpPr/>
          <p:nvPr/>
        </p:nvSpPr>
        <p:spPr>
          <a:xfrm>
            <a:off x="7312506" y="2612309"/>
            <a:ext cx="274320" cy="279699"/>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p:cNvSpPr/>
          <p:nvPr/>
        </p:nvSpPr>
        <p:spPr>
          <a:xfrm>
            <a:off x="4288715" y="4473388"/>
            <a:ext cx="274320" cy="279699"/>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5-Point Star 7"/>
          <p:cNvSpPr/>
          <p:nvPr/>
        </p:nvSpPr>
        <p:spPr>
          <a:xfrm>
            <a:off x="3576918" y="1753497"/>
            <a:ext cx="274320" cy="279699"/>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p:cNvSpPr/>
          <p:nvPr/>
        </p:nvSpPr>
        <p:spPr>
          <a:xfrm>
            <a:off x="2210332" y="5753548"/>
            <a:ext cx="274320" cy="279699"/>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5-Point Star 10"/>
          <p:cNvSpPr/>
          <p:nvPr/>
        </p:nvSpPr>
        <p:spPr>
          <a:xfrm>
            <a:off x="4425875" y="2332610"/>
            <a:ext cx="274320" cy="279699"/>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p:cNvSpPr/>
          <p:nvPr/>
        </p:nvSpPr>
        <p:spPr>
          <a:xfrm>
            <a:off x="6130066" y="3286461"/>
            <a:ext cx="274320" cy="279699"/>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5-Point Star 12"/>
          <p:cNvSpPr/>
          <p:nvPr/>
        </p:nvSpPr>
        <p:spPr>
          <a:xfrm>
            <a:off x="5126019" y="3146611"/>
            <a:ext cx="274320" cy="279699"/>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883221" y="6017857"/>
            <a:ext cx="837089" cy="246221"/>
          </a:xfrm>
          <a:prstGeom prst="rect">
            <a:avLst/>
          </a:prstGeom>
          <a:noFill/>
        </p:spPr>
        <p:txBody>
          <a:bodyPr wrap="none" rtlCol="0">
            <a:spAutoFit/>
          </a:bodyPr>
          <a:lstStyle/>
          <a:p>
            <a:r>
              <a:rPr lang="en-US" sz="1000" dirty="0" smtClean="0">
                <a:latin typeface="+mn-lt"/>
              </a:rPr>
              <a:t>VRE Stations</a:t>
            </a:r>
            <a:endParaRPr lang="en-US" sz="1000" dirty="0">
              <a:latin typeface="+mn-lt"/>
            </a:endParaRPr>
          </a:p>
        </p:txBody>
      </p:sp>
      <p:sp>
        <p:nvSpPr>
          <p:cNvPr id="15" name="5-Point Star 14"/>
          <p:cNvSpPr/>
          <p:nvPr/>
        </p:nvSpPr>
        <p:spPr>
          <a:xfrm>
            <a:off x="4700195" y="3299011"/>
            <a:ext cx="274320" cy="279699"/>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3999" cy="1143000"/>
          </a:xfrm>
        </p:spPr>
        <p:txBody>
          <a:bodyPr rtlCol="0">
            <a:noAutofit/>
          </a:bodyPr>
          <a:lstStyle/>
          <a:p>
            <a:pPr>
              <a:defRPr/>
            </a:pPr>
            <a:r>
              <a:rPr lang="en-US" sz="4000" i="1" spc="-60" dirty="0" smtClean="0">
                <a:solidFill>
                  <a:schemeClr val="tx1">
                    <a:lumMod val="50000"/>
                    <a:lumOff val="50000"/>
                  </a:schemeClr>
                </a:solidFill>
                <a:latin typeface="+mn-lt"/>
                <a:ea typeface="+mn-ea"/>
                <a:cs typeface="+mn-cs"/>
              </a:rPr>
              <a:t>City of Bowie (Placeholder)</a:t>
            </a:r>
            <a:br>
              <a:rPr lang="en-US" sz="4000" i="1" spc="-60" dirty="0" smtClean="0">
                <a:solidFill>
                  <a:schemeClr val="tx1">
                    <a:lumMod val="50000"/>
                    <a:lumOff val="50000"/>
                  </a:schemeClr>
                </a:solidFill>
                <a:latin typeface="+mn-lt"/>
                <a:ea typeface="+mn-ea"/>
                <a:cs typeface="+mn-cs"/>
              </a:rPr>
            </a:br>
            <a:r>
              <a:rPr lang="en-US" sz="2800" dirty="0" smtClean="0"/>
              <a:t>The Bowie Heritage Trail</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195210" y="1512954"/>
            <a:ext cx="8377084" cy="5286054"/>
          </a:xfrm>
        </p:spPr>
        <p:txBody>
          <a:bodyPr>
            <a:normAutofit/>
          </a:bodyPr>
          <a:lstStyle/>
          <a:p>
            <a:pPr>
              <a:lnSpc>
                <a:spcPct val="90000"/>
              </a:lnSpc>
            </a:pPr>
            <a:r>
              <a:rPr lang="en-US" sz="2800" dirty="0" smtClean="0"/>
              <a:t>The Bowie Heritage Trail - Completion of the remaining 50 percent engineering plans for Phase 1 in Old Town Bowie and preliminary engineering of a trail underpass of Maryland Route 197, connecting                                         Normal School Road to                                                             the MARC train station.</a:t>
            </a:r>
            <a:endParaRPr lang="en-US" sz="2800" spc="-60" dirty="0" smtClean="0"/>
          </a:p>
          <a:p>
            <a:pPr eaLnBrk="1" hangingPunct="1">
              <a:lnSpc>
                <a:spcPct val="90000"/>
              </a:lnSpc>
              <a:spcBef>
                <a:spcPts val="1200"/>
              </a:spcBef>
            </a:pPr>
            <a:r>
              <a:rPr lang="en-US" sz="2800" spc="-60" dirty="0" smtClean="0"/>
              <a:t>Funding:</a:t>
            </a:r>
          </a:p>
          <a:p>
            <a:pPr lvl="1">
              <a:lnSpc>
                <a:spcPct val="90000"/>
              </a:lnSpc>
              <a:spcBef>
                <a:spcPts val="1200"/>
              </a:spcBef>
            </a:pPr>
            <a:r>
              <a:rPr lang="en-US" spc="-60" dirty="0" smtClean="0"/>
              <a:t>Federal:  </a:t>
            </a:r>
            <a:r>
              <a:rPr lang="en-US" spc="-60" dirty="0" smtClean="0">
                <a:solidFill>
                  <a:schemeClr val="tx1">
                    <a:lumMod val="50000"/>
                    <a:lumOff val="50000"/>
                  </a:schemeClr>
                </a:solidFill>
              </a:rPr>
              <a:t>?</a:t>
            </a:r>
          </a:p>
          <a:p>
            <a:pPr lvl="1">
              <a:lnSpc>
                <a:spcPct val="90000"/>
              </a:lnSpc>
              <a:spcBef>
                <a:spcPts val="1200"/>
              </a:spcBef>
            </a:pPr>
            <a:r>
              <a:rPr lang="en-US" spc="-60" dirty="0" smtClean="0"/>
              <a:t>Match: </a:t>
            </a:r>
            <a:r>
              <a:rPr lang="en-US" spc="-60" dirty="0" smtClean="0">
                <a:solidFill>
                  <a:schemeClr val="tx1">
                    <a:lumMod val="50000"/>
                    <a:lumOff val="50000"/>
                  </a:schemeClr>
                </a:solidFill>
              </a:rPr>
              <a:t>?</a:t>
            </a:r>
          </a:p>
          <a:p>
            <a:pPr lvl="1">
              <a:lnSpc>
                <a:spcPct val="90000"/>
              </a:lnSpc>
              <a:spcBef>
                <a:spcPts val="1200"/>
              </a:spcBef>
            </a:pPr>
            <a:r>
              <a:rPr lang="en-US" spc="-60" dirty="0" smtClean="0"/>
              <a:t>Total: </a:t>
            </a:r>
            <a:r>
              <a:rPr lang="en-US" spc="-60" dirty="0" smtClean="0">
                <a:solidFill>
                  <a:schemeClr val="tx1">
                    <a:lumMod val="50000"/>
                    <a:lumOff val="50000"/>
                  </a:schemeClr>
                </a:solidFill>
              </a:rPr>
              <a:t>~$3 million</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9</a:t>
            </a:fld>
            <a:endParaRPr lang="en-US" dirty="0" smtClean="0">
              <a:solidFill>
                <a:srgbClr val="000000"/>
              </a:solidFill>
            </a:endParaRPr>
          </a:p>
        </p:txBody>
      </p:sp>
      <p:pic>
        <p:nvPicPr>
          <p:cNvPr id="7" name="Picture 6" descr="Bowie Heritage Trail Map.jpg"/>
          <p:cNvPicPr>
            <a:picLocks noChangeAspect="1"/>
          </p:cNvPicPr>
          <p:nvPr/>
        </p:nvPicPr>
        <p:blipFill>
          <a:blip r:embed="rId3"/>
          <a:stretch>
            <a:fillRect/>
          </a:stretch>
        </p:blipFill>
        <p:spPr>
          <a:xfrm>
            <a:off x="4362450" y="3163166"/>
            <a:ext cx="4781550" cy="3694833"/>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l="6875" t="29268" r="3125" b="6301"/>
          <a:stretch>
            <a:fillRect/>
          </a:stretch>
        </p:blipFill>
        <p:spPr bwMode="auto">
          <a:xfrm>
            <a:off x="0" y="3638550"/>
            <a:ext cx="5849851" cy="3219451"/>
          </a:xfrm>
          <a:prstGeom prst="rect">
            <a:avLst/>
          </a:prstGeom>
          <a:noFill/>
          <a:ln w="9525">
            <a:noFill/>
            <a:miter lim="800000"/>
            <a:headEnd/>
            <a:tailEnd/>
          </a:ln>
          <a:effectLst/>
        </p:spPr>
      </p:pic>
      <p:sp>
        <p:nvSpPr>
          <p:cNvPr id="2" name="Title 1"/>
          <p:cNvSpPr>
            <a:spLocks noGrp="1"/>
          </p:cNvSpPr>
          <p:nvPr>
            <p:ph type="title"/>
          </p:nvPr>
        </p:nvSpPr>
        <p:spPr>
          <a:xfrm>
            <a:off x="0" y="7938"/>
            <a:ext cx="9143999" cy="1143000"/>
          </a:xfrm>
        </p:spPr>
        <p:txBody>
          <a:bodyPr rtlCol="0">
            <a:noAutofit/>
          </a:bodyPr>
          <a:lstStyle/>
          <a:p>
            <a:pPr>
              <a:defRPr/>
            </a:pPr>
            <a:r>
              <a:rPr lang="en-US" sz="4000" dirty="0" smtClean="0">
                <a:effectLst>
                  <a:outerShdw blurRad="50800" dist="38100" dir="2700000">
                    <a:schemeClr val="tx1">
                      <a:lumMod val="65000"/>
                      <a:lumOff val="35000"/>
                      <a:alpha val="43000"/>
                    </a:schemeClr>
                  </a:outerShdw>
                </a:effectLst>
              </a:rPr>
              <a:t>Montgomery County</a:t>
            </a:r>
            <a:br>
              <a:rPr lang="en-US" sz="4000" dirty="0" smtClean="0">
                <a:effectLst>
                  <a:outerShdw blurRad="50800" dist="38100" dir="2700000">
                    <a:schemeClr val="tx1">
                      <a:lumMod val="65000"/>
                      <a:lumOff val="35000"/>
                      <a:alpha val="43000"/>
                    </a:schemeClr>
                  </a:outerShdw>
                </a:effectLst>
              </a:rPr>
            </a:br>
            <a:r>
              <a:rPr lang="en-US" sz="2800" dirty="0" smtClean="0"/>
              <a:t>Forest Glen Underpass Project</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195210" y="1229046"/>
            <a:ext cx="8377084" cy="1971354"/>
          </a:xfrm>
        </p:spPr>
        <p:txBody>
          <a:bodyPr>
            <a:normAutofit/>
          </a:bodyPr>
          <a:lstStyle/>
          <a:p>
            <a:pPr>
              <a:lnSpc>
                <a:spcPct val="90000"/>
              </a:lnSpc>
            </a:pPr>
            <a:r>
              <a:rPr lang="en-US" sz="2400" spc="-60" dirty="0" smtClean="0"/>
              <a:t>Construct a pedestrian/bicyclist underpass underneath Georgia Avenue (MD 97) linking Forest Glen Metrorail Station to the sidewalk serving Holy Cross Hospital; construct one elevator to connect the street level directly to the Forest Glen Metrorail Station mezzanine; and establish bikeshare stations.</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10</a:t>
            </a:fld>
            <a:endParaRPr lang="en-US" dirty="0" smtClean="0">
              <a:solidFill>
                <a:srgbClr val="000000"/>
              </a:solidFill>
            </a:endParaRPr>
          </a:p>
        </p:txBody>
      </p:sp>
      <p:sp>
        <p:nvSpPr>
          <p:cNvPr id="6" name="TextBox 5"/>
          <p:cNvSpPr txBox="1"/>
          <p:nvPr/>
        </p:nvSpPr>
        <p:spPr>
          <a:xfrm>
            <a:off x="5712226" y="3028950"/>
            <a:ext cx="3431773" cy="1929759"/>
          </a:xfrm>
          <a:prstGeom prst="rect">
            <a:avLst/>
          </a:prstGeom>
          <a:noFill/>
        </p:spPr>
        <p:txBody>
          <a:bodyPr wrap="none" rtlCol="0">
            <a:spAutoFit/>
          </a:bodyPr>
          <a:lstStyle/>
          <a:p>
            <a:pPr>
              <a:lnSpc>
                <a:spcPct val="90000"/>
              </a:lnSpc>
            </a:pPr>
            <a:r>
              <a:rPr lang="en-US" sz="2400" spc="-60" dirty="0" smtClean="0">
                <a:latin typeface="+mn-lt"/>
                <a:ea typeface="+mn-ea"/>
              </a:rPr>
              <a:t>Funding:</a:t>
            </a:r>
          </a:p>
          <a:p>
            <a:pPr marL="228600" lvl="1">
              <a:lnSpc>
                <a:spcPct val="90000"/>
              </a:lnSpc>
              <a:spcBef>
                <a:spcPts val="600"/>
              </a:spcBef>
            </a:pPr>
            <a:r>
              <a:rPr lang="en-US" sz="2400" spc="-60" dirty="0" smtClean="0">
                <a:latin typeface="+mn-lt"/>
                <a:ea typeface="+mn-ea"/>
              </a:rPr>
              <a:t>Federal: $14,400,000</a:t>
            </a:r>
          </a:p>
          <a:p>
            <a:pPr marL="228600" lvl="1">
              <a:lnSpc>
                <a:spcPct val="90000"/>
              </a:lnSpc>
              <a:spcBef>
                <a:spcPts val="600"/>
              </a:spcBef>
            </a:pPr>
            <a:r>
              <a:rPr lang="en-US" sz="2400" spc="-60" dirty="0" smtClean="0">
                <a:latin typeface="+mn-lt"/>
                <a:ea typeface="+mn-ea"/>
              </a:rPr>
              <a:t>Match: $3,600,000 </a:t>
            </a:r>
            <a:r>
              <a:rPr lang="en-US" sz="2400" i="1" spc="-60" dirty="0" smtClean="0">
                <a:latin typeface="+mn-lt"/>
                <a:ea typeface="+mn-ea"/>
              </a:rPr>
              <a:t>(20 %)</a:t>
            </a:r>
          </a:p>
          <a:p>
            <a:pPr marL="228600" lvl="1">
              <a:lnSpc>
                <a:spcPct val="90000"/>
              </a:lnSpc>
              <a:spcBef>
                <a:spcPts val="600"/>
              </a:spcBef>
            </a:pPr>
            <a:r>
              <a:rPr lang="en-US" sz="2400" spc="-60" dirty="0" smtClean="0">
                <a:latin typeface="+mn-lt"/>
                <a:ea typeface="+mn-ea"/>
              </a:rPr>
              <a:t>Total: $18,000,000</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3999" cy="1143000"/>
          </a:xfrm>
        </p:spPr>
        <p:txBody>
          <a:bodyPr rtlCol="0">
            <a:noAutofit/>
          </a:bodyPr>
          <a:lstStyle/>
          <a:p>
            <a:pPr>
              <a:defRPr/>
            </a:pPr>
            <a:r>
              <a:rPr lang="en-US" sz="4000" dirty="0" smtClean="0">
                <a:effectLst>
                  <a:outerShdw blurRad="50800" dist="38100" dir="2700000">
                    <a:schemeClr val="tx1">
                      <a:lumMod val="65000"/>
                      <a:lumOff val="35000"/>
                      <a:alpha val="43000"/>
                    </a:schemeClr>
                  </a:outerShdw>
                </a:effectLst>
              </a:rPr>
              <a:t>Prince George’s County</a:t>
            </a:r>
            <a:br>
              <a:rPr lang="en-US" sz="4000" dirty="0" smtClean="0">
                <a:effectLst>
                  <a:outerShdw blurRad="50800" dist="38100" dir="2700000">
                    <a:schemeClr val="tx1">
                      <a:lumMod val="65000"/>
                      <a:lumOff val="35000"/>
                      <a:alpha val="43000"/>
                    </a:schemeClr>
                  </a:outerShdw>
                </a:effectLst>
              </a:rPr>
            </a:br>
            <a:r>
              <a:rPr lang="en-US" sz="2800" dirty="0" smtClean="0"/>
              <a:t> Pedestrian Safety Measures for New Carrollton Metro Station</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195210" y="1571946"/>
            <a:ext cx="8377084" cy="5286054"/>
          </a:xfrm>
        </p:spPr>
        <p:txBody>
          <a:bodyPr>
            <a:normAutofit/>
          </a:bodyPr>
          <a:lstStyle/>
          <a:p>
            <a:pPr>
              <a:lnSpc>
                <a:spcPct val="90000"/>
              </a:lnSpc>
            </a:pPr>
            <a:r>
              <a:rPr lang="en-US" sz="2800" spc="-60" dirty="0" smtClean="0"/>
              <a:t>This project would include sidewalk and crossing improvements and signal timing changes. These improvements will greatly enhance the pedestrian and bicycle access in and around the station and make it more suitable for planned transit oriented development, the top priority station for TOD in the County.</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11</a:t>
            </a:fld>
            <a:endParaRPr lang="en-US" dirty="0" smtClean="0">
              <a:solidFill>
                <a:srgbClr val="000000"/>
              </a:solidFill>
            </a:endParaRPr>
          </a:p>
        </p:txBody>
      </p:sp>
      <p:pic>
        <p:nvPicPr>
          <p:cNvPr id="5" name="Picture 4" descr="NewCarrolltonPedSafety.jpg"/>
          <p:cNvPicPr>
            <a:picLocks noChangeAspect="1"/>
          </p:cNvPicPr>
          <p:nvPr/>
        </p:nvPicPr>
        <p:blipFill>
          <a:blip r:embed="rId3"/>
          <a:srcRect l="9286" t="5993" r="7154" b="47083"/>
          <a:stretch>
            <a:fillRect/>
          </a:stretch>
        </p:blipFill>
        <p:spPr>
          <a:xfrm>
            <a:off x="233310" y="4034065"/>
            <a:ext cx="3881490" cy="2820760"/>
          </a:xfrm>
          <a:prstGeom prst="rect">
            <a:avLst/>
          </a:prstGeom>
        </p:spPr>
      </p:pic>
      <p:sp>
        <p:nvSpPr>
          <p:cNvPr id="6" name="Content Placeholder 2"/>
          <p:cNvSpPr txBox="1">
            <a:spLocks/>
          </p:cNvSpPr>
          <p:nvPr/>
        </p:nvSpPr>
        <p:spPr>
          <a:xfrm>
            <a:off x="4383752" y="1695449"/>
            <a:ext cx="8377084" cy="515937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6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lang="en-US" sz="2800" spc="-60" dirty="0" smtClean="0">
              <a:latin typeface="+mn-lt"/>
              <a:ea typeface="+mn-ea"/>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6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lang="en-US" sz="2800" spc="-60" dirty="0" smtClean="0">
              <a:latin typeface="+mn-lt"/>
              <a:ea typeface="+mn-ea"/>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800" b="0" i="0" u="none" strike="noStrike" kern="1200" cap="none" spc="-6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0" u="none" strike="noStrike" kern="1200" cap="none" spc="-60" normalizeH="0" baseline="0" noProof="0" dirty="0" smtClean="0">
                <a:ln>
                  <a:noFill/>
                </a:ln>
                <a:solidFill>
                  <a:schemeClr val="tx1"/>
                </a:solidFill>
                <a:effectLst/>
                <a:uLnTx/>
                <a:uFillTx/>
                <a:latin typeface="+mn-lt"/>
                <a:ea typeface="+mn-ea"/>
                <a:cs typeface="+mn-cs"/>
              </a:rPr>
              <a:t>Funding:</a:t>
            </a:r>
          </a:p>
          <a:p>
            <a:pPr marL="742950" marR="0" lvl="1" indent="-285750" algn="l" defTabSz="914400" rtl="0" eaLnBrk="1" fontAlgn="auto" latinLnBrk="0" hangingPunct="1">
              <a:lnSpc>
                <a:spcPct val="90000"/>
              </a:lnSpc>
              <a:spcBef>
                <a:spcPts val="1200"/>
              </a:spcBef>
              <a:spcAft>
                <a:spcPts val="0"/>
              </a:spcAft>
              <a:buClrTx/>
              <a:buSzTx/>
              <a:buFont typeface="Arial" pitchFamily="34" charset="0"/>
              <a:buChar char="–"/>
              <a:tabLst/>
              <a:defRPr/>
            </a:pPr>
            <a:r>
              <a:rPr kumimoji="0" lang="en-US" sz="2800" b="0" i="0" u="none" strike="noStrike" kern="1200" cap="none" spc="-60" normalizeH="0" baseline="0" noProof="0" dirty="0" smtClean="0">
                <a:ln>
                  <a:noFill/>
                </a:ln>
                <a:solidFill>
                  <a:schemeClr val="tx1"/>
                </a:solidFill>
                <a:effectLst/>
                <a:uLnTx/>
                <a:uFillTx/>
                <a:latin typeface="+mn-lt"/>
                <a:ea typeface="+mn-ea"/>
                <a:cs typeface="+mn-cs"/>
              </a:rPr>
              <a:t>Federal: $653,600</a:t>
            </a:r>
          </a:p>
          <a:p>
            <a:pPr marL="742950" marR="0" lvl="1" indent="-285750" algn="l" defTabSz="914400" rtl="0" eaLnBrk="1" fontAlgn="auto" latinLnBrk="0" hangingPunct="1">
              <a:lnSpc>
                <a:spcPct val="90000"/>
              </a:lnSpc>
              <a:spcBef>
                <a:spcPts val="1200"/>
              </a:spcBef>
              <a:spcAft>
                <a:spcPts val="0"/>
              </a:spcAft>
              <a:buClrTx/>
              <a:buSzTx/>
              <a:buFont typeface="Arial" pitchFamily="34" charset="0"/>
              <a:buChar char="–"/>
              <a:tabLst/>
              <a:defRPr/>
            </a:pPr>
            <a:r>
              <a:rPr kumimoji="0" lang="en-US" sz="2800" b="0" i="0" u="none" strike="noStrike" kern="1200" cap="none" spc="-60" normalizeH="0" baseline="0" noProof="0" dirty="0" smtClean="0">
                <a:ln>
                  <a:noFill/>
                </a:ln>
                <a:solidFill>
                  <a:schemeClr val="tx1"/>
                </a:solidFill>
                <a:effectLst/>
                <a:uLnTx/>
                <a:uFillTx/>
                <a:latin typeface="+mn-lt"/>
                <a:ea typeface="+mn-ea"/>
                <a:cs typeface="+mn-cs"/>
              </a:rPr>
              <a:t>Match: $263,400 </a:t>
            </a:r>
            <a:r>
              <a:rPr kumimoji="0" lang="en-US" sz="2800" b="0" i="1" u="none" strike="noStrike" kern="1200" cap="none" spc="-60" normalizeH="0" baseline="0" noProof="0" dirty="0" smtClean="0">
                <a:ln>
                  <a:noFill/>
                </a:ln>
                <a:solidFill>
                  <a:schemeClr val="tx1"/>
                </a:solidFill>
                <a:effectLst/>
                <a:uLnTx/>
                <a:uFillTx/>
                <a:latin typeface="+mn-lt"/>
                <a:ea typeface="+mn-ea"/>
                <a:cs typeface="+mn-cs"/>
              </a:rPr>
              <a:t>(20 %)</a:t>
            </a:r>
            <a:endParaRPr kumimoji="0" lang="en-US" sz="2800" b="0" i="0" u="none" strike="noStrike" kern="1200" cap="none" spc="-6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90000"/>
              </a:lnSpc>
              <a:spcBef>
                <a:spcPts val="1200"/>
              </a:spcBef>
              <a:spcAft>
                <a:spcPts val="0"/>
              </a:spcAft>
              <a:buClrTx/>
              <a:buSzTx/>
              <a:buFont typeface="Arial" pitchFamily="34" charset="0"/>
              <a:buChar char="–"/>
              <a:tabLst/>
              <a:defRPr/>
            </a:pPr>
            <a:r>
              <a:rPr kumimoji="0" lang="en-US" sz="2800" b="0" i="0" u="none" strike="noStrike" kern="1200" cap="none" spc="-60" normalizeH="0" baseline="0" noProof="0" dirty="0" smtClean="0">
                <a:ln>
                  <a:noFill/>
                </a:ln>
                <a:solidFill>
                  <a:schemeClr val="tx1"/>
                </a:solidFill>
                <a:effectLst/>
                <a:uLnTx/>
                <a:uFillTx/>
                <a:latin typeface="+mn-lt"/>
                <a:ea typeface="+mn-ea"/>
                <a:cs typeface="+mn-cs"/>
              </a:rPr>
              <a:t>Total: $917,000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3999" cy="1143000"/>
          </a:xfrm>
        </p:spPr>
        <p:txBody>
          <a:bodyPr rtlCol="0">
            <a:noAutofit/>
          </a:bodyPr>
          <a:lstStyle/>
          <a:p>
            <a:pPr>
              <a:defRPr/>
            </a:pPr>
            <a:r>
              <a:rPr lang="en-US" sz="4000" dirty="0" smtClean="0">
                <a:effectLst>
                  <a:outerShdw blurRad="50800" dist="38100" dir="2700000">
                    <a:schemeClr val="tx1">
                      <a:lumMod val="65000"/>
                      <a:lumOff val="35000"/>
                      <a:alpha val="43000"/>
                    </a:schemeClr>
                  </a:outerShdw>
                </a:effectLst>
              </a:rPr>
              <a:t>Prince George’s County</a:t>
            </a:r>
            <a:br>
              <a:rPr lang="en-US" sz="4000" dirty="0" smtClean="0">
                <a:effectLst>
                  <a:outerShdw blurRad="50800" dist="38100" dir="2700000">
                    <a:schemeClr val="tx1">
                      <a:lumMod val="65000"/>
                      <a:lumOff val="35000"/>
                      <a:alpha val="43000"/>
                    </a:schemeClr>
                  </a:outerShdw>
                </a:effectLst>
              </a:rPr>
            </a:br>
            <a:r>
              <a:rPr lang="en-US" sz="2800" dirty="0" smtClean="0"/>
              <a:t> West Hyattsville Metro Station/Ager Road Improvements</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195210" y="1571946"/>
            <a:ext cx="8377084" cy="5286054"/>
          </a:xfrm>
        </p:spPr>
        <p:txBody>
          <a:bodyPr>
            <a:normAutofit/>
          </a:bodyPr>
          <a:lstStyle/>
          <a:p>
            <a:pPr>
              <a:lnSpc>
                <a:spcPct val="90000"/>
              </a:lnSpc>
            </a:pPr>
            <a:r>
              <a:rPr lang="en-US" sz="2800" spc="-60" dirty="0" smtClean="0"/>
              <a:t>This project will implement bicycle and pedestrian improvements. The Ager Road portion will provide a complete green street, provide for pedestrian and bicycle facility upgrades, transit improvements, improved low maintenance landscaping, and                                                  community and traffic signing. </a:t>
            </a:r>
          </a:p>
          <a:p>
            <a:pPr>
              <a:lnSpc>
                <a:spcPct val="90000"/>
              </a:lnSpc>
            </a:pPr>
            <a:r>
              <a:rPr lang="en-US" sz="2800" spc="-60" dirty="0" smtClean="0"/>
              <a:t>Funding:</a:t>
            </a:r>
          </a:p>
          <a:p>
            <a:pPr lvl="1">
              <a:lnSpc>
                <a:spcPct val="90000"/>
              </a:lnSpc>
              <a:spcBef>
                <a:spcPts val="1200"/>
              </a:spcBef>
            </a:pPr>
            <a:r>
              <a:rPr lang="en-US" spc="-60" dirty="0" smtClean="0"/>
              <a:t>Federal: $5,320,000</a:t>
            </a:r>
          </a:p>
          <a:p>
            <a:pPr lvl="1">
              <a:lnSpc>
                <a:spcPct val="90000"/>
              </a:lnSpc>
              <a:spcBef>
                <a:spcPts val="1200"/>
              </a:spcBef>
            </a:pPr>
            <a:r>
              <a:rPr lang="en-US" spc="-60" dirty="0" smtClean="0"/>
              <a:t>Match: $1,867,500 </a:t>
            </a:r>
            <a:r>
              <a:rPr lang="en-US" i="1" spc="-60" dirty="0" smtClean="0"/>
              <a:t>(26 %)</a:t>
            </a:r>
            <a:endParaRPr lang="en-US" spc="-60" dirty="0" smtClean="0"/>
          </a:p>
          <a:p>
            <a:pPr lvl="1">
              <a:lnSpc>
                <a:spcPct val="90000"/>
              </a:lnSpc>
              <a:spcBef>
                <a:spcPts val="1200"/>
              </a:spcBef>
            </a:pPr>
            <a:r>
              <a:rPr lang="en-US" spc="-60" dirty="0" smtClean="0"/>
              <a:t>Total: $7,187,500</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12</a:t>
            </a:fld>
            <a:endParaRPr lang="en-US" dirty="0" smtClean="0">
              <a:solidFill>
                <a:srgbClr val="000000"/>
              </a:solidFill>
            </a:endParaRPr>
          </a:p>
        </p:txBody>
      </p:sp>
      <p:pic>
        <p:nvPicPr>
          <p:cNvPr id="6" name="Picture 5" descr="Pages from Prince George's Ager Road Green Road Project Mapping.jpg"/>
          <p:cNvPicPr>
            <a:picLocks noChangeAspect="1"/>
          </p:cNvPicPr>
          <p:nvPr/>
        </p:nvPicPr>
        <p:blipFill>
          <a:blip r:embed="rId3"/>
          <a:srcRect l="9854" t="17685" r="14048" b="29259"/>
          <a:stretch>
            <a:fillRect/>
          </a:stretch>
        </p:blipFill>
        <p:spPr>
          <a:xfrm>
            <a:off x="5086350" y="3219450"/>
            <a:ext cx="4032250" cy="363855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ges from Rockville-Safer Walkways Final Report.jpg"/>
          <p:cNvPicPr>
            <a:picLocks noChangeAspect="1"/>
          </p:cNvPicPr>
          <p:nvPr/>
        </p:nvPicPr>
        <p:blipFill>
          <a:blip r:embed="rId3"/>
          <a:srcRect l="15131" t="7778" r="13512" b="38889"/>
          <a:stretch>
            <a:fillRect/>
          </a:stretch>
        </p:blipFill>
        <p:spPr>
          <a:xfrm>
            <a:off x="5114924" y="3200400"/>
            <a:ext cx="3781425" cy="3657600"/>
          </a:xfrm>
          <a:prstGeom prst="rect">
            <a:avLst/>
          </a:prstGeom>
        </p:spPr>
      </p:pic>
      <p:sp>
        <p:nvSpPr>
          <p:cNvPr id="2" name="Title 1"/>
          <p:cNvSpPr>
            <a:spLocks noGrp="1"/>
          </p:cNvSpPr>
          <p:nvPr>
            <p:ph type="title"/>
          </p:nvPr>
        </p:nvSpPr>
        <p:spPr>
          <a:xfrm>
            <a:off x="0" y="274638"/>
            <a:ext cx="9143999" cy="1143000"/>
          </a:xfrm>
        </p:spPr>
        <p:txBody>
          <a:bodyPr rtlCol="0">
            <a:noAutofit/>
          </a:bodyPr>
          <a:lstStyle/>
          <a:p>
            <a:pPr>
              <a:defRPr/>
            </a:pPr>
            <a:r>
              <a:rPr lang="en-US" sz="4000" dirty="0" smtClean="0">
                <a:effectLst>
                  <a:outerShdw blurRad="50800" dist="38100" dir="2700000">
                    <a:schemeClr val="tx1">
                      <a:lumMod val="65000"/>
                      <a:lumOff val="35000"/>
                      <a:alpha val="43000"/>
                    </a:schemeClr>
                  </a:outerShdw>
                </a:effectLst>
              </a:rPr>
              <a:t>City of Rockville</a:t>
            </a:r>
            <a:br>
              <a:rPr lang="en-US" sz="4000" dirty="0" smtClean="0">
                <a:effectLst>
                  <a:outerShdw blurRad="50800" dist="38100" dir="2700000">
                    <a:schemeClr val="tx1">
                      <a:lumMod val="65000"/>
                      <a:lumOff val="35000"/>
                      <a:alpha val="43000"/>
                    </a:schemeClr>
                  </a:outerShdw>
                </a:effectLst>
              </a:rPr>
            </a:br>
            <a:r>
              <a:rPr lang="en-US" sz="2800" dirty="0" smtClean="0"/>
              <a:t> Safer Walkways to Transit: </a:t>
            </a:r>
            <a:r>
              <a:rPr lang="en-US" sz="2800" dirty="0" err="1" smtClean="0"/>
              <a:t>Twinbrook</a:t>
            </a:r>
            <a:r>
              <a:rPr lang="en-US" sz="2800" dirty="0" smtClean="0"/>
              <a:t> Metro Station</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238126" y="1571946"/>
            <a:ext cx="8334168" cy="5286054"/>
          </a:xfrm>
        </p:spPr>
        <p:txBody>
          <a:bodyPr>
            <a:normAutofit/>
          </a:bodyPr>
          <a:lstStyle/>
          <a:p>
            <a:pPr>
              <a:lnSpc>
                <a:spcPct val="90000"/>
              </a:lnSpc>
            </a:pPr>
            <a:r>
              <a:rPr lang="en-US" sz="2800" dirty="0" smtClean="0"/>
              <a:t>This project is located entirely within the ½ mile radius around the </a:t>
            </a:r>
            <a:r>
              <a:rPr lang="en-US" sz="2800" dirty="0" err="1" smtClean="0"/>
              <a:t>Twinbrook</a:t>
            </a:r>
            <a:r>
              <a:rPr lang="en-US" sz="2800" dirty="0" smtClean="0"/>
              <a:t> Metrorail station. The project will include improvements such as providing pedestrian refuge islands, curb extensions, additional                      pedestrian-scale lighting, etc</a:t>
            </a:r>
            <a:r>
              <a:rPr lang="en-US" sz="2800" spc="-60" dirty="0" smtClean="0"/>
              <a:t>. </a:t>
            </a:r>
          </a:p>
          <a:p>
            <a:pPr>
              <a:lnSpc>
                <a:spcPct val="90000"/>
              </a:lnSpc>
            </a:pPr>
            <a:r>
              <a:rPr lang="en-US" sz="2800" spc="-60" dirty="0" smtClean="0"/>
              <a:t>Funding:</a:t>
            </a:r>
          </a:p>
          <a:p>
            <a:pPr lvl="1">
              <a:lnSpc>
                <a:spcPct val="90000"/>
              </a:lnSpc>
              <a:spcBef>
                <a:spcPts val="1200"/>
              </a:spcBef>
            </a:pPr>
            <a:r>
              <a:rPr lang="en-US" spc="-60" dirty="0" smtClean="0"/>
              <a:t>Federal: $855,360</a:t>
            </a:r>
          </a:p>
          <a:p>
            <a:pPr lvl="1">
              <a:lnSpc>
                <a:spcPct val="90000"/>
              </a:lnSpc>
              <a:spcBef>
                <a:spcPts val="1200"/>
              </a:spcBef>
            </a:pPr>
            <a:r>
              <a:rPr lang="en-US" spc="-60" dirty="0" smtClean="0"/>
              <a:t>Match: $213,840 </a:t>
            </a:r>
            <a:r>
              <a:rPr lang="en-US" i="1" spc="-60" dirty="0" smtClean="0"/>
              <a:t>(20 %)</a:t>
            </a:r>
            <a:endParaRPr lang="en-US" spc="-60" dirty="0" smtClean="0"/>
          </a:p>
          <a:p>
            <a:pPr lvl="1">
              <a:lnSpc>
                <a:spcPct val="90000"/>
              </a:lnSpc>
              <a:spcBef>
                <a:spcPts val="1200"/>
              </a:spcBef>
            </a:pPr>
            <a:r>
              <a:rPr lang="en-US" spc="-60" dirty="0" smtClean="0"/>
              <a:t>Total: $1,069,200</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13</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3999" cy="1143000"/>
          </a:xfrm>
        </p:spPr>
        <p:txBody>
          <a:bodyPr rtlCol="0">
            <a:noAutofit/>
          </a:bodyPr>
          <a:lstStyle/>
          <a:p>
            <a:pPr>
              <a:defRPr/>
            </a:pPr>
            <a:r>
              <a:rPr lang="en-US" sz="4000" dirty="0" smtClean="0">
                <a:effectLst>
                  <a:outerShdw blurRad="50800" dist="38100" dir="2700000">
                    <a:schemeClr val="tx1">
                      <a:lumMod val="65000"/>
                      <a:lumOff val="35000"/>
                      <a:alpha val="43000"/>
                    </a:schemeClr>
                  </a:outerShdw>
                </a:effectLst>
              </a:rPr>
              <a:t>Arlington County</a:t>
            </a:r>
            <a:br>
              <a:rPr lang="en-US" sz="4000" dirty="0" smtClean="0">
                <a:effectLst>
                  <a:outerShdw blurRad="50800" dist="38100" dir="2700000">
                    <a:schemeClr val="tx1">
                      <a:lumMod val="65000"/>
                      <a:lumOff val="35000"/>
                      <a:alpha val="43000"/>
                    </a:schemeClr>
                  </a:outerShdw>
                </a:effectLst>
              </a:rPr>
            </a:br>
            <a:r>
              <a:rPr lang="en-US" sz="2800" dirty="0" smtClean="0"/>
              <a:t>Army Navy Drive Multimodal Access Improvement Project</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195210" y="1571946"/>
            <a:ext cx="8377084" cy="5286054"/>
          </a:xfrm>
        </p:spPr>
        <p:txBody>
          <a:bodyPr>
            <a:normAutofit/>
          </a:bodyPr>
          <a:lstStyle/>
          <a:p>
            <a:pPr>
              <a:lnSpc>
                <a:spcPct val="90000"/>
              </a:lnSpc>
            </a:pPr>
            <a:r>
              <a:rPr lang="en-US" sz="2800" spc="-60" dirty="0" smtClean="0"/>
              <a:t>The project re-conceives 3,300                                                     feet of Army Navy Drive,                                                         providing a wider, safer                                                        sidewalk, and a physically                                                    separated two-way cycle track.                                                       The project includes 10 new                                                                  </a:t>
            </a:r>
            <a:r>
              <a:rPr lang="en-US" sz="2800" spc="-60" dirty="0" err="1" smtClean="0"/>
              <a:t>bikeshare</a:t>
            </a:r>
            <a:r>
              <a:rPr lang="en-US" sz="2800" spc="-60" dirty="0" smtClean="0"/>
              <a:t> stations.</a:t>
            </a:r>
          </a:p>
          <a:p>
            <a:pPr eaLnBrk="1" hangingPunct="1">
              <a:lnSpc>
                <a:spcPct val="90000"/>
              </a:lnSpc>
              <a:spcBef>
                <a:spcPts val="1200"/>
              </a:spcBef>
            </a:pPr>
            <a:r>
              <a:rPr lang="en-US" sz="2800" spc="-60" dirty="0" smtClean="0"/>
              <a:t>Funding:</a:t>
            </a:r>
          </a:p>
          <a:p>
            <a:pPr lvl="1">
              <a:lnSpc>
                <a:spcPct val="90000"/>
              </a:lnSpc>
              <a:spcBef>
                <a:spcPts val="1200"/>
              </a:spcBef>
            </a:pPr>
            <a:r>
              <a:rPr lang="en-US" spc="-60" dirty="0" smtClean="0"/>
              <a:t>Federal: $4,887,564</a:t>
            </a:r>
          </a:p>
          <a:p>
            <a:pPr lvl="1">
              <a:lnSpc>
                <a:spcPct val="90000"/>
              </a:lnSpc>
              <a:spcBef>
                <a:spcPts val="1200"/>
              </a:spcBef>
            </a:pPr>
            <a:r>
              <a:rPr lang="en-US" spc="-60" dirty="0" smtClean="0"/>
              <a:t>Match: $2,011,400 </a:t>
            </a:r>
            <a:r>
              <a:rPr lang="en-US" i="1" spc="-60" dirty="0" smtClean="0"/>
              <a:t>(29 %)</a:t>
            </a:r>
            <a:endParaRPr lang="en-US" spc="-60" dirty="0" smtClean="0"/>
          </a:p>
          <a:p>
            <a:pPr lvl="1">
              <a:lnSpc>
                <a:spcPct val="90000"/>
              </a:lnSpc>
              <a:spcBef>
                <a:spcPts val="1200"/>
              </a:spcBef>
            </a:pPr>
            <a:r>
              <a:rPr lang="en-US" spc="-60" dirty="0" smtClean="0"/>
              <a:t>Total: $6,898,964</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14</a:t>
            </a:fld>
            <a:endParaRPr lang="en-US" dirty="0" smtClean="0">
              <a:solidFill>
                <a:srgbClr val="000000"/>
              </a:solidFill>
            </a:endParaRPr>
          </a:p>
        </p:txBody>
      </p:sp>
      <p:pic>
        <p:nvPicPr>
          <p:cNvPr id="5" name="Picture 4" descr="Arlington_TIGER-ArmyNavy_081011.jpg"/>
          <p:cNvPicPr>
            <a:picLocks noChangeAspect="1"/>
          </p:cNvPicPr>
          <p:nvPr/>
        </p:nvPicPr>
        <p:blipFill>
          <a:blip r:embed="rId3"/>
          <a:stretch>
            <a:fillRect/>
          </a:stretch>
        </p:blipFill>
        <p:spPr>
          <a:xfrm>
            <a:off x="4940083" y="1417638"/>
            <a:ext cx="4203916" cy="544036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511" y="247094"/>
            <a:ext cx="8521831" cy="1143000"/>
          </a:xfrm>
        </p:spPr>
        <p:txBody>
          <a:bodyPr rtlCol="0">
            <a:noAutofit/>
          </a:bodyPr>
          <a:lstStyle/>
          <a:p>
            <a:pPr>
              <a:defRPr/>
            </a:pPr>
            <a:r>
              <a:rPr lang="en-US" sz="4000" dirty="0" smtClean="0">
                <a:effectLst>
                  <a:outerShdw blurRad="50800" dist="38100" dir="2700000">
                    <a:schemeClr val="tx1">
                      <a:lumMod val="65000"/>
                      <a:lumOff val="35000"/>
                      <a:alpha val="43000"/>
                    </a:schemeClr>
                  </a:outerShdw>
                </a:effectLst>
              </a:rPr>
              <a:t>Virginia Railway Express</a:t>
            </a:r>
            <a:br>
              <a:rPr lang="en-US" sz="4000" dirty="0" smtClean="0">
                <a:effectLst>
                  <a:outerShdw blurRad="50800" dist="38100" dir="2700000">
                    <a:schemeClr val="tx1">
                      <a:lumMod val="65000"/>
                      <a:lumOff val="35000"/>
                      <a:alpha val="43000"/>
                    </a:schemeClr>
                  </a:outerShdw>
                </a:effectLst>
              </a:rPr>
            </a:br>
            <a:r>
              <a:rPr lang="en-US" sz="2800" dirty="0" smtClean="0"/>
              <a:t>Bicycle Lockers at VRE Stations</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4613097" y="1674687"/>
            <a:ext cx="4530903" cy="5015009"/>
          </a:xfrm>
        </p:spPr>
        <p:txBody>
          <a:bodyPr>
            <a:noAutofit/>
          </a:bodyPr>
          <a:lstStyle/>
          <a:p>
            <a:pPr>
              <a:lnSpc>
                <a:spcPct val="90000"/>
              </a:lnSpc>
            </a:pPr>
            <a:r>
              <a:rPr lang="en-US" sz="2800" spc="-60" dirty="0" smtClean="0"/>
              <a:t>The project will add bicycle lockers to VRE stations in Fairfax and Prince William Counties, and the Cities of Manassas and Manassas Park. </a:t>
            </a:r>
          </a:p>
          <a:p>
            <a:pPr>
              <a:lnSpc>
                <a:spcPct val="90000"/>
              </a:lnSpc>
            </a:pPr>
            <a:r>
              <a:rPr lang="en-US" sz="2800" spc="-60" dirty="0" smtClean="0"/>
              <a:t>Funding:</a:t>
            </a:r>
          </a:p>
          <a:p>
            <a:pPr lvl="1">
              <a:lnSpc>
                <a:spcPct val="90000"/>
              </a:lnSpc>
            </a:pPr>
            <a:r>
              <a:rPr lang="en-US" spc="-60" dirty="0" smtClean="0"/>
              <a:t>Federal: $209,600</a:t>
            </a:r>
          </a:p>
          <a:p>
            <a:pPr lvl="1">
              <a:lnSpc>
                <a:spcPct val="90000"/>
              </a:lnSpc>
            </a:pPr>
            <a:r>
              <a:rPr lang="en-US" spc="-60" dirty="0" smtClean="0"/>
              <a:t>Match: $52,400 </a:t>
            </a:r>
            <a:r>
              <a:rPr lang="en-US" i="1" spc="-60" dirty="0" smtClean="0"/>
              <a:t>(20 %)</a:t>
            </a:r>
            <a:endParaRPr lang="en-US" spc="-60" dirty="0" smtClean="0"/>
          </a:p>
          <a:p>
            <a:pPr lvl="1">
              <a:lnSpc>
                <a:spcPct val="90000"/>
              </a:lnSpc>
            </a:pPr>
            <a:r>
              <a:rPr lang="en-US" spc="-60" dirty="0" smtClean="0"/>
              <a:t>Total: $262,000</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15</a:t>
            </a:fld>
            <a:endParaRPr lang="en-US" dirty="0" smtClean="0">
              <a:solidFill>
                <a:srgbClr val="000000"/>
              </a:solidFill>
            </a:endParaRPr>
          </a:p>
        </p:txBody>
      </p:sp>
      <p:grpSp>
        <p:nvGrpSpPr>
          <p:cNvPr id="3" name="Group 14"/>
          <p:cNvGrpSpPr/>
          <p:nvPr/>
        </p:nvGrpSpPr>
        <p:grpSpPr>
          <a:xfrm>
            <a:off x="0" y="1684007"/>
            <a:ext cx="4613097" cy="5173993"/>
            <a:chOff x="0" y="1684007"/>
            <a:chExt cx="4613097" cy="5173993"/>
          </a:xfrm>
        </p:grpSpPr>
        <p:pic>
          <p:nvPicPr>
            <p:cNvPr id="5" name="Picture 4" descr="vresystemmap.jpg"/>
            <p:cNvPicPr>
              <a:picLocks noChangeAspect="1"/>
            </p:cNvPicPr>
            <p:nvPr/>
          </p:nvPicPr>
          <p:blipFill>
            <a:blip r:embed="rId3"/>
            <a:srcRect l="6197" t="-820" r="4611" b="2592"/>
            <a:stretch>
              <a:fillRect/>
            </a:stretch>
          </p:blipFill>
          <p:spPr>
            <a:xfrm>
              <a:off x="0" y="1684007"/>
              <a:ext cx="4613097" cy="5173993"/>
            </a:xfrm>
            <a:prstGeom prst="rect">
              <a:avLst/>
            </a:prstGeom>
          </p:spPr>
        </p:pic>
        <p:sp>
          <p:nvSpPr>
            <p:cNvPr id="6" name="Oval 5"/>
            <p:cNvSpPr/>
            <p:nvPr/>
          </p:nvSpPr>
          <p:spPr>
            <a:xfrm>
              <a:off x="723014" y="3739116"/>
              <a:ext cx="199988" cy="19789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44274" y="3462672"/>
              <a:ext cx="199988" cy="19789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022996" y="3243512"/>
              <a:ext cx="199988" cy="19789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275365" y="3838063"/>
              <a:ext cx="199988" cy="19789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332827" y="3123299"/>
              <a:ext cx="199988" cy="19789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86493" y="3441406"/>
              <a:ext cx="199988" cy="19789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207270" y="4099755"/>
              <a:ext cx="199988" cy="19789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096643" y="4393346"/>
              <a:ext cx="199988" cy="19789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511" y="247094"/>
            <a:ext cx="8521831" cy="1143000"/>
          </a:xfrm>
        </p:spPr>
        <p:txBody>
          <a:bodyPr rtlCol="0">
            <a:noAutofit/>
          </a:bodyPr>
          <a:lstStyle/>
          <a:p>
            <a:pPr>
              <a:defRPr/>
            </a:pPr>
            <a:r>
              <a:rPr lang="en-US" sz="4000" dirty="0" smtClean="0">
                <a:effectLst>
                  <a:outerShdw blurRad="50800" dist="38100" dir="2700000">
                    <a:schemeClr val="tx1">
                      <a:lumMod val="65000"/>
                      <a:lumOff val="35000"/>
                      <a:alpha val="43000"/>
                    </a:schemeClr>
                  </a:outerShdw>
                </a:effectLst>
              </a:rPr>
              <a:t>District of Columbia</a:t>
            </a:r>
            <a:r>
              <a:rPr lang="en-US" sz="5400" dirty="0" smtClean="0">
                <a:effectLst>
                  <a:outerShdw blurRad="50800" dist="38100" dir="2700000">
                    <a:schemeClr val="tx1">
                      <a:lumMod val="65000"/>
                      <a:lumOff val="35000"/>
                      <a:alpha val="43000"/>
                    </a:schemeClr>
                  </a:outerShdw>
                </a:effectLst>
              </a:rPr>
              <a:t/>
            </a:r>
            <a:br>
              <a:rPr lang="en-US" sz="5400" dirty="0" smtClean="0">
                <a:effectLst>
                  <a:outerShdw blurRad="50800" dist="38100" dir="2700000">
                    <a:schemeClr val="tx1">
                      <a:lumMod val="65000"/>
                      <a:lumOff val="35000"/>
                      <a:alpha val="43000"/>
                    </a:schemeClr>
                  </a:outerShdw>
                </a:effectLst>
              </a:rPr>
            </a:br>
            <a:r>
              <a:rPr lang="en-US" sz="2800" dirty="0" smtClean="0"/>
              <a:t>Fort </a:t>
            </a:r>
            <a:r>
              <a:rPr lang="en-US" sz="2800" dirty="0" err="1" smtClean="0"/>
              <a:t>Totten</a:t>
            </a:r>
            <a:r>
              <a:rPr lang="en-US" sz="2800" dirty="0" smtClean="0"/>
              <a:t> Access Improvement Project</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4361955" y="1674687"/>
            <a:ext cx="4631573" cy="5015009"/>
          </a:xfrm>
        </p:spPr>
        <p:txBody>
          <a:bodyPr>
            <a:noAutofit/>
          </a:bodyPr>
          <a:lstStyle/>
          <a:p>
            <a:pPr>
              <a:lnSpc>
                <a:spcPct val="90000"/>
              </a:lnSpc>
            </a:pPr>
            <a:r>
              <a:rPr lang="en-US" sz="2800" spc="-60" dirty="0" smtClean="0"/>
              <a:t>The project will improve accessibility and safety for pedestrians by rebuilding sidewalks and curbing, installing new lighting, and providing </a:t>
            </a:r>
            <a:r>
              <a:rPr lang="en-US" sz="2800" spc="-60" dirty="0" err="1" smtClean="0"/>
              <a:t>wayfinding</a:t>
            </a:r>
            <a:r>
              <a:rPr lang="en-US" sz="2800" spc="-60" dirty="0" smtClean="0"/>
              <a:t> signage. </a:t>
            </a:r>
          </a:p>
          <a:p>
            <a:pPr>
              <a:lnSpc>
                <a:spcPct val="90000"/>
              </a:lnSpc>
            </a:pPr>
            <a:r>
              <a:rPr lang="en-US" sz="2800" spc="-60" dirty="0" smtClean="0"/>
              <a:t>Funding:</a:t>
            </a:r>
          </a:p>
          <a:p>
            <a:pPr lvl="1">
              <a:lnSpc>
                <a:spcPct val="90000"/>
              </a:lnSpc>
            </a:pPr>
            <a:r>
              <a:rPr lang="en-US" spc="-60" dirty="0" smtClean="0"/>
              <a:t>Federal: $2,824,000</a:t>
            </a:r>
          </a:p>
          <a:p>
            <a:pPr lvl="1">
              <a:lnSpc>
                <a:spcPct val="90000"/>
              </a:lnSpc>
            </a:pPr>
            <a:r>
              <a:rPr lang="en-US" spc="-60" dirty="0" smtClean="0"/>
              <a:t>Match: $706,000 </a:t>
            </a:r>
            <a:r>
              <a:rPr lang="en-US" i="1" spc="-60" dirty="0" smtClean="0"/>
              <a:t>(20 %)</a:t>
            </a:r>
            <a:endParaRPr lang="en-US" spc="-60" dirty="0" smtClean="0"/>
          </a:p>
          <a:p>
            <a:pPr lvl="1">
              <a:lnSpc>
                <a:spcPct val="90000"/>
              </a:lnSpc>
            </a:pPr>
            <a:r>
              <a:rPr lang="en-US" spc="-60" dirty="0" smtClean="0"/>
              <a:t>Total: $3,530,000</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16</a:t>
            </a:fld>
            <a:endParaRPr lang="en-US" dirty="0" smtClean="0">
              <a:solidFill>
                <a:srgbClr val="000000"/>
              </a:solidFill>
            </a:endParaRPr>
          </a:p>
        </p:txBody>
      </p:sp>
      <p:pic>
        <p:nvPicPr>
          <p:cNvPr id="15" name="Picture 14" descr="map2_big.jpg"/>
          <p:cNvPicPr>
            <a:picLocks noChangeAspect="1"/>
          </p:cNvPicPr>
          <p:nvPr/>
        </p:nvPicPr>
        <p:blipFill>
          <a:blip r:embed="rId3"/>
          <a:stretch>
            <a:fillRect/>
          </a:stretch>
        </p:blipFill>
        <p:spPr>
          <a:xfrm>
            <a:off x="136045" y="1390095"/>
            <a:ext cx="4225910" cy="546790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3999" cy="1143000"/>
          </a:xfrm>
        </p:spPr>
        <p:txBody>
          <a:bodyPr rtlCol="0">
            <a:noAutofit/>
          </a:bodyPr>
          <a:lstStyle/>
          <a:p>
            <a:pPr>
              <a:defRPr/>
            </a:pPr>
            <a:r>
              <a:rPr lang="en-US" sz="4000" dirty="0" smtClean="0">
                <a:effectLst>
                  <a:outerShdw blurRad="50800" dist="38100" dir="2700000">
                    <a:schemeClr val="tx1">
                      <a:lumMod val="65000"/>
                      <a:lumOff val="35000"/>
                      <a:alpha val="43000"/>
                    </a:schemeClr>
                  </a:outerShdw>
                </a:effectLst>
              </a:rPr>
              <a:t>FY 2011 TPB TIGER Application</a:t>
            </a:r>
            <a:br>
              <a:rPr lang="en-US" sz="4000" dirty="0" smtClean="0">
                <a:effectLst>
                  <a:outerShdw blurRad="50800" dist="38100" dir="2700000">
                    <a:schemeClr val="tx1">
                      <a:lumMod val="65000"/>
                      <a:lumOff val="35000"/>
                      <a:alpha val="43000"/>
                    </a:schemeClr>
                  </a:outerShdw>
                </a:effectLst>
              </a:rPr>
            </a:br>
            <a:r>
              <a:rPr lang="en-US" sz="2800" dirty="0" smtClean="0"/>
              <a:t>Funding Summary for Proposed Projects</a:t>
            </a: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266701" y="1590675"/>
            <a:ext cx="4843182" cy="5267325"/>
          </a:xfrm>
        </p:spPr>
        <p:txBody>
          <a:bodyPr>
            <a:normAutofit lnSpcReduction="10000"/>
          </a:bodyPr>
          <a:lstStyle/>
          <a:p>
            <a:pPr>
              <a:buNone/>
            </a:pPr>
            <a:r>
              <a:rPr lang="en-US" sz="2400" u="sng" dirty="0" smtClean="0"/>
              <a:t>District of Columbia</a:t>
            </a:r>
          </a:p>
          <a:p>
            <a:pPr lvl="1">
              <a:spcBef>
                <a:spcPts val="400"/>
              </a:spcBef>
            </a:pPr>
            <a:r>
              <a:rPr lang="en-US" sz="2400" dirty="0" smtClean="0"/>
              <a:t>Federal: $2,824,000</a:t>
            </a:r>
          </a:p>
          <a:p>
            <a:pPr lvl="1">
              <a:spcBef>
                <a:spcPts val="400"/>
              </a:spcBef>
            </a:pPr>
            <a:r>
              <a:rPr lang="en-US" sz="2400" dirty="0" smtClean="0"/>
              <a:t>Match: $706,000 </a:t>
            </a:r>
            <a:r>
              <a:rPr lang="en-US" sz="2000" i="1" dirty="0" smtClean="0"/>
              <a:t>(20 %)</a:t>
            </a:r>
          </a:p>
          <a:p>
            <a:pPr lvl="1">
              <a:spcBef>
                <a:spcPts val="400"/>
              </a:spcBef>
              <a:spcAft>
                <a:spcPts val="1200"/>
              </a:spcAft>
            </a:pPr>
            <a:r>
              <a:rPr lang="en-US" sz="2400" dirty="0" smtClean="0"/>
              <a:t>Total: $3,530,000 </a:t>
            </a:r>
            <a:r>
              <a:rPr lang="en-US" sz="2400" i="1" dirty="0" smtClean="0"/>
              <a:t>(9 %)</a:t>
            </a:r>
            <a:endParaRPr lang="en-US" sz="2400" u="sng" dirty="0" smtClean="0"/>
          </a:p>
          <a:p>
            <a:pPr>
              <a:buNone/>
            </a:pPr>
            <a:r>
              <a:rPr lang="en-US" sz="2400" u="sng" dirty="0" smtClean="0"/>
              <a:t>Maryland</a:t>
            </a:r>
            <a:r>
              <a:rPr lang="en-US" sz="2400" dirty="0" smtClean="0"/>
              <a:t>:</a:t>
            </a:r>
          </a:p>
          <a:p>
            <a:pPr lvl="1">
              <a:spcBef>
                <a:spcPts val="400"/>
              </a:spcBef>
            </a:pPr>
            <a:r>
              <a:rPr lang="en-US" sz="2400" dirty="0" smtClean="0"/>
              <a:t>Federal: $21,296,460</a:t>
            </a:r>
          </a:p>
          <a:p>
            <a:pPr lvl="1">
              <a:spcBef>
                <a:spcPts val="400"/>
              </a:spcBef>
            </a:pPr>
            <a:r>
              <a:rPr lang="en-US" sz="2400" dirty="0" smtClean="0"/>
              <a:t>Match: $5,985,240 </a:t>
            </a:r>
            <a:r>
              <a:rPr lang="en-US" sz="2000" i="1" dirty="0" smtClean="0"/>
              <a:t>(22 %)</a:t>
            </a:r>
          </a:p>
          <a:p>
            <a:pPr lvl="1">
              <a:spcBef>
                <a:spcPts val="400"/>
              </a:spcBef>
              <a:spcAft>
                <a:spcPts val="1200"/>
              </a:spcAft>
            </a:pPr>
            <a:r>
              <a:rPr lang="en-US" sz="2400" dirty="0" smtClean="0"/>
              <a:t>Total: $27,281,700 </a:t>
            </a:r>
            <a:r>
              <a:rPr lang="en-US" sz="2400" i="1" dirty="0" smtClean="0"/>
              <a:t>(72 %)</a:t>
            </a:r>
            <a:endParaRPr lang="en-US" sz="2400" dirty="0" smtClean="0"/>
          </a:p>
          <a:p>
            <a:pPr>
              <a:buNone/>
            </a:pPr>
            <a:r>
              <a:rPr lang="en-US" sz="2400" u="sng" dirty="0" smtClean="0"/>
              <a:t>Virginia</a:t>
            </a:r>
          </a:p>
          <a:p>
            <a:pPr lvl="1">
              <a:spcBef>
                <a:spcPts val="400"/>
              </a:spcBef>
            </a:pPr>
            <a:r>
              <a:rPr lang="en-US" sz="2400" dirty="0" smtClean="0"/>
              <a:t>Federal: $5,097,164</a:t>
            </a:r>
          </a:p>
          <a:p>
            <a:pPr lvl="1">
              <a:spcBef>
                <a:spcPts val="400"/>
              </a:spcBef>
            </a:pPr>
            <a:r>
              <a:rPr lang="en-US" sz="2400" dirty="0" smtClean="0"/>
              <a:t>Match: $2,063,800 </a:t>
            </a:r>
            <a:r>
              <a:rPr lang="en-US" sz="2000" i="1" dirty="0" smtClean="0"/>
              <a:t>(29 %)</a:t>
            </a:r>
          </a:p>
          <a:p>
            <a:pPr lvl="1">
              <a:spcBef>
                <a:spcPts val="400"/>
              </a:spcBef>
            </a:pPr>
            <a:r>
              <a:rPr lang="en-US" sz="2400" dirty="0" smtClean="0"/>
              <a:t>Total: $7,160,964 </a:t>
            </a:r>
            <a:r>
              <a:rPr lang="en-US" sz="2400" i="1" dirty="0" smtClean="0"/>
              <a:t>(19 %)</a:t>
            </a:r>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17</a:t>
            </a:fld>
            <a:endParaRPr lang="en-US" dirty="0" smtClean="0">
              <a:solidFill>
                <a:srgbClr val="000000"/>
              </a:solidFill>
            </a:endParaRPr>
          </a:p>
        </p:txBody>
      </p:sp>
      <p:sp>
        <p:nvSpPr>
          <p:cNvPr id="5" name="Content Placeholder 2"/>
          <p:cNvSpPr txBox="1">
            <a:spLocks/>
          </p:cNvSpPr>
          <p:nvPr/>
        </p:nvSpPr>
        <p:spPr>
          <a:xfrm>
            <a:off x="4602822" y="2381250"/>
            <a:ext cx="4325420" cy="4475039"/>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ct val="20000"/>
              </a:spcBef>
              <a:spcAft>
                <a:spcPts val="0"/>
              </a:spcAft>
              <a:buClrTx/>
              <a:buSzTx/>
              <a:tabLst/>
              <a:defRPr/>
            </a:pPr>
            <a:r>
              <a:rPr kumimoji="0" lang="en-US" sz="3200" b="0" i="0" u="sng" strike="noStrike" kern="1200" cap="none" spc="-60" normalizeH="0" baseline="0" noProof="0" dirty="0" smtClean="0">
                <a:ln>
                  <a:noFill/>
                </a:ln>
                <a:solidFill>
                  <a:schemeClr val="tx1"/>
                </a:solidFill>
                <a:effectLst/>
                <a:uLnTx/>
                <a:uFillTx/>
                <a:latin typeface="+mn-lt"/>
                <a:ea typeface="+mn-ea"/>
                <a:cs typeface="+mn-cs"/>
              </a:rPr>
              <a:t>TOTAL</a:t>
            </a:r>
            <a:r>
              <a:rPr kumimoji="0" lang="en-US" sz="3200" b="0" i="0" u="none" strike="noStrike" kern="1200" cap="none" spc="-60" normalizeH="0" baseline="0" noProof="0" dirty="0" smtClean="0">
                <a:ln>
                  <a:noFill/>
                </a:ln>
                <a:solidFill>
                  <a:schemeClr val="tx1"/>
                </a:solidFill>
                <a:effectLst/>
                <a:uLnTx/>
                <a:uFillTx/>
                <a:latin typeface="+mn-lt"/>
                <a:ea typeface="+mn-ea"/>
                <a:cs typeface="+mn-cs"/>
              </a:rPr>
              <a:t>:</a:t>
            </a:r>
          </a:p>
          <a:p>
            <a:pPr marL="742950" marR="0" lvl="1" indent="-285750" algn="l" defTabSz="914400" rtl="0" eaLnBrk="1" fontAlgn="auto" latinLnBrk="0" hangingPunct="1">
              <a:lnSpc>
                <a:spcPct val="90000"/>
              </a:lnSpc>
              <a:spcBef>
                <a:spcPts val="1200"/>
              </a:spcBef>
              <a:spcAft>
                <a:spcPts val="0"/>
              </a:spcAft>
              <a:buClrTx/>
              <a:buSzTx/>
              <a:buFont typeface="Arial" pitchFamily="34" charset="0"/>
              <a:buChar char="–"/>
              <a:tabLst/>
              <a:defRPr/>
            </a:pPr>
            <a:r>
              <a:rPr kumimoji="0" lang="en-US" sz="3200" b="0" i="0" u="none" strike="noStrike" kern="1200" cap="none" spc="-60" normalizeH="0" baseline="0" noProof="0" dirty="0" smtClean="0">
                <a:ln>
                  <a:noFill/>
                </a:ln>
                <a:solidFill>
                  <a:schemeClr val="tx1"/>
                </a:solidFill>
                <a:effectLst/>
                <a:uLnTx/>
                <a:uFillTx/>
                <a:latin typeface="+mn-lt"/>
                <a:ea typeface="+mn-ea"/>
                <a:cs typeface="+mn-cs"/>
              </a:rPr>
              <a:t>Federal: $29,217,624</a:t>
            </a:r>
          </a:p>
          <a:p>
            <a:pPr marL="742950" marR="0" lvl="1" indent="-285750" algn="l" defTabSz="914400" rtl="0" eaLnBrk="1" fontAlgn="auto" latinLnBrk="0" hangingPunct="1">
              <a:lnSpc>
                <a:spcPct val="90000"/>
              </a:lnSpc>
              <a:spcBef>
                <a:spcPts val="1200"/>
              </a:spcBef>
              <a:spcAft>
                <a:spcPts val="0"/>
              </a:spcAft>
              <a:buClrTx/>
              <a:buSzTx/>
              <a:buFont typeface="Arial" pitchFamily="34" charset="0"/>
              <a:buChar char="–"/>
              <a:tabLst/>
              <a:defRPr/>
            </a:pPr>
            <a:r>
              <a:rPr kumimoji="0" lang="en-US" sz="3200" b="0" i="0" u="none" strike="noStrike" kern="1200" cap="none" spc="-60" normalizeH="0" baseline="0" noProof="0" dirty="0" smtClean="0">
                <a:ln>
                  <a:noFill/>
                </a:ln>
                <a:solidFill>
                  <a:schemeClr val="tx1"/>
                </a:solidFill>
                <a:effectLst/>
                <a:uLnTx/>
                <a:uFillTx/>
                <a:latin typeface="+mn-lt"/>
                <a:ea typeface="+mn-ea"/>
                <a:cs typeface="+mn-cs"/>
              </a:rPr>
              <a:t>Match: $8,755,040 </a:t>
            </a:r>
            <a:r>
              <a:rPr kumimoji="0" lang="en-US" sz="3200" b="0" i="1" u="none" strike="noStrike" kern="1200" cap="none" spc="-60" normalizeH="0" baseline="0" noProof="0" dirty="0" smtClean="0">
                <a:ln>
                  <a:noFill/>
                </a:ln>
                <a:solidFill>
                  <a:schemeClr val="tx1"/>
                </a:solidFill>
                <a:effectLst/>
                <a:uLnTx/>
                <a:uFillTx/>
                <a:latin typeface="+mn-lt"/>
                <a:ea typeface="+mn-ea"/>
                <a:cs typeface="+mn-cs"/>
              </a:rPr>
              <a:t>(23.1 %)</a:t>
            </a:r>
          </a:p>
          <a:p>
            <a:pPr marL="742950" marR="0" lvl="1" indent="-285750" algn="l" defTabSz="914400" rtl="0" eaLnBrk="1" fontAlgn="auto" latinLnBrk="0" hangingPunct="1">
              <a:lnSpc>
                <a:spcPct val="90000"/>
              </a:lnSpc>
              <a:spcBef>
                <a:spcPts val="1200"/>
              </a:spcBef>
              <a:spcAft>
                <a:spcPts val="0"/>
              </a:spcAft>
              <a:buClrTx/>
              <a:buSzTx/>
              <a:buFont typeface="Arial" pitchFamily="34" charset="0"/>
              <a:buChar char="–"/>
              <a:tabLst/>
              <a:defRPr/>
            </a:pPr>
            <a:r>
              <a:rPr kumimoji="0" lang="en-US" sz="3200" b="1" i="0" u="none" strike="noStrike" kern="1200" cap="none" spc="-60" normalizeH="0" baseline="0" noProof="0" dirty="0" smtClean="0">
                <a:ln>
                  <a:noFill/>
                </a:ln>
                <a:solidFill>
                  <a:schemeClr val="tx1"/>
                </a:solidFill>
                <a:effectLst/>
                <a:uLnTx/>
                <a:uFillTx/>
                <a:latin typeface="+mn-lt"/>
                <a:ea typeface="+mn-ea"/>
                <a:cs typeface="+mn-cs"/>
              </a:rPr>
              <a:t>Total: $37,972,664</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3999" cy="1143000"/>
          </a:xfrm>
        </p:spPr>
        <p:txBody>
          <a:bodyPr rtlCol="0">
            <a:noAutofit/>
          </a:bodyPr>
          <a:lstStyle/>
          <a:p>
            <a:pPr>
              <a:defRPr/>
            </a:pPr>
            <a:r>
              <a:rPr lang="en-US" sz="3600" dirty="0" smtClean="0">
                <a:effectLst>
                  <a:outerShdw blurRad="50800" dist="38100" dir="2700000">
                    <a:schemeClr val="tx1">
                      <a:lumMod val="65000"/>
                      <a:lumOff val="35000"/>
                      <a:alpha val="43000"/>
                    </a:schemeClr>
                  </a:outerShdw>
                </a:effectLst>
              </a:rPr>
              <a:t>Finalizing the FY 2011 TPB TIGER Application</a:t>
            </a:r>
            <a:r>
              <a:rPr lang="en-US" sz="4000" dirty="0" smtClean="0">
                <a:effectLst>
                  <a:outerShdw blurRad="50800" dist="38100" dir="2700000">
                    <a:schemeClr val="tx1">
                      <a:lumMod val="65000"/>
                      <a:lumOff val="35000"/>
                      <a:alpha val="43000"/>
                    </a:schemeClr>
                  </a:outerShdw>
                </a:effectLst>
              </a:rPr>
              <a:t/>
            </a:r>
            <a:br>
              <a:rPr lang="en-US" sz="4000" dirty="0" smtClean="0">
                <a:effectLst>
                  <a:outerShdw blurRad="50800" dist="38100" dir="2700000">
                    <a:schemeClr val="tx1">
                      <a:lumMod val="65000"/>
                      <a:lumOff val="35000"/>
                      <a:alpha val="43000"/>
                    </a:schemeClr>
                  </a:outerShdw>
                </a:effectLst>
              </a:rPr>
            </a:br>
            <a:endParaRPr lang="en-US" sz="28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266701" y="1089025"/>
            <a:ext cx="8588541" cy="5427278"/>
          </a:xfrm>
        </p:spPr>
        <p:txBody>
          <a:bodyPr>
            <a:normAutofit fontScale="92500" lnSpcReduction="10000"/>
          </a:bodyPr>
          <a:lstStyle/>
          <a:p>
            <a:pPr marL="0" indent="0">
              <a:buNone/>
            </a:pPr>
            <a:r>
              <a:rPr lang="en-US" sz="2400" dirty="0" smtClean="0"/>
              <a:t>Still working to refine scope and cost information among project proposers and supporting agencies.   (Required for TPB mail-out on September 14). </a:t>
            </a:r>
          </a:p>
          <a:p>
            <a:pPr marL="0" indent="0">
              <a:spcBef>
                <a:spcPts val="1800"/>
              </a:spcBef>
              <a:buNone/>
            </a:pPr>
            <a:r>
              <a:rPr lang="en-US" sz="2400" dirty="0" smtClean="0"/>
              <a:t>Staff Observations: </a:t>
            </a:r>
          </a:p>
          <a:p>
            <a:pPr marL="457200" indent="-457200">
              <a:buFont typeface="+mj-lt"/>
              <a:buAutoNum type="arabicPeriod"/>
            </a:pPr>
            <a:r>
              <a:rPr lang="en-US" sz="2400" dirty="0" smtClean="0"/>
              <a:t>Cost of Projects</a:t>
            </a:r>
          </a:p>
          <a:p>
            <a:pPr lvl="1"/>
            <a:r>
              <a:rPr lang="en-US" sz="2400" dirty="0" smtClean="0"/>
              <a:t>USDOT announced “sweet spot” of $10 - $25 million.   Average grant in TIGER II was $13. 25 million, median grant $10. 5 million. </a:t>
            </a:r>
          </a:p>
          <a:p>
            <a:pPr lvl="1"/>
            <a:r>
              <a:rPr lang="en-US" sz="2400" dirty="0" smtClean="0"/>
              <a:t>TPB goal for application was $18-$20 million (TIGER $14-$</a:t>
            </a:r>
            <a:r>
              <a:rPr lang="en-US" sz="2400" dirty="0" err="1" smtClean="0"/>
              <a:t>16M</a:t>
            </a:r>
            <a:r>
              <a:rPr lang="en-US" sz="2400" dirty="0" smtClean="0"/>
              <a:t>)</a:t>
            </a:r>
          </a:p>
          <a:p>
            <a:pPr lvl="2"/>
            <a:r>
              <a:rPr lang="en-US" i="1" dirty="0" smtClean="0"/>
              <a:t>now at 200% of goal!</a:t>
            </a:r>
          </a:p>
          <a:p>
            <a:pPr lvl="2"/>
            <a:endParaRPr lang="en-US" dirty="0" smtClean="0"/>
          </a:p>
          <a:p>
            <a:pPr marL="457200" indent="-457200">
              <a:buFont typeface="+mj-lt"/>
              <a:buAutoNum type="arabicPeriod"/>
            </a:pPr>
            <a:r>
              <a:rPr lang="en-US" sz="2400" dirty="0" smtClean="0"/>
              <a:t>Application “Story”</a:t>
            </a:r>
          </a:p>
          <a:p>
            <a:pPr lvl="1"/>
            <a:r>
              <a:rPr lang="en-US" sz="2400" dirty="0" smtClean="0"/>
              <a:t>Need project information to prepare complete, compelling, and competitive grant application: leveraging private development, serving special populations, improving safety, etc. </a:t>
            </a:r>
          </a:p>
          <a:p>
            <a:endParaRPr lang="en-US" sz="2400" dirty="0" smtClean="0"/>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18</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7950" y="159138"/>
            <a:ext cx="8229600" cy="563562"/>
          </a:xfrm>
        </p:spPr>
        <p:txBody>
          <a:bodyPr>
            <a:noAutofit/>
          </a:bodyPr>
          <a:lstStyle/>
          <a:p>
            <a:r>
              <a:rPr lang="en-US" sz="3600" dirty="0" smtClean="0">
                <a:effectLst>
                  <a:outerShdw blurRad="50800" dist="38100" dir="2700000">
                    <a:schemeClr val="tx1">
                      <a:lumMod val="65000"/>
                      <a:lumOff val="35000"/>
                      <a:alpha val="43000"/>
                    </a:schemeClr>
                  </a:outerShdw>
                </a:effectLst>
              </a:rPr>
              <a:t>Proposed Projects – Issues / Concerns</a:t>
            </a:r>
            <a:endParaRPr lang="en-US" sz="3600" dirty="0">
              <a:effectLst>
                <a:outerShdw blurRad="50800" dist="38100" dir="2700000">
                  <a:schemeClr val="tx1">
                    <a:lumMod val="65000"/>
                    <a:lumOff val="35000"/>
                    <a:alpha val="43000"/>
                  </a:schemeClr>
                </a:outerShdw>
              </a:effectLst>
            </a:endParaRPr>
          </a:p>
        </p:txBody>
      </p:sp>
      <p:graphicFrame>
        <p:nvGraphicFramePr>
          <p:cNvPr id="6" name="Content Placeholder 5"/>
          <p:cNvGraphicFramePr>
            <a:graphicFrameLocks noGrp="1"/>
          </p:cNvGraphicFramePr>
          <p:nvPr>
            <p:ph idx="1"/>
          </p:nvPr>
        </p:nvGraphicFramePr>
        <p:xfrm>
          <a:off x="173255" y="729125"/>
          <a:ext cx="8787865" cy="6045200"/>
        </p:xfrm>
        <a:graphic>
          <a:graphicData uri="http://schemas.openxmlformats.org/drawingml/2006/table">
            <a:tbl>
              <a:tblPr firstRow="1" bandRow="1">
                <a:tableStyleId>{93296810-A885-4BE3-A3E7-6D5BEEA58F35}</a:tableStyleId>
              </a:tblPr>
              <a:tblGrid>
                <a:gridCol w="1424539"/>
                <a:gridCol w="1578578"/>
                <a:gridCol w="5784748"/>
              </a:tblGrid>
              <a:tr h="370840">
                <a:tc>
                  <a:txBody>
                    <a:bodyPr/>
                    <a:lstStyle/>
                    <a:p>
                      <a:r>
                        <a:rPr lang="en-US" sz="1800" dirty="0" smtClean="0"/>
                        <a:t>Applicant</a:t>
                      </a:r>
                      <a:endParaRPr lang="en-US" sz="1800" dirty="0"/>
                    </a:p>
                  </a:txBody>
                  <a:tcPr/>
                </a:tc>
                <a:tc>
                  <a:txBody>
                    <a:bodyPr/>
                    <a:lstStyle/>
                    <a:p>
                      <a:r>
                        <a:rPr lang="en-US" sz="1800" dirty="0" smtClean="0"/>
                        <a:t>Project</a:t>
                      </a:r>
                      <a:endParaRPr lang="en-US" sz="1800" dirty="0"/>
                    </a:p>
                  </a:txBody>
                  <a:tcPr/>
                </a:tc>
                <a:tc>
                  <a:txBody>
                    <a:bodyPr/>
                    <a:lstStyle/>
                    <a:p>
                      <a:r>
                        <a:rPr lang="en-US" sz="1800" dirty="0" smtClean="0"/>
                        <a:t>Issues /</a:t>
                      </a:r>
                      <a:r>
                        <a:rPr lang="en-US" sz="1800" baseline="0" dirty="0" smtClean="0"/>
                        <a:t> Concerns</a:t>
                      </a:r>
                      <a:endParaRPr lang="en-US" sz="1800" dirty="0"/>
                    </a:p>
                  </a:txBody>
                  <a:tcPr/>
                </a:tc>
              </a:tr>
              <a:tr h="370840">
                <a:tc>
                  <a:txBody>
                    <a:bodyPr/>
                    <a:lstStyle/>
                    <a:p>
                      <a:r>
                        <a:rPr lang="en-US" sz="1800" dirty="0" smtClean="0"/>
                        <a:t>City of Bowie</a:t>
                      </a:r>
                    </a:p>
                  </a:txBody>
                  <a:tcPr/>
                </a:tc>
                <a:tc>
                  <a:txBody>
                    <a:bodyPr/>
                    <a:lstStyle/>
                    <a:p>
                      <a:r>
                        <a:rPr lang="en-US" sz="1800" dirty="0" smtClean="0"/>
                        <a:t>Bowie</a:t>
                      </a:r>
                      <a:r>
                        <a:rPr lang="en-US" sz="1800" baseline="0" dirty="0" smtClean="0"/>
                        <a:t> Heritage Trail</a:t>
                      </a:r>
                      <a:endParaRPr lang="en-US" sz="1800" dirty="0"/>
                    </a:p>
                  </a:txBody>
                  <a:tcPr/>
                </a:tc>
                <a:tc>
                  <a:txBody>
                    <a:bodyPr/>
                    <a:lstStyle/>
                    <a:p>
                      <a:r>
                        <a:rPr lang="en-US" sz="1800" b="1" dirty="0" smtClean="0"/>
                        <a:t>Not currently viable.   </a:t>
                      </a:r>
                      <a:r>
                        <a:rPr lang="en-US" sz="1800" dirty="0" smtClean="0"/>
                        <a:t>Only</a:t>
                      </a:r>
                      <a:r>
                        <a:rPr lang="en-US" sz="1800" baseline="0" dirty="0" smtClean="0"/>
                        <a:t> design/engineering proposed (City can only match this). Additional funds needed for construction. </a:t>
                      </a:r>
                      <a:endParaRPr lang="en-US" sz="18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Montgomery County</a:t>
                      </a:r>
                      <a:endParaRPr lang="en-US" sz="1800" dirty="0"/>
                    </a:p>
                  </a:txBody>
                  <a:tcPr/>
                </a:tc>
                <a:tc>
                  <a:txBody>
                    <a:bodyPr/>
                    <a:lstStyle/>
                    <a:p>
                      <a:r>
                        <a:rPr lang="en-US" sz="1800" dirty="0" smtClean="0"/>
                        <a:t>Forest Glen</a:t>
                      </a:r>
                      <a:endParaRPr lang="en-US" sz="1800" dirty="0"/>
                    </a:p>
                  </a:txBody>
                  <a:tcPr/>
                </a:tc>
                <a:tc>
                  <a:txBody>
                    <a:bodyPr/>
                    <a:lstStyle/>
                    <a:p>
                      <a:r>
                        <a:rPr lang="en-US" sz="1800" dirty="0" smtClean="0"/>
                        <a:t>Very</a:t>
                      </a:r>
                      <a:r>
                        <a:rPr lang="en-US" sz="1800" baseline="0" dirty="0" smtClean="0"/>
                        <a:t> large p</a:t>
                      </a:r>
                      <a:r>
                        <a:rPr lang="en-US" sz="1800" dirty="0" smtClean="0"/>
                        <a:t>roject</a:t>
                      </a:r>
                      <a:r>
                        <a:rPr lang="en-US" sz="1800" baseline="0" dirty="0" smtClean="0"/>
                        <a:t> cost of $</a:t>
                      </a:r>
                      <a:r>
                        <a:rPr lang="en-US" sz="1800" baseline="0" dirty="0" err="1" smtClean="0"/>
                        <a:t>18M</a:t>
                      </a:r>
                      <a:r>
                        <a:rPr lang="en-US" sz="1800" baseline="0" dirty="0" smtClean="0"/>
                        <a:t>, just under 50% of proposal.  Includes $</a:t>
                      </a:r>
                      <a:r>
                        <a:rPr lang="en-US" sz="1800" baseline="0" dirty="0" err="1" smtClean="0"/>
                        <a:t>1.5M</a:t>
                      </a:r>
                      <a:r>
                        <a:rPr lang="en-US" sz="1800" baseline="0" dirty="0" smtClean="0"/>
                        <a:t> ROW acquisition.</a:t>
                      </a:r>
                      <a:endParaRPr lang="en-US" sz="18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Prince George’s County</a:t>
                      </a:r>
                      <a:endParaRPr lang="en-US" sz="1800" dirty="0"/>
                    </a:p>
                  </a:txBody>
                  <a:tcPr/>
                </a:tc>
                <a:tc>
                  <a:txBody>
                    <a:bodyPr/>
                    <a:lstStyle/>
                    <a:p>
                      <a:r>
                        <a:rPr lang="en-US" sz="1800" dirty="0" smtClean="0"/>
                        <a:t>New Carrollton</a:t>
                      </a:r>
                      <a:endParaRPr lang="en-US" sz="1800" dirty="0"/>
                    </a:p>
                  </a:txBody>
                  <a:tcPr/>
                </a:tc>
                <a:tc>
                  <a:txBody>
                    <a:bodyPr/>
                    <a:lstStyle/>
                    <a:p>
                      <a:r>
                        <a:rPr lang="en-US" sz="1800" dirty="0" smtClean="0"/>
                        <a:t>Area</a:t>
                      </a:r>
                      <a:r>
                        <a:rPr lang="en-US" sz="1800" baseline="0" dirty="0" smtClean="0"/>
                        <a:t> in transition. Concern that prospective development plans are in progress, final street plans not known. </a:t>
                      </a:r>
                      <a:endParaRPr lang="en-US" sz="18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Prince George’s County</a:t>
                      </a:r>
                    </a:p>
                  </a:txBody>
                  <a:tcPr/>
                </a:tc>
                <a:tc>
                  <a:txBody>
                    <a:bodyPr/>
                    <a:lstStyle/>
                    <a:p>
                      <a:r>
                        <a:rPr lang="en-US" sz="1800" dirty="0" smtClean="0"/>
                        <a:t>West Hyattsville / Ager Road</a:t>
                      </a:r>
                      <a:endParaRPr lang="en-US" sz="1800" dirty="0"/>
                    </a:p>
                  </a:txBody>
                  <a:tcPr/>
                </a:tc>
                <a:tc>
                  <a:txBody>
                    <a:bodyPr/>
                    <a:lstStyle/>
                    <a:p>
                      <a:r>
                        <a:rPr lang="en-US" sz="1800" baseline="0" dirty="0" smtClean="0"/>
                        <a:t>Reconstructing Ager Road as a green street has significant costs of $</a:t>
                      </a:r>
                      <a:r>
                        <a:rPr lang="en-US" sz="1800" baseline="0" dirty="0" err="1" smtClean="0"/>
                        <a:t>6M</a:t>
                      </a:r>
                      <a:r>
                        <a:rPr lang="en-US" sz="1800" baseline="0" dirty="0" smtClean="0"/>
                        <a:t>, may extend beyond TPB application concept.</a:t>
                      </a:r>
                      <a:endParaRPr lang="en-US" sz="1800" dirty="0"/>
                    </a:p>
                  </a:txBody>
                  <a:tcPr/>
                </a:tc>
              </a:tr>
              <a:tr h="370840">
                <a:tc>
                  <a:txBody>
                    <a:bodyPr/>
                    <a:lstStyle/>
                    <a:p>
                      <a:r>
                        <a:rPr lang="en-US" sz="1800" dirty="0" smtClean="0"/>
                        <a:t>City of Rockville</a:t>
                      </a:r>
                      <a:endParaRPr lang="en-US" sz="1800" dirty="0"/>
                    </a:p>
                  </a:txBody>
                  <a:tcPr/>
                </a:tc>
                <a:tc>
                  <a:txBody>
                    <a:bodyPr/>
                    <a:lstStyle/>
                    <a:p>
                      <a:r>
                        <a:rPr lang="en-US" sz="1800" dirty="0" smtClean="0"/>
                        <a:t>Twinbrook</a:t>
                      </a:r>
                      <a:endParaRPr lang="en-US" sz="1800" dirty="0"/>
                    </a:p>
                  </a:txBody>
                  <a:tcPr/>
                </a:tc>
                <a:tc>
                  <a:txBody>
                    <a:bodyPr/>
                    <a:lstStyle/>
                    <a:p>
                      <a:r>
                        <a:rPr lang="en-US" sz="1800" dirty="0" smtClean="0"/>
                        <a:t>Finalizing</a:t>
                      </a:r>
                      <a:r>
                        <a:rPr lang="en-US" sz="1800" baseline="0" dirty="0" smtClean="0"/>
                        <a:t> project with partner agencies. </a:t>
                      </a:r>
                      <a:endParaRPr lang="en-US" sz="1800" dirty="0"/>
                    </a:p>
                  </a:txBody>
                  <a:tcPr/>
                </a:tc>
              </a:tr>
              <a:tr h="370840">
                <a:tc>
                  <a:txBody>
                    <a:bodyPr/>
                    <a:lstStyle/>
                    <a:p>
                      <a:r>
                        <a:rPr lang="en-US" sz="1800" dirty="0" smtClean="0"/>
                        <a:t>Arlington County</a:t>
                      </a:r>
                      <a:endParaRPr lang="en-US" sz="1800" dirty="0"/>
                    </a:p>
                  </a:txBody>
                  <a:tcPr/>
                </a:tc>
                <a:tc>
                  <a:txBody>
                    <a:bodyPr/>
                    <a:lstStyle/>
                    <a:p>
                      <a:r>
                        <a:rPr lang="en-US" sz="1800" dirty="0" smtClean="0"/>
                        <a:t>Army Navy Drive</a:t>
                      </a:r>
                      <a:endParaRPr lang="en-US" sz="1800" dirty="0"/>
                    </a:p>
                  </a:txBody>
                  <a:tcPr/>
                </a:tc>
                <a:tc>
                  <a:txBody>
                    <a:bodyPr/>
                    <a:lstStyle/>
                    <a:p>
                      <a:r>
                        <a:rPr lang="en-US" sz="1800" dirty="0" smtClean="0"/>
                        <a:t>Highly-developed area, but with stronger</a:t>
                      </a:r>
                      <a:r>
                        <a:rPr lang="en-US" sz="1800" baseline="0" dirty="0" smtClean="0"/>
                        <a:t> local match (29%).</a:t>
                      </a:r>
                      <a:endParaRPr lang="en-US" sz="1800" dirty="0"/>
                    </a:p>
                  </a:txBody>
                  <a:tcPr/>
                </a:tc>
              </a:tr>
              <a:tr h="370840">
                <a:tc>
                  <a:txBody>
                    <a:bodyPr/>
                    <a:lstStyle/>
                    <a:p>
                      <a:r>
                        <a:rPr lang="en-US" sz="1800" dirty="0" smtClean="0"/>
                        <a:t>VRE</a:t>
                      </a:r>
                      <a:endParaRPr lang="en-US" sz="1800" dirty="0"/>
                    </a:p>
                  </a:txBody>
                  <a:tcPr/>
                </a:tc>
                <a:tc>
                  <a:txBody>
                    <a:bodyPr/>
                    <a:lstStyle/>
                    <a:p>
                      <a:r>
                        <a:rPr lang="en-US" sz="1800" dirty="0" smtClean="0"/>
                        <a:t>Bicycle Lockers</a:t>
                      </a:r>
                      <a:endParaRPr lang="en-US" sz="1800" dirty="0"/>
                    </a:p>
                  </a:txBody>
                  <a:tcPr/>
                </a:tc>
                <a:tc>
                  <a:txBody>
                    <a:bodyPr/>
                    <a:lstStyle/>
                    <a:p>
                      <a:r>
                        <a:rPr lang="en-US" sz="1800" dirty="0" smtClean="0"/>
                        <a:t>Very small project. </a:t>
                      </a:r>
                      <a:endParaRPr lang="en-US" sz="1800" dirty="0"/>
                    </a:p>
                  </a:txBody>
                  <a:tcPr/>
                </a:tc>
              </a:tr>
              <a:tr h="370840">
                <a:tc>
                  <a:txBody>
                    <a:bodyPr/>
                    <a:lstStyle/>
                    <a:p>
                      <a:r>
                        <a:rPr lang="en-US" sz="1800" dirty="0" smtClean="0"/>
                        <a:t>District of Colombia</a:t>
                      </a:r>
                      <a:endParaRPr lang="en-US" sz="1800" dirty="0"/>
                    </a:p>
                  </a:txBody>
                  <a:tcPr>
                    <a:lnB w="12700" cap="flat" cmpd="sng" algn="ctr">
                      <a:solidFill>
                        <a:schemeClr val="tx1"/>
                      </a:solidFill>
                      <a:prstDash val="solid"/>
                      <a:round/>
                      <a:headEnd type="none" w="med" len="med"/>
                      <a:tailEnd type="none" w="med" len="med"/>
                    </a:lnB>
                  </a:tcPr>
                </a:tc>
                <a:tc>
                  <a:txBody>
                    <a:bodyPr/>
                    <a:lstStyle/>
                    <a:p>
                      <a:r>
                        <a:rPr lang="en-US" sz="1800" dirty="0" smtClean="0"/>
                        <a:t>Fort Totten</a:t>
                      </a:r>
                      <a:endParaRPr lang="en-US" sz="1800" dirty="0"/>
                    </a:p>
                  </a:txBody>
                  <a:tcPr>
                    <a:lnB w="12700" cap="flat" cmpd="sng" algn="ctr">
                      <a:solidFill>
                        <a:schemeClr val="tx1"/>
                      </a:solidFill>
                      <a:prstDash val="solid"/>
                      <a:round/>
                      <a:headEnd type="none" w="med" len="med"/>
                      <a:tailEnd type="none" w="med" len="med"/>
                    </a:lnB>
                  </a:tcPr>
                </a:tc>
                <a:tc>
                  <a:txBody>
                    <a:bodyPr/>
                    <a:lstStyle/>
                    <a:p>
                      <a:r>
                        <a:rPr lang="en-US" sz="1800" dirty="0" smtClean="0"/>
                        <a:t>Added at last minute.  Need</a:t>
                      </a:r>
                      <a:r>
                        <a:rPr lang="en-US" sz="1800" baseline="0" dirty="0" smtClean="0"/>
                        <a:t> more narrative information. </a:t>
                      </a:r>
                      <a:endParaRPr lang="en-US" sz="1800" dirty="0"/>
                    </a:p>
                  </a:txBody>
                  <a:tcPr>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511" y="274638"/>
            <a:ext cx="8521831" cy="1143000"/>
          </a:xfrm>
        </p:spPr>
        <p:txBody>
          <a:bodyPr rtlCol="0">
            <a:noAutofit/>
          </a:bodyPr>
          <a:lstStyle/>
          <a:p>
            <a:pPr eaLnBrk="1" fontAlgn="auto" hangingPunct="1">
              <a:spcAft>
                <a:spcPts val="0"/>
              </a:spcAft>
              <a:defRPr/>
            </a:pPr>
            <a:r>
              <a:rPr lang="en-US" sz="4000" dirty="0" smtClean="0">
                <a:effectLst>
                  <a:outerShdw blurRad="50800" dist="38100" dir="2700000">
                    <a:schemeClr val="tx1">
                      <a:lumMod val="65000"/>
                      <a:lumOff val="35000"/>
                      <a:alpha val="43000"/>
                    </a:schemeClr>
                  </a:outerShdw>
                </a:effectLst>
              </a:rPr>
              <a:t>Timeline for TPB Proposal for </a:t>
            </a:r>
            <a:br>
              <a:rPr lang="en-US" sz="4000" dirty="0" smtClean="0">
                <a:effectLst>
                  <a:outerShdw blurRad="50800" dist="38100" dir="2700000">
                    <a:schemeClr val="tx1">
                      <a:lumMod val="65000"/>
                      <a:lumOff val="35000"/>
                      <a:alpha val="43000"/>
                    </a:schemeClr>
                  </a:outerShdw>
                </a:effectLst>
              </a:rPr>
            </a:br>
            <a:r>
              <a:rPr lang="en-US" sz="4000" dirty="0" smtClean="0">
                <a:effectLst>
                  <a:outerShdw blurRad="50800" dist="38100" dir="2700000">
                    <a:schemeClr val="tx1">
                      <a:lumMod val="65000"/>
                      <a:lumOff val="35000"/>
                      <a:alpha val="43000"/>
                    </a:schemeClr>
                  </a:outerShdw>
                </a:effectLst>
              </a:rPr>
              <a:t>FY 2011 TIGER Funding</a:t>
            </a:r>
            <a:endParaRPr lang="en-US" sz="4000" dirty="0" smtClean="0">
              <a:effectLst>
                <a:outerShdw blurRad="50800" dist="38100" dir="2700000">
                  <a:srgbClr val="000000">
                    <a:alpha val="43000"/>
                  </a:srgbClr>
                </a:outerShdw>
              </a:effectLst>
              <a:ea typeface="+mj-ea"/>
            </a:endParaRPr>
          </a:p>
        </p:txBody>
      </p:sp>
      <p:sp>
        <p:nvSpPr>
          <p:cNvPr id="3075" name="Content Placeholder 2"/>
          <p:cNvSpPr>
            <a:spLocks noGrp="1"/>
          </p:cNvSpPr>
          <p:nvPr>
            <p:ph idx="1"/>
          </p:nvPr>
        </p:nvSpPr>
        <p:spPr>
          <a:xfrm>
            <a:off x="457199" y="1596724"/>
            <a:ext cx="8385143" cy="5095875"/>
          </a:xfrm>
        </p:spPr>
        <p:txBody>
          <a:bodyPr>
            <a:normAutofit/>
          </a:bodyPr>
          <a:lstStyle/>
          <a:p>
            <a:pPr>
              <a:lnSpc>
                <a:spcPct val="90000"/>
              </a:lnSpc>
              <a:buNone/>
            </a:pPr>
            <a:r>
              <a:rPr lang="en-US" dirty="0" smtClean="0"/>
              <a:t>Next Steps:</a:t>
            </a:r>
          </a:p>
          <a:p>
            <a:pPr>
              <a:lnSpc>
                <a:spcPct val="90000"/>
              </a:lnSpc>
              <a:spcBef>
                <a:spcPts val="0"/>
              </a:spcBef>
              <a:buNone/>
            </a:pPr>
            <a:r>
              <a:rPr lang="en-US" sz="2400" dirty="0" smtClean="0"/>
              <a:t>	September 14:  	Finalize project costs and construction 			schedule.</a:t>
            </a:r>
          </a:p>
          <a:p>
            <a:pPr>
              <a:lnSpc>
                <a:spcPct val="90000"/>
              </a:lnSpc>
              <a:spcBef>
                <a:spcPts val="0"/>
              </a:spcBef>
              <a:buNone/>
            </a:pPr>
            <a:r>
              <a:rPr lang="en-US" sz="2400" dirty="0" smtClean="0"/>
              <a:t>	September 17: 	Collect </a:t>
            </a:r>
            <a:r>
              <a:rPr lang="en-US" sz="2400" spc="-60" dirty="0" smtClean="0"/>
              <a:t>Benefit-Cost Analysis data and perform 			analysis.</a:t>
            </a:r>
          </a:p>
          <a:p>
            <a:pPr>
              <a:lnSpc>
                <a:spcPct val="90000"/>
              </a:lnSpc>
              <a:spcBef>
                <a:spcPts val="0"/>
              </a:spcBef>
              <a:buNone/>
            </a:pPr>
            <a:r>
              <a:rPr lang="en-US" sz="2400" spc="-60" dirty="0" smtClean="0"/>
              <a:t>	October 7:		Draft application narrative and </a:t>
            </a:r>
            <a:r>
              <a:rPr lang="en-US" sz="2400" spc="-60" dirty="0" err="1" smtClean="0"/>
              <a:t>BCA</a:t>
            </a:r>
            <a:r>
              <a:rPr lang="en-US" sz="2400" spc="-60" dirty="0" smtClean="0"/>
              <a:t> review.</a:t>
            </a:r>
          </a:p>
          <a:p>
            <a:pPr>
              <a:lnSpc>
                <a:spcPct val="90000"/>
              </a:lnSpc>
              <a:spcBef>
                <a:spcPts val="0"/>
              </a:spcBef>
              <a:buNone/>
            </a:pPr>
            <a:r>
              <a:rPr lang="en-US" sz="2400" spc="-60" dirty="0" smtClean="0"/>
              <a:t>	October 14:		Assemble application.</a:t>
            </a:r>
            <a:endParaRPr lang="en-US" sz="2400" dirty="0" smtClean="0"/>
          </a:p>
          <a:p>
            <a:pPr>
              <a:lnSpc>
                <a:spcPct val="90000"/>
              </a:lnSpc>
              <a:spcBef>
                <a:spcPts val="1200"/>
              </a:spcBef>
              <a:buNone/>
            </a:pPr>
            <a:r>
              <a:rPr lang="en-US" dirty="0" smtClean="0"/>
              <a:t>Milestones: </a:t>
            </a:r>
          </a:p>
          <a:p>
            <a:pPr>
              <a:lnSpc>
                <a:spcPct val="90000"/>
              </a:lnSpc>
              <a:buNone/>
            </a:pPr>
            <a:r>
              <a:rPr lang="en-US" sz="2400" dirty="0" smtClean="0"/>
              <a:t>	September 21:	TPB approval of recommended projects   			and pre-application package.</a:t>
            </a:r>
          </a:p>
          <a:p>
            <a:pPr>
              <a:lnSpc>
                <a:spcPct val="90000"/>
              </a:lnSpc>
              <a:buNone/>
            </a:pPr>
            <a:r>
              <a:rPr lang="en-US" sz="2400" dirty="0" smtClean="0"/>
              <a:t>	October 3: 	   	Pre-application due.</a:t>
            </a:r>
          </a:p>
          <a:p>
            <a:pPr>
              <a:lnSpc>
                <a:spcPct val="90000"/>
              </a:lnSpc>
              <a:buNone/>
            </a:pPr>
            <a:r>
              <a:rPr lang="en-US" sz="2400" dirty="0" smtClean="0"/>
              <a:t>	October 19:	  	TPB approval of final application package.</a:t>
            </a:r>
          </a:p>
          <a:p>
            <a:pPr>
              <a:lnSpc>
                <a:spcPct val="90000"/>
              </a:lnSpc>
              <a:buNone/>
            </a:pPr>
            <a:r>
              <a:rPr lang="en-US" sz="2400" dirty="0" smtClean="0"/>
              <a:t>	October 31:	   	Final application due.</a:t>
            </a:r>
          </a:p>
          <a:p>
            <a:pPr>
              <a:lnSpc>
                <a:spcPct val="90000"/>
              </a:lnSpc>
              <a:buNone/>
            </a:pPr>
            <a:endParaRPr lang="en-US" sz="2400" dirty="0" smtClean="0"/>
          </a:p>
          <a:p>
            <a:pPr>
              <a:lnSpc>
                <a:spcPct val="90000"/>
              </a:lnSpc>
              <a:buNone/>
            </a:pPr>
            <a:endParaRPr lang="en-US" sz="2400" dirty="0" smtClean="0"/>
          </a:p>
          <a:p>
            <a:pPr>
              <a:lnSpc>
                <a:spcPct val="90000"/>
              </a:lnSpc>
              <a:buNone/>
            </a:pPr>
            <a:endParaRPr lang="en-US" sz="2400" dirty="0" smtClean="0"/>
          </a:p>
          <a:p>
            <a:pPr>
              <a:lnSpc>
                <a:spcPct val="90000"/>
              </a:lnSpc>
              <a:buNone/>
            </a:pPr>
            <a:endParaRPr lang="en-US" sz="2400" dirty="0" smtClean="0"/>
          </a:p>
          <a:p>
            <a:pPr>
              <a:lnSpc>
                <a:spcPct val="90000"/>
              </a:lnSpc>
              <a:buNone/>
            </a:pPr>
            <a:endParaRPr lang="en-US" sz="2400" dirty="0" smtClean="0"/>
          </a:p>
        </p:txBody>
      </p:sp>
      <p:sp>
        <p:nvSpPr>
          <p:cNvPr id="3076" name="Slide Number Placeholder 3"/>
          <p:cNvSpPr>
            <a:spLocks noGrp="1"/>
          </p:cNvSpPr>
          <p:nvPr>
            <p:ph type="sldNum" sz="quarter" idx="12"/>
          </p:nvPr>
        </p:nvSpPr>
        <p:spPr bwMode="auto">
          <a:noFill/>
          <a:ln>
            <a:miter lim="800000"/>
            <a:headEnd/>
            <a:tailEnd/>
          </a:ln>
        </p:spPr>
        <p:txBody>
          <a:bodyPr/>
          <a:lstStyle/>
          <a:p>
            <a:fld id="{16115A2E-8107-4BF3-BBE3-66015D5B4F27}" type="slidenum">
              <a:rPr lang="en-US" smtClean="0">
                <a:solidFill>
                  <a:srgbClr val="000000"/>
                </a:solidFill>
              </a:rPr>
              <a:pPr/>
              <a:t>20</a:t>
            </a:fld>
            <a:endParaRPr lang="en-US" dirty="0" smtClean="0">
              <a:solidFill>
                <a:srgbClr val="00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2002</TotalTime>
  <Words>1207</Words>
  <Application>Microsoft Office PowerPoint</Application>
  <PresentationFormat>On-screen Show (4:3)</PresentationFormat>
  <Paragraphs>206</Paragraphs>
  <Slides>20</Slides>
  <Notes>19</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Office Theme</vt:lpstr>
      <vt:lpstr>Custom Design</vt:lpstr>
      <vt:lpstr>FY 2011 TPB TIGER Grant Application      TPB Technical Committee</vt:lpstr>
      <vt:lpstr>Agenda &amp; Structure of Presentation</vt:lpstr>
      <vt:lpstr>FY 2011 TIGER Discretionary Grant Program</vt:lpstr>
      <vt:lpstr>Criteria for the   Selection of Projects to Include in the TPB’s FY 2011 TIGER Application</vt:lpstr>
      <vt:lpstr>Keys to Competitive Applications</vt:lpstr>
      <vt:lpstr>Leveraging Investment / Highly Competitive Projects</vt:lpstr>
      <vt:lpstr> Application Pitfalls</vt:lpstr>
      <vt:lpstr>Proposed Projects</vt:lpstr>
      <vt:lpstr>City of Bowie (Placeholder) The Bowie Heritage Trail</vt:lpstr>
      <vt:lpstr>Montgomery County Forest Glen Underpass Project</vt:lpstr>
      <vt:lpstr>Prince George’s County  Pedestrian Safety Measures for New Carrollton Metro Station</vt:lpstr>
      <vt:lpstr>Prince George’s County  West Hyattsville Metro Station/Ager Road Improvements</vt:lpstr>
      <vt:lpstr>City of Rockville  Safer Walkways to Transit: Twinbrook Metro Station</vt:lpstr>
      <vt:lpstr>Arlington County Army Navy Drive Multimodal Access Improvement Project</vt:lpstr>
      <vt:lpstr>Virginia Railway Express Bicycle Lockers at VRE Stations</vt:lpstr>
      <vt:lpstr>District of Columbia Fort Totten Access Improvement Project</vt:lpstr>
      <vt:lpstr>FY 2011 TPB TIGER Application Funding Summary for Proposed Projects</vt:lpstr>
      <vt:lpstr>Finalizing the FY 2011 TPB TIGER Application </vt:lpstr>
      <vt:lpstr>Proposed Projects – Issues / Concerns</vt:lpstr>
      <vt:lpstr>Timeline for TPB Proposal for  FY 2011 TIGER Funding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the FY2011 Department of Transportation (DOT) Budget and Reauthorization of the Surface Transportation Program</dc:title>
  <dc:creator>Deborah Bilek</dc:creator>
  <cp:lastModifiedBy>Laptopuser</cp:lastModifiedBy>
  <cp:revision>234</cp:revision>
  <dcterms:created xsi:type="dcterms:W3CDTF">2011-03-14T16:44:08Z</dcterms:created>
  <dcterms:modified xsi:type="dcterms:W3CDTF">2011-09-09T13:05:05Z</dcterms:modified>
</cp:coreProperties>
</file>