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6" r:id="rId3"/>
    <p:sldId id="263" r:id="rId4"/>
    <p:sldId id="258" r:id="rId5"/>
    <p:sldId id="275" r:id="rId6"/>
    <p:sldId id="276" r:id="rId7"/>
    <p:sldId id="262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20CCE"/>
    <a:srgbClr val="FF0000"/>
    <a:srgbClr val="FF6600"/>
    <a:srgbClr val="C9E7E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89866" autoAdjust="0"/>
  </p:normalViewPr>
  <p:slideViewPr>
    <p:cSldViewPr>
      <p:cViewPr>
        <p:scale>
          <a:sx n="75" d="100"/>
          <a:sy n="75" d="100"/>
        </p:scale>
        <p:origin x="-98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axson\Documents\Aug30thKIAD.tx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ogfs002\dep$\AIR\AQ%20Trends\o3%20aqi%20breakdow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00"/>
            </a:pPr>
            <a:r>
              <a:rPr lang="en-US" sz="1600" dirty="0"/>
              <a:t>August 30th </a:t>
            </a:r>
            <a:r>
              <a:rPr lang="en-US" sz="1600" dirty="0" smtClean="0"/>
              <a:t>Temperature (</a:t>
            </a:r>
            <a:r>
              <a:rPr lang="en-US" sz="1600" dirty="0"/>
              <a:t>Dulles) and Ozone (Calvert)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v>Temperature</c:v>
          </c:tx>
          <c:val>
            <c:numRef>
              <c:f>Aug30thKIAD!$B$2:$B$25</c:f>
              <c:numCache>
                <c:formatCode>General</c:formatCode>
                <c:ptCount val="24"/>
                <c:pt idx="0">
                  <c:v>73</c:v>
                </c:pt>
                <c:pt idx="1">
                  <c:v>69.099999999999994</c:v>
                </c:pt>
                <c:pt idx="2">
                  <c:v>66</c:v>
                </c:pt>
                <c:pt idx="3">
                  <c:v>66</c:v>
                </c:pt>
                <c:pt idx="4">
                  <c:v>64.900000000000006</c:v>
                </c:pt>
                <c:pt idx="5">
                  <c:v>64</c:v>
                </c:pt>
                <c:pt idx="6">
                  <c:v>66</c:v>
                </c:pt>
                <c:pt idx="7">
                  <c:v>71.099999999999994</c:v>
                </c:pt>
                <c:pt idx="8">
                  <c:v>77</c:v>
                </c:pt>
                <c:pt idx="9">
                  <c:v>82.9</c:v>
                </c:pt>
                <c:pt idx="10">
                  <c:v>88</c:v>
                </c:pt>
                <c:pt idx="11">
                  <c:v>90</c:v>
                </c:pt>
                <c:pt idx="12">
                  <c:v>91</c:v>
                </c:pt>
                <c:pt idx="13">
                  <c:v>93</c:v>
                </c:pt>
                <c:pt idx="14">
                  <c:v>93.9</c:v>
                </c:pt>
                <c:pt idx="15">
                  <c:v>93.9</c:v>
                </c:pt>
                <c:pt idx="16">
                  <c:v>93.9</c:v>
                </c:pt>
                <c:pt idx="17">
                  <c:v>90</c:v>
                </c:pt>
                <c:pt idx="18">
                  <c:v>87.1</c:v>
                </c:pt>
                <c:pt idx="19">
                  <c:v>82.9</c:v>
                </c:pt>
                <c:pt idx="20">
                  <c:v>75.900000000000006</c:v>
                </c:pt>
                <c:pt idx="21">
                  <c:v>75.900000000000006</c:v>
                </c:pt>
                <c:pt idx="22">
                  <c:v>73</c:v>
                </c:pt>
                <c:pt idx="23">
                  <c:v>71.099999999999994</c:v>
                </c:pt>
              </c:numCache>
            </c:numRef>
          </c:val>
        </c:ser>
        <c:ser>
          <c:idx val="1"/>
          <c:order val="1"/>
          <c:tx>
            <c:v>Ozone</c:v>
          </c:tx>
          <c:val>
            <c:numRef>
              <c:f>Aug30thKIAD!$C$2:$C$25</c:f>
              <c:numCache>
                <c:formatCode>General</c:formatCode>
                <c:ptCount val="24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  <c:pt idx="6">
                  <c:v>4</c:v>
                </c:pt>
                <c:pt idx="7">
                  <c:v>17</c:v>
                </c:pt>
                <c:pt idx="8">
                  <c:v>32</c:v>
                </c:pt>
                <c:pt idx="9">
                  <c:v>46</c:v>
                </c:pt>
                <c:pt idx="10">
                  <c:v>53</c:v>
                </c:pt>
                <c:pt idx="11">
                  <c:v>70</c:v>
                </c:pt>
                <c:pt idx="12">
                  <c:v>91</c:v>
                </c:pt>
                <c:pt idx="13">
                  <c:v>103</c:v>
                </c:pt>
                <c:pt idx="14">
                  <c:v>104</c:v>
                </c:pt>
                <c:pt idx="15">
                  <c:v>109</c:v>
                </c:pt>
                <c:pt idx="16">
                  <c:v>114</c:v>
                </c:pt>
                <c:pt idx="17">
                  <c:v>109</c:v>
                </c:pt>
                <c:pt idx="18">
                  <c:v>79</c:v>
                </c:pt>
                <c:pt idx="19">
                  <c:v>76</c:v>
                </c:pt>
                <c:pt idx="20">
                  <c:v>63</c:v>
                </c:pt>
                <c:pt idx="21">
                  <c:v>48</c:v>
                </c:pt>
                <c:pt idx="22">
                  <c:v>44</c:v>
                </c:pt>
                <c:pt idx="23">
                  <c:v>27</c:v>
                </c:pt>
              </c:numCache>
            </c:numRef>
          </c:val>
        </c:ser>
        <c:marker val="1"/>
        <c:axId val="76245248"/>
        <c:axId val="80159104"/>
      </c:lineChart>
      <c:catAx>
        <c:axId val="76245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Hour</a:t>
                </a:r>
              </a:p>
            </c:rich>
          </c:tx>
          <c:layout/>
        </c:title>
        <c:tickLblPos val="nextTo"/>
        <c:crossAx val="80159104"/>
        <c:crosses val="autoZero"/>
        <c:auto val="1"/>
        <c:lblAlgn val="ctr"/>
        <c:lblOffset val="100"/>
      </c:catAx>
      <c:valAx>
        <c:axId val="801591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(deg F) (Blue) Ozone (ppbv) (Red)</a:t>
                </a:r>
              </a:p>
            </c:rich>
          </c:tx>
          <c:layout/>
        </c:title>
        <c:numFmt formatCode="General" sourceLinked="1"/>
        <c:tickLblPos val="nextTo"/>
        <c:crossAx val="7624524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/>
              <a:t>Number of Exceedance Days - Ozone Standard</a:t>
            </a:r>
          </a:p>
          <a:p>
            <a:pPr>
              <a:defRPr/>
            </a:pPr>
            <a:r>
              <a:rPr lang="en-US" sz="1400"/>
              <a:t>Breakdown of</a:t>
            </a:r>
            <a:r>
              <a:rPr lang="en-US" sz="1400" baseline="0"/>
              <a:t> </a:t>
            </a:r>
            <a:r>
              <a:rPr lang="en-US" sz="1400"/>
              <a:t>Code Orange, Red, and Purple Days
1997 - 2010</a:t>
            </a:r>
          </a:p>
        </c:rich>
      </c:tx>
      <c:layout>
        <c:manualLayout>
          <c:xMode val="edge"/>
          <c:yMode val="edge"/>
          <c:x val="0.2695029237193361"/>
          <c:y val="6.0543335918740405E-3"/>
        </c:manualLayout>
      </c:layout>
    </c:title>
    <c:plotArea>
      <c:layout>
        <c:manualLayout>
          <c:layoutTarget val="inner"/>
          <c:xMode val="edge"/>
          <c:yMode val="edge"/>
          <c:x val="7.7360227924156658E-2"/>
          <c:y val="0.14244630512735204"/>
          <c:w val="0.92116064734438674"/>
          <c:h val="0.78096755878304958"/>
        </c:manualLayout>
      </c:layout>
      <c:barChart>
        <c:barDir val="col"/>
        <c:grouping val="stacked"/>
        <c:ser>
          <c:idx val="0"/>
          <c:order val="0"/>
          <c:tx>
            <c:strRef>
              <c:f>data!$A$9</c:f>
              <c:strCache>
                <c:ptCount val="1"/>
                <c:pt idx="0">
                  <c:v>orange</c:v>
                </c:pt>
              </c:strCache>
            </c:strRef>
          </c:tx>
          <c:spPr>
            <a:solidFill>
              <a:srgbClr val="F6A348"/>
            </a:solidFill>
            <a:ln>
              <a:solidFill>
                <a:prstClr val="white">
                  <a:lumMod val="65000"/>
                </a:prstClr>
              </a:solidFill>
            </a:ln>
          </c:spPr>
          <c:cat>
            <c:numRef>
              <c:f>data!$B$8:$O$8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data!$B$9:$O$9</c:f>
              <c:numCache>
                <c:formatCode>General</c:formatCode>
                <c:ptCount val="14"/>
                <c:pt idx="0">
                  <c:v>25</c:v>
                </c:pt>
                <c:pt idx="1">
                  <c:v>39</c:v>
                </c:pt>
                <c:pt idx="2">
                  <c:v>31</c:v>
                </c:pt>
                <c:pt idx="3">
                  <c:v>9</c:v>
                </c:pt>
                <c:pt idx="4">
                  <c:v>19</c:v>
                </c:pt>
                <c:pt idx="5">
                  <c:v>28</c:v>
                </c:pt>
                <c:pt idx="6">
                  <c:v>5</c:v>
                </c:pt>
                <c:pt idx="7">
                  <c:v>6</c:v>
                </c:pt>
                <c:pt idx="8">
                  <c:v>20</c:v>
                </c:pt>
                <c:pt idx="9">
                  <c:v>19</c:v>
                </c:pt>
                <c:pt idx="10">
                  <c:v>16</c:v>
                </c:pt>
                <c:pt idx="11">
                  <c:v>14</c:v>
                </c:pt>
                <c:pt idx="12">
                  <c:v>4</c:v>
                </c:pt>
                <c:pt idx="13">
                  <c:v>30</c:v>
                </c:pt>
              </c:numCache>
            </c:numRef>
          </c:val>
        </c:ser>
        <c:ser>
          <c:idx val="1"/>
          <c:order val="1"/>
          <c:tx>
            <c:strRef>
              <c:f>data!$A$10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CC0000"/>
            </a:solidFill>
            <a:ln>
              <a:solidFill>
                <a:prstClr val="white">
                  <a:lumMod val="65000"/>
                </a:prstClr>
              </a:solidFill>
            </a:ln>
          </c:spPr>
          <c:dLbls>
            <c:dLbl>
              <c:idx val="8"/>
              <c:delete val="1"/>
            </c:dLbl>
            <c:dLbl>
              <c:idx val="12"/>
              <c:delete val="1"/>
            </c:dLbl>
            <c:dLblPos val="ctr"/>
            <c:showVal val="1"/>
          </c:dLbls>
          <c:cat>
            <c:numRef>
              <c:f>data!$B$8:$O$8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data!$B$10:$O$10</c:f>
              <c:numCache>
                <c:formatCode>General</c:formatCode>
                <c:ptCount val="14"/>
                <c:pt idx="0">
                  <c:v>4</c:v>
                </c:pt>
                <c:pt idx="1">
                  <c:v>9</c:v>
                </c:pt>
                <c:pt idx="2">
                  <c:v>9</c:v>
                </c:pt>
                <c:pt idx="3">
                  <c:v>2</c:v>
                </c:pt>
                <c:pt idx="4">
                  <c:v>3</c:v>
                </c:pt>
                <c:pt idx="5">
                  <c:v>8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</c:numCache>
            </c:numRef>
          </c:val>
        </c:ser>
        <c:ser>
          <c:idx val="2"/>
          <c:order val="2"/>
          <c:tx>
            <c:strRef>
              <c:f>data!$A$11</c:f>
              <c:strCache>
                <c:ptCount val="1"/>
                <c:pt idx="0">
                  <c:v>purple</c:v>
                </c:pt>
              </c:strCache>
            </c:strRef>
          </c:tx>
          <c:spPr>
            <a:solidFill>
              <a:srgbClr val="7A279F"/>
            </a:solidFill>
            <a:ln>
              <a:solidFill>
                <a:prstClr val="white">
                  <a:lumMod val="65000"/>
                </a:prstClr>
              </a:solidFill>
            </a:ln>
          </c:spP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showVal val="1"/>
          </c:dLbls>
          <c:cat>
            <c:numRef>
              <c:f>data!$B$8:$O$8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data!$B$11:$O$11</c:f>
              <c:numCache>
                <c:formatCode>General</c:formatCode>
                <c:ptCount val="1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Val val="1"/>
        </c:dLbls>
        <c:overlap val="100"/>
        <c:axId val="133010176"/>
        <c:axId val="133013504"/>
      </c:barChart>
      <c:lineChart>
        <c:grouping val="stacked"/>
        <c:ser>
          <c:idx val="3"/>
          <c:order val="3"/>
          <c:tx>
            <c:strRef>
              <c:f>data!$A$12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9114043809249484E-2"/>
                  <c:y val="-4.2380335143118307E-2"/>
                </c:manualLayout>
              </c:layout>
              <c:showVal val="1"/>
            </c:dLbl>
            <c:dLbl>
              <c:idx val="1"/>
              <c:layout>
                <c:manualLayout>
                  <c:x val="-2.6509740142515489E-2"/>
                  <c:y val="-4.0032900816975345E-2"/>
                </c:manualLayout>
              </c:layout>
              <c:showVal val="1"/>
            </c:dLbl>
            <c:dLbl>
              <c:idx val="2"/>
              <c:layout>
                <c:manualLayout>
                  <c:x val="-2.0584354871499417E-2"/>
                  <c:y val="-4.6416557537700957E-2"/>
                </c:manualLayout>
              </c:layout>
              <c:showVal val="1"/>
            </c:dLbl>
            <c:dLbl>
              <c:idx val="3"/>
              <c:layout>
                <c:manualLayout>
                  <c:x val="-2.0584354871499445E-2"/>
                  <c:y val="-3.6326001551244214E-2"/>
                </c:manualLayout>
              </c:layout>
              <c:showVal val="1"/>
            </c:dLbl>
            <c:dLbl>
              <c:idx val="4"/>
              <c:layout>
                <c:manualLayout>
                  <c:x val="-2.0584354871499445E-2"/>
                  <c:y val="-4.0362223945826982E-2"/>
                </c:manualLayout>
              </c:layout>
              <c:showVal val="1"/>
            </c:dLbl>
            <c:dLbl>
              <c:idx val="5"/>
              <c:layout>
                <c:manualLayout>
                  <c:x val="-2.0584354871499445E-2"/>
                  <c:y val="-4.4398446340409611E-2"/>
                </c:manualLayout>
              </c:layout>
              <c:showVal val="1"/>
            </c:dLbl>
            <c:dLbl>
              <c:idx val="6"/>
              <c:layout>
                <c:manualLayout>
                  <c:x val="-1.6173421684749563E-2"/>
                  <c:y val="-4.6416557537700957E-2"/>
                </c:manualLayout>
              </c:layout>
              <c:showVal val="1"/>
            </c:dLbl>
            <c:dLbl>
              <c:idx val="7"/>
              <c:layout>
                <c:manualLayout>
                  <c:x val="-1.6173421684749563E-2"/>
                  <c:y val="-4.4398446340409611E-2"/>
                </c:manualLayout>
              </c:layout>
              <c:showVal val="1"/>
            </c:dLbl>
            <c:dLbl>
              <c:idx val="8"/>
              <c:layout>
                <c:manualLayout>
                  <c:x val="-2.0584354871499445E-2"/>
                  <c:y val="-5.2470891129574974E-2"/>
                </c:manualLayout>
              </c:layout>
              <c:showVal val="1"/>
            </c:dLbl>
            <c:dLbl>
              <c:idx val="9"/>
              <c:layout>
                <c:manualLayout>
                  <c:x val="-2.0584354871499445E-2"/>
                  <c:y val="-4.2380335143118307E-2"/>
                </c:manualLayout>
              </c:layout>
              <c:showVal val="1"/>
            </c:dLbl>
            <c:dLbl>
              <c:idx val="10"/>
              <c:layout>
                <c:manualLayout>
                  <c:x val="-2.0584354871499445E-2"/>
                  <c:y val="-5.8525224721449012E-2"/>
                </c:manualLayout>
              </c:layout>
              <c:showVal val="1"/>
            </c:dLbl>
            <c:dLbl>
              <c:idx val="11"/>
              <c:layout>
                <c:manualLayout>
                  <c:x val="-2.0584354871499445E-2"/>
                  <c:y val="-4.0362223945826982E-2"/>
                </c:manualLayout>
              </c:layout>
              <c:showVal val="1"/>
            </c:dLbl>
            <c:dLbl>
              <c:idx val="12"/>
              <c:layout>
                <c:manualLayout>
                  <c:x val="-1.7643732746999524E-2"/>
                  <c:y val="-3.027166795937021E-2"/>
                </c:manualLayout>
              </c:layout>
              <c:showVal val="1"/>
            </c:dLbl>
            <c:dLbl>
              <c:idx val="13"/>
              <c:layout>
                <c:manualLayout>
                  <c:x val="-2.3524976995999366E-2"/>
                  <c:y val="-5.0452779932283684E-2"/>
                </c:manualLayout>
              </c:layout>
              <c:showVal val="1"/>
            </c:dLbl>
            <c:spPr>
              <a:ln w="3175"/>
            </c:spPr>
            <c:txPr>
              <a:bodyPr/>
              <a:lstStyle/>
              <a:p>
                <a:pPr>
                  <a:defRPr sz="1200" b="1">
                    <a:solidFill>
                      <a:srgbClr val="0070C0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data!$B$8:$O$8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data!$B$12:$O$12</c:f>
              <c:numCache>
                <c:formatCode>General</c:formatCode>
                <c:ptCount val="14"/>
                <c:pt idx="0">
                  <c:v>30</c:v>
                </c:pt>
                <c:pt idx="1">
                  <c:v>48</c:v>
                </c:pt>
                <c:pt idx="2">
                  <c:v>40</c:v>
                </c:pt>
                <c:pt idx="3">
                  <c:v>11</c:v>
                </c:pt>
                <c:pt idx="4">
                  <c:v>22</c:v>
                </c:pt>
                <c:pt idx="5">
                  <c:v>38</c:v>
                </c:pt>
                <c:pt idx="6">
                  <c:v>8</c:v>
                </c:pt>
                <c:pt idx="7">
                  <c:v>8</c:v>
                </c:pt>
                <c:pt idx="8">
                  <c:v>20</c:v>
                </c:pt>
                <c:pt idx="9">
                  <c:v>21</c:v>
                </c:pt>
                <c:pt idx="10">
                  <c:v>17</c:v>
                </c:pt>
                <c:pt idx="11">
                  <c:v>16</c:v>
                </c:pt>
                <c:pt idx="12">
                  <c:v>4</c:v>
                </c:pt>
                <c:pt idx="13">
                  <c:v>33</c:v>
                </c:pt>
              </c:numCache>
            </c:numRef>
          </c:val>
        </c:ser>
        <c:marker val="1"/>
        <c:axId val="133010176"/>
        <c:axId val="133013504"/>
      </c:lineChart>
      <c:catAx>
        <c:axId val="133010176"/>
        <c:scaling>
          <c:orientation val="minMax"/>
        </c:scaling>
        <c:axPos val="b"/>
        <c:numFmt formatCode="General" sourceLinked="1"/>
        <c:tickLblPos val="nextTo"/>
        <c:crossAx val="133013504"/>
        <c:crosses val="autoZero"/>
        <c:auto val="1"/>
        <c:lblAlgn val="ctr"/>
        <c:lblOffset val="100"/>
      </c:catAx>
      <c:valAx>
        <c:axId val="1330135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Days</a:t>
                </a:r>
              </a:p>
            </c:rich>
          </c:tx>
          <c:layout/>
        </c:title>
        <c:numFmt formatCode="General" sourceLinked="1"/>
        <c:tickLblPos val="nextTo"/>
        <c:crossAx val="133010176"/>
        <c:crosses val="autoZero"/>
        <c:crossBetween val="between"/>
      </c:valAx>
    </c:plotArea>
    <c:plotVisOnly val="1"/>
    <c:dispBlanksAs val="zero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0.08589</cdr:x>
      <cdr:y>0.14085</cdr:y>
    </cdr:from>
    <cdr:to>
      <cdr:x>0.23198</cdr:x>
      <cdr:y>0.24038</cdr:y>
    </cdr:to>
    <cdr:grpSp>
      <cdr:nvGrpSpPr>
        <cdr:cNvPr id="8" name="Group 7"/>
        <cdr:cNvGrpSpPr/>
      </cdr:nvGrpSpPr>
      <cdr:grpSpPr>
        <a:xfrm xmlns:a="http://schemas.openxmlformats.org/drawingml/2006/main">
          <a:off x="737414" y="762001"/>
          <a:ext cx="1254331" cy="538519"/>
          <a:chOff x="3754037" y="960687"/>
          <a:chExt cx="1294423" cy="431474"/>
        </a:xfrm>
      </cdr:grpSpPr>
      <cdr:sp macro="" textlink="">
        <cdr:nvSpPr>
          <cdr:cNvPr id="3" name="TextBox 2"/>
          <cdr:cNvSpPr txBox="1"/>
        </cdr:nvSpPr>
        <cdr:spPr>
          <a:xfrm xmlns:a="http://schemas.openxmlformats.org/drawingml/2006/main">
            <a:off x="3832672" y="960687"/>
            <a:ext cx="1172309" cy="407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800" dirty="0"/>
              <a:t>8-hr</a:t>
            </a:r>
            <a:r>
              <a:rPr lang="en-US" sz="800" baseline="0" dirty="0"/>
              <a:t> standard 84 ppb</a:t>
            </a:r>
          </a:p>
          <a:p xmlns:a="http://schemas.openxmlformats.org/drawingml/2006/main">
            <a:pPr algn="ctr"/>
            <a:r>
              <a:rPr lang="en-US" sz="800" baseline="0" dirty="0"/>
              <a:t>set in 1997</a:t>
            </a:r>
            <a:endParaRPr lang="en-US" sz="800" dirty="0"/>
          </a:p>
        </cdr:txBody>
      </cdr:sp>
      <cdr:sp macro="" textlink="">
        <cdr:nvSpPr>
          <cdr:cNvPr id="7" name="Down Arrow Callout 6"/>
          <cdr:cNvSpPr/>
        </cdr:nvSpPr>
        <cdr:spPr>
          <a:xfrm xmlns:a="http://schemas.openxmlformats.org/drawingml/2006/main">
            <a:off x="3754037" y="960687"/>
            <a:ext cx="1294423" cy="431474"/>
          </a:xfrm>
          <a:prstGeom xmlns:a="http://schemas.openxmlformats.org/drawingml/2006/main" prst="downArrowCallout">
            <a:avLst/>
          </a:prstGeom>
          <a:noFill xmlns:a="http://schemas.openxmlformats.org/drawingml/2006/main"/>
          <a:ln xmlns:a="http://schemas.openxmlformats.org/drawingml/2006/main">
            <a:solidFill>
              <a:schemeClr val="tx1">
                <a:lumMod val="50000"/>
                <a:lumOff val="50000"/>
              </a:schemeClr>
            </a:solidFill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en-US"/>
          </a:p>
        </cdr:txBody>
      </cdr:sp>
    </cdr:grpSp>
  </cdr:relSizeAnchor>
  <cdr:relSizeAnchor xmlns:cdr="http://schemas.openxmlformats.org/drawingml/2006/chartDrawing">
    <cdr:from>
      <cdr:x>0.76038</cdr:x>
      <cdr:y>0.15493</cdr:y>
    </cdr:from>
    <cdr:to>
      <cdr:x>0.90647</cdr:x>
      <cdr:y>0.26299</cdr:y>
    </cdr:to>
    <cdr:grpSp>
      <cdr:nvGrpSpPr>
        <cdr:cNvPr id="9" name="Group 8"/>
        <cdr:cNvGrpSpPr/>
      </cdr:nvGrpSpPr>
      <cdr:grpSpPr>
        <a:xfrm xmlns:a="http://schemas.openxmlformats.org/drawingml/2006/main">
          <a:off x="6528614" y="838200"/>
          <a:ext cx="1254330" cy="584628"/>
          <a:chOff x="0" y="0"/>
          <a:chExt cx="1294423" cy="464039"/>
        </a:xfrm>
      </cdr:grpSpPr>
      <cdr:sp macro="" textlink="">
        <cdr:nvSpPr>
          <cdr:cNvPr id="10" name="TextBox 2"/>
          <cdr:cNvSpPr txBox="1"/>
        </cdr:nvSpPr>
        <cdr:spPr>
          <a:xfrm xmlns:a="http://schemas.openxmlformats.org/drawingml/2006/main">
            <a:off x="73268" y="0"/>
            <a:ext cx="1172309" cy="40705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Calibri"/>
              </a:defRPr>
            </a:lvl1pPr>
            <a:lvl2pPr marL="457200" indent="0">
              <a:defRPr sz="1100">
                <a:latin typeface="Calibri"/>
              </a:defRPr>
            </a:lvl2pPr>
            <a:lvl3pPr marL="914400" indent="0">
              <a:defRPr sz="1100">
                <a:latin typeface="Calibri"/>
              </a:defRPr>
            </a:lvl3pPr>
            <a:lvl4pPr marL="1371600" indent="0">
              <a:defRPr sz="1100">
                <a:latin typeface="Calibri"/>
              </a:defRPr>
            </a:lvl4pPr>
            <a:lvl5pPr marL="1828800" indent="0">
              <a:defRPr sz="1100">
                <a:latin typeface="Calibri"/>
              </a:defRPr>
            </a:lvl5pPr>
            <a:lvl6pPr marL="2286000" indent="0">
              <a:defRPr sz="1100">
                <a:latin typeface="Calibri"/>
              </a:defRPr>
            </a:lvl6pPr>
            <a:lvl7pPr marL="2743200" indent="0">
              <a:defRPr sz="1100">
                <a:latin typeface="Calibri"/>
              </a:defRPr>
            </a:lvl7pPr>
            <a:lvl8pPr marL="3200400" indent="0">
              <a:defRPr sz="1100">
                <a:latin typeface="Calibri"/>
              </a:defRPr>
            </a:lvl8pPr>
            <a:lvl9pPr marL="3657600" indent="0">
              <a:defRPr sz="1100">
                <a:latin typeface="Calibri"/>
              </a:defRPr>
            </a:lvl9pPr>
          </a:lstStyle>
          <a:p xmlns:a="http://schemas.openxmlformats.org/drawingml/2006/main">
            <a:pPr algn="ctr"/>
            <a:r>
              <a:rPr lang="en-US" sz="800" dirty="0"/>
              <a:t>8-hr</a:t>
            </a:r>
            <a:r>
              <a:rPr lang="en-US" sz="800" baseline="0" dirty="0"/>
              <a:t> standard 75 ppb</a:t>
            </a:r>
          </a:p>
          <a:p xmlns:a="http://schemas.openxmlformats.org/drawingml/2006/main">
            <a:pPr algn="ctr"/>
            <a:r>
              <a:rPr lang="en-US" sz="800" baseline="0" dirty="0"/>
              <a:t>revised in 2008</a:t>
            </a:r>
            <a:endParaRPr lang="en-US" sz="800" dirty="0"/>
          </a:p>
        </cdr:txBody>
      </cdr:sp>
      <cdr:sp macro="" textlink="">
        <cdr:nvSpPr>
          <cdr:cNvPr id="11" name="Down Arrow Callout 10"/>
          <cdr:cNvSpPr/>
        </cdr:nvSpPr>
        <cdr:spPr>
          <a:xfrm xmlns:a="http://schemas.openxmlformats.org/drawingml/2006/main">
            <a:off x="0" y="32565"/>
            <a:ext cx="1294423" cy="431474"/>
          </a:xfrm>
          <a:prstGeom xmlns:a="http://schemas.openxmlformats.org/drawingml/2006/main" prst="downArrowCallout">
            <a:avLst/>
          </a:prstGeom>
          <a:noFill xmlns:a="http://schemas.openxmlformats.org/drawingml/2006/main"/>
          <a:ln xmlns:a="http://schemas.openxmlformats.org/drawingml/2006/main"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 xmlns:a="http://schemas.openxmlformats.org/drawingml/2006/main"/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ysClr val="window" lastClr="FFFFFF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" lastClr="FFFFFF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" lastClr="FFFFFF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" lastClr="FFFFFF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" lastClr="FFFFFF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" lastClr="FFFFFF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" lastClr="FFFFFF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" lastClr="FFFFFF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" lastClr="FFFFFF"/>
                </a:solidFill>
                <a:latin typeface="Calibri"/>
              </a:defRPr>
            </a:lvl9pPr>
          </a:lstStyle>
          <a:p xmlns:a="http://schemas.openxmlformats.org/drawingml/2006/main">
            <a:endParaRPr lang="en-US"/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423440A8-305C-4ABF-864F-0A9B6E372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5" rIns="93168" bIns="46585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0469C9DC-54F9-4FD5-92E7-8C64C6F36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88155-F1BE-41CA-94A1-31E2B57748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34AB4-92F9-4E9D-845C-1F4A61E4266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B6C3D4-8A7B-45B4-877C-386FBE21366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B1DA2-8BC4-453E-8CC6-B53B0F7A006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21342-7BC5-4E63-85A8-180531F98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A36A6-60F3-4859-82D1-36161AE7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EF3A-CFA2-4736-AD53-7F724ABE4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901DB-54FC-4CAB-972A-0A9B28B70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77BF1-20AB-4250-8120-CE9D6C813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B079-2151-438C-8B35-233268AD6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5B0EF-589A-4EA0-91F9-943FDF02B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35E08-B697-4227-B440-D9BA27A95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6AF42-FD5C-455D-8BD5-420003BD5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0D071-962A-44EE-A49E-004CD59AD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08C6-8ECC-4D09-9CDB-61015DD30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7C81E-DB24-4C3E-A61B-1A6F3066B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19E3A1-A322-4012-A862-801F22F2C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2054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609600" y="2147888"/>
            <a:ext cx="80010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Ozone Season Summary</a:t>
            </a:r>
          </a:p>
          <a:p>
            <a:pPr algn="ctr">
              <a:spcBef>
                <a:spcPct val="50000"/>
              </a:spcBef>
            </a:pPr>
            <a:r>
              <a:rPr lang="en-US" sz="4800" b="1">
                <a:latin typeface="Elephant" pitchFamily="18" charset="0"/>
              </a:rPr>
              <a:t>2010</a:t>
            </a: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981200" y="4862513"/>
            <a:ext cx="5029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/>
              <a:t>Sunil Kumar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ACPAC </a:t>
            </a:r>
            <a:r>
              <a:rPr lang="en-US" sz="2400" dirty="0"/>
              <a:t>Meeting, COG</a:t>
            </a:r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September 13, </a:t>
            </a:r>
            <a:r>
              <a:rPr lang="en-US" sz="2400" dirty="0"/>
              <a:t>2010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01000" y="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Item #2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3772" name="Rectangle 8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3773" name="Picture 10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Ozone Season Summary (2010)</a:t>
            </a:r>
          </a:p>
        </p:txBody>
      </p:sp>
      <p:sp>
        <p:nvSpPr>
          <p:cNvPr id="3076" name="Text Box 528"/>
          <p:cNvSpPr txBox="1">
            <a:spLocks noChangeArrowheads="1"/>
          </p:cNvSpPr>
          <p:nvPr/>
        </p:nvSpPr>
        <p:spPr bwMode="auto">
          <a:xfrm>
            <a:off x="76200" y="167640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Peak 8-Hour Ozone Concentrations (ppb)</a:t>
            </a:r>
          </a:p>
        </p:txBody>
      </p:sp>
      <p:sp>
        <p:nvSpPr>
          <p:cNvPr id="3077" name="Text Box 4182"/>
          <p:cNvSpPr txBox="1">
            <a:spLocks noChangeArrowheads="1"/>
          </p:cNvSpPr>
          <p:nvPr/>
        </p:nvSpPr>
        <p:spPr bwMode="auto">
          <a:xfrm>
            <a:off x="152400" y="6019800"/>
            <a:ext cx="335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</a:t>
            </a:r>
            <a:r>
              <a:rPr lang="en-US" sz="1200" b="1" dirty="0" smtClean="0"/>
              <a:t>September 10, </a:t>
            </a:r>
            <a:r>
              <a:rPr lang="en-US" sz="1200" b="1" dirty="0"/>
              <a:t>2010. Data is subject to change.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304800" y="3200400"/>
            <a:ext cx="32004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Data based on the 8-hour standard set at 75 ppb.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 </a:t>
            </a:r>
            <a:r>
              <a:rPr lang="en-US" sz="1400" dirty="0" smtClean="0"/>
              <a:t>3 </a:t>
            </a:r>
            <a:r>
              <a:rPr lang="en-US" sz="1400" dirty="0"/>
              <a:t>Code Red </a:t>
            </a:r>
            <a:r>
              <a:rPr lang="en-US" sz="1400" dirty="0" smtClean="0"/>
              <a:t>Days</a:t>
            </a:r>
            <a:endParaRPr lang="en-US" sz="1400" dirty="0"/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30 </a:t>
            </a:r>
            <a:r>
              <a:rPr lang="en-US" sz="1400" dirty="0"/>
              <a:t>Code Orange </a:t>
            </a:r>
            <a:r>
              <a:rPr lang="en-US" sz="1400" dirty="0" smtClean="0"/>
              <a:t>Days</a:t>
            </a:r>
            <a:endParaRPr lang="en-US" sz="1400" dirty="0"/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43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</a:t>
            </a:r>
            <a:r>
              <a:rPr lang="en-US" sz="1400" dirty="0" smtClean="0"/>
              <a:t>56 </a:t>
            </a:r>
            <a:r>
              <a:rPr lang="en-US" sz="1400" dirty="0"/>
              <a:t>Code Green Days</a:t>
            </a:r>
          </a:p>
        </p:txBody>
      </p:sp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Text Box 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Text Box 19"/>
          <p:cNvSpPr txBox="1">
            <a:spLocks noChangeArrowheads="1"/>
          </p:cNvSpPr>
          <p:nvPr/>
        </p:nvSpPr>
        <p:spPr bwMode="auto">
          <a:xfrm>
            <a:off x="3905250" y="41529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Text Box 20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Text Box 34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Text Box 35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8" name="Text Box 36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Text Box 37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0" name="Text Box 3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1" name="Text Box 3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2" name="Text Box 40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3" name="Text Box 41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4" name="Text Box 42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5" name="Text Box 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6" name="Text Box 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7" name="Text Box 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8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9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1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2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3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4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5" name="Text Box 59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6" name="Text Box 60"/>
          <p:cNvSpPr txBox="1">
            <a:spLocks noChangeArrowheads="1"/>
          </p:cNvSpPr>
          <p:nvPr/>
        </p:nvSpPr>
        <p:spPr bwMode="auto">
          <a:xfrm>
            <a:off x="46672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7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8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9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0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1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2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4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5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6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7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8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9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0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1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2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3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4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5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6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7" name="Text Box 1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8" name="Text Box 1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9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0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1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2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3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4" name="Text Box 1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5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6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7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8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49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0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1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2" name="Text Box 1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3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4" name="Text Box 1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5" name="Text Box 1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6" name="Text Box 1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7" name="Text Box 1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8" name="Text Box 1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59" name="Text Box 1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0" name="Text Box 1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1" name="Text Box 134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2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3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4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5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6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7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8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69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0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1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2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3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" name="Text Box 14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9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0" name="Text Box 1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1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" name="Text Box 170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" name="Text Box 177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" name="Text Box 179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" name="Text Box 18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9" name="Text Box 189"/>
          <p:cNvSpPr txBox="1">
            <a:spLocks noChangeArrowheads="1"/>
          </p:cNvSpPr>
          <p:nvPr/>
        </p:nvSpPr>
        <p:spPr bwMode="auto">
          <a:xfrm>
            <a:off x="4629150" y="441960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0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1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2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3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4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5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6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7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8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09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0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1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2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3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4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5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6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7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8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19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0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1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2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3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4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5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6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7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8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29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0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1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2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3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4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5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6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7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8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39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0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1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2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3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4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5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6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7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8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49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0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1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2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3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4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5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6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7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8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59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0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1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2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3" name="Text Box 286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4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5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6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7" name="Text Box 290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8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69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0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1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2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3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4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5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6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" name="Text Box 30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" name="Text Box 30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" name="Text Box 30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" name="Text Box 30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" name="Text Box 30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3" name="Text Box 30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4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5" name="Text Box 310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6" name="Text Box 31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7" name="Text Box 31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8" name="Text Box 314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9" name="Text Box 31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0" name="Text Box 31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1" name="Text Box 31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2" name="Text Box 322"/>
          <p:cNvSpPr txBox="1">
            <a:spLocks noChangeArrowheads="1"/>
          </p:cNvSpPr>
          <p:nvPr/>
        </p:nvSpPr>
        <p:spPr bwMode="auto">
          <a:xfrm>
            <a:off x="3371850" y="12096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3" name="Text Box 323"/>
          <p:cNvSpPr txBox="1">
            <a:spLocks noChangeArrowheads="1"/>
          </p:cNvSpPr>
          <p:nvPr/>
        </p:nvSpPr>
        <p:spPr bwMode="auto">
          <a:xfrm>
            <a:off x="3409950" y="140017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4" name="Text Box 324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5" name="Text Box 32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6" name="Text Box 32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7" name="Text Box 32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" name="Text Box 3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" name="Text Box 329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0" name="Text Box 330"/>
          <p:cNvSpPr txBox="1">
            <a:spLocks noChangeArrowheads="1"/>
          </p:cNvSpPr>
          <p:nvPr/>
        </p:nvSpPr>
        <p:spPr bwMode="auto">
          <a:xfrm>
            <a:off x="3752850" y="40957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1" name="Text Box 33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2" name="Text Box 338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3" name="Text Box 33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4" name="Text Box 340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5" name="Text Box 34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6" name="Text Box 342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7" name="Text Box 343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8" name="Text Box 344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09" name="Text Box 345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0" name="Text Box 346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1" name="Text Box 34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2" name="Text Box 348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3" name="Text Box 349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4" name="Text Box 35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5" name="Text Box 35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6" name="Text Box 35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7" name="Text Box 35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8" name="Text Box 35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19" name="Text Box 3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0" name="Text Box 3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1" name="Text Box 3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2" name="Text Box 3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3" name="Text Box 3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4" name="Text Box 3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5" name="Text Box 3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6" name="Text Box 3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7" name="Text Box 36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8" name="Text Box 3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29" name="Text Box 3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0" name="Text Box 3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1" name="Text Box 3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2" name="Text Box 3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3" name="Text Box 3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4" name="Text Box 3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5" name="Text Box 37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6" name="Text Box 37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7" name="Text Box 3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8" name="Text Box 3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39" name="Text Box 3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0" name="Text Box 3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1" name="Text Box 40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2" name="Text Box 40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3" name="Text Box 4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4" name="Text Box 4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5" name="Text Box 4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6" name="Text Box 4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7" name="Text Box 4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8" name="Text Box 411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49" name="Text Box 4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0" name="Text Box 4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1" name="Text Box 4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2" name="Text Box 4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3" name="Text Box 4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4" name="Text Box 4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5" name="Text Box 4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6" name="Text Box 419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7" name="Text Box 4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8" name="Text Box 4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59" name="Text Box 4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0" name="Text Box 42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1" name="Text Box 425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2" name="Text Box 431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3" name="Text Box 432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4" name="Text Box 433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5" name="Text Box 43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6" name="Text Box 4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7" name="Text Box 4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8" name="Text Box 4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69" name="Text Box 4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0" name="Text Box 4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1" name="Text Box 44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2" name="Text Box 4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3" name="Text Box 4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4" name="Text Box 4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5" name="Text Box 444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6" name="Text Box 445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7" name="Text Box 44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8" name="Text Box 44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" name="Text Box 44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" name="Text Box 44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" name="Text Box 4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2" name="Text Box 455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" name="Text Box 456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4" name="Text Box 45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5" name="Text Box 45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6" name="Text Box 459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7" name="Text Box 46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8" name="Text Box 4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9" name="Text Box 462"/>
          <p:cNvSpPr txBox="1">
            <a:spLocks noChangeArrowheads="1"/>
          </p:cNvSpPr>
          <p:nvPr/>
        </p:nvSpPr>
        <p:spPr bwMode="auto">
          <a:xfrm>
            <a:off x="3752850" y="4095750"/>
            <a:ext cx="1524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0" name="Text Box 463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1" name="Text Box 46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2" name="Text Box 46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3" name="Text Box 47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4" name="Text Box 47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5" name="Text Box 47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6" name="Text Box 47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7" name="Text Box 47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8" name="Text Box 475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99" name="Text Box 496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0" name="Text Box 4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1" name="Text Box 4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2" name="Text Box 4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3" name="Text Box 50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4" name="Text Box 5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5" name="Text Box 502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6" name="Text Box 50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7" name="Text Box 50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8" name="Text Box 50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09" name="Text Box 50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0" name="Text Box 507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1" name="Text Box 50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2" name="Text Box 50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3" name="Text Box 5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4" name="Text Box 51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5" name="Text Box 512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6" name="Text Box 513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7" name="Text Box 51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8" name="Text Box 5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19" name="Text Box 5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0" name="Text Box 51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1" name="Text Box 51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2" name="Text Box 519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3" name="Text Box 52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4" name="Text Box 5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5" name="Text Box 52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6" name="Text Box 523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7" name="Text Box 524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8" name="Text Box 5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29" name="Text Box 5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0" name="Text Box 5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1" name="Text Box 52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2" name="Text Box 53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3" name="Text Box 53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4" name="Text Box 53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5" name="Text Box 53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6" name="Text Box 53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7" name="Text Box 53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8" name="Text Box 53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39" name="Text Box 539"/>
          <p:cNvSpPr txBox="1">
            <a:spLocks noChangeArrowheads="1"/>
          </p:cNvSpPr>
          <p:nvPr/>
        </p:nvSpPr>
        <p:spPr bwMode="auto">
          <a:xfrm>
            <a:off x="3752850" y="4095750"/>
            <a:ext cx="15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0" name="Text Box 542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1" name="Text Box 54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2" name="Text Box 5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3" name="Text Box 54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4" name="Text Box 54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5" name="Text Box 54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6" name="Text Box 54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7" name="Text Box 5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8" name="Text Box 55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49" name="Text Box 55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0" name="Text Box 552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1" name="Text Box 5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2" name="Text Box 55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3" name="Text Box 55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4" name="Text Box 55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5" name="Text Box 55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6" name="Text Box 55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7" name="Text Box 560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8" name="Text Box 56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59" name="Text Box 56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0" name="Text Box 56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1" name="Text Box 56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2" name="Text Box 56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3" name="Text Box 56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4" name="Text Box 567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5" name="Text Box 568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6" name="Text Box 569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7" name="Text Box 570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8" name="Text Box 571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69" name="Text Box 57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0" name="Text Box 57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1" name="Text Box 5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2" name="Text Box 5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3" name="Text Box 57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4" name="Text Box 57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5" name="Text Box 579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6" name="Text Box 580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7" name="Text Box 5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8" name="Text Box 5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79" name="Text Box 5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0" name="Text Box 584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1" name="Text Box 585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" name="Text Box 58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" name="Text Box 591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" name="Text Box 592"/>
          <p:cNvSpPr txBox="1">
            <a:spLocks noChangeArrowheads="1"/>
          </p:cNvSpPr>
          <p:nvPr/>
        </p:nvSpPr>
        <p:spPr bwMode="auto">
          <a:xfrm>
            <a:off x="33718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" name="Text Box 59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" name="Text Box 60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7" name="Text Box 601"/>
          <p:cNvSpPr txBox="1">
            <a:spLocks noChangeArrowheads="1"/>
          </p:cNvSpPr>
          <p:nvPr/>
        </p:nvSpPr>
        <p:spPr bwMode="auto">
          <a:xfrm>
            <a:off x="46672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8" name="Text Box 603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9" name="Text Box 604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0" name="Text Box 605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1" name="Text Box 606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2" name="Text Box 607"/>
          <p:cNvSpPr txBox="1">
            <a:spLocks noChangeArrowheads="1"/>
          </p:cNvSpPr>
          <p:nvPr/>
        </p:nvSpPr>
        <p:spPr bwMode="auto">
          <a:xfrm>
            <a:off x="53149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3" name="Text Box 609"/>
          <p:cNvSpPr txBox="1">
            <a:spLocks noChangeArrowheads="1"/>
          </p:cNvSpPr>
          <p:nvPr/>
        </p:nvSpPr>
        <p:spPr bwMode="auto">
          <a:xfrm>
            <a:off x="53149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4" name="Text Box 610"/>
          <p:cNvSpPr txBox="1">
            <a:spLocks noChangeArrowheads="1"/>
          </p:cNvSpPr>
          <p:nvPr/>
        </p:nvSpPr>
        <p:spPr bwMode="auto">
          <a:xfrm>
            <a:off x="53149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5" name="Text Box 613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6" name="Text Box 614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7" name="Text Box 61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8" name="Text Box 618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99" name="Text Box 619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0" name="Text Box 621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1" name="Text Box 622"/>
          <p:cNvSpPr txBox="1">
            <a:spLocks noChangeArrowheads="1"/>
          </p:cNvSpPr>
          <p:nvPr/>
        </p:nvSpPr>
        <p:spPr bwMode="auto">
          <a:xfrm>
            <a:off x="5962650" y="83058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2" name="Text Box 623"/>
          <p:cNvSpPr txBox="1">
            <a:spLocks noChangeArrowheads="1"/>
          </p:cNvSpPr>
          <p:nvPr/>
        </p:nvSpPr>
        <p:spPr bwMode="auto">
          <a:xfrm>
            <a:off x="5962650" y="83058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3" name="Text Box 629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4" name="Text Box 630"/>
          <p:cNvSpPr txBox="1">
            <a:spLocks noChangeArrowheads="1"/>
          </p:cNvSpPr>
          <p:nvPr/>
        </p:nvSpPr>
        <p:spPr bwMode="auto">
          <a:xfrm>
            <a:off x="4019550" y="47053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5" name="Text Box 6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6" name="Text Box 637"/>
          <p:cNvSpPr txBox="1">
            <a:spLocks noChangeArrowheads="1"/>
          </p:cNvSpPr>
          <p:nvPr/>
        </p:nvSpPr>
        <p:spPr bwMode="auto">
          <a:xfrm>
            <a:off x="3371850" y="47053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7" name="Text Box 2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8" name="Text Box 3"/>
          <p:cNvSpPr txBox="1">
            <a:spLocks noChangeArrowheads="1"/>
          </p:cNvSpPr>
          <p:nvPr/>
        </p:nvSpPr>
        <p:spPr bwMode="auto">
          <a:xfrm>
            <a:off x="33718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09" name="Text Box 4"/>
          <p:cNvSpPr txBox="1">
            <a:spLocks noChangeArrowheads="1"/>
          </p:cNvSpPr>
          <p:nvPr/>
        </p:nvSpPr>
        <p:spPr bwMode="auto">
          <a:xfrm>
            <a:off x="3371850" y="55340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0" name="Text Box 5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1" name="Text Box 1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2" name="Text Box 1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3" name="Text Box 17"/>
          <p:cNvSpPr txBox="1">
            <a:spLocks noChangeArrowheads="1"/>
          </p:cNvSpPr>
          <p:nvPr/>
        </p:nvSpPr>
        <p:spPr bwMode="auto">
          <a:xfrm>
            <a:off x="3371850" y="120967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4" name="Text Box 18"/>
          <p:cNvSpPr txBox="1">
            <a:spLocks noChangeArrowheads="1"/>
          </p:cNvSpPr>
          <p:nvPr/>
        </p:nvSpPr>
        <p:spPr bwMode="auto">
          <a:xfrm>
            <a:off x="3409950" y="14001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5" name="Text Box 20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6" name="Text Box 21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7" name="Text Box 22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8" name="Text Box 23"/>
          <p:cNvSpPr txBox="1">
            <a:spLocks noChangeArrowheads="1"/>
          </p:cNvSpPr>
          <p:nvPr/>
        </p:nvSpPr>
        <p:spPr bwMode="auto">
          <a:xfrm>
            <a:off x="8553450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19" name="Text Box 24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0" name="Text Box 25"/>
          <p:cNvSpPr txBox="1">
            <a:spLocks noChangeArrowheads="1"/>
          </p:cNvSpPr>
          <p:nvPr/>
        </p:nvSpPr>
        <p:spPr bwMode="auto">
          <a:xfrm>
            <a:off x="3371850" y="120967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1" name="Text Box 26"/>
          <p:cNvSpPr txBox="1">
            <a:spLocks noChangeArrowheads="1"/>
          </p:cNvSpPr>
          <p:nvPr/>
        </p:nvSpPr>
        <p:spPr bwMode="auto">
          <a:xfrm>
            <a:off x="3752850" y="40957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2" name="Text Box 27"/>
          <p:cNvSpPr txBox="1">
            <a:spLocks noChangeArrowheads="1"/>
          </p:cNvSpPr>
          <p:nvPr/>
        </p:nvSpPr>
        <p:spPr bwMode="auto">
          <a:xfrm>
            <a:off x="33718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3" name="Text Box 34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4" name="Text Box 35"/>
          <p:cNvSpPr txBox="1">
            <a:spLocks noChangeArrowheads="1"/>
          </p:cNvSpPr>
          <p:nvPr/>
        </p:nvSpPr>
        <p:spPr bwMode="auto">
          <a:xfrm>
            <a:off x="40195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5" name="Text Box 36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6" name="Text Box 37"/>
          <p:cNvSpPr txBox="1">
            <a:spLocks noChangeArrowheads="1"/>
          </p:cNvSpPr>
          <p:nvPr/>
        </p:nvSpPr>
        <p:spPr bwMode="auto">
          <a:xfrm>
            <a:off x="4667250" y="5495925"/>
            <a:ext cx="12382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7" name="Text Box 38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8" name="Text Box 39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29" name="Text Box 40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0" name="Text Box 41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1" name="Text Box 42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2" name="Text Box 43"/>
          <p:cNvSpPr txBox="1">
            <a:spLocks noChangeArrowheads="1"/>
          </p:cNvSpPr>
          <p:nvPr/>
        </p:nvSpPr>
        <p:spPr bwMode="auto">
          <a:xfrm>
            <a:off x="59626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3" name="Text Box 44"/>
          <p:cNvSpPr txBox="1">
            <a:spLocks noChangeArrowheads="1"/>
          </p:cNvSpPr>
          <p:nvPr/>
        </p:nvSpPr>
        <p:spPr bwMode="auto">
          <a:xfrm>
            <a:off x="59626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4" name="Text Box 45"/>
          <p:cNvSpPr txBox="1">
            <a:spLocks noChangeArrowheads="1"/>
          </p:cNvSpPr>
          <p:nvPr/>
        </p:nvSpPr>
        <p:spPr bwMode="auto">
          <a:xfrm>
            <a:off x="59626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5" name="Text Box 5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6" name="Text Box 5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7" name="Text Box 5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8" name="Text Box 5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39" name="Text Box 5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0" name="Text Box 5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1" name="Text Box 5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2" name="Text Box 61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3" name="Text Box 62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4" name="Text Box 6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5" name="Text Box 6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6" name="Text Box 6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7" name="Text Box 6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8" name="Text Box 67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49" name="Text Box 68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0" name="Text Box 69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1" name="Text Box 70"/>
          <p:cNvSpPr txBox="1">
            <a:spLocks noChangeArrowheads="1"/>
          </p:cNvSpPr>
          <p:nvPr/>
        </p:nvSpPr>
        <p:spPr bwMode="auto">
          <a:xfrm>
            <a:off x="3371850" y="354330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2" name="Text Box 71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3" name="Text Box 72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4" name="Text Box 73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5" name="Text Box 74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6" name="Text Box 75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7" name="Text Box 76"/>
          <p:cNvSpPr txBox="1">
            <a:spLocks noChangeArrowheads="1"/>
          </p:cNvSpPr>
          <p:nvPr/>
        </p:nvSpPr>
        <p:spPr bwMode="auto">
          <a:xfrm>
            <a:off x="3371850" y="3543300"/>
            <a:ext cx="1238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8" name="Text Box 96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59" name="Text Box 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0" name="Text Box 9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1" name="Text Box 9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2" name="Text Box 102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3" name="Text Box 10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4" name="Text Box 106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5" name="Text Box 107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6" name="Text Box 10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7" name="Text Box 10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8" name="Text Box 11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69" name="Text Box 111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0" name="Text Box 11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1" name="Text Box 113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2" name="Text Box 114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3" name="Text Box 11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4" name="Text Box 1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5" name="Text Box 11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6" name="Text Box 11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7" name="Text Box 119"/>
          <p:cNvSpPr txBox="1">
            <a:spLocks noChangeArrowheads="1"/>
          </p:cNvSpPr>
          <p:nvPr/>
        </p:nvSpPr>
        <p:spPr bwMode="auto">
          <a:xfrm>
            <a:off x="33718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8" name="Text Box 12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79" name="Text Box 121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0" name="Text Box 123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1" name="Text Box 124"/>
          <p:cNvSpPr txBox="1">
            <a:spLocks noChangeArrowheads="1"/>
          </p:cNvSpPr>
          <p:nvPr/>
        </p:nvSpPr>
        <p:spPr bwMode="auto">
          <a:xfrm>
            <a:off x="66103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2" name="Text Box 125"/>
          <p:cNvSpPr txBox="1">
            <a:spLocks noChangeArrowheads="1"/>
          </p:cNvSpPr>
          <p:nvPr/>
        </p:nvSpPr>
        <p:spPr bwMode="auto">
          <a:xfrm>
            <a:off x="66103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3" name="Text Box 131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" name="Text Box 132"/>
          <p:cNvSpPr txBox="1">
            <a:spLocks noChangeArrowheads="1"/>
          </p:cNvSpPr>
          <p:nvPr/>
        </p:nvSpPr>
        <p:spPr bwMode="auto">
          <a:xfrm>
            <a:off x="40195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" name="Text Box 133"/>
          <p:cNvSpPr txBox="1">
            <a:spLocks noChangeArrowheads="1"/>
          </p:cNvSpPr>
          <p:nvPr/>
        </p:nvSpPr>
        <p:spPr bwMode="auto">
          <a:xfrm>
            <a:off x="4667250" y="549592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" name="Text Box 13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" name="Text Box 136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" name="Text Box 13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" name="Text Box 13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" name="Text Box 13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" name="Text Box 140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2" name="Text Box 14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3" name="Text Box 14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4" name="Text Box 14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5" name="Text Box 144"/>
          <p:cNvSpPr txBox="1">
            <a:spLocks noChangeArrowheads="1"/>
          </p:cNvSpPr>
          <p:nvPr/>
        </p:nvSpPr>
        <p:spPr bwMode="auto">
          <a:xfrm>
            <a:off x="3371850" y="41338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6" name="Text Box 145"/>
          <p:cNvSpPr txBox="1">
            <a:spLocks noChangeArrowheads="1"/>
          </p:cNvSpPr>
          <p:nvPr/>
        </p:nvSpPr>
        <p:spPr bwMode="auto">
          <a:xfrm>
            <a:off x="3771900" y="44005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7" name="Text Box 14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8" name="Text Box 147"/>
          <p:cNvSpPr txBox="1">
            <a:spLocks noChangeArrowheads="1"/>
          </p:cNvSpPr>
          <p:nvPr/>
        </p:nvSpPr>
        <p:spPr bwMode="auto">
          <a:xfrm>
            <a:off x="3371850" y="5534025"/>
            <a:ext cx="133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9" name="Text Box 148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0" name="Text Box 15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1" name="Text Box 156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2" name="Text Box 161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3" name="Text Box 162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4" name="Text Box 1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5" name="Text Box 16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6" name="Text Box 166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7" name="Text Box 16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8" name="Text Box 1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09" name="Text Box 169"/>
          <p:cNvSpPr txBox="1">
            <a:spLocks noChangeArrowheads="1"/>
          </p:cNvSpPr>
          <p:nvPr/>
        </p:nvSpPr>
        <p:spPr bwMode="auto">
          <a:xfrm>
            <a:off x="3752850" y="4095750"/>
            <a:ext cx="1428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0" name="Text Box 170"/>
          <p:cNvSpPr txBox="1">
            <a:spLocks noChangeArrowheads="1"/>
          </p:cNvSpPr>
          <p:nvPr/>
        </p:nvSpPr>
        <p:spPr bwMode="auto">
          <a:xfrm>
            <a:off x="6800850" y="6696075"/>
            <a:ext cx="1333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1" name="Text Box 1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2" name="Text Box 1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3" name="Text Box 1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4" name="Text Box 1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5" name="Text Box 1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6" name="Text Box 186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7" name="Text Box 1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8" name="Text Box 188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19" name="Text Box 211"/>
          <p:cNvSpPr txBox="1">
            <a:spLocks noChangeArrowheads="1"/>
          </p:cNvSpPr>
          <p:nvPr/>
        </p:nvSpPr>
        <p:spPr bwMode="auto">
          <a:xfrm>
            <a:off x="1419225" y="41338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0" name="Text Box 21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1" name="Text Box 21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2" name="Text Box 215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3" name="Text Box 21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4" name="Text Box 217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5" name="Text Box 218"/>
          <p:cNvSpPr txBox="1">
            <a:spLocks noChangeArrowheads="1"/>
          </p:cNvSpPr>
          <p:nvPr/>
        </p:nvSpPr>
        <p:spPr bwMode="auto">
          <a:xfrm>
            <a:off x="3409950" y="14001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6" name="Text Box 21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7" name="Text Box 22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8" name="Text Box 22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29" name="Text Box 222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0" name="Text Box 223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1" name="Text Box 224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2" name="Text Box 225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3" name="Text Box 22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4" name="Text Box 22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5" name="Text Box 22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6" name="Text Box 22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7" name="Text Box 23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8" name="Text Box 23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39" name="Text Box 23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0" name="Text Box 23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1" name="Text Box 23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2" name="Text Box 23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3" name="Text Box 23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4" name="Text Box 23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5" name="Text Box 23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6" name="Text Box 23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7" name="Text Box 240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8" name="Text Box 241"/>
          <p:cNvSpPr txBox="1">
            <a:spLocks noChangeArrowheads="1"/>
          </p:cNvSpPr>
          <p:nvPr/>
        </p:nvSpPr>
        <p:spPr bwMode="auto">
          <a:xfrm>
            <a:off x="8553450" y="3381375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49" name="Text Box 242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0" name="Text Box 243"/>
          <p:cNvSpPr txBox="1">
            <a:spLocks noChangeArrowheads="1"/>
          </p:cNvSpPr>
          <p:nvPr/>
        </p:nvSpPr>
        <p:spPr bwMode="auto">
          <a:xfrm>
            <a:off x="3371850" y="41338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1" name="Text Box 24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2" name="Text Box 250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3" name="Text Box 251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4" name="Text Box 253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5" name="Text Box 254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6" name="Text Box 256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7" name="Text Box 257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8" name="Text Box 258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59" name="Text Box 259"/>
          <p:cNvSpPr txBox="1">
            <a:spLocks noChangeArrowheads="1"/>
          </p:cNvSpPr>
          <p:nvPr/>
        </p:nvSpPr>
        <p:spPr bwMode="auto">
          <a:xfrm>
            <a:off x="3752850" y="4095750"/>
            <a:ext cx="142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0" name="Text Box 264"/>
          <p:cNvSpPr txBox="1">
            <a:spLocks noChangeArrowheads="1"/>
          </p:cNvSpPr>
          <p:nvPr/>
        </p:nvSpPr>
        <p:spPr bwMode="auto">
          <a:xfrm>
            <a:off x="8553450" y="3381375"/>
            <a:ext cx="133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1" name="Text Box 265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2" name="Text Box 266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3" name="Text Box 26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4" name="Text Box 268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5" name="Text Box 269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6" name="Text Box 270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7" name="Text Box 271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8" name="Text Box 272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69" name="Text Box 27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0" name="Text Box 274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1" name="Text Box 275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2" name="Text Box 276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3" name="Text Box 277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4" name="Text Box 278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5" name="Text Box 279"/>
          <p:cNvSpPr txBox="1">
            <a:spLocks noChangeArrowheads="1"/>
          </p:cNvSpPr>
          <p:nvPr/>
        </p:nvSpPr>
        <p:spPr bwMode="auto">
          <a:xfrm>
            <a:off x="33718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6" name="Text Box 280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7" name="Text Box 281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8" name="Text Box 28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79" name="Text Box 283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0" name="Text Box 284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1" name="Text Box 285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2" name="Text Box 287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3" name="Text Box 288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4" name="Text Box 289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5" name="Text Box 291"/>
          <p:cNvSpPr txBox="1">
            <a:spLocks noChangeArrowheads="1"/>
          </p:cNvSpPr>
          <p:nvPr/>
        </p:nvSpPr>
        <p:spPr bwMode="auto">
          <a:xfrm>
            <a:off x="8553450" y="41338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" name="Text Box 293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" name="Text Box 294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" name="Text Box 295"/>
          <p:cNvSpPr txBox="1">
            <a:spLocks noChangeArrowheads="1"/>
          </p:cNvSpPr>
          <p:nvPr/>
        </p:nvSpPr>
        <p:spPr bwMode="auto">
          <a:xfrm>
            <a:off x="3371850" y="12096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" name="Text Box 296"/>
          <p:cNvSpPr txBox="1">
            <a:spLocks noChangeArrowheads="1"/>
          </p:cNvSpPr>
          <p:nvPr/>
        </p:nvSpPr>
        <p:spPr bwMode="auto">
          <a:xfrm>
            <a:off x="3409950" y="140017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0" name="Text Box 297"/>
          <p:cNvSpPr txBox="1">
            <a:spLocks noChangeArrowheads="1"/>
          </p:cNvSpPr>
          <p:nvPr/>
        </p:nvSpPr>
        <p:spPr bwMode="auto">
          <a:xfrm>
            <a:off x="8553450" y="3381375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1" name="Text Box 298"/>
          <p:cNvSpPr txBox="1">
            <a:spLocks noChangeArrowheads="1"/>
          </p:cNvSpPr>
          <p:nvPr/>
        </p:nvSpPr>
        <p:spPr bwMode="auto">
          <a:xfrm>
            <a:off x="8553450" y="3381375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" name="Text Box 300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" name="Text Box 301"/>
          <p:cNvSpPr txBox="1">
            <a:spLocks noChangeArrowheads="1"/>
          </p:cNvSpPr>
          <p:nvPr/>
        </p:nvSpPr>
        <p:spPr bwMode="auto">
          <a:xfrm>
            <a:off x="3371850" y="12096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4" name="Text Box 302"/>
          <p:cNvSpPr txBox="1">
            <a:spLocks noChangeArrowheads="1"/>
          </p:cNvSpPr>
          <p:nvPr/>
        </p:nvSpPr>
        <p:spPr bwMode="auto">
          <a:xfrm>
            <a:off x="3371850" y="3543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5" name="Text Box 309"/>
          <p:cNvSpPr txBox="1">
            <a:spLocks noChangeArrowheads="1"/>
          </p:cNvSpPr>
          <p:nvPr/>
        </p:nvSpPr>
        <p:spPr bwMode="auto">
          <a:xfrm>
            <a:off x="3905250" y="3543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6" name="Text Box 3"/>
          <p:cNvSpPr txBox="1">
            <a:spLocks noChangeArrowheads="1"/>
          </p:cNvSpPr>
          <p:nvPr/>
        </p:nvSpPr>
        <p:spPr bwMode="auto">
          <a:xfrm>
            <a:off x="3371850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7" name="Text Box 26"/>
          <p:cNvSpPr txBox="1">
            <a:spLocks noChangeArrowheads="1"/>
          </p:cNvSpPr>
          <p:nvPr/>
        </p:nvSpPr>
        <p:spPr bwMode="auto">
          <a:xfrm>
            <a:off x="4400550" y="478155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8" name="Text Box 9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9" name="Text Box 9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0" name="Text Box 10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1" name="Text Box 10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2" name="Text Box 11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3" name="Text Box 1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4" name="Text Box 11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5" name="Text Box 11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6" name="Text Box 140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7" name="Text Box 144"/>
          <p:cNvSpPr txBox="1">
            <a:spLocks noChangeArrowheads="1"/>
          </p:cNvSpPr>
          <p:nvPr/>
        </p:nvSpPr>
        <p:spPr bwMode="auto">
          <a:xfrm>
            <a:off x="3371850" y="474345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8" name="Text Box 145"/>
          <p:cNvSpPr txBox="1">
            <a:spLocks noChangeArrowheads="1"/>
          </p:cNvSpPr>
          <p:nvPr/>
        </p:nvSpPr>
        <p:spPr bwMode="auto">
          <a:xfrm>
            <a:off x="3771900" y="5010150"/>
            <a:ext cx="381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09" name="Text Box 211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0" name="Text Box 215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1" name="Text Box 21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2" name="Text Box 21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3" name="Text Box 22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4" name="Text Box 22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5" name="Text Box 22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6" name="Text Box 22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7" name="Text Box 23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8" name="Text Box 23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19" name="Text Box 23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0" name="Text Box 23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1" name="Text Box 238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2" name="Text Box 23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3" name="Text Box 242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4" name="Text Box 243"/>
          <p:cNvSpPr txBox="1">
            <a:spLocks noChangeArrowheads="1"/>
          </p:cNvSpPr>
          <p:nvPr/>
        </p:nvSpPr>
        <p:spPr bwMode="auto">
          <a:xfrm>
            <a:off x="3371850" y="4743450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5" name="Text Box 249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6" name="Text Box 266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7" name="Text Box 26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8" name="Text Box 270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29" name="Text Box 271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0" name="Text Box 272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1" name="Text Box 277"/>
          <p:cNvSpPr txBox="1">
            <a:spLocks noChangeArrowheads="1"/>
          </p:cNvSpPr>
          <p:nvPr/>
        </p:nvSpPr>
        <p:spPr bwMode="auto">
          <a:xfrm>
            <a:off x="3371850" y="474345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3" name="Text Box 310"/>
          <p:cNvSpPr txBox="1">
            <a:spLocks noChangeArrowheads="1"/>
          </p:cNvSpPr>
          <p:nvPr/>
        </p:nvSpPr>
        <p:spPr bwMode="auto">
          <a:xfrm>
            <a:off x="1419225" y="4743450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4" name="Text Box 3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5" name="Text Box 3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6" name="Text Box 40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7" name="Text Box 41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8" name="Text Box 42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39" name="Text Box 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0" name="Text Box 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1" name="Text Box 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2" name="Text Box 342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3" name="Text Box 343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4" name="Text Box 344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5" name="Text Box 345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6" name="Text Box 346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7" name="Text Box 34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8" name="Text Box 348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49" name="Text Box 349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0" name="Text Box 603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1" name="Text Box 604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2" name="Text Box 605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3" name="Text Box 606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4" name="Text Box 607"/>
          <p:cNvSpPr txBox="1">
            <a:spLocks noChangeArrowheads="1"/>
          </p:cNvSpPr>
          <p:nvPr/>
        </p:nvSpPr>
        <p:spPr bwMode="auto">
          <a:xfrm>
            <a:off x="5962650" y="6400800"/>
            <a:ext cx="133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5" name="Text Box 609"/>
          <p:cNvSpPr txBox="1">
            <a:spLocks noChangeArrowheads="1"/>
          </p:cNvSpPr>
          <p:nvPr/>
        </p:nvSpPr>
        <p:spPr bwMode="auto">
          <a:xfrm>
            <a:off x="5962650" y="6400800"/>
            <a:ext cx="133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6" name="Text Box 610"/>
          <p:cNvSpPr txBox="1">
            <a:spLocks noChangeArrowheads="1"/>
          </p:cNvSpPr>
          <p:nvPr/>
        </p:nvSpPr>
        <p:spPr bwMode="auto">
          <a:xfrm>
            <a:off x="5962650" y="6400800"/>
            <a:ext cx="13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7" name="Text Box 38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8" name="Text Box 39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59" name="Text Box 40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0" name="Text Box 41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1" name="Text Box 42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2" name="Text Box 43"/>
          <p:cNvSpPr txBox="1">
            <a:spLocks noChangeArrowheads="1"/>
          </p:cNvSpPr>
          <p:nvPr/>
        </p:nvSpPr>
        <p:spPr bwMode="auto">
          <a:xfrm>
            <a:off x="6610350" y="6981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3" name="Text Box 44"/>
          <p:cNvSpPr txBox="1">
            <a:spLocks noChangeArrowheads="1"/>
          </p:cNvSpPr>
          <p:nvPr/>
        </p:nvSpPr>
        <p:spPr bwMode="auto">
          <a:xfrm>
            <a:off x="6610350" y="69818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4" name="Text Box 45"/>
          <p:cNvSpPr txBox="1">
            <a:spLocks noChangeArrowheads="1"/>
          </p:cNvSpPr>
          <p:nvPr/>
        </p:nvSpPr>
        <p:spPr bwMode="auto">
          <a:xfrm>
            <a:off x="6610350" y="69818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5" name="Text Box 102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6" name="Text Box 10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7" name="Text Box 121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8" name="Text Box 123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69" name="Text Box 124"/>
          <p:cNvSpPr txBox="1">
            <a:spLocks noChangeArrowheads="1"/>
          </p:cNvSpPr>
          <p:nvPr/>
        </p:nvSpPr>
        <p:spPr bwMode="auto">
          <a:xfrm>
            <a:off x="7258050" y="89535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70" name="Text Box 125"/>
          <p:cNvSpPr txBox="1">
            <a:spLocks noChangeArrowheads="1"/>
          </p:cNvSpPr>
          <p:nvPr/>
        </p:nvSpPr>
        <p:spPr bwMode="auto">
          <a:xfrm>
            <a:off x="7258050" y="89535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3" name="Slide Number Placeholder 70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901DB-54FC-4CAB-972A-0A9B28B705C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143000"/>
            <a:ext cx="4343400" cy="5556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4198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4199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2010 Ozone Exceedances</a:t>
            </a:r>
          </a:p>
        </p:txBody>
      </p:sp>
      <p:graphicFrame>
        <p:nvGraphicFramePr>
          <p:cNvPr id="81945" name="Group 1049"/>
          <p:cNvGraphicFramePr>
            <a:graphicFrameLocks noGrp="1"/>
          </p:cNvGraphicFramePr>
          <p:nvPr>
            <p:ph sz="half" idx="2"/>
          </p:nvPr>
        </p:nvGraphicFramePr>
        <p:xfrm>
          <a:off x="228600" y="1143000"/>
          <a:ext cx="4191000" cy="5342573"/>
        </p:xfrm>
        <a:graphic>
          <a:graphicData uri="http://schemas.openxmlformats.org/drawingml/2006/table">
            <a:tbl>
              <a:tblPr/>
              <a:tblGrid>
                <a:gridCol w="762000"/>
                <a:gridCol w="990600"/>
                <a:gridCol w="1295400"/>
                <a:gridCol w="1143000"/>
              </a:tblGrid>
              <a:tr h="57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5/27/2010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Rockville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6/18/2010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Franconia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6/26/2010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7/4/2010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7/5/2010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Prince Georges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13</a:t>
                      </a:r>
                      <a:endParaRPr lang="en-US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McMillan</a:t>
                      </a:r>
                      <a:r>
                        <a:rPr lang="en-US" sz="1000" baseline="0" dirty="0" smtClean="0"/>
                        <a:t> Reservoir</a:t>
                      </a:r>
                      <a:endParaRPr lang="en-US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Frederick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7/16/2010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Aurora Hills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7" name="Text Box 982"/>
          <p:cNvSpPr txBox="1">
            <a:spLocks noChangeArrowheads="1"/>
          </p:cNvSpPr>
          <p:nvPr/>
        </p:nvSpPr>
        <p:spPr bwMode="auto">
          <a:xfrm>
            <a:off x="1447800" y="6477000"/>
            <a:ext cx="754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</a:t>
            </a:r>
            <a:r>
              <a:rPr lang="en-US" sz="1200" b="1" dirty="0" smtClean="0"/>
              <a:t>September 10, </a:t>
            </a:r>
            <a:r>
              <a:rPr lang="en-US" sz="1200" b="1" dirty="0"/>
              <a:t>2010. Data is subject to change.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/>
          <a:p>
            <a:pPr>
              <a:defRPr/>
            </a:pPr>
            <a:fld id="{1A5901DB-54FC-4CAB-972A-0A9B28B705C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9" name="Group 1049"/>
          <p:cNvGraphicFramePr>
            <a:graphicFrameLocks noGrp="1"/>
          </p:cNvGraphicFramePr>
          <p:nvPr>
            <p:ph sz="half" idx="2"/>
          </p:nvPr>
        </p:nvGraphicFramePr>
        <p:xfrm>
          <a:off x="4572000" y="1143000"/>
          <a:ext cx="4013546" cy="4558770"/>
        </p:xfrm>
        <a:graphic>
          <a:graphicData uri="http://schemas.openxmlformats.org/drawingml/2006/table">
            <a:tbl>
              <a:tblPr/>
              <a:tblGrid>
                <a:gridCol w="776605"/>
                <a:gridCol w="900545"/>
                <a:gridCol w="1297305"/>
                <a:gridCol w="1039091"/>
              </a:tblGrid>
              <a:tr h="57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of Monitors Exceeding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Monitor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Highest Concentration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(ppb)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7E9"/>
                    </a:solidFill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7/28/2010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8/9/2010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HU-Beltsville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8/10/2010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8/11/2010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8/17/2010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Aurora Hills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8/19/2010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8/20/2010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McMillan Reservoir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8/28/2010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Aurora Hills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8/29/2010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River Terrace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8/30/2010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Calvert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8/31/2010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McMillan Reservoir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9/1/2010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McMillan Reservoir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9/2/2010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Frederick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9/3/2010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Frederick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981200" y="228600"/>
            <a:ext cx="655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August 28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</a:t>
            </a:r>
            <a:r>
              <a:rPr lang="en-US" sz="2400" b="1" dirty="0"/>
              <a:t>to </a:t>
            </a:r>
            <a:r>
              <a:rPr lang="en-US" sz="2400" b="1" dirty="0" smtClean="0"/>
              <a:t>September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</a:t>
            </a:r>
            <a:r>
              <a:rPr lang="en-US" sz="2400" b="1" dirty="0"/>
              <a:t>Poor Air Quality Event</a:t>
            </a:r>
          </a:p>
        </p:txBody>
      </p:sp>
      <p:sp>
        <p:nvSpPr>
          <p:cNvPr id="5124" name="TextBox 17"/>
          <p:cNvSpPr txBox="1">
            <a:spLocks noChangeArrowheads="1"/>
          </p:cNvSpPr>
          <p:nvPr/>
        </p:nvSpPr>
        <p:spPr bwMode="auto">
          <a:xfrm>
            <a:off x="533400" y="1905000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   Week long high pressure &amp; temperature event.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Limited clouds allowed for intense sunlight (and record temperatures.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Usually </a:t>
            </a:r>
            <a:r>
              <a:rPr lang="en-US" sz="2400" dirty="0"/>
              <a:t>re-circulating </a:t>
            </a:r>
            <a:r>
              <a:rPr lang="en-US" sz="2400" dirty="0" smtClean="0"/>
              <a:t>light winds kept bringing polluted </a:t>
            </a:r>
            <a:r>
              <a:rPr lang="en-US" sz="2400" dirty="0"/>
              <a:t>air back into the region</a:t>
            </a:r>
            <a:r>
              <a:rPr lang="en-US" sz="24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All three factors above led to conditions favorable to high ozone levels.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6151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6152" name="Picture 4" descr="COG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7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August 30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</a:t>
            </a:r>
            <a:r>
              <a:rPr lang="en-US" sz="2400" b="1" dirty="0"/>
              <a:t>Code Red</a:t>
            </a:r>
          </a:p>
        </p:txBody>
      </p:sp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381000" y="1447800"/>
            <a:ext cx="481894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# of Monitors in </a:t>
            </a:r>
            <a:r>
              <a:rPr lang="en-US" dirty="0" err="1"/>
              <a:t>Exceedance</a:t>
            </a:r>
            <a:r>
              <a:rPr lang="en-US" dirty="0"/>
              <a:t>: </a:t>
            </a:r>
            <a:r>
              <a:rPr lang="en-US" dirty="0" smtClean="0"/>
              <a:t>10</a:t>
            </a:r>
            <a:endParaRPr lang="en-US" dirty="0"/>
          </a:p>
          <a:p>
            <a:r>
              <a:rPr lang="en-US" sz="1600" dirty="0" smtClean="0"/>
              <a:t>1 Monitor in Code Red (Calvert Co., MD)</a:t>
            </a:r>
          </a:p>
          <a:p>
            <a:r>
              <a:rPr lang="en-US" sz="1600" dirty="0" smtClean="0"/>
              <a:t>Maximum 8-Hour Ozone: 98 ppb (Calvert Co., MD)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1066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Wind Trajectory at 3 PM (August 30th) </a:t>
            </a:r>
          </a:p>
          <a:p>
            <a:pPr algn="ctr"/>
            <a:r>
              <a:rPr lang="en-US" sz="1600" b="1" dirty="0" smtClean="0"/>
              <a:t>(500 &amp;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</a:rPr>
              <a:t>1000</a:t>
            </a:r>
            <a:r>
              <a:rPr lang="en-US" sz="1600" b="1" dirty="0" smtClean="0"/>
              <a:t> m)</a:t>
            </a:r>
            <a:endParaRPr lang="en-US" sz="1600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</p:spPr>
        <p:txBody>
          <a:bodyPr/>
          <a:lstStyle/>
          <a:p>
            <a:pPr>
              <a:defRPr/>
            </a:pPr>
            <a:fld id="{4617C81E-DB24-4C3E-A61B-1A6F3066B09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13" name="Chart 12"/>
          <p:cNvGraphicFramePr/>
          <p:nvPr/>
        </p:nvGraphicFramePr>
        <p:xfrm>
          <a:off x="0" y="2438400"/>
          <a:ext cx="5257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981200"/>
            <a:ext cx="37052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304800"/>
            <a:ext cx="8153400" cy="685800"/>
            <a:chOff x="336" y="192"/>
            <a:chExt cx="5136" cy="43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5126" name="Picture 6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3200400" y="457200"/>
            <a:ext cx="464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/>
              <a:t>Ozone </a:t>
            </a:r>
            <a:r>
              <a:rPr lang="en-US" sz="2400" b="1" dirty="0" err="1" smtClean="0"/>
              <a:t>Exceedance</a:t>
            </a:r>
            <a:r>
              <a:rPr lang="en-US" sz="2400" b="1" dirty="0" smtClean="0"/>
              <a:t> </a:t>
            </a:r>
            <a:r>
              <a:rPr lang="en-US" sz="2400" b="1" dirty="0" smtClean="0"/>
              <a:t>Trend</a:t>
            </a:r>
            <a:endParaRPr lang="en-US" sz="2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6553200"/>
            <a:ext cx="457200" cy="304800"/>
          </a:xfrm>
        </p:spPr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6581001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* 2010 analysis is based on draft data as of 09.10.10 and is subject to change.</a:t>
            </a:r>
            <a:endParaRPr lang="en-US" sz="1200" b="1" dirty="0"/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253186" y="1143000"/>
          <a:ext cx="8586014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533400" y="304800"/>
            <a:ext cx="8153400" cy="685800"/>
            <a:chOff x="336" y="192"/>
            <a:chExt cx="5136" cy="432"/>
          </a:xfrm>
        </p:grpSpPr>
        <p:sp>
          <p:nvSpPr>
            <p:cNvPr id="7240" name="Rectangle 3"/>
            <p:cNvSpPr>
              <a:spLocks noChangeArrowheads="1"/>
            </p:cNvSpPr>
            <p:nvPr/>
          </p:nvSpPr>
          <p:spPr bwMode="auto">
            <a:xfrm>
              <a:off x="336" y="192"/>
              <a:ext cx="5136" cy="43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3CB679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endParaRPr lang="en-US" sz="3800">
                <a:latin typeface="Tahoma" charset="0"/>
              </a:endParaRPr>
            </a:p>
          </p:txBody>
        </p:sp>
        <p:pic>
          <p:nvPicPr>
            <p:cNvPr id="7241" name="Picture 4" descr="COG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92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Text Box 109"/>
          <p:cNvSpPr txBox="1">
            <a:spLocks noChangeArrowheads="1"/>
          </p:cNvSpPr>
          <p:nvPr/>
        </p:nvSpPr>
        <p:spPr bwMode="auto">
          <a:xfrm>
            <a:off x="304800" y="15240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24-Hour PM2.5 Concentrations (ug/m3)</a:t>
            </a:r>
          </a:p>
        </p:txBody>
      </p:sp>
      <p:sp>
        <p:nvSpPr>
          <p:cNvPr id="7172" name="Text Box 3278"/>
          <p:cNvSpPr txBox="1">
            <a:spLocks noChangeArrowheads="1"/>
          </p:cNvSpPr>
          <p:nvPr/>
        </p:nvSpPr>
        <p:spPr bwMode="auto">
          <a:xfrm>
            <a:off x="142875" y="976313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Text Box 3277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Text Box 3276"/>
          <p:cNvSpPr txBox="1">
            <a:spLocks noChangeArrowheads="1"/>
          </p:cNvSpPr>
          <p:nvPr/>
        </p:nvSpPr>
        <p:spPr bwMode="auto">
          <a:xfrm>
            <a:off x="142875" y="938213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3270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3269"/>
          <p:cNvSpPr txBox="1">
            <a:spLocks noChangeArrowheads="1"/>
          </p:cNvSpPr>
          <p:nvPr/>
        </p:nvSpPr>
        <p:spPr bwMode="auto">
          <a:xfrm>
            <a:off x="8112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Text Box 3266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Text Box 3265"/>
          <p:cNvSpPr txBox="1">
            <a:spLocks noChangeArrowheads="1"/>
          </p:cNvSpPr>
          <p:nvPr/>
        </p:nvSpPr>
        <p:spPr bwMode="auto">
          <a:xfrm>
            <a:off x="1458913" y="938213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Text Box 3263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3262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Text Box 3261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Text Box 3260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Text Box 3259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258"/>
          <p:cNvSpPr txBox="1">
            <a:spLocks noChangeArrowheads="1"/>
          </p:cNvSpPr>
          <p:nvPr/>
        </p:nvSpPr>
        <p:spPr bwMode="auto">
          <a:xfrm>
            <a:off x="2119313" y="2865438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Text Box 3257"/>
          <p:cNvSpPr txBox="1">
            <a:spLocks noChangeArrowheads="1"/>
          </p:cNvSpPr>
          <p:nvPr/>
        </p:nvSpPr>
        <p:spPr bwMode="auto">
          <a:xfrm>
            <a:off x="2119313" y="2865438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Text Box 3256"/>
          <p:cNvSpPr txBox="1">
            <a:spLocks noChangeArrowheads="1"/>
          </p:cNvSpPr>
          <p:nvPr/>
        </p:nvSpPr>
        <p:spPr bwMode="auto">
          <a:xfrm>
            <a:off x="2119313" y="2865438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Text Box 3255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Text Box 3254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Text Box 3275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Text Box 3274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Text Box 3253"/>
          <p:cNvSpPr txBox="1">
            <a:spLocks noChangeArrowheads="1"/>
          </p:cNvSpPr>
          <p:nvPr/>
        </p:nvSpPr>
        <p:spPr bwMode="auto">
          <a:xfrm>
            <a:off x="2754313" y="5451475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252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Text Box 3251"/>
          <p:cNvSpPr txBox="1">
            <a:spLocks noChangeArrowheads="1"/>
          </p:cNvSpPr>
          <p:nvPr/>
        </p:nvSpPr>
        <p:spPr bwMode="auto">
          <a:xfrm>
            <a:off x="2754313" y="545147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Text Box 3268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Text Box 3267"/>
          <p:cNvSpPr txBox="1">
            <a:spLocks noChangeArrowheads="1"/>
          </p:cNvSpPr>
          <p:nvPr/>
        </p:nvSpPr>
        <p:spPr bwMode="auto">
          <a:xfrm>
            <a:off x="8112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Text Box 3264"/>
          <p:cNvSpPr txBox="1">
            <a:spLocks noChangeArrowheads="1"/>
          </p:cNvSpPr>
          <p:nvPr/>
        </p:nvSpPr>
        <p:spPr bwMode="auto">
          <a:xfrm>
            <a:off x="1458913" y="938213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7" name="Text Box 3273"/>
          <p:cNvSpPr txBox="1">
            <a:spLocks noChangeArrowheads="1"/>
          </p:cNvSpPr>
          <p:nvPr/>
        </p:nvSpPr>
        <p:spPr bwMode="auto">
          <a:xfrm>
            <a:off x="142875" y="976313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" name="Text Box 3272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Text Box 3271"/>
          <p:cNvSpPr txBox="1">
            <a:spLocks noChangeArrowheads="1"/>
          </p:cNvSpPr>
          <p:nvPr/>
        </p:nvSpPr>
        <p:spPr bwMode="auto">
          <a:xfrm>
            <a:off x="142875" y="938213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Rectangle 3287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1" name="Rectangle 3293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2" name="Rectangle 3298"/>
          <p:cNvSpPr>
            <a:spLocks noChangeArrowheads="1"/>
          </p:cNvSpPr>
          <p:nvPr/>
        </p:nvSpPr>
        <p:spPr bwMode="auto">
          <a:xfrm>
            <a:off x="0" y="928688"/>
            <a:ext cx="647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203" name="Rectangle 3336"/>
          <p:cNvSpPr>
            <a:spLocks noChangeArrowheads="1"/>
          </p:cNvSpPr>
          <p:nvPr/>
        </p:nvSpPr>
        <p:spPr bwMode="auto">
          <a:xfrm>
            <a:off x="0" y="928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73455" name="Group 3823"/>
          <p:cNvGraphicFramePr>
            <a:graphicFrameLocks noGrp="1"/>
          </p:cNvGraphicFramePr>
          <p:nvPr/>
        </p:nvGraphicFramePr>
        <p:xfrm>
          <a:off x="9525" y="938213"/>
          <a:ext cx="638175" cy="518160"/>
        </p:xfrm>
        <a:graphic>
          <a:graphicData uri="http://schemas.openxmlformats.org/drawingml/2006/table">
            <a:tbl>
              <a:tblPr/>
              <a:tblGrid>
                <a:gridCol w="638175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3454" name="Group 3822"/>
          <p:cNvGraphicFramePr>
            <a:graphicFrameLocks noGrp="1"/>
          </p:cNvGraphicFramePr>
          <p:nvPr/>
        </p:nvGraphicFramePr>
        <p:xfrm>
          <a:off x="677863" y="938213"/>
          <a:ext cx="647700" cy="42672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453" name="Group 3821"/>
          <p:cNvGraphicFramePr>
            <a:graphicFrameLocks noGrp="1"/>
          </p:cNvGraphicFramePr>
          <p:nvPr/>
        </p:nvGraphicFramePr>
        <p:xfrm>
          <a:off x="1325563" y="938213"/>
          <a:ext cx="647700" cy="51816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95"/>
          <p:cNvSpPr txBox="1">
            <a:spLocks noChangeArrowheads="1"/>
          </p:cNvSpPr>
          <p:nvPr/>
        </p:nvSpPr>
        <p:spPr bwMode="auto">
          <a:xfrm>
            <a:off x="152400" y="6167438"/>
            <a:ext cx="335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* Analysis is based on draft data until </a:t>
            </a:r>
            <a:r>
              <a:rPr lang="en-US" sz="1200" b="1" dirty="0" smtClean="0"/>
              <a:t>September 10, </a:t>
            </a:r>
            <a:r>
              <a:rPr lang="en-US" sz="1200" b="1" dirty="0"/>
              <a:t>2010. Data is subject to change.</a:t>
            </a:r>
          </a:p>
        </p:txBody>
      </p:sp>
      <p:sp>
        <p:nvSpPr>
          <p:cNvPr id="7211" name="Text Box 5000"/>
          <p:cNvSpPr txBox="1">
            <a:spLocks noChangeArrowheads="1"/>
          </p:cNvSpPr>
          <p:nvPr/>
        </p:nvSpPr>
        <p:spPr bwMode="auto">
          <a:xfrm>
            <a:off x="228600" y="3200400"/>
            <a:ext cx="3429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Data based on the 24-hour standard set at 35.5 </a:t>
            </a:r>
            <a:r>
              <a:rPr lang="en-US" sz="1400" dirty="0" err="1"/>
              <a:t>ug</a:t>
            </a:r>
            <a:r>
              <a:rPr lang="en-US" sz="1400" dirty="0"/>
              <a:t>/m3.</a:t>
            </a:r>
          </a:p>
          <a:p>
            <a:pPr>
              <a:spcBef>
                <a:spcPct val="50000"/>
              </a:spcBef>
            </a:pPr>
            <a:r>
              <a:rPr lang="en-US" sz="1400" dirty="0"/>
              <a:t>  </a:t>
            </a:r>
            <a:r>
              <a:rPr lang="en-US" sz="1400" dirty="0" smtClean="0"/>
              <a:t>4 </a:t>
            </a:r>
            <a:r>
              <a:rPr lang="en-US" sz="1400" dirty="0"/>
              <a:t>Code Orange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51 </a:t>
            </a:r>
            <a:r>
              <a:rPr lang="en-US" sz="1400" dirty="0"/>
              <a:t>Code Yellow Days</a:t>
            </a:r>
          </a:p>
          <a:p>
            <a:pPr>
              <a:spcBef>
                <a:spcPct val="50000"/>
              </a:spcBef>
            </a:pPr>
            <a:r>
              <a:rPr lang="en-US" sz="1400" dirty="0" smtClean="0"/>
              <a:t>77Code </a:t>
            </a:r>
            <a:r>
              <a:rPr lang="en-US" sz="1400" dirty="0"/>
              <a:t>Green Days</a:t>
            </a:r>
          </a:p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7212" name="Text Box 12"/>
          <p:cNvSpPr txBox="1">
            <a:spLocks noChangeArrowheads="1"/>
          </p:cNvSpPr>
          <p:nvPr/>
        </p:nvSpPr>
        <p:spPr bwMode="auto">
          <a:xfrm>
            <a:off x="3352800" y="3810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Fine Particle Summary (2010)</a:t>
            </a:r>
          </a:p>
        </p:txBody>
      </p:sp>
      <p:sp>
        <p:nvSpPr>
          <p:cNvPr id="7213" name="Text Box 4"/>
          <p:cNvSpPr txBox="1">
            <a:spLocks noChangeArrowheads="1"/>
          </p:cNvSpPr>
          <p:nvPr/>
        </p:nvSpPr>
        <p:spPr bwMode="auto">
          <a:xfrm>
            <a:off x="3371850" y="5495925"/>
            <a:ext cx="12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Text Box 20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Text Box 27"/>
          <p:cNvSpPr txBox="1">
            <a:spLocks noChangeArrowheads="1"/>
          </p:cNvSpPr>
          <p:nvPr/>
        </p:nvSpPr>
        <p:spPr bwMode="auto">
          <a:xfrm>
            <a:off x="3371850" y="54578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Text Box 34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Text Box 35"/>
          <p:cNvSpPr txBox="1">
            <a:spLocks noChangeArrowheads="1"/>
          </p:cNvSpPr>
          <p:nvPr/>
        </p:nvSpPr>
        <p:spPr bwMode="auto">
          <a:xfrm>
            <a:off x="40195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Text Box 36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" name="Text Box 37"/>
          <p:cNvSpPr txBox="1">
            <a:spLocks noChangeArrowheads="1"/>
          </p:cNvSpPr>
          <p:nvPr/>
        </p:nvSpPr>
        <p:spPr bwMode="auto">
          <a:xfrm>
            <a:off x="4667250" y="5457825"/>
            <a:ext cx="123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0" name="Text Box 38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Text Box 39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Text Box 40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Text Box 41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Text Box 42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5" name="Text Box 43"/>
          <p:cNvSpPr txBox="1">
            <a:spLocks noChangeArrowheads="1"/>
          </p:cNvSpPr>
          <p:nvPr/>
        </p:nvSpPr>
        <p:spPr bwMode="auto">
          <a:xfrm>
            <a:off x="5962650" y="6905625"/>
            <a:ext cx="123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6" name="Text Box 44"/>
          <p:cNvSpPr txBox="1">
            <a:spLocks noChangeArrowheads="1"/>
          </p:cNvSpPr>
          <p:nvPr/>
        </p:nvSpPr>
        <p:spPr bwMode="auto">
          <a:xfrm>
            <a:off x="5962650" y="6905625"/>
            <a:ext cx="1238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Text Box 45"/>
          <p:cNvSpPr txBox="1">
            <a:spLocks noChangeArrowheads="1"/>
          </p:cNvSpPr>
          <p:nvPr/>
        </p:nvSpPr>
        <p:spPr bwMode="auto">
          <a:xfrm>
            <a:off x="5962650" y="6905625"/>
            <a:ext cx="123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Text Box 102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Text Box 10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Text Box 111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Text Box 119"/>
          <p:cNvSpPr txBox="1">
            <a:spLocks noChangeArrowheads="1"/>
          </p:cNvSpPr>
          <p:nvPr/>
        </p:nvSpPr>
        <p:spPr bwMode="auto">
          <a:xfrm>
            <a:off x="3371850" y="5457825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Text Box 121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3" name="Text Box 123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Text Box 124"/>
          <p:cNvSpPr txBox="1">
            <a:spLocks noChangeArrowheads="1"/>
          </p:cNvSpPr>
          <p:nvPr/>
        </p:nvSpPr>
        <p:spPr bwMode="auto">
          <a:xfrm>
            <a:off x="6610350" y="8877300"/>
            <a:ext cx="1333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5" name="Text Box 125"/>
          <p:cNvSpPr txBox="1">
            <a:spLocks noChangeArrowheads="1"/>
          </p:cNvSpPr>
          <p:nvPr/>
        </p:nvSpPr>
        <p:spPr bwMode="auto">
          <a:xfrm>
            <a:off x="6610350" y="8877300"/>
            <a:ext cx="13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Text Box 131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Text Box 132"/>
          <p:cNvSpPr txBox="1">
            <a:spLocks noChangeArrowheads="1"/>
          </p:cNvSpPr>
          <p:nvPr/>
        </p:nvSpPr>
        <p:spPr bwMode="auto">
          <a:xfrm>
            <a:off x="40195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Text Box 133"/>
          <p:cNvSpPr txBox="1">
            <a:spLocks noChangeArrowheads="1"/>
          </p:cNvSpPr>
          <p:nvPr/>
        </p:nvSpPr>
        <p:spPr bwMode="auto">
          <a:xfrm>
            <a:off x="4667250" y="54578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7C81E-DB24-4C3E-A61B-1A6F3066B09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066800"/>
            <a:ext cx="439102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546</Words>
  <Application>Microsoft Office PowerPoint</Application>
  <PresentationFormat>On-screen Show (4:3)</PresentationFormat>
  <Paragraphs>215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Exceedances</dc:title>
  <dc:creator>User</dc:creator>
  <cp:lastModifiedBy>Sunil Kumar</cp:lastModifiedBy>
  <cp:revision>377</cp:revision>
  <dcterms:created xsi:type="dcterms:W3CDTF">2006-04-18T18:29:46Z</dcterms:created>
  <dcterms:modified xsi:type="dcterms:W3CDTF">2010-09-10T18:43:29Z</dcterms:modified>
</cp:coreProperties>
</file>