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47" r:id="rId1"/>
  </p:sldMasterIdLst>
  <p:notesMasterIdLst>
    <p:notesMasterId r:id="rId16"/>
  </p:notesMasterIdLst>
  <p:handoutMasterIdLst>
    <p:handoutMasterId r:id="rId17"/>
  </p:handoutMasterIdLst>
  <p:sldIdLst>
    <p:sldId id="256" r:id="rId2"/>
    <p:sldId id="448" r:id="rId3"/>
    <p:sldId id="460" r:id="rId4"/>
    <p:sldId id="468" r:id="rId5"/>
    <p:sldId id="469" r:id="rId6"/>
    <p:sldId id="462" r:id="rId7"/>
    <p:sldId id="461" r:id="rId8"/>
    <p:sldId id="463" r:id="rId9"/>
    <p:sldId id="470" r:id="rId10"/>
    <p:sldId id="465" r:id="rId11"/>
    <p:sldId id="464" r:id="rId12"/>
    <p:sldId id="471" r:id="rId13"/>
    <p:sldId id="467" r:id="rId14"/>
    <p:sldId id="436" r:id="rId15"/>
  </p:sldIdLst>
  <p:sldSz cx="9144000" cy="6858000" type="screen4x3"/>
  <p:notesSz cx="69342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F400"/>
    <a:srgbClr val="0000FF"/>
    <a:srgbClr val="99CCFF"/>
    <a:srgbClr val="6699FF"/>
    <a:srgbClr val="6666FF"/>
    <a:srgbClr val="0080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1921" autoAdjust="0"/>
  </p:normalViewPr>
  <p:slideViewPr>
    <p:cSldViewPr snapToGrid="0">
      <p:cViewPr>
        <p:scale>
          <a:sx n="75" d="100"/>
          <a:sy n="75" d="100"/>
        </p:scale>
        <p:origin x="-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-1284" y="-108"/>
      </p:cViewPr>
      <p:guideLst>
        <p:guide orient="horz" pos="2905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defTabSz="922338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2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defTabSz="922338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2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latin typeface="Times New Roman" pitchFamily="18" charset="0"/>
              </a:defRPr>
            </a:lvl1pPr>
          </a:lstStyle>
          <a:p>
            <a:fld id="{B413E9DA-7CEC-4B55-B2D7-0404779D83E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defTabSz="922338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62050" y="692150"/>
            <a:ext cx="4610100" cy="3455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79913"/>
            <a:ext cx="5086350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5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defTabSz="922338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59825"/>
            <a:ext cx="3005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r" defTabSz="922338" eaLnBrk="0" hangingPunct="0">
              <a:defRPr sz="1200">
                <a:latin typeface="Times New Roman" pitchFamily="18" charset="0"/>
              </a:defRPr>
            </a:lvl1pPr>
          </a:lstStyle>
          <a:p>
            <a:fld id="{7807C5AE-F001-4834-9DAA-DD68293EE88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09104B-0267-4E20-B212-DDEB608C4C1E}" type="slidenum">
              <a:rPr lang="en-US"/>
              <a:pPr/>
              <a:t>1</a:t>
            </a:fld>
            <a:endParaRPr lang="en-US"/>
          </a:p>
        </p:txBody>
      </p:sp>
      <p:sp>
        <p:nvSpPr>
          <p:cNvPr id="37069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63638" y="692150"/>
            <a:ext cx="4606925" cy="3455988"/>
          </a:xfrm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91A268-AA76-4E12-BFB5-4DEF593D9812}" type="slidenum">
              <a:rPr lang="en-US"/>
              <a:pPr/>
              <a:t>14</a:t>
            </a:fld>
            <a:endParaRPr lang="en-US"/>
          </a:p>
        </p:txBody>
      </p:sp>
      <p:sp>
        <p:nvSpPr>
          <p:cNvPr id="36761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63638" y="692150"/>
            <a:ext cx="4606925" cy="3455988"/>
          </a:xfrm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2117C-3E16-48E5-B4BD-9976303C68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3BEC0-DD95-4845-84E2-E3B4773B47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F5907B-8189-4B13-ADAE-9C179483B6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D8968-FFCA-47B5-B8C1-718F717310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68B04-E4E1-487A-B305-E33D0BD572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F3335-B6E3-489B-AE28-1CDE41C86D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8D9BAE-0A8A-4F96-983B-4DADE135D4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8CF0C-E613-4F2D-BE2C-099B80161F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AA5202-0B09-426A-BE6C-B85FCE8A6E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61987-23B5-408B-BF41-AE7AB34980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4CCCC1-CF2D-43FF-9940-56729BD237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74638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4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04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04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8EF89B7-7CF4-4241-9BC8-7376CA7C852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4135" name="Picture 7" descr="MontCo_Seal"/>
          <p:cNvPicPr>
            <a:picLocks noChangeAspect="1" noChangeArrowheads="1"/>
          </p:cNvPicPr>
          <p:nvPr userDrawn="1"/>
        </p:nvPicPr>
        <p:blipFill>
          <a:blip r:embed="rId13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6713" y="138113"/>
            <a:ext cx="1385887" cy="13858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81000"/>
            <a:ext cx="8534400" cy="1143000"/>
          </a:xfrm>
        </p:spPr>
        <p:txBody>
          <a:bodyPr/>
          <a:lstStyle/>
          <a:p>
            <a:r>
              <a:rPr lang="en-US" sz="2800"/>
              <a:t>Montgomery County, Maryland</a:t>
            </a:r>
            <a:br>
              <a:rPr lang="en-US" sz="2800"/>
            </a:br>
            <a:r>
              <a:rPr lang="en-US" sz="2800"/>
              <a:t>Division of Solid Waste Services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97400"/>
            <a:ext cx="9144000" cy="990600"/>
          </a:xfrm>
        </p:spPr>
        <p:txBody>
          <a:bodyPr/>
          <a:lstStyle/>
          <a:p>
            <a:r>
              <a:rPr lang="en-US" sz="3600">
                <a:solidFill>
                  <a:srgbClr val="003399"/>
                </a:solidFill>
              </a:rPr>
              <a:t>Recycling Volunteer Program </a:t>
            </a:r>
          </a:p>
          <a:p>
            <a:r>
              <a:rPr lang="en-US" sz="2800">
                <a:solidFill>
                  <a:srgbClr val="003399"/>
                </a:solidFill>
              </a:rPr>
              <a:t>COG Recycling Committee</a:t>
            </a:r>
          </a:p>
          <a:p>
            <a:r>
              <a:rPr lang="en-US" sz="2800">
                <a:solidFill>
                  <a:srgbClr val="003399"/>
                </a:solidFill>
              </a:rPr>
              <a:t>July 16, 2009</a:t>
            </a:r>
            <a:endParaRPr lang="en-US" sz="2800"/>
          </a:p>
          <a:p>
            <a:endParaRPr lang="en-US"/>
          </a:p>
        </p:txBody>
      </p:sp>
      <p:pic>
        <p:nvPicPr>
          <p:cNvPr id="2066" name="Picture 18" descr="Picture 00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70425" y="2514600"/>
            <a:ext cx="2266950" cy="1939925"/>
          </a:xfrm>
          <a:prstGeom prst="rect">
            <a:avLst/>
          </a:prstGeom>
          <a:noFill/>
        </p:spPr>
      </p:pic>
      <p:pic>
        <p:nvPicPr>
          <p:cNvPr id="2064" name="Picture 16" descr="Adrian and Martha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955800" y="2514600"/>
            <a:ext cx="2859088" cy="1939925"/>
          </a:xfrm>
          <a:prstGeom prst="rect">
            <a:avLst/>
          </a:prstGeom>
          <a:noFill/>
        </p:spPr>
      </p:pic>
      <p:pic>
        <p:nvPicPr>
          <p:cNvPr id="2065" name="Picture 17" descr="Picture 01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2514600"/>
            <a:ext cx="2743200" cy="1944688"/>
          </a:xfrm>
          <a:prstGeom prst="rect">
            <a:avLst/>
          </a:prstGeom>
          <a:noFill/>
        </p:spPr>
      </p:pic>
      <p:pic>
        <p:nvPicPr>
          <p:cNvPr id="2067" name="Picture 19" descr="group work  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705600" y="2489200"/>
            <a:ext cx="2438400" cy="1962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5034" name="Picture 1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391650" cy="698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5029" name="Text Box 5"/>
          <p:cNvSpPr txBox="1">
            <a:spLocks noChangeArrowheads="1"/>
          </p:cNvSpPr>
          <p:nvPr/>
        </p:nvSpPr>
        <p:spPr bwMode="auto">
          <a:xfrm>
            <a:off x="3683000" y="1549400"/>
            <a:ext cx="4178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3399"/>
                </a:solidFill>
              </a:rPr>
              <a:t> FY08 Tons Recycled = 553,501 tons</a:t>
            </a:r>
          </a:p>
        </p:txBody>
      </p:sp>
      <p:sp>
        <p:nvSpPr>
          <p:cNvPr id="385035" name="Line 11"/>
          <p:cNvSpPr>
            <a:spLocks noChangeShapeType="1"/>
          </p:cNvSpPr>
          <p:nvPr/>
        </p:nvSpPr>
        <p:spPr bwMode="auto">
          <a:xfrm>
            <a:off x="7772400" y="1765300"/>
            <a:ext cx="1143000" cy="635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5042" name="Rectangle 18"/>
          <p:cNvSpPr>
            <a:spLocks noChangeArrowheads="1"/>
          </p:cNvSpPr>
          <p:nvPr/>
        </p:nvSpPr>
        <p:spPr bwMode="auto">
          <a:xfrm>
            <a:off x="203200" y="10414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>
                <a:latin typeface="Garamond" pitchFamily="18" charset="0"/>
              </a:rPr>
              <a:t>1,249,376 tons of waste generated during Fiscal Year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Recycling Volunteer Program Overview</a:t>
            </a:r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6238"/>
            <a:ext cx="8229600" cy="4525962"/>
          </a:xfrm>
        </p:spPr>
        <p:txBody>
          <a:bodyPr/>
          <a:lstStyle/>
          <a:p>
            <a:r>
              <a:rPr lang="en-US" sz="2800"/>
              <a:t>Began July 1991</a:t>
            </a:r>
          </a:p>
          <a:p>
            <a:r>
              <a:rPr lang="en-US" sz="2800"/>
              <a:t>1,950 people completed training </a:t>
            </a:r>
          </a:p>
          <a:p>
            <a:r>
              <a:rPr lang="en-US" sz="2800"/>
              <a:t>15,000 hours of </a:t>
            </a:r>
          </a:p>
          <a:p>
            <a:pPr>
              <a:buFontTx/>
              <a:buNone/>
            </a:pPr>
            <a:r>
              <a:rPr lang="en-US" sz="2800"/>
              <a:t>	volunteer service </a:t>
            </a:r>
          </a:p>
          <a:p>
            <a:pPr>
              <a:buFontTx/>
              <a:buNone/>
            </a:pPr>
            <a:r>
              <a:rPr lang="en-US" sz="2800"/>
              <a:t>	provided</a:t>
            </a:r>
          </a:p>
          <a:p>
            <a:r>
              <a:rPr lang="en-US" sz="2800"/>
              <a:t>635,000 personal </a:t>
            </a:r>
          </a:p>
          <a:p>
            <a:pPr>
              <a:buFontTx/>
              <a:buNone/>
            </a:pPr>
            <a:r>
              <a:rPr lang="en-US" sz="2800"/>
              <a:t>	contacts made</a:t>
            </a:r>
          </a:p>
          <a:p>
            <a:r>
              <a:rPr lang="en-US" sz="2800"/>
              <a:t>Over </a:t>
            </a:r>
            <a:r>
              <a:rPr lang="en-US" sz="2800">
                <a:solidFill>
                  <a:srgbClr val="008000"/>
                </a:solidFill>
              </a:rPr>
              <a:t>$350,000 </a:t>
            </a:r>
            <a:r>
              <a:rPr lang="en-US" sz="2800"/>
              <a:t>in </a:t>
            </a:r>
          </a:p>
          <a:p>
            <a:pPr>
              <a:buFontTx/>
              <a:buNone/>
            </a:pPr>
            <a:r>
              <a:rPr lang="en-US" sz="2800"/>
              <a:t>	direct services value to Montgomery County</a:t>
            </a:r>
          </a:p>
        </p:txBody>
      </p:sp>
      <p:pic>
        <p:nvPicPr>
          <p:cNvPr id="424965" name="Picture 5" descr="Picture 01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0" y="276860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236538"/>
            <a:ext cx="6934200" cy="1143000"/>
          </a:xfrm>
        </p:spPr>
        <p:txBody>
          <a:bodyPr/>
          <a:lstStyle/>
          <a:p>
            <a:r>
              <a:rPr lang="en-US"/>
              <a:t>Number of Hours of Service Contributed by Volunteers</a:t>
            </a:r>
          </a:p>
        </p:txBody>
      </p:sp>
      <p:sp>
        <p:nvSpPr>
          <p:cNvPr id="433159" name="Rectangle 7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3161" name="Rectangle 9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3163" name="Rectangle 11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33162" name="Object 10"/>
          <p:cNvGraphicFramePr>
            <a:graphicFrameLocks noChangeAspect="1"/>
          </p:cNvGraphicFramePr>
          <p:nvPr/>
        </p:nvGraphicFramePr>
        <p:xfrm>
          <a:off x="0" y="1570038"/>
          <a:ext cx="9144000" cy="4860925"/>
        </p:xfrm>
        <a:graphic>
          <a:graphicData uri="http://schemas.openxmlformats.org/presentationml/2006/ole">
            <p:oleObj spid="_x0000_s433162" name="Chart" r:id="rId3" imgW="5419649" imgH="2876702" progId="MSGraph.Char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 of Service Contributed by Volunteers</a:t>
            </a:r>
          </a:p>
        </p:txBody>
      </p:sp>
      <p:sp>
        <p:nvSpPr>
          <p:cNvPr id="436230" name="Rectangle 6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6232" name="Rectangle 8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36231" name="Object 7"/>
          <p:cNvGraphicFramePr>
            <a:graphicFrameLocks noChangeAspect="1"/>
          </p:cNvGraphicFramePr>
          <p:nvPr/>
        </p:nvGraphicFramePr>
        <p:xfrm>
          <a:off x="-127000" y="1606550"/>
          <a:ext cx="9245600" cy="4914900"/>
        </p:xfrm>
        <a:graphic>
          <a:graphicData uri="http://schemas.openxmlformats.org/presentationml/2006/ole">
            <p:oleObj spid="_x0000_s436231" name="Chart" r:id="rId3" imgW="5419649" imgH="2876702" progId="MSGraph.Char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Recycling Volunteer Program FY09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sz="2800"/>
              <a:t>178 active volunteers</a:t>
            </a:r>
          </a:p>
          <a:p>
            <a:r>
              <a:rPr lang="en-US" sz="2800"/>
              <a:t>1,247 hours of service</a:t>
            </a:r>
          </a:p>
          <a:p>
            <a:r>
              <a:rPr lang="en-US" sz="2800"/>
              <a:t>22,931 contacts made</a:t>
            </a:r>
          </a:p>
          <a:p>
            <a:r>
              <a:rPr lang="en-US" sz="2800"/>
              <a:t>$31,187 in direct </a:t>
            </a:r>
          </a:p>
          <a:p>
            <a:pPr>
              <a:buFontTx/>
              <a:buNone/>
            </a:pPr>
            <a:r>
              <a:rPr lang="en-US" sz="2800"/>
              <a:t>	service value</a:t>
            </a:r>
          </a:p>
          <a:p>
            <a:r>
              <a:rPr lang="en-US" sz="2800"/>
              <a:t>70 community events</a:t>
            </a:r>
          </a:p>
          <a:p>
            <a:r>
              <a:rPr lang="en-US" sz="2800"/>
              <a:t>6 volunteer recruitment events reaching 551 prospect volunteers</a:t>
            </a:r>
            <a:r>
              <a:rPr lang="en-US"/>
              <a:t> </a:t>
            </a:r>
            <a:endParaRPr lang="en-US" sz="2800"/>
          </a:p>
          <a:p>
            <a:endParaRPr lang="en-US" sz="2800"/>
          </a:p>
          <a:p>
            <a:endParaRPr lang="en-US"/>
          </a:p>
        </p:txBody>
      </p:sp>
      <p:pic>
        <p:nvPicPr>
          <p:cNvPr id="427013" name="Picture 5" descr="P425053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49800" y="2171700"/>
            <a:ext cx="39624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Volunteer Opportunities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sz="2800"/>
              <a:t>Speaker’s Bureau</a:t>
            </a:r>
          </a:p>
          <a:p>
            <a:r>
              <a:rPr lang="en-US" sz="2800"/>
              <a:t>Fairs and Festival </a:t>
            </a:r>
          </a:p>
          <a:p>
            <a:pPr>
              <a:buFontTx/>
              <a:buNone/>
            </a:pPr>
            <a:r>
              <a:rPr lang="en-US" sz="2800"/>
              <a:t>	Outreach</a:t>
            </a:r>
          </a:p>
          <a:p>
            <a:r>
              <a:rPr lang="en-US" sz="2800"/>
              <a:t>Volunteer Team Leader</a:t>
            </a:r>
          </a:p>
          <a:p>
            <a:r>
              <a:rPr lang="en-US" sz="2800"/>
              <a:t>Composting and Grasscycling Outreach</a:t>
            </a:r>
          </a:p>
          <a:p>
            <a:r>
              <a:rPr lang="en-US" sz="2800"/>
              <a:t>Office Assistance</a:t>
            </a:r>
          </a:p>
          <a:p>
            <a:r>
              <a:rPr lang="en-US" sz="2800"/>
              <a:t>Neighborhood Outreach: Block and Building Recycling Captain</a:t>
            </a:r>
          </a:p>
          <a:p>
            <a:r>
              <a:rPr lang="en-US" sz="2800"/>
              <a:t>Multi-lingual Speakers</a:t>
            </a:r>
          </a:p>
          <a:p>
            <a:r>
              <a:rPr lang="en-US" sz="2800"/>
              <a:t>Special Projects</a:t>
            </a:r>
          </a:p>
        </p:txBody>
      </p:sp>
      <p:pic>
        <p:nvPicPr>
          <p:cNvPr id="425989" name="Picture 5" descr="Alice and Joanna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07000" y="1320800"/>
            <a:ext cx="3502025" cy="2403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Best Practices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Orientation required for </a:t>
            </a:r>
          </a:p>
          <a:p>
            <a:pPr>
              <a:buFontTx/>
              <a:buNone/>
            </a:pPr>
            <a:r>
              <a:rPr lang="en-US" sz="2800"/>
              <a:t>	new volunteers</a:t>
            </a:r>
          </a:p>
          <a:p>
            <a:pPr lvl="1"/>
            <a:r>
              <a:rPr lang="en-US" sz="2400"/>
              <a:t>Volunteer handbooks</a:t>
            </a:r>
          </a:p>
          <a:p>
            <a:pPr lvl="1"/>
            <a:r>
              <a:rPr lang="en-US" sz="2400"/>
              <a:t>Handouts</a:t>
            </a:r>
          </a:p>
          <a:p>
            <a:pPr lvl="1"/>
            <a:r>
              <a:rPr lang="en-US" sz="2400"/>
              <a:t>List of contacts</a:t>
            </a:r>
          </a:p>
          <a:p>
            <a:pPr lvl="1"/>
            <a:endParaRPr lang="en-US" sz="2400"/>
          </a:p>
          <a:p>
            <a:pPr lvl="1"/>
            <a:endParaRPr lang="en-US" sz="2400"/>
          </a:p>
          <a:p>
            <a:pPr>
              <a:buFontTx/>
              <a:buNone/>
            </a:pPr>
            <a:endParaRPr lang="en-US" sz="2800"/>
          </a:p>
          <a:p>
            <a:endParaRPr lang="en-US" sz="2800"/>
          </a:p>
        </p:txBody>
      </p:sp>
      <p:pic>
        <p:nvPicPr>
          <p:cNvPr id="428036" name="Picture 4" descr="group work 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44975" y="2527300"/>
            <a:ext cx="4597400" cy="2676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Best Practices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Ongoing volunteer </a:t>
            </a:r>
          </a:p>
          <a:p>
            <a:pPr>
              <a:buFontTx/>
              <a:buNone/>
            </a:pPr>
            <a:r>
              <a:rPr lang="en-US" sz="2800"/>
              <a:t>	development</a:t>
            </a:r>
          </a:p>
          <a:p>
            <a:pPr lvl="1"/>
            <a:r>
              <a:rPr lang="en-US" sz="2400"/>
              <a:t>Difficult situations</a:t>
            </a:r>
          </a:p>
          <a:p>
            <a:pPr lvl="1"/>
            <a:r>
              <a:rPr lang="en-US" sz="2400"/>
              <a:t>Customer service</a:t>
            </a:r>
          </a:p>
          <a:p>
            <a:pPr lvl="1"/>
            <a:r>
              <a:rPr lang="en-US" sz="2400"/>
              <a:t>Presentation skills</a:t>
            </a:r>
          </a:p>
          <a:p>
            <a:pPr lvl="1"/>
            <a:r>
              <a:rPr lang="en-US" sz="2400"/>
              <a:t>Recycling updates</a:t>
            </a:r>
          </a:p>
          <a:p>
            <a:pPr lvl="1"/>
            <a:r>
              <a:rPr lang="en-US" sz="2400"/>
              <a:t>Lead volunteer</a:t>
            </a:r>
          </a:p>
          <a:p>
            <a:r>
              <a:rPr lang="en-US" sz="2800"/>
              <a:t>Staff training required for staff working with volunteers</a:t>
            </a:r>
          </a:p>
        </p:txBody>
      </p:sp>
      <p:pic>
        <p:nvPicPr>
          <p:cNvPr id="437252" name="Picture 4" descr="Picture 01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76788" y="1820863"/>
            <a:ext cx="3879850" cy="2908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Best Practices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Regular communication</a:t>
            </a:r>
          </a:p>
          <a:p>
            <a:pPr lvl="1"/>
            <a:r>
              <a:rPr lang="en-US" sz="2400"/>
              <a:t>Emails</a:t>
            </a:r>
          </a:p>
          <a:p>
            <a:pPr lvl="1"/>
            <a:r>
              <a:rPr lang="en-US" sz="2400"/>
              <a:t>Newsletter</a:t>
            </a:r>
          </a:p>
          <a:p>
            <a:pPr lvl="1"/>
            <a:r>
              <a:rPr lang="en-US" sz="2400"/>
              <a:t>Phone Calls</a:t>
            </a:r>
          </a:p>
          <a:p>
            <a:pPr lvl="1"/>
            <a:r>
              <a:rPr lang="en-US" sz="2400"/>
              <a:t>Social Website</a:t>
            </a:r>
          </a:p>
          <a:p>
            <a:pPr lvl="1"/>
            <a:endParaRPr lang="en-US" sz="2400"/>
          </a:p>
          <a:p>
            <a:pPr>
              <a:buFontTx/>
              <a:buNone/>
            </a:pPr>
            <a:endParaRPr lang="en-US" sz="2800"/>
          </a:p>
          <a:p>
            <a:endParaRPr lang="en-US" sz="2800"/>
          </a:p>
        </p:txBody>
      </p:sp>
      <p:pic>
        <p:nvPicPr>
          <p:cNvPr id="430085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0" y="3143250"/>
            <a:ext cx="28321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084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81713" y="1066800"/>
            <a:ext cx="2771775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85738"/>
            <a:ext cx="6934200" cy="1143000"/>
          </a:xfrm>
        </p:spPr>
        <p:txBody>
          <a:bodyPr/>
          <a:lstStyle/>
          <a:p>
            <a:r>
              <a:rPr lang="en-US"/>
              <a:t>Best Practices</a:t>
            </a:r>
          </a:p>
        </p:txBody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Field Trips</a:t>
            </a:r>
          </a:p>
          <a:p>
            <a:pPr lvl="1"/>
            <a:r>
              <a:rPr lang="en-US" sz="2400"/>
              <a:t>County Facilities</a:t>
            </a:r>
          </a:p>
          <a:p>
            <a:pPr lvl="1"/>
            <a:r>
              <a:rPr lang="en-US" sz="2400"/>
              <a:t>Recycling Related Sites</a:t>
            </a:r>
          </a:p>
          <a:p>
            <a:endParaRPr lang="en-US"/>
          </a:p>
        </p:txBody>
      </p:sp>
      <p:pic>
        <p:nvPicPr>
          <p:cNvPr id="429061" name="Picture 5" descr="Volunteers at the recycling center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60425" y="3592513"/>
            <a:ext cx="3101975" cy="2324100"/>
          </a:xfrm>
          <a:prstGeom prst="rect">
            <a:avLst/>
          </a:prstGeom>
          <a:noFill/>
        </p:spPr>
      </p:pic>
      <p:pic>
        <p:nvPicPr>
          <p:cNvPr id="429062" name="Picture 6" descr="Lets go to to the recycling center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89575" y="3824288"/>
            <a:ext cx="2936875" cy="2203450"/>
          </a:xfrm>
          <a:prstGeom prst="rect">
            <a:avLst/>
          </a:prstGeom>
          <a:noFill/>
        </p:spPr>
      </p:pic>
      <p:pic>
        <p:nvPicPr>
          <p:cNvPr id="429063" name="Picture 7" descr="Attentive Volunteers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416550" y="1155700"/>
            <a:ext cx="3032125" cy="227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Best Practices</a:t>
            </a:r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Recruitment of diverse volunteers</a:t>
            </a:r>
          </a:p>
          <a:p>
            <a:pPr lvl="1"/>
            <a:r>
              <a:rPr lang="en-US" sz="2400"/>
              <a:t>Age</a:t>
            </a:r>
          </a:p>
          <a:p>
            <a:pPr lvl="1"/>
            <a:r>
              <a:rPr lang="en-US" sz="2400"/>
              <a:t>Multiple languages</a:t>
            </a:r>
          </a:p>
          <a:p>
            <a:r>
              <a:rPr lang="en-US" sz="2800"/>
              <a:t>Evaluation</a:t>
            </a:r>
          </a:p>
          <a:p>
            <a:pPr lvl="1"/>
            <a:r>
              <a:rPr lang="en-US" sz="2400"/>
              <a:t>After trainings</a:t>
            </a:r>
          </a:p>
          <a:p>
            <a:pPr lvl="1"/>
            <a:r>
              <a:rPr lang="en-US" sz="2400"/>
              <a:t>After volunteers participate in activities</a:t>
            </a:r>
          </a:p>
          <a:p>
            <a:r>
              <a:rPr lang="en-US" sz="2800"/>
              <a:t>Supplies </a:t>
            </a:r>
          </a:p>
          <a:p>
            <a:pPr lvl="1"/>
            <a:r>
              <a:rPr lang="en-US" sz="2400"/>
              <a:t>T-shirt</a:t>
            </a:r>
          </a:p>
          <a:p>
            <a:pPr lvl="1"/>
            <a:r>
              <a:rPr lang="en-US" sz="2400"/>
              <a:t>Name badge</a:t>
            </a:r>
          </a:p>
          <a:p>
            <a:pPr lvl="1"/>
            <a:r>
              <a:rPr lang="en-US" sz="2400"/>
              <a:t>Forms (sign-in sheets and SSL forms)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Best Practices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Appreciation and Recognition</a:t>
            </a:r>
          </a:p>
          <a:p>
            <a:pPr lvl="1"/>
            <a:r>
              <a:rPr lang="en-US" sz="2400"/>
              <a:t>Annual recognition and </a:t>
            </a:r>
          </a:p>
          <a:p>
            <a:pPr lvl="1">
              <a:buFontTx/>
              <a:buNone/>
            </a:pPr>
            <a:r>
              <a:rPr lang="en-US" sz="2400"/>
              <a:t>	appreciation ceremony</a:t>
            </a:r>
          </a:p>
          <a:p>
            <a:pPr lvl="1"/>
            <a:r>
              <a:rPr lang="en-US" sz="2400"/>
              <a:t>Thank-you notes</a:t>
            </a:r>
          </a:p>
          <a:p>
            <a:pPr lvl="1"/>
            <a:r>
              <a:rPr lang="en-US" sz="2400"/>
              <a:t>Outstanding volunteers recognized during annual recycling awareness week awards ceremony</a:t>
            </a:r>
          </a:p>
          <a:p>
            <a:pPr lvl="1"/>
            <a:r>
              <a:rPr lang="en-US" sz="2400"/>
              <a:t>Service pins</a:t>
            </a:r>
          </a:p>
        </p:txBody>
      </p:sp>
      <p:pic>
        <p:nvPicPr>
          <p:cNvPr id="432132" name="Picture 4" descr="Isiah Leggett thanking Jessica Berrios at 2008 Recycling Awards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10200" y="4406900"/>
            <a:ext cx="3121025" cy="2087563"/>
          </a:xfrm>
          <a:prstGeom prst="rect">
            <a:avLst/>
          </a:prstGeom>
          <a:noFill/>
        </p:spPr>
      </p:pic>
      <p:pic>
        <p:nvPicPr>
          <p:cNvPr id="432133" name="Picture 5" descr="20080605_30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308100" y="4897438"/>
            <a:ext cx="3263900" cy="1355725"/>
          </a:xfrm>
          <a:prstGeom prst="rect">
            <a:avLst/>
          </a:prstGeom>
          <a:noFill/>
        </p:spPr>
      </p:pic>
      <p:pic>
        <p:nvPicPr>
          <p:cNvPr id="432135" name="Picture 7" descr="Esther and Morton Foxe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908675" y="1320800"/>
            <a:ext cx="2638425" cy="210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762000"/>
            <a:ext cx="2971800" cy="1143000"/>
          </a:xfrm>
        </p:spPr>
        <p:txBody>
          <a:bodyPr/>
          <a:lstStyle/>
          <a:p>
            <a:pPr algn="l"/>
            <a:r>
              <a:rPr lang="en-US" sz="4800"/>
              <a:t>Questions</a:t>
            </a:r>
          </a:p>
        </p:txBody>
      </p:sp>
      <p:sp>
        <p:nvSpPr>
          <p:cNvPr id="3665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" y="2209800"/>
            <a:ext cx="8991600" cy="44196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Montgomery County, Maryland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Department of Environmental Protection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Division of Solid Waste Services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101 Monroe Street, 6</a:t>
            </a:r>
            <a:r>
              <a:rPr lang="en-US" baseline="30000"/>
              <a:t>th</a:t>
            </a:r>
            <a:r>
              <a:rPr lang="en-US"/>
              <a:t> Floor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Rockville, Maryland 20850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(240) 777-6400 phone; (240) 777-6465 fax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Website:www.montgomerycountymd.gov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Email: recycle@montgomerycountymd.gov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DF8CF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EFBE4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DF8CF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EFBE4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2477</TotalTime>
  <Words>189</Words>
  <Application>Microsoft Office PowerPoint</Application>
  <PresentationFormat>On-screen Show (4:3)</PresentationFormat>
  <Paragraphs>93</Paragraphs>
  <Slides>14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Times New Roman</vt:lpstr>
      <vt:lpstr>Arial</vt:lpstr>
      <vt:lpstr>Garamond</vt:lpstr>
      <vt:lpstr>Default Design</vt:lpstr>
      <vt:lpstr>Microsoft Graph Chart</vt:lpstr>
      <vt:lpstr>Montgomery County, Maryland Division of Solid Waste Services</vt:lpstr>
      <vt:lpstr>Slide 2</vt:lpstr>
      <vt:lpstr>Recycling Volunteer Program Overview</vt:lpstr>
      <vt:lpstr>Number of Hours of Service Contributed by Volunteers</vt:lpstr>
      <vt:lpstr>Value of Service Contributed by Volunteers</vt:lpstr>
      <vt:lpstr>Recycling Volunteer Program FY09</vt:lpstr>
      <vt:lpstr>Volunteer Opportunities</vt:lpstr>
      <vt:lpstr>Best Practices</vt:lpstr>
      <vt:lpstr>Best Practices</vt:lpstr>
      <vt:lpstr>Best Practices</vt:lpstr>
      <vt:lpstr>Best Practices</vt:lpstr>
      <vt:lpstr>Best Practices</vt:lpstr>
      <vt:lpstr>Best Practices</vt:lpstr>
      <vt:lpstr>Questions</vt:lpstr>
    </vt:vector>
  </TitlesOfParts>
  <Company>Montgomery County Govt.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Montgomery County Division of Solid Waste Services</dc:title>
  <dc:creator>Information Systems</dc:creator>
  <cp:lastModifiedBy>User</cp:lastModifiedBy>
  <cp:revision>139</cp:revision>
  <dcterms:created xsi:type="dcterms:W3CDTF">2001-12-04T12:43:26Z</dcterms:created>
  <dcterms:modified xsi:type="dcterms:W3CDTF">2009-07-21T15:34:10Z</dcterms:modified>
</cp:coreProperties>
</file>