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tiff" ContentType="image/tiff"/>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34"/>
  </p:notesMasterIdLst>
  <p:handoutMasterIdLst>
    <p:handoutMasterId r:id="rId35"/>
  </p:handoutMasterIdLst>
  <p:sldIdLst>
    <p:sldId id="257" r:id="rId3"/>
    <p:sldId id="391" r:id="rId4"/>
    <p:sldId id="407" r:id="rId5"/>
    <p:sldId id="406" r:id="rId6"/>
    <p:sldId id="409" r:id="rId7"/>
    <p:sldId id="410" r:id="rId8"/>
    <p:sldId id="411" r:id="rId9"/>
    <p:sldId id="412" r:id="rId10"/>
    <p:sldId id="413" r:id="rId11"/>
    <p:sldId id="414" r:id="rId12"/>
    <p:sldId id="415" r:id="rId13"/>
    <p:sldId id="416" r:id="rId14"/>
    <p:sldId id="417" r:id="rId15"/>
    <p:sldId id="418" r:id="rId16"/>
    <p:sldId id="419" r:id="rId17"/>
    <p:sldId id="420" r:id="rId18"/>
    <p:sldId id="421" r:id="rId19"/>
    <p:sldId id="369" r:id="rId20"/>
    <p:sldId id="405" r:id="rId21"/>
    <p:sldId id="358" r:id="rId22"/>
    <p:sldId id="361" r:id="rId23"/>
    <p:sldId id="404" r:id="rId24"/>
    <p:sldId id="388" r:id="rId25"/>
    <p:sldId id="375" r:id="rId26"/>
    <p:sldId id="394" r:id="rId27"/>
    <p:sldId id="400" r:id="rId28"/>
    <p:sldId id="397" r:id="rId29"/>
    <p:sldId id="403" r:id="rId30"/>
    <p:sldId id="386" r:id="rId31"/>
    <p:sldId id="396" r:id="rId32"/>
    <p:sldId id="402" r:id="rId33"/>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FFCC"/>
    <a:srgbClr val="FF0000"/>
    <a:srgbClr val="66FFCC"/>
    <a:srgbClr val="FF6600"/>
    <a:srgbClr val="00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6793" autoAdjust="0"/>
    <p:restoredTop sz="94660"/>
  </p:normalViewPr>
  <p:slideViewPr>
    <p:cSldViewPr>
      <p:cViewPr>
        <p:scale>
          <a:sx n="84" d="100"/>
          <a:sy n="84" d="100"/>
        </p:scale>
        <p:origin x="-72"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2421"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027" y="0"/>
            <a:ext cx="2972421" cy="465138"/>
          </a:xfrm>
          <a:prstGeom prst="rect">
            <a:avLst/>
          </a:prstGeom>
        </p:spPr>
        <p:txBody>
          <a:bodyPr vert="horz" lIns="91440" tIns="45720" rIns="91440" bIns="45720" rtlCol="0"/>
          <a:lstStyle>
            <a:lvl1pPr algn="r">
              <a:defRPr sz="1200"/>
            </a:lvl1pPr>
          </a:lstStyle>
          <a:p>
            <a:fld id="{CDFE1F44-5454-4F0E-AB70-A6540DA798EB}" type="datetimeFigureOut">
              <a:rPr lang="en-US" smtClean="0"/>
              <a:pPr/>
              <a:t>11/8/2012</a:t>
            </a:fld>
            <a:endParaRPr lang="en-US"/>
          </a:p>
        </p:txBody>
      </p:sp>
      <p:sp>
        <p:nvSpPr>
          <p:cNvPr id="4" name="Footer Placeholder 3"/>
          <p:cNvSpPr>
            <a:spLocks noGrp="1"/>
          </p:cNvSpPr>
          <p:nvPr>
            <p:ph type="ftr" sz="quarter" idx="2"/>
          </p:nvPr>
        </p:nvSpPr>
        <p:spPr>
          <a:xfrm>
            <a:off x="1" y="8829675"/>
            <a:ext cx="2972421"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027" y="8829675"/>
            <a:ext cx="2972421" cy="465138"/>
          </a:xfrm>
          <a:prstGeom prst="rect">
            <a:avLst/>
          </a:prstGeom>
        </p:spPr>
        <p:txBody>
          <a:bodyPr vert="horz" lIns="91440" tIns="45720" rIns="91440" bIns="45720" rtlCol="0" anchor="b"/>
          <a:lstStyle>
            <a:lvl1pPr algn="r">
              <a:defRPr sz="1200"/>
            </a:lvl1pPr>
          </a:lstStyle>
          <a:p>
            <a:fld id="{F2AC82F7-082D-493F-9D6A-82865A199116}" type="slidenum">
              <a:rPr lang="en-US" smtClean="0"/>
              <a:pPr/>
              <a:t>‹#›</a:t>
            </a:fld>
            <a:endParaRPr lang="en-US"/>
          </a:p>
        </p:txBody>
      </p:sp>
    </p:spTree>
    <p:extLst>
      <p:ext uri="{BB962C8B-B14F-4D97-AF65-F5344CB8AC3E}">
        <p14:creationId xmlns:p14="http://schemas.microsoft.com/office/powerpoint/2010/main" xmlns="" val="2746723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vl1pPr>
          </a:lstStyle>
          <a:p>
            <a:pPr>
              <a:defRPr/>
            </a:pPr>
            <a:endParaRPr lang="en-US"/>
          </a:p>
        </p:txBody>
      </p:sp>
      <p:sp>
        <p:nvSpPr>
          <p:cNvPr id="36867" name="Rectangle 3"/>
          <p:cNvSpPr>
            <a:spLocks noGrp="1" noChangeArrowheads="1"/>
          </p:cNvSpPr>
          <p:nvPr>
            <p:ph type="dt" idx="1"/>
          </p:nvPr>
        </p:nvSpPr>
        <p:spPr bwMode="auto">
          <a:xfrm>
            <a:off x="3884613" y="0"/>
            <a:ext cx="297180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vl1pPr>
          </a:lstStyle>
          <a:p>
            <a:pPr>
              <a:defRPr/>
            </a:pPr>
            <a:endParaRPr lang="en-US"/>
          </a:p>
        </p:txBody>
      </p:sp>
      <p:sp>
        <p:nvSpPr>
          <p:cNvPr id="24580"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6869" name="Rectangle 5"/>
          <p:cNvSpPr>
            <a:spLocks noGrp="1" noChangeArrowheads="1"/>
          </p:cNvSpPr>
          <p:nvPr>
            <p:ph type="body" sz="quarter" idx="3"/>
          </p:nvPr>
        </p:nvSpPr>
        <p:spPr bwMode="auto">
          <a:xfrm>
            <a:off x="685800" y="4415790"/>
            <a:ext cx="548640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6870" name="Rectangle 6"/>
          <p:cNvSpPr>
            <a:spLocks noGrp="1" noChangeArrowheads="1"/>
          </p:cNvSpPr>
          <p:nvPr>
            <p:ph type="ftr" sz="quarter" idx="4"/>
          </p:nvPr>
        </p:nvSpPr>
        <p:spPr bwMode="auto">
          <a:xfrm>
            <a:off x="0" y="8829967"/>
            <a:ext cx="297180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vl1pPr>
          </a:lstStyle>
          <a:p>
            <a:pPr>
              <a:defRPr/>
            </a:pPr>
            <a:endParaRPr lang="en-US"/>
          </a:p>
        </p:txBody>
      </p:sp>
      <p:sp>
        <p:nvSpPr>
          <p:cNvPr id="36871" name="Rectangle 7"/>
          <p:cNvSpPr>
            <a:spLocks noGrp="1" noChangeArrowheads="1"/>
          </p:cNvSpPr>
          <p:nvPr>
            <p:ph type="sldNum" sz="quarter" idx="5"/>
          </p:nvPr>
        </p:nvSpPr>
        <p:spPr bwMode="auto">
          <a:xfrm>
            <a:off x="3884613" y="8829967"/>
            <a:ext cx="297180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pPr>
              <a:defRPr/>
            </a:pPr>
            <a:fld id="{C47AE988-1163-4F1A-A556-7E67DD2CA9C1}" type="slidenum">
              <a:rPr lang="en-US"/>
              <a:pPr>
                <a:defRPr/>
              </a:pPr>
              <a:t>‹#›</a:t>
            </a:fld>
            <a:endParaRPr lang="en-US"/>
          </a:p>
        </p:txBody>
      </p:sp>
    </p:spTree>
    <p:extLst>
      <p:ext uri="{BB962C8B-B14F-4D97-AF65-F5344CB8AC3E}">
        <p14:creationId xmlns:p14="http://schemas.microsoft.com/office/powerpoint/2010/main" xmlns="" val="27393648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solidFill>
            <a:srgbClr val="FFFFFF"/>
          </a:solidFill>
          <a:ln/>
        </p:spPr>
      </p:sp>
      <p:sp>
        <p:nvSpPr>
          <p:cNvPr id="17411" name="Rectangle 3"/>
          <p:cNvSpPr>
            <a:spLocks noGrp="1" noChangeArrowheads="1"/>
          </p:cNvSpPr>
          <p:nvPr>
            <p:ph type="body" idx="1"/>
          </p:nvPr>
        </p:nvSpPr>
        <p:spPr>
          <a:solidFill>
            <a:srgbClr val="FFFFFF"/>
          </a:solidFill>
          <a:ln>
            <a:solidFill>
              <a:srgbClr val="000000"/>
            </a:solidFill>
          </a:ln>
        </p:spPr>
        <p:txBody>
          <a:bodyPr lIns="91327" tIns="45664" rIns="91327" bIns="45664"/>
          <a:lstStyle/>
          <a:p>
            <a:r>
              <a:rPr lang="en-US" smtClean="0">
                <a:latin typeface="Times New Roman" pitchFamily="-1" charset="0"/>
                <a:ea typeface="ＭＳ Ｐゴシック" pitchFamily="-1" charset="-128"/>
              </a:rPr>
              <a:t>I to provide you with some key highlights of a recent USGS report from Bob Hirsch.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latin typeface="Times New Roman" pitchFamily="-1" charset="0"/>
                <a:ea typeface="ＭＳ Ｐゴシック" pitchFamily="-1" charset="-128"/>
              </a:rPr>
              <a:t>The report covers three main items: </a:t>
            </a:r>
          </a:p>
          <a:p>
            <a:r>
              <a:rPr lang="en-US" smtClean="0">
                <a:latin typeface="Times New Roman" pitchFamily="-1" charset="0"/>
                <a:ea typeface="ＭＳ Ｐゴシック" pitchFamily="-1" charset="-128"/>
              </a:rPr>
              <a:t>Analysis of N, P, and S loads from the Susquehanna River associated with TS Lee.</a:t>
            </a:r>
          </a:p>
          <a:p>
            <a:r>
              <a:rPr lang="en-US" smtClean="0">
                <a:latin typeface="Times New Roman" pitchFamily="-1" charset="0"/>
                <a:ea typeface="ＭＳ Ｐゴシック" pitchFamily="-1" charset="-128"/>
              </a:rPr>
              <a:t>Also looked at the also longer term changes in loads to help assess the influence of the reservoirs on the lower Susq river on sediment storage. Being the largest river flowing in the Chesapeake Bay, this site as am important impact on conditions in the upper Bay. </a:t>
            </a:r>
          </a:p>
          <a:p>
            <a:r>
              <a:rPr lang="en-US" smtClean="0">
                <a:latin typeface="Times New Roman" pitchFamily="-1" charset="0"/>
                <a:ea typeface="ＭＳ Ｐゴシック" pitchFamily="-1" charset="-128"/>
              </a:rPr>
              <a:t>Overall, Sus provides about ½ the river flow, 41 percent of the N, 25% of P and 27% of the sediment load during the 1990’s </a:t>
            </a:r>
          </a:p>
          <a:p>
            <a:endParaRPr lang="en-US" smtClean="0">
              <a:latin typeface="Times New Roman" pitchFamily="-1" charset="0"/>
              <a:ea typeface="ＭＳ Ｐゴシック" pitchFamily="-1" charset="-128"/>
            </a:endParaRPr>
          </a:p>
          <a:p>
            <a:r>
              <a:rPr lang="en-US" smtClean="0">
                <a:latin typeface="Times New Roman" pitchFamily="-1" charset="0"/>
                <a:ea typeface="ＭＳ Ｐゴシック" pitchFamily="-1" charset="-128"/>
              </a:rPr>
              <a:t>TS Lee produced had a large amount of rainfall that resulted in scouring of sediment from the reservoirs on the lower Susq River and resulted in a sediment plume extending to near the mouth of the Potomac River, nearly 100 miles (see figure). </a:t>
            </a:r>
          </a:p>
          <a:p>
            <a:endParaRPr lang="en-US" smtClean="0">
              <a:latin typeface="Times New Roman" pitchFamily="-1" charset="0"/>
              <a:ea typeface="ＭＳ Ｐゴシック" pitchFamily="-1" charset="-128"/>
            </a:endParaRPr>
          </a:p>
          <a:p>
            <a:r>
              <a:rPr lang="en-US" smtClean="0">
                <a:latin typeface="Times New Roman" pitchFamily="-1" charset="0"/>
                <a:ea typeface="ＭＳ Ｐゴシック" pitchFamily="-1" charset="-128"/>
              </a:rPr>
              <a:t>The report focusing on the N, P and sediment loads from the Susq River, we did NOT do analysis for other sites, given this was mostly an event that hit the Susq.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lang="en-US" smtClean="0">
                <a:latin typeface="Times New Roman" pitchFamily="-1" charset="0"/>
                <a:ea typeface="ＭＳ Ｐゴシック" pitchFamily="-1" charset="-128"/>
              </a:rPr>
              <a:t>Look at TS Lee compared to 2011 and last decade, and since 1978</a:t>
            </a:r>
          </a:p>
          <a:p>
            <a:r>
              <a:rPr lang="en-US" smtClean="0">
                <a:latin typeface="Times New Roman" pitchFamily="-1" charset="0"/>
                <a:ea typeface="ＭＳ Ｐゴシック" pitchFamily="-1" charset="-128"/>
              </a:rPr>
              <a:t>First column shows how much TS Lee influenced the year. While it only accounted for a relatively short period of time (a week) of high flow due to the storm, just over 30% of the N for the entire year came in, about 60 percent of the P , and almost 80 percent of the sediment. You can also see results compared to the last 10 years and since we have been monitoring (1978). So it had a very large delivery of nutrient and sediment loads to the upper Bay. The upper bay experienced a loss of SAV in Susq flats and loss of some oyster beds due to burial by sediment.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latin typeface="Times New Roman" pitchFamily="-1" charset="0"/>
                <a:ea typeface="ＭＳ Ｐゴシック" pitchFamily="-1" charset="-128"/>
              </a:rPr>
              <a:t>We wanted to better understand how much sediment may have been trapped or eroded from the Reservoir System on the Lower Susq River. </a:t>
            </a:r>
          </a:p>
          <a:p>
            <a:endParaRPr lang="en-US" smtClean="0">
              <a:latin typeface="Times New Roman" pitchFamily="-1" charset="0"/>
              <a:ea typeface="ＭＳ Ｐゴシック" pitchFamily="-1" charset="-128"/>
            </a:endParaRPr>
          </a:p>
          <a:p>
            <a:r>
              <a:rPr lang="en-US" smtClean="0">
                <a:latin typeface="Times New Roman" pitchFamily="-1" charset="0"/>
                <a:ea typeface="ＭＳ Ｐゴシック" pitchFamily="-1" charset="-128"/>
              </a:rPr>
              <a:t>USGS looked at the information to see if nutrient and sediment loads to the bay are changing as the Lower Susquehanna River Reservoir System reaches its sediment storage capacity. </a:t>
            </a:r>
          </a:p>
          <a:p>
            <a:endParaRPr lang="en-US" smtClean="0">
              <a:latin typeface="Times New Roman" pitchFamily="-1" charset="0"/>
              <a:ea typeface="ＭＳ Ｐゴシック" pitchFamily="-1" charset="-128"/>
            </a:endParaRPr>
          </a:p>
          <a:p>
            <a:r>
              <a:rPr lang="en-US" smtClean="0">
                <a:latin typeface="Times New Roman" pitchFamily="-1" charset="0"/>
                <a:ea typeface="ＭＳ Ｐゴシック" pitchFamily="-1" charset="-128"/>
              </a:rPr>
              <a:t>USGS has done previous studies of the influence of the reservoirs on sediment delivery to the Bay. The upper most reservoirs, above Safe Harbor and Holtwood dams have reached their sediment storage capacity. Surveys of the Conowingo Reservoir shows it is on a trajectory to reach capacity. Here is a slide of this…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lang="en-US" smtClean="0">
                <a:latin typeface="Times New Roman" pitchFamily="-1" charset="0"/>
                <a:ea typeface="ＭＳ Ｐゴシック" pitchFamily="-1" charset="-128"/>
              </a:rPr>
              <a:t>This slide shows how much sediment is being deposited since the Conowingo Reservoir was build in 1929 . The history of sediment storage in the lower Susquehanna River has been the topic of a number of studies (Langland, 2009; Langland, 1998; Langland and Hainly, 1997) and they all point to the same general conclusions: The pools behind the dams (in total) are on a long-term trajectory towards filling.  Langland and Hainly (1997) describes the history of deposition in Lakes Clarke and Aldred and concludes that both of them are in "long-term equilibrium."  This means that taken as an average over several years there is no net change in sediment stored in these two reservoirs. </a:t>
            </a:r>
          </a:p>
          <a:p>
            <a:endParaRPr lang="en-US" smtClean="0">
              <a:latin typeface="Times New Roman" pitchFamily="-1" charset="0"/>
              <a:ea typeface="ＭＳ Ｐゴシック" pitchFamily="-1" charset="-128"/>
            </a:endParaRPr>
          </a:p>
          <a:p>
            <a:r>
              <a:rPr lang="en-US" smtClean="0">
                <a:latin typeface="Times New Roman" pitchFamily="-1" charset="0"/>
                <a:ea typeface="ＭＳ Ｐゴシック" pitchFamily="-1" charset="-128"/>
              </a:rPr>
              <a:t>The most recent bathymetric survey in 2008 indicates that 118,000 acre feet of storage (86 percent of capacity) have been lost to sediment deposition. The axis on the right shows percent of storage capacity. At the time that Langland and Hainly's 1997 report was written (15 years ago), the time to fill the reservoirs was estimated at 17 to 20 years in the absence of more scour-producing floods making it between 2015 to 2020.  Once they reach their capacity, sediment and associated P loads into the Bay are expected to increase but there would not be much effect on nitrogen since it is mostly dissolved in water.  </a:t>
            </a:r>
          </a:p>
          <a:p>
            <a:endParaRPr lang="en-US" smtClean="0">
              <a:latin typeface="Times New Roman" pitchFamily="-1" charset="0"/>
              <a:ea typeface="ＭＳ Ｐゴシック" pitchFamily="-1" charset="-128"/>
            </a:endParaRPr>
          </a:p>
          <a:p>
            <a:r>
              <a:rPr lang="en-US" smtClean="0">
                <a:latin typeface="Times New Roman" pitchFamily="-1" charset="0"/>
                <a:ea typeface="ＭＳ Ｐゴシック" pitchFamily="-1" charset="-128"/>
              </a:rPr>
              <a:t>A major finding of this report is that sediment and phosphorous loads from the Susquehanna River are already increasing due to the loss of sediment storage capacity in the reservoirs. As the reservoirs fill, there is less chance to trap sediment coming from upstream areas and also more sediment gets scoured out during storm events. Let me show you results for Phosphorous, sediment and Nitrogen. </a:t>
            </a:r>
          </a:p>
          <a:p>
            <a:endParaRPr lang="en-US" smtClean="0">
              <a:latin typeface="Times New Roman" pitchFamily="-1" charset="0"/>
              <a:ea typeface="ＭＳ Ｐゴシック" pitchFamily="-1"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latin typeface="Times New Roman" pitchFamily="-1" charset="0"/>
                <a:ea typeface="ＭＳ Ｐゴシック" pitchFamily="-1" charset="-128"/>
              </a:rPr>
              <a:t>We have two techniques to look at trends. One is looking at changes in concentrations or the levels of P, N or Sediment in the water. Below is a plot for all the TP concentrations we have collected at the Susq at Conowingo site. Our latest update for trend in TP concentration through 2010 showed not significant change both in the long term and over the past 10 years. We are working on the 2011 update now. </a:t>
            </a:r>
          </a:p>
          <a:p>
            <a:r>
              <a:rPr lang="en-US" smtClean="0">
                <a:latin typeface="Times New Roman" pitchFamily="-1" charset="0"/>
                <a:ea typeface="ＭＳ Ｐゴシック" pitchFamily="-1" charset="-128"/>
              </a:rPr>
              <a:t>In this report, the method that is used to construct load estimates is “Weighted Regressions on Time, Discharge, and Season” (WRTDS) which is described by Hirsch and others (2010). The history of total nitrogen flux (or load). Flow-normalized flux provides a way of evaluating the changing behavior of system in a manner that removes the effect of year-to-year variations in streamflow, but preserves the effect of the normal seasonal and random components of the streamflow record.</a:t>
            </a:r>
          </a:p>
          <a:p>
            <a:endParaRPr lang="en-US" smtClean="0">
              <a:latin typeface="Times New Roman" pitchFamily="-1" charset="0"/>
              <a:ea typeface="ＭＳ Ｐゴシック" pitchFamily="-1"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Times New Roman" pitchFamily="-1" charset="0"/>
              <a:ea typeface="ＭＳ Ｐゴシック" pitchFamily="-1" charset="-128"/>
            </a:endParaRPr>
          </a:p>
          <a:p>
            <a:r>
              <a:rPr lang="en-US" smtClean="0">
                <a:latin typeface="Times New Roman" pitchFamily="-1" charset="0"/>
                <a:ea typeface="ＭＳ Ｐゴシック" pitchFamily="-1" charset="-128"/>
              </a:rPr>
              <a:t>Estimated annual flux of total phosphorus, by water year for the Susquehanna River at Conowingo, MD (shown as points).  Estimates are based on WRTDS smoothing.  Also shown, as the green curve, are the flow-normalized flux values.  The figure shows the large amount of annual variation in flux, with 2004 and 2011 standing out as having very high values. The flow-normalized record (shown in green) is indicative of the long-term change in the behavior of the system.  It shows a period of decreased flow-normalized flux through about 1993, and since that time it has increased from about 2500 tons/year to about 3900 tons/year. Since 1996 the flow-normalizied load (or flux) has increased 55%. These steady increases reflect the fact that over time, the concentrations for the highest discharge values have been rising sharply. </a:t>
            </a:r>
          </a:p>
          <a:p>
            <a:endParaRPr lang="en-US" smtClean="0">
              <a:latin typeface="Times New Roman" pitchFamily="-1" charset="0"/>
              <a:ea typeface="ＭＳ Ｐゴシック" pitchFamily="-1"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lang="en-US" smtClean="0">
                <a:latin typeface="Times New Roman" pitchFamily="-1" charset="0"/>
                <a:ea typeface="ＭＳ Ｐゴシック" pitchFamily="-1" charset="-128"/>
              </a:rPr>
              <a:t>The concentrations of TP and sediment are relatively stable at moderate and low flows but increasing during storms </a:t>
            </a:r>
          </a:p>
          <a:p>
            <a:r>
              <a:rPr lang="en-US" smtClean="0">
                <a:latin typeface="Times New Roman" pitchFamily="-1" charset="0"/>
                <a:ea typeface="ＭＳ Ｐゴシック" pitchFamily="-1" charset="-128"/>
              </a:rPr>
              <a:t>In 2011 we had the highest loads of TP and Sediment since we started monitoring in 1978</a:t>
            </a:r>
          </a:p>
          <a:p>
            <a:r>
              <a:rPr lang="en-US" smtClean="0">
                <a:latin typeface="Times New Roman" pitchFamily="-1" charset="0"/>
                <a:ea typeface="ＭＳ Ｐゴシック" pitchFamily="-1" charset="-128"/>
              </a:rPr>
              <a:t>Loads began to rise in the mid-1990s: TP up 55% and sediment up 97%</a:t>
            </a:r>
          </a:p>
          <a:p>
            <a:r>
              <a:rPr lang="en-US" smtClean="0">
                <a:latin typeface="Times New Roman" pitchFamily="-1" charset="0"/>
                <a:ea typeface="ＭＳ Ｐゴシック" pitchFamily="-1" charset="-128"/>
              </a:rPr>
              <a:t>Due to reservoirs not trapping as much sediment. </a:t>
            </a:r>
          </a:p>
          <a:p>
            <a:r>
              <a:rPr lang="en-US" smtClean="0">
                <a:latin typeface="Times New Roman" pitchFamily="-1" charset="0"/>
                <a:ea typeface="ＭＳ Ｐゴシック" pitchFamily="-1" charset="-128"/>
              </a:rPr>
              <a:t>Upstream of the reservoirs we are seeing decreasing TP concentration and loads. We can still conclude that practices in many areas of the basin are working but may be counter balanced by the reservoir filling.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latin typeface="Times New Roman" pitchFamily="-1" charset="0"/>
                <a:ea typeface="ＭＳ Ｐゴシック" pitchFamily="-1" charset="-128"/>
              </a:rPr>
              <a:t>Variability in TN is not as extreme because most of N dissolved in water and not associated with sediment. The overall trend has been a decline in total nitrogen flux.  There has been an overall 16 percent decrease since 1987 and about a 3% decline since 1996.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Times New Roman" pitchFamily="-1" charset="0"/>
              <a:ea typeface="ＭＳ Ｐゴシック" pitchFamily="-1"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lang="en-US" smtClean="0">
                <a:latin typeface="Times New Roman" pitchFamily="-1" charset="0"/>
                <a:ea typeface="ＭＳ Ｐゴシック" pitchFamily="-1" charset="-128"/>
              </a:rPr>
              <a:t>First column shows what we have seen since 1996. Langland predicted when the reservoirs reach there sediment storage capacity we will see these increases. We are currently at about 85% of storage in the Conowingo so we are on our way to seeing these predicted changes.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lang="en-US" smtClean="0">
                <a:latin typeface="Times New Roman" pitchFamily="-1" charset="0"/>
                <a:ea typeface="ＭＳ Ｐゴシック" pitchFamily="-1" charset="-128"/>
              </a:rPr>
              <a:t>Success in reductions of fluxes of nitrogen, phosphorus and sediment from the parts of the Susquehanna watershed that lie upstream of the reservoirs may be counterbalanced by changes in the deposition and scour processes in the reservoirs.   The net result could be an increase in the average fluxes of phosphorus and sediment to the Bay.  Nitrogen will likely not change. Upstream practices to reduce P and sediment may be counterbalanced by the reservoirs letting more loads into the Bay. Will make it more difficult to achieve water-quality standards in the upper bay but that may be most associated with clarity and SAV. Since TN is still decreasing may not have a significant impact on DO. </a:t>
            </a:r>
          </a:p>
          <a:p>
            <a:endParaRPr lang="en-US" smtClean="0">
              <a:latin typeface="Times New Roman" pitchFamily="-1" charset="0"/>
              <a:ea typeface="ＭＳ Ｐゴシック" pitchFamily="-1"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lang="en-US" dirty="0" smtClean="0">
                <a:latin typeface="Times New Roman" pitchFamily="-1" charset="0"/>
                <a:ea typeface="ＭＳ Ｐゴシック" pitchFamily="-1" charset="-128"/>
              </a:rPr>
              <a:t>The USACE in cooperation </a:t>
            </a:r>
            <a:r>
              <a:rPr lang="en-US" dirty="0" err="1" smtClean="0">
                <a:latin typeface="Times New Roman" pitchFamily="-1" charset="0"/>
                <a:ea typeface="ＭＳ Ｐゴシック" pitchFamily="-1" charset="-128"/>
              </a:rPr>
              <a:t>with..has</a:t>
            </a:r>
            <a:r>
              <a:rPr lang="en-US" dirty="0" smtClean="0">
                <a:latin typeface="Times New Roman" pitchFamily="-1" charset="0"/>
                <a:ea typeface="ＭＳ Ｐゴシック" pitchFamily="-1" charset="-128"/>
              </a:rPr>
              <a:t> already begun a study on options for addressing sediment storage capacity of the reservoirs. The results of the study are expected in 2014 (need to check?)</a:t>
            </a:r>
          </a:p>
          <a:p>
            <a:r>
              <a:rPr lang="en-US" dirty="0" smtClean="0">
                <a:latin typeface="Times New Roman" pitchFamily="-1" charset="0"/>
                <a:ea typeface="ＭＳ Ｐゴシック" pitchFamily="-1" charset="-128"/>
              </a:rPr>
              <a:t>The information from the USGS report and upcoming USACE study will have to be considered for the mid-point assessment of the Bay TMDL in 2017. </a:t>
            </a:r>
          </a:p>
          <a:p>
            <a:r>
              <a:rPr lang="en-US" dirty="0" smtClean="0">
                <a:latin typeface="Times New Roman" pitchFamily="-1" charset="0"/>
                <a:ea typeface="ＭＳ Ｐゴシック" pitchFamily="-1" charset="-128"/>
              </a:rPr>
              <a:t>USGS will also be putting out report on trend in loads for other sites. USGS examined the change in load using WRDTS, which is a newer technique. Previous techniques examined the change in concentrations. The USGS will have another report in fall, 2012 on applying the change in load technique at additional sites in the Bay watershed. The USGS will be working with CBP partner on how to best use and communicate these findings.</a:t>
            </a:r>
          </a:p>
          <a:p>
            <a:endParaRPr lang="en-US" dirty="0" smtClean="0">
              <a:latin typeface="Times New Roman" pitchFamily="-1" charset="0"/>
              <a:ea typeface="ＭＳ Ｐゴシック" pitchFamily="-1" charset="-128"/>
            </a:endParaRPr>
          </a:p>
          <a:p>
            <a:endParaRPr lang="en-US" dirty="0" smtClean="0">
              <a:latin typeface="Times New Roman" pitchFamily="-1" charset="0"/>
              <a:ea typeface="ＭＳ Ｐゴシック" pitchFamily="-1"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BE9BE8C-6FC3-422C-8F9E-4FDC9E726CE7}" type="slidenum">
              <a:rPr lang="en-US"/>
              <a:pPr>
                <a:defRPr/>
              </a:pPr>
              <a:t>‹#›</a:t>
            </a:fld>
            <a:endParaRPr lang="en-US"/>
          </a:p>
        </p:txBody>
      </p:sp>
    </p:spTree>
    <p:extLst>
      <p:ext uri="{BB962C8B-B14F-4D97-AF65-F5344CB8AC3E}">
        <p14:creationId xmlns:p14="http://schemas.microsoft.com/office/powerpoint/2010/main" xmlns="" val="2187601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BDA3494-0993-4659-B734-1423149B6D2F}" type="slidenum">
              <a:rPr lang="en-US"/>
              <a:pPr>
                <a:defRPr/>
              </a:pPr>
              <a:t>‹#›</a:t>
            </a:fld>
            <a:endParaRPr lang="en-US"/>
          </a:p>
        </p:txBody>
      </p:sp>
    </p:spTree>
    <p:extLst>
      <p:ext uri="{BB962C8B-B14F-4D97-AF65-F5344CB8AC3E}">
        <p14:creationId xmlns:p14="http://schemas.microsoft.com/office/powerpoint/2010/main" xmlns="" val="2418130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ECCEDA4-A362-4DB0-93B8-2DB61904CD04}" type="slidenum">
              <a:rPr lang="en-US"/>
              <a:pPr>
                <a:defRPr/>
              </a:pPr>
              <a:t>‹#›</a:t>
            </a:fld>
            <a:endParaRPr lang="en-US"/>
          </a:p>
        </p:txBody>
      </p:sp>
    </p:spTree>
    <p:extLst>
      <p:ext uri="{BB962C8B-B14F-4D97-AF65-F5344CB8AC3E}">
        <p14:creationId xmlns:p14="http://schemas.microsoft.com/office/powerpoint/2010/main" xmlns="" val="1851743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939FA79-B243-45C3-B36A-A486B45EEAAE}" type="slidenum">
              <a:rPr lang="en-US"/>
              <a:pPr>
                <a:defRPr/>
              </a:pPr>
              <a:t>‹#›</a:t>
            </a:fld>
            <a:endParaRPr lang="en-US"/>
          </a:p>
        </p:txBody>
      </p:sp>
    </p:spTree>
    <p:extLst>
      <p:ext uri="{BB962C8B-B14F-4D97-AF65-F5344CB8AC3E}">
        <p14:creationId xmlns:p14="http://schemas.microsoft.com/office/powerpoint/2010/main" xmlns="" val="2499520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2BD2C7F-8C9C-442F-A13E-0919AA3B055D}" type="slidenum">
              <a:rPr lang="en-US"/>
              <a:pPr>
                <a:defRPr/>
              </a:pPr>
              <a:t>‹#›</a:t>
            </a:fld>
            <a:endParaRPr lang="en-US"/>
          </a:p>
        </p:txBody>
      </p:sp>
    </p:spTree>
    <p:extLst>
      <p:ext uri="{BB962C8B-B14F-4D97-AF65-F5344CB8AC3E}">
        <p14:creationId xmlns:p14="http://schemas.microsoft.com/office/powerpoint/2010/main" xmlns="" val="1481689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507301E-575A-42DA-B441-84E3D5CDF204}" type="slidenum">
              <a:rPr lang="en-US"/>
              <a:pPr>
                <a:defRPr/>
              </a:pPr>
              <a:t>‹#›</a:t>
            </a:fld>
            <a:endParaRPr lang="en-US"/>
          </a:p>
        </p:txBody>
      </p:sp>
    </p:spTree>
    <p:extLst>
      <p:ext uri="{BB962C8B-B14F-4D97-AF65-F5344CB8AC3E}">
        <p14:creationId xmlns:p14="http://schemas.microsoft.com/office/powerpoint/2010/main" xmlns="" val="4280759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B671A3E-C7BC-48C2-9752-F9A70F3CE20E}" type="slidenum">
              <a:rPr lang="en-US"/>
              <a:pPr>
                <a:defRPr/>
              </a:pPr>
              <a:t>‹#›</a:t>
            </a:fld>
            <a:endParaRPr lang="en-US"/>
          </a:p>
        </p:txBody>
      </p:sp>
    </p:spTree>
    <p:extLst>
      <p:ext uri="{BB962C8B-B14F-4D97-AF65-F5344CB8AC3E}">
        <p14:creationId xmlns:p14="http://schemas.microsoft.com/office/powerpoint/2010/main" xmlns="" val="2088465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718528F-A286-43D7-9751-B6A09ECD9DAD}" type="slidenum">
              <a:rPr lang="en-US"/>
              <a:pPr>
                <a:defRPr/>
              </a:pPr>
              <a:t>‹#›</a:t>
            </a:fld>
            <a:endParaRPr lang="en-US"/>
          </a:p>
        </p:txBody>
      </p:sp>
    </p:spTree>
    <p:extLst>
      <p:ext uri="{BB962C8B-B14F-4D97-AF65-F5344CB8AC3E}">
        <p14:creationId xmlns:p14="http://schemas.microsoft.com/office/powerpoint/2010/main" xmlns="" val="2855950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26D910F-C524-4913-905A-CC92F8EB37CA}" type="slidenum">
              <a:rPr lang="en-US"/>
              <a:pPr>
                <a:defRPr/>
              </a:pPr>
              <a:t>‹#›</a:t>
            </a:fld>
            <a:endParaRPr lang="en-US"/>
          </a:p>
        </p:txBody>
      </p:sp>
    </p:spTree>
    <p:extLst>
      <p:ext uri="{BB962C8B-B14F-4D97-AF65-F5344CB8AC3E}">
        <p14:creationId xmlns:p14="http://schemas.microsoft.com/office/powerpoint/2010/main" xmlns="" val="1432426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48D950F-A3BD-4115-9AD0-8BEA733E054F}" type="slidenum">
              <a:rPr lang="en-US"/>
              <a:pPr>
                <a:defRPr/>
              </a:pPr>
              <a:t>‹#›</a:t>
            </a:fld>
            <a:endParaRPr lang="en-US"/>
          </a:p>
        </p:txBody>
      </p:sp>
    </p:spTree>
    <p:extLst>
      <p:ext uri="{BB962C8B-B14F-4D97-AF65-F5344CB8AC3E}">
        <p14:creationId xmlns:p14="http://schemas.microsoft.com/office/powerpoint/2010/main" xmlns="" val="3165234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257BAF7-265F-4115-8389-44FFE5508381}" type="slidenum">
              <a:rPr lang="en-US"/>
              <a:pPr>
                <a:defRPr/>
              </a:pPr>
              <a:t>‹#›</a:t>
            </a:fld>
            <a:endParaRPr lang="en-US"/>
          </a:p>
        </p:txBody>
      </p:sp>
    </p:spTree>
    <p:extLst>
      <p:ext uri="{BB962C8B-B14F-4D97-AF65-F5344CB8AC3E}">
        <p14:creationId xmlns:p14="http://schemas.microsoft.com/office/powerpoint/2010/main" xmlns="" val="32545298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761CEB3-F4FC-418D-BF47-BC0A967A4B4A}" type="slidenum">
              <a:rPr lang="en-US"/>
              <a:pPr>
                <a:defRPr/>
              </a:pPr>
              <a:t>‹#›</a:t>
            </a:fld>
            <a:endParaRPr lang="en-US"/>
          </a:p>
        </p:txBody>
      </p:sp>
    </p:spTree>
    <p:extLst>
      <p:ext uri="{BB962C8B-B14F-4D97-AF65-F5344CB8AC3E}">
        <p14:creationId xmlns:p14="http://schemas.microsoft.com/office/powerpoint/2010/main" xmlns="" val="21023457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4450" name="Rectangle 2"/>
          <p:cNvSpPr>
            <a:spLocks noGrp="1" noChangeArrowheads="1"/>
          </p:cNvSpPr>
          <p:nvPr>
            <p:ph type="ctrTitle"/>
          </p:nvPr>
        </p:nvSpPr>
        <p:spPr>
          <a:xfrm>
            <a:off x="457200" y="2032000"/>
            <a:ext cx="8001000" cy="1651000"/>
          </a:xfrm>
        </p:spPr>
        <p:txBody>
          <a:bodyPr/>
          <a:lstStyle>
            <a:lvl1pPr>
              <a:defRPr sz="5400"/>
            </a:lvl1pPr>
          </a:lstStyle>
          <a:p>
            <a:r>
              <a:rPr lang="en-US"/>
              <a:t>Click to edit Master title style</a:t>
            </a:r>
          </a:p>
        </p:txBody>
      </p:sp>
      <p:sp>
        <p:nvSpPr>
          <p:cNvPr id="104451" name="Rectangle 3"/>
          <p:cNvSpPr>
            <a:spLocks noGrp="1" noChangeArrowheads="1"/>
          </p:cNvSpPr>
          <p:nvPr>
            <p:ph type="subTitle" idx="1"/>
          </p:nvPr>
        </p:nvSpPr>
        <p:spPr>
          <a:xfrm>
            <a:off x="450850" y="3886200"/>
            <a:ext cx="7321550" cy="638175"/>
          </a:xfrm>
        </p:spPr>
        <p:txBody>
          <a:bodyPr/>
          <a:lstStyle>
            <a:lvl1pPr marL="0" indent="0">
              <a:buFontTx/>
              <a:buNone/>
              <a:defRPr/>
            </a:lvl1pPr>
          </a:lstStyle>
          <a:p>
            <a:r>
              <a:rPr lang="en-US"/>
              <a:t>Click to edit Master subtitle style</a:t>
            </a:r>
          </a:p>
        </p:txBody>
      </p:sp>
    </p:spTree>
    <p:extLst>
      <p:ext uri="{BB962C8B-B14F-4D97-AF65-F5344CB8AC3E}">
        <p14:creationId xmlns:p14="http://schemas.microsoft.com/office/powerpoint/2010/main" xmlns="" val="36336728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9247326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41910359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7988"/>
            <a:ext cx="4038600" cy="2538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77988"/>
            <a:ext cx="4038600" cy="2538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412782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9923304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11855110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597833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69801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8849666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742702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22288"/>
            <a:ext cx="2057400" cy="3694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22288"/>
            <a:ext cx="6019800" cy="3694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826227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2F"/>
            </a:gs>
            <a:gs pos="100000">
              <a:srgbClr val="000066"/>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5B2F1C0C-53DC-44C8-954D-DBC7CFFB1985}" type="slidenum">
              <a:rPr lang="en-US"/>
              <a:pPr>
                <a:defRPr/>
              </a:pPr>
              <a:t>‹#›</a:t>
            </a:fld>
            <a:endParaRPr lang="en-US"/>
          </a:p>
        </p:txBody>
      </p:sp>
      <p:pic>
        <p:nvPicPr>
          <p:cNvPr id="1031" name="Picture 47" descr="ident-small_4_onscreen_png"/>
          <p:cNvPicPr>
            <a:picLocks noChangeAspect="1" noChangeArrowheads="1"/>
          </p:cNvPicPr>
          <p:nvPr userDrawn="1"/>
        </p:nvPicPr>
        <p:blipFill>
          <a:blip r:embed="rId14" cstate="print">
            <a:lum bright="100000"/>
            <a:extLst>
              <a:ext uri="{28A0092B-C50C-407E-A947-70E740481C1C}">
                <a14:useLocalDpi xmlns:a14="http://schemas.microsoft.com/office/drawing/2010/main" xmlns="" val="0"/>
              </a:ext>
            </a:extLst>
          </a:blip>
          <a:srcRect/>
          <a:stretch>
            <a:fillRect/>
          </a:stretch>
        </p:blipFill>
        <p:spPr bwMode="black">
          <a:xfrm>
            <a:off x="304800" y="6361113"/>
            <a:ext cx="1143000" cy="420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22288"/>
            <a:ext cx="8226425" cy="725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45720" tIns="44450" rIns="45720" bIns="44450" numCol="1" anchor="ctr" anchorCtr="0" compatLnSpc="1">
            <a:prstTxWarp prst="textNoShape">
              <a:avLst/>
            </a:prstTxWarp>
            <a:spAutoFit/>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77988"/>
            <a:ext cx="8229600" cy="2538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45720" tIns="44450" rIns="45720" bIns="4445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8" name="Picture 18" descr="Image of small USGS Identifier"/>
          <p:cNvPicPr>
            <a:picLocks noChangeAspect="1" noChangeArrowheads="1"/>
          </p:cNvPicPr>
          <p:nvPr/>
        </p:nvPicPr>
        <p:blipFill>
          <a:blip r:embed="rId13" cstate="print">
            <a:lum bright="100000"/>
            <a:extLst>
              <a:ext uri="{28A0092B-C50C-407E-A947-70E740481C1C}">
                <a14:useLocalDpi xmlns:a14="http://schemas.microsoft.com/office/drawing/2010/main" xmlns="" val="0"/>
              </a:ext>
            </a:extLst>
          </a:blip>
          <a:srcRect/>
          <a:stretch>
            <a:fillRect/>
          </a:stretch>
        </p:blipFill>
        <p:spPr bwMode="black">
          <a:xfrm>
            <a:off x="228600" y="6324600"/>
            <a:ext cx="1143000" cy="420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84708141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lvl1pPr algn="l" rtl="0" eaLnBrk="0" fontAlgn="base" hangingPunct="0">
        <a:lnSpc>
          <a:spcPct val="95000"/>
        </a:lnSpc>
        <a:spcBef>
          <a:spcPct val="0"/>
        </a:spcBef>
        <a:spcAft>
          <a:spcPct val="0"/>
        </a:spcAft>
        <a:defRPr sz="4400" b="1">
          <a:solidFill>
            <a:srgbClr val="FFFF00"/>
          </a:solidFill>
          <a:latin typeface="+mj-lt"/>
          <a:ea typeface="ＭＳ Ｐゴシック" pitchFamily="-97" charset="-128"/>
          <a:cs typeface="ＭＳ Ｐゴシック" pitchFamily="-65" charset="-128"/>
        </a:defRPr>
      </a:lvl1pPr>
      <a:lvl2pPr algn="l" rtl="0" eaLnBrk="0" fontAlgn="base" hangingPunct="0">
        <a:lnSpc>
          <a:spcPct val="95000"/>
        </a:lnSpc>
        <a:spcBef>
          <a:spcPct val="0"/>
        </a:spcBef>
        <a:spcAft>
          <a:spcPct val="0"/>
        </a:spcAft>
        <a:defRPr sz="4400" b="1">
          <a:solidFill>
            <a:srgbClr val="FFFF00"/>
          </a:solidFill>
          <a:latin typeface="Arial" pitchFamily="-97" charset="0"/>
          <a:ea typeface="ＭＳ Ｐゴシック" pitchFamily="-97" charset="-128"/>
          <a:cs typeface="ＭＳ Ｐゴシック" pitchFamily="-65" charset="-128"/>
        </a:defRPr>
      </a:lvl2pPr>
      <a:lvl3pPr algn="l" rtl="0" eaLnBrk="0" fontAlgn="base" hangingPunct="0">
        <a:lnSpc>
          <a:spcPct val="95000"/>
        </a:lnSpc>
        <a:spcBef>
          <a:spcPct val="0"/>
        </a:spcBef>
        <a:spcAft>
          <a:spcPct val="0"/>
        </a:spcAft>
        <a:defRPr sz="4400" b="1">
          <a:solidFill>
            <a:srgbClr val="FFFF00"/>
          </a:solidFill>
          <a:latin typeface="Arial" pitchFamily="-97" charset="0"/>
          <a:ea typeface="ＭＳ Ｐゴシック" pitchFamily="-97" charset="-128"/>
          <a:cs typeface="ＭＳ Ｐゴシック" pitchFamily="-65" charset="-128"/>
        </a:defRPr>
      </a:lvl3pPr>
      <a:lvl4pPr algn="l" rtl="0" eaLnBrk="0" fontAlgn="base" hangingPunct="0">
        <a:lnSpc>
          <a:spcPct val="95000"/>
        </a:lnSpc>
        <a:spcBef>
          <a:spcPct val="0"/>
        </a:spcBef>
        <a:spcAft>
          <a:spcPct val="0"/>
        </a:spcAft>
        <a:defRPr sz="4400" b="1">
          <a:solidFill>
            <a:srgbClr val="FFFF00"/>
          </a:solidFill>
          <a:latin typeface="Arial" pitchFamily="-97" charset="0"/>
          <a:ea typeface="ＭＳ Ｐゴシック" pitchFamily="-97" charset="-128"/>
          <a:cs typeface="ＭＳ Ｐゴシック" pitchFamily="-65" charset="-128"/>
        </a:defRPr>
      </a:lvl4pPr>
      <a:lvl5pPr algn="l" rtl="0" eaLnBrk="0" fontAlgn="base" hangingPunct="0">
        <a:lnSpc>
          <a:spcPct val="95000"/>
        </a:lnSpc>
        <a:spcBef>
          <a:spcPct val="0"/>
        </a:spcBef>
        <a:spcAft>
          <a:spcPct val="0"/>
        </a:spcAft>
        <a:defRPr sz="4400" b="1">
          <a:solidFill>
            <a:srgbClr val="FFFF00"/>
          </a:solidFill>
          <a:latin typeface="Arial" pitchFamily="-97" charset="0"/>
          <a:ea typeface="ＭＳ Ｐゴシック" pitchFamily="-97" charset="-128"/>
          <a:cs typeface="ＭＳ Ｐゴシック" pitchFamily="-65" charset="-128"/>
        </a:defRPr>
      </a:lvl5pPr>
      <a:lvl6pPr marL="457200" algn="l" rtl="0" eaLnBrk="0" fontAlgn="base" hangingPunct="0">
        <a:lnSpc>
          <a:spcPct val="95000"/>
        </a:lnSpc>
        <a:spcBef>
          <a:spcPct val="0"/>
        </a:spcBef>
        <a:spcAft>
          <a:spcPct val="0"/>
        </a:spcAft>
        <a:defRPr sz="4400" b="1">
          <a:solidFill>
            <a:srgbClr val="FFFF00"/>
          </a:solidFill>
          <a:latin typeface="Arial" pitchFamily="-97" charset="0"/>
        </a:defRPr>
      </a:lvl6pPr>
      <a:lvl7pPr marL="914400" algn="l" rtl="0" eaLnBrk="0" fontAlgn="base" hangingPunct="0">
        <a:lnSpc>
          <a:spcPct val="95000"/>
        </a:lnSpc>
        <a:spcBef>
          <a:spcPct val="0"/>
        </a:spcBef>
        <a:spcAft>
          <a:spcPct val="0"/>
        </a:spcAft>
        <a:defRPr sz="4400" b="1">
          <a:solidFill>
            <a:srgbClr val="FFFF00"/>
          </a:solidFill>
          <a:latin typeface="Arial" pitchFamily="-97" charset="0"/>
        </a:defRPr>
      </a:lvl7pPr>
      <a:lvl8pPr marL="1371600" algn="l" rtl="0" eaLnBrk="0" fontAlgn="base" hangingPunct="0">
        <a:lnSpc>
          <a:spcPct val="95000"/>
        </a:lnSpc>
        <a:spcBef>
          <a:spcPct val="0"/>
        </a:spcBef>
        <a:spcAft>
          <a:spcPct val="0"/>
        </a:spcAft>
        <a:defRPr sz="4400" b="1">
          <a:solidFill>
            <a:srgbClr val="FFFF00"/>
          </a:solidFill>
          <a:latin typeface="Arial" pitchFamily="-97" charset="0"/>
        </a:defRPr>
      </a:lvl8pPr>
      <a:lvl9pPr marL="1828800" algn="l" rtl="0" eaLnBrk="0" fontAlgn="base" hangingPunct="0">
        <a:lnSpc>
          <a:spcPct val="95000"/>
        </a:lnSpc>
        <a:spcBef>
          <a:spcPct val="0"/>
        </a:spcBef>
        <a:spcAft>
          <a:spcPct val="0"/>
        </a:spcAft>
        <a:defRPr sz="4400" b="1">
          <a:solidFill>
            <a:srgbClr val="FFFF00"/>
          </a:solidFill>
          <a:latin typeface="Arial" pitchFamily="-97" charset="0"/>
        </a:defRPr>
      </a:lvl9pPr>
    </p:titleStyle>
    <p:bodyStyle>
      <a:lvl1pPr marL="342900" indent="-342900" algn="l" rtl="0" eaLnBrk="0" fontAlgn="base" hangingPunct="0">
        <a:spcBef>
          <a:spcPct val="20000"/>
        </a:spcBef>
        <a:spcAft>
          <a:spcPct val="0"/>
        </a:spcAft>
        <a:buClr>
          <a:srgbClr val="FAFD00"/>
        </a:buClr>
        <a:buSzPct val="125000"/>
        <a:buChar char="•"/>
        <a:defRPr sz="3600" b="1">
          <a:solidFill>
            <a:schemeClr val="bg1"/>
          </a:solidFill>
          <a:latin typeface="+mn-lt"/>
          <a:ea typeface="ＭＳ Ｐゴシック" pitchFamily="-97" charset="-128"/>
          <a:cs typeface="ＭＳ Ｐゴシック" pitchFamily="-65" charset="-128"/>
        </a:defRPr>
      </a:lvl1pPr>
      <a:lvl2pPr marL="742950" indent="-285750" algn="l" rtl="0" eaLnBrk="0" fontAlgn="base" hangingPunct="0">
        <a:spcBef>
          <a:spcPct val="20000"/>
        </a:spcBef>
        <a:spcAft>
          <a:spcPct val="0"/>
        </a:spcAft>
        <a:buClr>
          <a:srgbClr val="FAFD00"/>
        </a:buClr>
        <a:buSzPct val="125000"/>
        <a:buChar char="•"/>
        <a:defRPr sz="3200" b="1">
          <a:solidFill>
            <a:schemeClr val="bg1"/>
          </a:solidFill>
          <a:latin typeface="+mn-lt"/>
          <a:ea typeface="ＭＳ Ｐゴシック" pitchFamily="-97" charset="-128"/>
        </a:defRPr>
      </a:lvl2pPr>
      <a:lvl3pPr marL="1143000" indent="-228600" algn="l" rtl="0" eaLnBrk="0" fontAlgn="base" hangingPunct="0">
        <a:spcBef>
          <a:spcPct val="20000"/>
        </a:spcBef>
        <a:spcAft>
          <a:spcPct val="0"/>
        </a:spcAft>
        <a:buClr>
          <a:srgbClr val="FAFD00"/>
        </a:buClr>
        <a:buSzPct val="125000"/>
        <a:buChar char="•"/>
        <a:defRPr sz="2800" b="1">
          <a:solidFill>
            <a:schemeClr val="bg1"/>
          </a:solidFill>
          <a:latin typeface="+mn-lt"/>
          <a:ea typeface="ＭＳ Ｐゴシック" pitchFamily="-97" charset="-128"/>
        </a:defRPr>
      </a:lvl3pPr>
      <a:lvl4pPr marL="1600200" indent="-228600" algn="l" rtl="0" eaLnBrk="0" fontAlgn="base" hangingPunct="0">
        <a:spcBef>
          <a:spcPct val="20000"/>
        </a:spcBef>
        <a:spcAft>
          <a:spcPct val="0"/>
        </a:spcAft>
        <a:buClr>
          <a:srgbClr val="FAFD00"/>
        </a:buClr>
        <a:buSzPct val="125000"/>
        <a:buChar char="•"/>
        <a:defRPr sz="2400" b="1">
          <a:solidFill>
            <a:schemeClr val="bg1"/>
          </a:solidFill>
          <a:latin typeface="+mn-lt"/>
          <a:ea typeface="ＭＳ Ｐゴシック" pitchFamily="-97" charset="-128"/>
        </a:defRPr>
      </a:lvl4pPr>
      <a:lvl5pPr marL="2057400" indent="-228600" algn="l" rtl="0" eaLnBrk="0" fontAlgn="base" hangingPunct="0">
        <a:spcBef>
          <a:spcPct val="20000"/>
        </a:spcBef>
        <a:spcAft>
          <a:spcPct val="0"/>
        </a:spcAft>
        <a:buClr>
          <a:srgbClr val="FAFD00"/>
        </a:buClr>
        <a:buSzPct val="125000"/>
        <a:buChar char="•"/>
        <a:defRPr sz="2000" b="1">
          <a:solidFill>
            <a:schemeClr val="bg1"/>
          </a:solidFill>
          <a:latin typeface="+mn-lt"/>
          <a:ea typeface="ＭＳ Ｐゴシック" pitchFamily="-97" charset="-128"/>
        </a:defRPr>
      </a:lvl5pPr>
      <a:lvl6pPr marL="2514600" indent="-228600" algn="l" rtl="0" eaLnBrk="0" fontAlgn="base" hangingPunct="0">
        <a:spcBef>
          <a:spcPct val="20000"/>
        </a:spcBef>
        <a:spcAft>
          <a:spcPct val="0"/>
        </a:spcAft>
        <a:buClr>
          <a:srgbClr val="FAFD00"/>
        </a:buClr>
        <a:buSzPct val="125000"/>
        <a:buChar char="•"/>
        <a:defRPr sz="2000" b="1">
          <a:solidFill>
            <a:schemeClr val="bg1"/>
          </a:solidFill>
          <a:latin typeface="+mn-lt"/>
          <a:ea typeface="ＭＳ Ｐゴシック" pitchFamily="-97" charset="-128"/>
        </a:defRPr>
      </a:lvl6pPr>
      <a:lvl7pPr marL="2971800" indent="-228600" algn="l" rtl="0" eaLnBrk="0" fontAlgn="base" hangingPunct="0">
        <a:spcBef>
          <a:spcPct val="20000"/>
        </a:spcBef>
        <a:spcAft>
          <a:spcPct val="0"/>
        </a:spcAft>
        <a:buClr>
          <a:srgbClr val="FAFD00"/>
        </a:buClr>
        <a:buSzPct val="125000"/>
        <a:buChar char="•"/>
        <a:defRPr sz="2000" b="1">
          <a:solidFill>
            <a:schemeClr val="bg1"/>
          </a:solidFill>
          <a:latin typeface="+mn-lt"/>
          <a:ea typeface="ＭＳ Ｐゴシック" pitchFamily="-97" charset="-128"/>
        </a:defRPr>
      </a:lvl7pPr>
      <a:lvl8pPr marL="3429000" indent="-228600" algn="l" rtl="0" eaLnBrk="0" fontAlgn="base" hangingPunct="0">
        <a:spcBef>
          <a:spcPct val="20000"/>
        </a:spcBef>
        <a:spcAft>
          <a:spcPct val="0"/>
        </a:spcAft>
        <a:buClr>
          <a:srgbClr val="FAFD00"/>
        </a:buClr>
        <a:buSzPct val="125000"/>
        <a:buChar char="•"/>
        <a:defRPr sz="2000" b="1">
          <a:solidFill>
            <a:schemeClr val="bg1"/>
          </a:solidFill>
          <a:latin typeface="+mn-lt"/>
          <a:ea typeface="ＭＳ Ｐゴシック" pitchFamily="-97" charset="-128"/>
        </a:defRPr>
      </a:lvl8pPr>
      <a:lvl9pPr marL="3886200" indent="-228600" algn="l" rtl="0" eaLnBrk="0" fontAlgn="base" hangingPunct="0">
        <a:spcBef>
          <a:spcPct val="20000"/>
        </a:spcBef>
        <a:spcAft>
          <a:spcPct val="0"/>
        </a:spcAft>
        <a:buClr>
          <a:srgbClr val="FAFD00"/>
        </a:buClr>
        <a:buSzPct val="125000"/>
        <a:buChar char="•"/>
        <a:defRPr sz="2000" b="1">
          <a:solidFill>
            <a:schemeClr val="bg1"/>
          </a:solidFill>
          <a:latin typeface="+mn-lt"/>
          <a:ea typeface="ＭＳ Ｐゴシック" pitchFamily="-9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hyperlink" Target="http://chesapeake.usgs.gov/" TargetMode="External"/><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381000" y="5959475"/>
            <a:ext cx="2414588" cy="517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400">
                <a:latin typeface="Times New Roman" pitchFamily="18" charset="0"/>
              </a:rPr>
              <a:t>U.S. Department of the Interior</a:t>
            </a:r>
          </a:p>
          <a:p>
            <a:pPr eaLnBrk="1" hangingPunct="1"/>
            <a:r>
              <a:rPr lang="en-US" sz="1400">
                <a:latin typeface="Times New Roman" pitchFamily="18" charset="0"/>
              </a:rPr>
              <a:t>U.S. Geological Survey</a:t>
            </a:r>
          </a:p>
        </p:txBody>
      </p:sp>
      <p:sp>
        <p:nvSpPr>
          <p:cNvPr id="2051" name="Text Box 3"/>
          <p:cNvSpPr txBox="1">
            <a:spLocks noChangeArrowheads="1"/>
          </p:cNvSpPr>
          <p:nvPr/>
        </p:nvSpPr>
        <p:spPr bwMode="auto">
          <a:xfrm>
            <a:off x="641350" y="1371600"/>
            <a:ext cx="7893050" cy="2862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3600" b="1" dirty="0" smtClean="0">
                <a:solidFill>
                  <a:srgbClr val="FFFF00"/>
                </a:solidFill>
                <a:latin typeface="Times New Roman" pitchFamily="18" charset="0"/>
              </a:rPr>
              <a:t>Potomac River Water Quality: </a:t>
            </a:r>
          </a:p>
          <a:p>
            <a:pPr algn="ctr" eaLnBrk="1" hangingPunct="1"/>
            <a:r>
              <a:rPr lang="en-US" sz="3600" b="1" dirty="0" smtClean="0">
                <a:solidFill>
                  <a:srgbClr val="FFFF00"/>
                </a:solidFill>
                <a:latin typeface="Times New Roman" pitchFamily="18" charset="0"/>
              </a:rPr>
              <a:t>A New Method to Quantify Loads and Long-Term Nutrient and Sediment Trends</a:t>
            </a:r>
            <a:endParaRPr lang="en-US" sz="3600" b="1" dirty="0">
              <a:solidFill>
                <a:srgbClr val="FFFF00"/>
              </a:solidFill>
              <a:latin typeface="Times New Roman" pitchFamily="18" charset="0"/>
            </a:endParaRPr>
          </a:p>
          <a:p>
            <a:pPr algn="ctr" eaLnBrk="1" hangingPunct="1"/>
            <a:r>
              <a:rPr lang="en-US" sz="3600" b="1" u="sng" dirty="0" smtClean="0">
                <a:solidFill>
                  <a:srgbClr val="FFFF00"/>
                </a:solidFill>
                <a:latin typeface="Times New Roman" pitchFamily="18" charset="0"/>
              </a:rPr>
              <a:t>Joel Blomquist</a:t>
            </a:r>
          </a:p>
        </p:txBody>
      </p:sp>
      <p:grpSp>
        <p:nvGrpSpPr>
          <p:cNvPr id="2052" name="Group 4"/>
          <p:cNvGrpSpPr>
            <a:grpSpLocks noChangeAspect="1"/>
          </p:cNvGrpSpPr>
          <p:nvPr/>
        </p:nvGrpSpPr>
        <p:grpSpPr bwMode="auto">
          <a:xfrm>
            <a:off x="396875" y="381000"/>
            <a:ext cx="2422525" cy="868363"/>
            <a:chOff x="737" y="810"/>
            <a:chExt cx="1416" cy="508"/>
          </a:xfrm>
        </p:grpSpPr>
        <p:sp>
          <p:nvSpPr>
            <p:cNvPr id="2055" name="Freeform 5"/>
            <p:cNvSpPr>
              <a:spLocks noChangeAspect="1" noEditPoints="1"/>
            </p:cNvSpPr>
            <p:nvPr/>
          </p:nvSpPr>
          <p:spPr bwMode="auto">
            <a:xfrm>
              <a:off x="2082" y="1207"/>
              <a:ext cx="63" cy="87"/>
            </a:xfrm>
            <a:custGeom>
              <a:avLst/>
              <a:gdLst>
                <a:gd name="T0" fmla="*/ 39 w 63"/>
                <a:gd name="T1" fmla="*/ 28 h 87"/>
                <a:gd name="T2" fmla="*/ 42 w 63"/>
                <a:gd name="T3" fmla="*/ 21 h 87"/>
                <a:gd name="T4" fmla="*/ 45 w 63"/>
                <a:gd name="T5" fmla="*/ 10 h 87"/>
                <a:gd name="T6" fmla="*/ 47 w 63"/>
                <a:gd name="T7" fmla="*/ 3 h 87"/>
                <a:gd name="T8" fmla="*/ 47 w 63"/>
                <a:gd name="T9" fmla="*/ 0 h 87"/>
                <a:gd name="T10" fmla="*/ 53 w 63"/>
                <a:gd name="T11" fmla="*/ 0 h 87"/>
                <a:gd name="T12" fmla="*/ 58 w 63"/>
                <a:gd name="T13" fmla="*/ 0 h 87"/>
                <a:gd name="T14" fmla="*/ 63 w 63"/>
                <a:gd name="T15" fmla="*/ 0 h 87"/>
                <a:gd name="T16" fmla="*/ 63 w 63"/>
                <a:gd name="T17" fmla="*/ 5 h 87"/>
                <a:gd name="T18" fmla="*/ 58 w 63"/>
                <a:gd name="T19" fmla="*/ 28 h 87"/>
                <a:gd name="T20" fmla="*/ 53 w 63"/>
                <a:gd name="T21" fmla="*/ 59 h 87"/>
                <a:gd name="T22" fmla="*/ 47 w 63"/>
                <a:gd name="T23" fmla="*/ 82 h 87"/>
                <a:gd name="T24" fmla="*/ 45 w 63"/>
                <a:gd name="T25" fmla="*/ 87 h 87"/>
                <a:gd name="T26" fmla="*/ 39 w 63"/>
                <a:gd name="T27" fmla="*/ 87 h 87"/>
                <a:gd name="T28" fmla="*/ 34 w 63"/>
                <a:gd name="T29" fmla="*/ 87 h 87"/>
                <a:gd name="T30" fmla="*/ 29 w 63"/>
                <a:gd name="T31" fmla="*/ 87 h 87"/>
                <a:gd name="T32" fmla="*/ 29 w 63"/>
                <a:gd name="T33" fmla="*/ 85 h 87"/>
                <a:gd name="T34" fmla="*/ 29 w 63"/>
                <a:gd name="T35" fmla="*/ 85 h 87"/>
                <a:gd name="T36" fmla="*/ 29 w 63"/>
                <a:gd name="T37" fmla="*/ 82 h 87"/>
                <a:gd name="T38" fmla="*/ 31 w 63"/>
                <a:gd name="T39" fmla="*/ 80 h 87"/>
                <a:gd name="T40" fmla="*/ 29 w 63"/>
                <a:gd name="T41" fmla="*/ 82 h 87"/>
                <a:gd name="T42" fmla="*/ 23 w 63"/>
                <a:gd name="T43" fmla="*/ 85 h 87"/>
                <a:gd name="T44" fmla="*/ 21 w 63"/>
                <a:gd name="T45" fmla="*/ 87 h 87"/>
                <a:gd name="T46" fmla="*/ 16 w 63"/>
                <a:gd name="T47" fmla="*/ 87 h 87"/>
                <a:gd name="T48" fmla="*/ 8 w 63"/>
                <a:gd name="T49" fmla="*/ 87 h 87"/>
                <a:gd name="T50" fmla="*/ 2 w 63"/>
                <a:gd name="T51" fmla="*/ 80 h 87"/>
                <a:gd name="T52" fmla="*/ 0 w 63"/>
                <a:gd name="T53" fmla="*/ 72 h 87"/>
                <a:gd name="T54" fmla="*/ 2 w 63"/>
                <a:gd name="T55" fmla="*/ 59 h 87"/>
                <a:gd name="T56" fmla="*/ 5 w 63"/>
                <a:gd name="T57" fmla="*/ 49 h 87"/>
                <a:gd name="T58" fmla="*/ 8 w 63"/>
                <a:gd name="T59" fmla="*/ 39 h 87"/>
                <a:gd name="T60" fmla="*/ 13 w 63"/>
                <a:gd name="T61" fmla="*/ 31 h 87"/>
                <a:gd name="T62" fmla="*/ 21 w 63"/>
                <a:gd name="T63" fmla="*/ 23 h 87"/>
                <a:gd name="T64" fmla="*/ 29 w 63"/>
                <a:gd name="T65" fmla="*/ 23 h 87"/>
                <a:gd name="T66" fmla="*/ 34 w 63"/>
                <a:gd name="T67" fmla="*/ 23 h 87"/>
                <a:gd name="T68" fmla="*/ 37 w 63"/>
                <a:gd name="T69" fmla="*/ 26 h 87"/>
                <a:gd name="T70" fmla="*/ 39 w 63"/>
                <a:gd name="T71" fmla="*/ 28 h 87"/>
                <a:gd name="T72" fmla="*/ 23 w 63"/>
                <a:gd name="T73" fmla="*/ 77 h 87"/>
                <a:gd name="T74" fmla="*/ 26 w 63"/>
                <a:gd name="T75" fmla="*/ 75 h 87"/>
                <a:gd name="T76" fmla="*/ 29 w 63"/>
                <a:gd name="T77" fmla="*/ 72 h 87"/>
                <a:gd name="T78" fmla="*/ 31 w 63"/>
                <a:gd name="T79" fmla="*/ 64 h 87"/>
                <a:gd name="T80" fmla="*/ 34 w 63"/>
                <a:gd name="T81" fmla="*/ 54 h 87"/>
                <a:gd name="T82" fmla="*/ 37 w 63"/>
                <a:gd name="T83" fmla="*/ 46 h 87"/>
                <a:gd name="T84" fmla="*/ 37 w 63"/>
                <a:gd name="T85" fmla="*/ 39 h 87"/>
                <a:gd name="T86" fmla="*/ 37 w 63"/>
                <a:gd name="T87" fmla="*/ 36 h 87"/>
                <a:gd name="T88" fmla="*/ 31 w 63"/>
                <a:gd name="T89" fmla="*/ 34 h 87"/>
                <a:gd name="T90" fmla="*/ 29 w 63"/>
                <a:gd name="T91" fmla="*/ 36 h 87"/>
                <a:gd name="T92" fmla="*/ 23 w 63"/>
                <a:gd name="T93" fmla="*/ 39 h 87"/>
                <a:gd name="T94" fmla="*/ 21 w 63"/>
                <a:gd name="T95" fmla="*/ 46 h 87"/>
                <a:gd name="T96" fmla="*/ 21 w 63"/>
                <a:gd name="T97" fmla="*/ 54 h 87"/>
                <a:gd name="T98" fmla="*/ 18 w 63"/>
                <a:gd name="T99" fmla="*/ 64 h 87"/>
                <a:gd name="T100" fmla="*/ 18 w 63"/>
                <a:gd name="T101" fmla="*/ 72 h 87"/>
                <a:gd name="T102" fmla="*/ 18 w 63"/>
                <a:gd name="T103" fmla="*/ 75 h 87"/>
                <a:gd name="T104" fmla="*/ 23 w 63"/>
                <a:gd name="T105" fmla="*/ 77 h 8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3"/>
                <a:gd name="T160" fmla="*/ 0 h 87"/>
                <a:gd name="T161" fmla="*/ 63 w 63"/>
                <a:gd name="T162" fmla="*/ 87 h 8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3" h="87">
                  <a:moveTo>
                    <a:pt x="39" y="31"/>
                  </a:moveTo>
                  <a:lnTo>
                    <a:pt x="39" y="28"/>
                  </a:lnTo>
                  <a:lnTo>
                    <a:pt x="42" y="26"/>
                  </a:lnTo>
                  <a:lnTo>
                    <a:pt x="42" y="21"/>
                  </a:lnTo>
                  <a:lnTo>
                    <a:pt x="45" y="16"/>
                  </a:lnTo>
                  <a:lnTo>
                    <a:pt x="45" y="10"/>
                  </a:lnTo>
                  <a:lnTo>
                    <a:pt x="45" y="5"/>
                  </a:lnTo>
                  <a:lnTo>
                    <a:pt x="47" y="3"/>
                  </a:lnTo>
                  <a:lnTo>
                    <a:pt x="47" y="0"/>
                  </a:lnTo>
                  <a:lnTo>
                    <a:pt x="50" y="0"/>
                  </a:lnTo>
                  <a:lnTo>
                    <a:pt x="53" y="0"/>
                  </a:lnTo>
                  <a:lnTo>
                    <a:pt x="55" y="0"/>
                  </a:lnTo>
                  <a:lnTo>
                    <a:pt x="58" y="0"/>
                  </a:lnTo>
                  <a:lnTo>
                    <a:pt x="61" y="0"/>
                  </a:lnTo>
                  <a:lnTo>
                    <a:pt x="63" y="0"/>
                  </a:lnTo>
                  <a:lnTo>
                    <a:pt x="63" y="5"/>
                  </a:lnTo>
                  <a:lnTo>
                    <a:pt x="61" y="13"/>
                  </a:lnTo>
                  <a:lnTo>
                    <a:pt x="58" y="28"/>
                  </a:lnTo>
                  <a:lnTo>
                    <a:pt x="55" y="44"/>
                  </a:lnTo>
                  <a:lnTo>
                    <a:pt x="53" y="59"/>
                  </a:lnTo>
                  <a:lnTo>
                    <a:pt x="50" y="72"/>
                  </a:lnTo>
                  <a:lnTo>
                    <a:pt x="47" y="82"/>
                  </a:lnTo>
                  <a:lnTo>
                    <a:pt x="45" y="87"/>
                  </a:lnTo>
                  <a:lnTo>
                    <a:pt x="42" y="87"/>
                  </a:lnTo>
                  <a:lnTo>
                    <a:pt x="39" y="87"/>
                  </a:lnTo>
                  <a:lnTo>
                    <a:pt x="37" y="87"/>
                  </a:lnTo>
                  <a:lnTo>
                    <a:pt x="34" y="87"/>
                  </a:lnTo>
                  <a:lnTo>
                    <a:pt x="31" y="87"/>
                  </a:lnTo>
                  <a:lnTo>
                    <a:pt x="29" y="87"/>
                  </a:lnTo>
                  <a:lnTo>
                    <a:pt x="29" y="85"/>
                  </a:lnTo>
                  <a:lnTo>
                    <a:pt x="29" y="82"/>
                  </a:lnTo>
                  <a:lnTo>
                    <a:pt x="29" y="80"/>
                  </a:lnTo>
                  <a:lnTo>
                    <a:pt x="31" y="80"/>
                  </a:lnTo>
                  <a:lnTo>
                    <a:pt x="29" y="82"/>
                  </a:lnTo>
                  <a:lnTo>
                    <a:pt x="26" y="82"/>
                  </a:lnTo>
                  <a:lnTo>
                    <a:pt x="23" y="85"/>
                  </a:lnTo>
                  <a:lnTo>
                    <a:pt x="21" y="87"/>
                  </a:lnTo>
                  <a:lnTo>
                    <a:pt x="18" y="87"/>
                  </a:lnTo>
                  <a:lnTo>
                    <a:pt x="16" y="87"/>
                  </a:lnTo>
                  <a:lnTo>
                    <a:pt x="13" y="87"/>
                  </a:lnTo>
                  <a:lnTo>
                    <a:pt x="8" y="87"/>
                  </a:lnTo>
                  <a:lnTo>
                    <a:pt x="2" y="85"/>
                  </a:lnTo>
                  <a:lnTo>
                    <a:pt x="2" y="80"/>
                  </a:lnTo>
                  <a:lnTo>
                    <a:pt x="0" y="77"/>
                  </a:lnTo>
                  <a:lnTo>
                    <a:pt x="0" y="72"/>
                  </a:lnTo>
                  <a:lnTo>
                    <a:pt x="0" y="64"/>
                  </a:lnTo>
                  <a:lnTo>
                    <a:pt x="2" y="59"/>
                  </a:lnTo>
                  <a:lnTo>
                    <a:pt x="2" y="54"/>
                  </a:lnTo>
                  <a:lnTo>
                    <a:pt x="5" y="49"/>
                  </a:lnTo>
                  <a:lnTo>
                    <a:pt x="5" y="44"/>
                  </a:lnTo>
                  <a:lnTo>
                    <a:pt x="8" y="39"/>
                  </a:lnTo>
                  <a:lnTo>
                    <a:pt x="10" y="34"/>
                  </a:lnTo>
                  <a:lnTo>
                    <a:pt x="13" y="31"/>
                  </a:lnTo>
                  <a:lnTo>
                    <a:pt x="16" y="26"/>
                  </a:lnTo>
                  <a:lnTo>
                    <a:pt x="21" y="23"/>
                  </a:lnTo>
                  <a:lnTo>
                    <a:pt x="26" y="23"/>
                  </a:lnTo>
                  <a:lnTo>
                    <a:pt x="29" y="23"/>
                  </a:lnTo>
                  <a:lnTo>
                    <a:pt x="31" y="23"/>
                  </a:lnTo>
                  <a:lnTo>
                    <a:pt x="34" y="23"/>
                  </a:lnTo>
                  <a:lnTo>
                    <a:pt x="34" y="26"/>
                  </a:lnTo>
                  <a:lnTo>
                    <a:pt x="37" y="26"/>
                  </a:lnTo>
                  <a:lnTo>
                    <a:pt x="39" y="28"/>
                  </a:lnTo>
                  <a:lnTo>
                    <a:pt x="39" y="31"/>
                  </a:lnTo>
                  <a:close/>
                  <a:moveTo>
                    <a:pt x="23" y="77"/>
                  </a:moveTo>
                  <a:lnTo>
                    <a:pt x="26" y="77"/>
                  </a:lnTo>
                  <a:lnTo>
                    <a:pt x="26" y="75"/>
                  </a:lnTo>
                  <a:lnTo>
                    <a:pt x="29" y="75"/>
                  </a:lnTo>
                  <a:lnTo>
                    <a:pt x="29" y="72"/>
                  </a:lnTo>
                  <a:lnTo>
                    <a:pt x="31" y="69"/>
                  </a:lnTo>
                  <a:lnTo>
                    <a:pt x="31" y="64"/>
                  </a:lnTo>
                  <a:lnTo>
                    <a:pt x="34" y="59"/>
                  </a:lnTo>
                  <a:lnTo>
                    <a:pt x="34" y="54"/>
                  </a:lnTo>
                  <a:lnTo>
                    <a:pt x="37" y="52"/>
                  </a:lnTo>
                  <a:lnTo>
                    <a:pt x="37" y="46"/>
                  </a:lnTo>
                  <a:lnTo>
                    <a:pt x="37" y="44"/>
                  </a:lnTo>
                  <a:lnTo>
                    <a:pt x="37" y="39"/>
                  </a:lnTo>
                  <a:lnTo>
                    <a:pt x="37" y="36"/>
                  </a:lnTo>
                  <a:lnTo>
                    <a:pt x="34" y="34"/>
                  </a:lnTo>
                  <a:lnTo>
                    <a:pt x="31" y="34"/>
                  </a:lnTo>
                  <a:lnTo>
                    <a:pt x="29" y="34"/>
                  </a:lnTo>
                  <a:lnTo>
                    <a:pt x="29" y="36"/>
                  </a:lnTo>
                  <a:lnTo>
                    <a:pt x="26" y="36"/>
                  </a:lnTo>
                  <a:lnTo>
                    <a:pt x="23" y="39"/>
                  </a:lnTo>
                  <a:lnTo>
                    <a:pt x="23" y="44"/>
                  </a:lnTo>
                  <a:lnTo>
                    <a:pt x="21" y="46"/>
                  </a:lnTo>
                  <a:lnTo>
                    <a:pt x="21" y="52"/>
                  </a:lnTo>
                  <a:lnTo>
                    <a:pt x="21" y="54"/>
                  </a:lnTo>
                  <a:lnTo>
                    <a:pt x="18" y="59"/>
                  </a:lnTo>
                  <a:lnTo>
                    <a:pt x="18" y="64"/>
                  </a:lnTo>
                  <a:lnTo>
                    <a:pt x="18" y="69"/>
                  </a:lnTo>
                  <a:lnTo>
                    <a:pt x="18" y="72"/>
                  </a:lnTo>
                  <a:lnTo>
                    <a:pt x="18" y="75"/>
                  </a:lnTo>
                  <a:lnTo>
                    <a:pt x="21" y="77"/>
                  </a:lnTo>
                  <a:lnTo>
                    <a:pt x="23" y="77"/>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56" name="Freeform 6"/>
            <p:cNvSpPr>
              <a:spLocks noChangeAspect="1" noEditPoints="1"/>
            </p:cNvSpPr>
            <p:nvPr/>
          </p:nvSpPr>
          <p:spPr bwMode="auto">
            <a:xfrm>
              <a:off x="1952" y="1230"/>
              <a:ext cx="56" cy="64"/>
            </a:xfrm>
            <a:custGeom>
              <a:avLst/>
              <a:gdLst>
                <a:gd name="T0" fmla="*/ 56 w 56"/>
                <a:gd name="T1" fmla="*/ 26 h 64"/>
                <a:gd name="T2" fmla="*/ 56 w 56"/>
                <a:gd name="T3" fmla="*/ 13 h 64"/>
                <a:gd name="T4" fmla="*/ 53 w 56"/>
                <a:gd name="T5" fmla="*/ 5 h 64"/>
                <a:gd name="T6" fmla="*/ 42 w 56"/>
                <a:gd name="T7" fmla="*/ 0 h 64"/>
                <a:gd name="T8" fmla="*/ 26 w 56"/>
                <a:gd name="T9" fmla="*/ 0 h 64"/>
                <a:gd name="T10" fmla="*/ 16 w 56"/>
                <a:gd name="T11" fmla="*/ 5 h 64"/>
                <a:gd name="T12" fmla="*/ 8 w 56"/>
                <a:gd name="T13" fmla="*/ 13 h 64"/>
                <a:gd name="T14" fmla="*/ 5 w 56"/>
                <a:gd name="T15" fmla="*/ 26 h 64"/>
                <a:gd name="T16" fmla="*/ 3 w 56"/>
                <a:gd name="T17" fmla="*/ 39 h 64"/>
                <a:gd name="T18" fmla="*/ 0 w 56"/>
                <a:gd name="T19" fmla="*/ 52 h 64"/>
                <a:gd name="T20" fmla="*/ 5 w 56"/>
                <a:gd name="T21" fmla="*/ 59 h 64"/>
                <a:gd name="T22" fmla="*/ 13 w 56"/>
                <a:gd name="T23" fmla="*/ 64 h 64"/>
                <a:gd name="T24" fmla="*/ 29 w 56"/>
                <a:gd name="T25" fmla="*/ 64 h 64"/>
                <a:gd name="T26" fmla="*/ 40 w 56"/>
                <a:gd name="T27" fmla="*/ 59 h 64"/>
                <a:gd name="T28" fmla="*/ 48 w 56"/>
                <a:gd name="T29" fmla="*/ 52 h 64"/>
                <a:gd name="T30" fmla="*/ 53 w 56"/>
                <a:gd name="T31" fmla="*/ 39 h 64"/>
                <a:gd name="T32" fmla="*/ 24 w 56"/>
                <a:gd name="T33" fmla="*/ 54 h 64"/>
                <a:gd name="T34" fmla="*/ 21 w 56"/>
                <a:gd name="T35" fmla="*/ 52 h 64"/>
                <a:gd name="T36" fmla="*/ 19 w 56"/>
                <a:gd name="T37" fmla="*/ 49 h 64"/>
                <a:gd name="T38" fmla="*/ 19 w 56"/>
                <a:gd name="T39" fmla="*/ 41 h 64"/>
                <a:gd name="T40" fmla="*/ 21 w 56"/>
                <a:gd name="T41" fmla="*/ 31 h 64"/>
                <a:gd name="T42" fmla="*/ 24 w 56"/>
                <a:gd name="T43" fmla="*/ 21 h 64"/>
                <a:gd name="T44" fmla="*/ 24 w 56"/>
                <a:gd name="T45" fmla="*/ 16 h 64"/>
                <a:gd name="T46" fmla="*/ 29 w 56"/>
                <a:gd name="T47" fmla="*/ 13 h 64"/>
                <a:gd name="T48" fmla="*/ 34 w 56"/>
                <a:gd name="T49" fmla="*/ 11 h 64"/>
                <a:gd name="T50" fmla="*/ 37 w 56"/>
                <a:gd name="T51" fmla="*/ 13 h 64"/>
                <a:gd name="T52" fmla="*/ 40 w 56"/>
                <a:gd name="T53" fmla="*/ 16 h 64"/>
                <a:gd name="T54" fmla="*/ 40 w 56"/>
                <a:gd name="T55" fmla="*/ 21 h 64"/>
                <a:gd name="T56" fmla="*/ 37 w 56"/>
                <a:gd name="T57" fmla="*/ 31 h 64"/>
                <a:gd name="T58" fmla="*/ 34 w 56"/>
                <a:gd name="T59" fmla="*/ 41 h 64"/>
                <a:gd name="T60" fmla="*/ 32 w 56"/>
                <a:gd name="T61" fmla="*/ 49 h 64"/>
                <a:gd name="T62" fmla="*/ 29 w 56"/>
                <a:gd name="T63" fmla="*/ 52 h 64"/>
                <a:gd name="T64" fmla="*/ 24 w 56"/>
                <a:gd name="T65" fmla="*/ 54 h 6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6"/>
                <a:gd name="T100" fmla="*/ 0 h 64"/>
                <a:gd name="T101" fmla="*/ 56 w 56"/>
                <a:gd name="T102" fmla="*/ 64 h 6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6" h="64">
                  <a:moveTo>
                    <a:pt x="56" y="31"/>
                  </a:moveTo>
                  <a:lnTo>
                    <a:pt x="56" y="26"/>
                  </a:lnTo>
                  <a:lnTo>
                    <a:pt x="56" y="18"/>
                  </a:lnTo>
                  <a:lnTo>
                    <a:pt x="56" y="13"/>
                  </a:lnTo>
                  <a:lnTo>
                    <a:pt x="56" y="11"/>
                  </a:lnTo>
                  <a:lnTo>
                    <a:pt x="53" y="5"/>
                  </a:lnTo>
                  <a:lnTo>
                    <a:pt x="50" y="3"/>
                  </a:lnTo>
                  <a:lnTo>
                    <a:pt x="42" y="0"/>
                  </a:lnTo>
                  <a:lnTo>
                    <a:pt x="34" y="0"/>
                  </a:lnTo>
                  <a:lnTo>
                    <a:pt x="26" y="0"/>
                  </a:lnTo>
                  <a:lnTo>
                    <a:pt x="21" y="3"/>
                  </a:lnTo>
                  <a:lnTo>
                    <a:pt x="16" y="5"/>
                  </a:lnTo>
                  <a:lnTo>
                    <a:pt x="11" y="11"/>
                  </a:lnTo>
                  <a:lnTo>
                    <a:pt x="8" y="13"/>
                  </a:lnTo>
                  <a:lnTo>
                    <a:pt x="5" y="18"/>
                  </a:lnTo>
                  <a:lnTo>
                    <a:pt x="5" y="26"/>
                  </a:lnTo>
                  <a:lnTo>
                    <a:pt x="3" y="31"/>
                  </a:lnTo>
                  <a:lnTo>
                    <a:pt x="3" y="39"/>
                  </a:lnTo>
                  <a:lnTo>
                    <a:pt x="0" y="44"/>
                  </a:lnTo>
                  <a:lnTo>
                    <a:pt x="0" y="52"/>
                  </a:lnTo>
                  <a:lnTo>
                    <a:pt x="3" y="54"/>
                  </a:lnTo>
                  <a:lnTo>
                    <a:pt x="5" y="59"/>
                  </a:lnTo>
                  <a:lnTo>
                    <a:pt x="8" y="62"/>
                  </a:lnTo>
                  <a:lnTo>
                    <a:pt x="13" y="64"/>
                  </a:lnTo>
                  <a:lnTo>
                    <a:pt x="21" y="64"/>
                  </a:lnTo>
                  <a:lnTo>
                    <a:pt x="29" y="64"/>
                  </a:lnTo>
                  <a:lnTo>
                    <a:pt x="37" y="62"/>
                  </a:lnTo>
                  <a:lnTo>
                    <a:pt x="40" y="59"/>
                  </a:lnTo>
                  <a:lnTo>
                    <a:pt x="45" y="54"/>
                  </a:lnTo>
                  <a:lnTo>
                    <a:pt x="48" y="52"/>
                  </a:lnTo>
                  <a:lnTo>
                    <a:pt x="50" y="44"/>
                  </a:lnTo>
                  <a:lnTo>
                    <a:pt x="53" y="39"/>
                  </a:lnTo>
                  <a:lnTo>
                    <a:pt x="56" y="31"/>
                  </a:lnTo>
                  <a:close/>
                  <a:moveTo>
                    <a:pt x="24" y="54"/>
                  </a:moveTo>
                  <a:lnTo>
                    <a:pt x="21" y="54"/>
                  </a:lnTo>
                  <a:lnTo>
                    <a:pt x="21" y="52"/>
                  </a:lnTo>
                  <a:lnTo>
                    <a:pt x="19" y="52"/>
                  </a:lnTo>
                  <a:lnTo>
                    <a:pt x="19" y="49"/>
                  </a:lnTo>
                  <a:lnTo>
                    <a:pt x="19" y="46"/>
                  </a:lnTo>
                  <a:lnTo>
                    <a:pt x="19" y="41"/>
                  </a:lnTo>
                  <a:lnTo>
                    <a:pt x="19" y="36"/>
                  </a:lnTo>
                  <a:lnTo>
                    <a:pt x="21" y="31"/>
                  </a:lnTo>
                  <a:lnTo>
                    <a:pt x="21" y="26"/>
                  </a:lnTo>
                  <a:lnTo>
                    <a:pt x="24" y="21"/>
                  </a:lnTo>
                  <a:lnTo>
                    <a:pt x="24" y="18"/>
                  </a:lnTo>
                  <a:lnTo>
                    <a:pt x="24" y="16"/>
                  </a:lnTo>
                  <a:lnTo>
                    <a:pt x="26" y="13"/>
                  </a:lnTo>
                  <a:lnTo>
                    <a:pt x="29" y="13"/>
                  </a:lnTo>
                  <a:lnTo>
                    <a:pt x="32" y="11"/>
                  </a:lnTo>
                  <a:lnTo>
                    <a:pt x="34" y="11"/>
                  </a:lnTo>
                  <a:lnTo>
                    <a:pt x="37" y="13"/>
                  </a:lnTo>
                  <a:lnTo>
                    <a:pt x="40" y="13"/>
                  </a:lnTo>
                  <a:lnTo>
                    <a:pt x="40" y="16"/>
                  </a:lnTo>
                  <a:lnTo>
                    <a:pt x="40" y="18"/>
                  </a:lnTo>
                  <a:lnTo>
                    <a:pt x="40" y="21"/>
                  </a:lnTo>
                  <a:lnTo>
                    <a:pt x="37" y="26"/>
                  </a:lnTo>
                  <a:lnTo>
                    <a:pt x="37" y="31"/>
                  </a:lnTo>
                  <a:lnTo>
                    <a:pt x="34" y="36"/>
                  </a:lnTo>
                  <a:lnTo>
                    <a:pt x="34" y="41"/>
                  </a:lnTo>
                  <a:lnTo>
                    <a:pt x="32" y="46"/>
                  </a:lnTo>
                  <a:lnTo>
                    <a:pt x="32" y="49"/>
                  </a:lnTo>
                  <a:lnTo>
                    <a:pt x="29" y="52"/>
                  </a:lnTo>
                  <a:lnTo>
                    <a:pt x="26" y="54"/>
                  </a:lnTo>
                  <a:lnTo>
                    <a:pt x="24" y="54"/>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57" name="Freeform 7"/>
            <p:cNvSpPr>
              <a:spLocks noChangeAspect="1" noEditPoints="1"/>
            </p:cNvSpPr>
            <p:nvPr/>
          </p:nvSpPr>
          <p:spPr bwMode="auto">
            <a:xfrm>
              <a:off x="1772" y="1230"/>
              <a:ext cx="66" cy="88"/>
            </a:xfrm>
            <a:custGeom>
              <a:avLst/>
              <a:gdLst>
                <a:gd name="T0" fmla="*/ 11 w 66"/>
                <a:gd name="T1" fmla="*/ 21 h 88"/>
                <a:gd name="T2" fmla="*/ 19 w 66"/>
                <a:gd name="T3" fmla="*/ 5 h 88"/>
                <a:gd name="T4" fmla="*/ 34 w 66"/>
                <a:gd name="T5" fmla="*/ 0 h 88"/>
                <a:gd name="T6" fmla="*/ 40 w 66"/>
                <a:gd name="T7" fmla="*/ 0 h 88"/>
                <a:gd name="T8" fmla="*/ 45 w 66"/>
                <a:gd name="T9" fmla="*/ 5 h 88"/>
                <a:gd name="T10" fmla="*/ 45 w 66"/>
                <a:gd name="T11" fmla="*/ 8 h 88"/>
                <a:gd name="T12" fmla="*/ 48 w 66"/>
                <a:gd name="T13" fmla="*/ 8 h 88"/>
                <a:gd name="T14" fmla="*/ 48 w 66"/>
                <a:gd name="T15" fmla="*/ 8 h 88"/>
                <a:gd name="T16" fmla="*/ 48 w 66"/>
                <a:gd name="T17" fmla="*/ 8 h 88"/>
                <a:gd name="T18" fmla="*/ 48 w 66"/>
                <a:gd name="T19" fmla="*/ 3 h 88"/>
                <a:gd name="T20" fmla="*/ 48 w 66"/>
                <a:gd name="T21" fmla="*/ 0 h 88"/>
                <a:gd name="T22" fmla="*/ 53 w 66"/>
                <a:gd name="T23" fmla="*/ 0 h 88"/>
                <a:gd name="T24" fmla="*/ 64 w 66"/>
                <a:gd name="T25" fmla="*/ 0 h 88"/>
                <a:gd name="T26" fmla="*/ 64 w 66"/>
                <a:gd name="T27" fmla="*/ 5 h 88"/>
                <a:gd name="T28" fmla="*/ 58 w 66"/>
                <a:gd name="T29" fmla="*/ 34 h 88"/>
                <a:gd name="T30" fmla="*/ 50 w 66"/>
                <a:gd name="T31" fmla="*/ 62 h 88"/>
                <a:gd name="T32" fmla="*/ 50 w 66"/>
                <a:gd name="T33" fmla="*/ 72 h 88"/>
                <a:gd name="T34" fmla="*/ 42 w 66"/>
                <a:gd name="T35" fmla="*/ 82 h 88"/>
                <a:gd name="T36" fmla="*/ 21 w 66"/>
                <a:gd name="T37" fmla="*/ 88 h 88"/>
                <a:gd name="T38" fmla="*/ 8 w 66"/>
                <a:gd name="T39" fmla="*/ 85 h 88"/>
                <a:gd name="T40" fmla="*/ 0 w 66"/>
                <a:gd name="T41" fmla="*/ 77 h 88"/>
                <a:gd name="T42" fmla="*/ 3 w 66"/>
                <a:gd name="T43" fmla="*/ 70 h 88"/>
                <a:gd name="T44" fmla="*/ 11 w 66"/>
                <a:gd name="T45" fmla="*/ 70 h 88"/>
                <a:gd name="T46" fmla="*/ 19 w 66"/>
                <a:gd name="T47" fmla="*/ 70 h 88"/>
                <a:gd name="T48" fmla="*/ 19 w 66"/>
                <a:gd name="T49" fmla="*/ 70 h 88"/>
                <a:gd name="T50" fmla="*/ 19 w 66"/>
                <a:gd name="T51" fmla="*/ 72 h 88"/>
                <a:gd name="T52" fmla="*/ 19 w 66"/>
                <a:gd name="T53" fmla="*/ 75 h 88"/>
                <a:gd name="T54" fmla="*/ 21 w 66"/>
                <a:gd name="T55" fmla="*/ 77 h 88"/>
                <a:gd name="T56" fmla="*/ 21 w 66"/>
                <a:gd name="T57" fmla="*/ 77 h 88"/>
                <a:gd name="T58" fmla="*/ 27 w 66"/>
                <a:gd name="T59" fmla="*/ 77 h 88"/>
                <a:gd name="T60" fmla="*/ 29 w 66"/>
                <a:gd name="T61" fmla="*/ 75 h 88"/>
                <a:gd name="T62" fmla="*/ 32 w 66"/>
                <a:gd name="T63" fmla="*/ 70 h 88"/>
                <a:gd name="T64" fmla="*/ 34 w 66"/>
                <a:gd name="T65" fmla="*/ 64 h 88"/>
                <a:gd name="T66" fmla="*/ 34 w 66"/>
                <a:gd name="T67" fmla="*/ 59 h 88"/>
                <a:gd name="T68" fmla="*/ 34 w 66"/>
                <a:gd name="T69" fmla="*/ 54 h 88"/>
                <a:gd name="T70" fmla="*/ 34 w 66"/>
                <a:gd name="T71" fmla="*/ 54 h 88"/>
                <a:gd name="T72" fmla="*/ 34 w 66"/>
                <a:gd name="T73" fmla="*/ 54 h 88"/>
                <a:gd name="T74" fmla="*/ 34 w 66"/>
                <a:gd name="T75" fmla="*/ 57 h 88"/>
                <a:gd name="T76" fmla="*/ 29 w 66"/>
                <a:gd name="T77" fmla="*/ 59 h 88"/>
                <a:gd name="T78" fmla="*/ 21 w 66"/>
                <a:gd name="T79" fmla="*/ 62 h 88"/>
                <a:gd name="T80" fmla="*/ 11 w 66"/>
                <a:gd name="T81" fmla="*/ 59 h 88"/>
                <a:gd name="T82" fmla="*/ 5 w 66"/>
                <a:gd name="T83" fmla="*/ 46 h 88"/>
                <a:gd name="T84" fmla="*/ 8 w 66"/>
                <a:gd name="T85" fmla="*/ 31 h 88"/>
                <a:gd name="T86" fmla="*/ 37 w 66"/>
                <a:gd name="T87" fmla="*/ 41 h 88"/>
                <a:gd name="T88" fmla="*/ 34 w 66"/>
                <a:gd name="T89" fmla="*/ 49 h 88"/>
                <a:gd name="T90" fmla="*/ 29 w 66"/>
                <a:gd name="T91" fmla="*/ 52 h 88"/>
                <a:gd name="T92" fmla="*/ 24 w 66"/>
                <a:gd name="T93" fmla="*/ 46 h 88"/>
                <a:gd name="T94" fmla="*/ 24 w 66"/>
                <a:gd name="T95" fmla="*/ 39 h 88"/>
                <a:gd name="T96" fmla="*/ 27 w 66"/>
                <a:gd name="T97" fmla="*/ 29 h 88"/>
                <a:gd name="T98" fmla="*/ 32 w 66"/>
                <a:gd name="T99" fmla="*/ 16 h 88"/>
                <a:gd name="T100" fmla="*/ 34 w 66"/>
                <a:gd name="T101" fmla="*/ 11 h 88"/>
                <a:gd name="T102" fmla="*/ 42 w 66"/>
                <a:gd name="T103" fmla="*/ 13 h 88"/>
                <a:gd name="T104" fmla="*/ 42 w 66"/>
                <a:gd name="T105" fmla="*/ 18 h 88"/>
                <a:gd name="T106" fmla="*/ 40 w 66"/>
                <a:gd name="T107" fmla="*/ 31 h 8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6"/>
                <a:gd name="T163" fmla="*/ 0 h 88"/>
                <a:gd name="T164" fmla="*/ 66 w 66"/>
                <a:gd name="T165" fmla="*/ 88 h 8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6" h="88">
                  <a:moveTo>
                    <a:pt x="8" y="31"/>
                  </a:moveTo>
                  <a:lnTo>
                    <a:pt x="11" y="26"/>
                  </a:lnTo>
                  <a:lnTo>
                    <a:pt x="11" y="21"/>
                  </a:lnTo>
                  <a:lnTo>
                    <a:pt x="13" y="16"/>
                  </a:lnTo>
                  <a:lnTo>
                    <a:pt x="16" y="11"/>
                  </a:lnTo>
                  <a:lnTo>
                    <a:pt x="19" y="5"/>
                  </a:lnTo>
                  <a:lnTo>
                    <a:pt x="21" y="3"/>
                  </a:lnTo>
                  <a:lnTo>
                    <a:pt x="27" y="0"/>
                  </a:lnTo>
                  <a:lnTo>
                    <a:pt x="34" y="0"/>
                  </a:lnTo>
                  <a:lnTo>
                    <a:pt x="37" y="0"/>
                  </a:lnTo>
                  <a:lnTo>
                    <a:pt x="40" y="0"/>
                  </a:lnTo>
                  <a:lnTo>
                    <a:pt x="42" y="3"/>
                  </a:lnTo>
                  <a:lnTo>
                    <a:pt x="45" y="5"/>
                  </a:lnTo>
                  <a:lnTo>
                    <a:pt x="45" y="8"/>
                  </a:lnTo>
                  <a:lnTo>
                    <a:pt x="48" y="8"/>
                  </a:lnTo>
                  <a:lnTo>
                    <a:pt x="48" y="5"/>
                  </a:lnTo>
                  <a:lnTo>
                    <a:pt x="48" y="3"/>
                  </a:lnTo>
                  <a:lnTo>
                    <a:pt x="48" y="0"/>
                  </a:lnTo>
                  <a:lnTo>
                    <a:pt x="50" y="0"/>
                  </a:lnTo>
                  <a:lnTo>
                    <a:pt x="53" y="0"/>
                  </a:lnTo>
                  <a:lnTo>
                    <a:pt x="56" y="0"/>
                  </a:lnTo>
                  <a:lnTo>
                    <a:pt x="61" y="0"/>
                  </a:lnTo>
                  <a:lnTo>
                    <a:pt x="64" y="0"/>
                  </a:lnTo>
                  <a:lnTo>
                    <a:pt x="66" y="0"/>
                  </a:lnTo>
                  <a:lnTo>
                    <a:pt x="64" y="5"/>
                  </a:lnTo>
                  <a:lnTo>
                    <a:pt x="64" y="11"/>
                  </a:lnTo>
                  <a:lnTo>
                    <a:pt x="61" y="21"/>
                  </a:lnTo>
                  <a:lnTo>
                    <a:pt x="58" y="34"/>
                  </a:lnTo>
                  <a:lnTo>
                    <a:pt x="56" y="46"/>
                  </a:lnTo>
                  <a:lnTo>
                    <a:pt x="53" y="57"/>
                  </a:lnTo>
                  <a:lnTo>
                    <a:pt x="50" y="62"/>
                  </a:lnTo>
                  <a:lnTo>
                    <a:pt x="50" y="67"/>
                  </a:lnTo>
                  <a:lnTo>
                    <a:pt x="50" y="72"/>
                  </a:lnTo>
                  <a:lnTo>
                    <a:pt x="48" y="75"/>
                  </a:lnTo>
                  <a:lnTo>
                    <a:pt x="45" y="77"/>
                  </a:lnTo>
                  <a:lnTo>
                    <a:pt x="42" y="82"/>
                  </a:lnTo>
                  <a:lnTo>
                    <a:pt x="37" y="85"/>
                  </a:lnTo>
                  <a:lnTo>
                    <a:pt x="29" y="85"/>
                  </a:lnTo>
                  <a:lnTo>
                    <a:pt x="21" y="88"/>
                  </a:lnTo>
                  <a:lnTo>
                    <a:pt x="16" y="88"/>
                  </a:lnTo>
                  <a:lnTo>
                    <a:pt x="13" y="85"/>
                  </a:lnTo>
                  <a:lnTo>
                    <a:pt x="8" y="85"/>
                  </a:lnTo>
                  <a:lnTo>
                    <a:pt x="5" y="82"/>
                  </a:lnTo>
                  <a:lnTo>
                    <a:pt x="3" y="80"/>
                  </a:lnTo>
                  <a:lnTo>
                    <a:pt x="0" y="77"/>
                  </a:lnTo>
                  <a:lnTo>
                    <a:pt x="0" y="75"/>
                  </a:lnTo>
                  <a:lnTo>
                    <a:pt x="0" y="70"/>
                  </a:lnTo>
                  <a:lnTo>
                    <a:pt x="3" y="70"/>
                  </a:lnTo>
                  <a:lnTo>
                    <a:pt x="5" y="70"/>
                  </a:lnTo>
                  <a:lnTo>
                    <a:pt x="11" y="70"/>
                  </a:lnTo>
                  <a:lnTo>
                    <a:pt x="13" y="70"/>
                  </a:lnTo>
                  <a:lnTo>
                    <a:pt x="16" y="70"/>
                  </a:lnTo>
                  <a:lnTo>
                    <a:pt x="19" y="70"/>
                  </a:lnTo>
                  <a:lnTo>
                    <a:pt x="19" y="72"/>
                  </a:lnTo>
                  <a:lnTo>
                    <a:pt x="19" y="75"/>
                  </a:lnTo>
                  <a:lnTo>
                    <a:pt x="21" y="77"/>
                  </a:lnTo>
                  <a:lnTo>
                    <a:pt x="24" y="77"/>
                  </a:lnTo>
                  <a:lnTo>
                    <a:pt x="27" y="77"/>
                  </a:lnTo>
                  <a:lnTo>
                    <a:pt x="29" y="75"/>
                  </a:lnTo>
                  <a:lnTo>
                    <a:pt x="32" y="72"/>
                  </a:lnTo>
                  <a:lnTo>
                    <a:pt x="32" y="70"/>
                  </a:lnTo>
                  <a:lnTo>
                    <a:pt x="32" y="67"/>
                  </a:lnTo>
                  <a:lnTo>
                    <a:pt x="34" y="64"/>
                  </a:lnTo>
                  <a:lnTo>
                    <a:pt x="34" y="62"/>
                  </a:lnTo>
                  <a:lnTo>
                    <a:pt x="34" y="59"/>
                  </a:lnTo>
                  <a:lnTo>
                    <a:pt x="34" y="57"/>
                  </a:lnTo>
                  <a:lnTo>
                    <a:pt x="34" y="54"/>
                  </a:lnTo>
                  <a:lnTo>
                    <a:pt x="34" y="57"/>
                  </a:lnTo>
                  <a:lnTo>
                    <a:pt x="32" y="59"/>
                  </a:lnTo>
                  <a:lnTo>
                    <a:pt x="29" y="59"/>
                  </a:lnTo>
                  <a:lnTo>
                    <a:pt x="27" y="62"/>
                  </a:lnTo>
                  <a:lnTo>
                    <a:pt x="24" y="62"/>
                  </a:lnTo>
                  <a:lnTo>
                    <a:pt x="21" y="62"/>
                  </a:lnTo>
                  <a:lnTo>
                    <a:pt x="13" y="62"/>
                  </a:lnTo>
                  <a:lnTo>
                    <a:pt x="11" y="59"/>
                  </a:lnTo>
                  <a:lnTo>
                    <a:pt x="8" y="57"/>
                  </a:lnTo>
                  <a:lnTo>
                    <a:pt x="5" y="52"/>
                  </a:lnTo>
                  <a:lnTo>
                    <a:pt x="5" y="46"/>
                  </a:lnTo>
                  <a:lnTo>
                    <a:pt x="5" y="41"/>
                  </a:lnTo>
                  <a:lnTo>
                    <a:pt x="8" y="36"/>
                  </a:lnTo>
                  <a:lnTo>
                    <a:pt x="8" y="31"/>
                  </a:lnTo>
                  <a:close/>
                  <a:moveTo>
                    <a:pt x="40" y="31"/>
                  </a:moveTo>
                  <a:lnTo>
                    <a:pt x="40" y="36"/>
                  </a:lnTo>
                  <a:lnTo>
                    <a:pt x="37" y="41"/>
                  </a:lnTo>
                  <a:lnTo>
                    <a:pt x="37" y="44"/>
                  </a:lnTo>
                  <a:lnTo>
                    <a:pt x="37" y="46"/>
                  </a:lnTo>
                  <a:lnTo>
                    <a:pt x="34" y="49"/>
                  </a:lnTo>
                  <a:lnTo>
                    <a:pt x="32" y="52"/>
                  </a:lnTo>
                  <a:lnTo>
                    <a:pt x="29" y="52"/>
                  </a:lnTo>
                  <a:lnTo>
                    <a:pt x="27" y="52"/>
                  </a:lnTo>
                  <a:lnTo>
                    <a:pt x="24" y="49"/>
                  </a:lnTo>
                  <a:lnTo>
                    <a:pt x="24" y="46"/>
                  </a:lnTo>
                  <a:lnTo>
                    <a:pt x="24" y="44"/>
                  </a:lnTo>
                  <a:lnTo>
                    <a:pt x="24" y="41"/>
                  </a:lnTo>
                  <a:lnTo>
                    <a:pt x="24" y="39"/>
                  </a:lnTo>
                  <a:lnTo>
                    <a:pt x="24" y="36"/>
                  </a:lnTo>
                  <a:lnTo>
                    <a:pt x="24" y="34"/>
                  </a:lnTo>
                  <a:lnTo>
                    <a:pt x="27" y="29"/>
                  </a:lnTo>
                  <a:lnTo>
                    <a:pt x="29" y="23"/>
                  </a:lnTo>
                  <a:lnTo>
                    <a:pt x="29" y="18"/>
                  </a:lnTo>
                  <a:lnTo>
                    <a:pt x="32" y="16"/>
                  </a:lnTo>
                  <a:lnTo>
                    <a:pt x="32" y="13"/>
                  </a:lnTo>
                  <a:lnTo>
                    <a:pt x="34" y="13"/>
                  </a:lnTo>
                  <a:lnTo>
                    <a:pt x="34" y="11"/>
                  </a:lnTo>
                  <a:lnTo>
                    <a:pt x="37" y="11"/>
                  </a:lnTo>
                  <a:lnTo>
                    <a:pt x="40" y="11"/>
                  </a:lnTo>
                  <a:lnTo>
                    <a:pt x="42" y="13"/>
                  </a:lnTo>
                  <a:lnTo>
                    <a:pt x="42" y="16"/>
                  </a:lnTo>
                  <a:lnTo>
                    <a:pt x="42" y="18"/>
                  </a:lnTo>
                  <a:lnTo>
                    <a:pt x="42" y="23"/>
                  </a:lnTo>
                  <a:lnTo>
                    <a:pt x="42" y="29"/>
                  </a:lnTo>
                  <a:lnTo>
                    <a:pt x="40" y="31"/>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58" name="Freeform 8"/>
            <p:cNvSpPr>
              <a:spLocks noChangeAspect="1" noEditPoints="1"/>
            </p:cNvSpPr>
            <p:nvPr/>
          </p:nvSpPr>
          <p:spPr bwMode="auto">
            <a:xfrm>
              <a:off x="1621" y="1230"/>
              <a:ext cx="64" cy="88"/>
            </a:xfrm>
            <a:custGeom>
              <a:avLst/>
              <a:gdLst>
                <a:gd name="T0" fmla="*/ 11 w 64"/>
                <a:gd name="T1" fmla="*/ 21 h 88"/>
                <a:gd name="T2" fmla="*/ 19 w 64"/>
                <a:gd name="T3" fmla="*/ 5 h 88"/>
                <a:gd name="T4" fmla="*/ 32 w 64"/>
                <a:gd name="T5" fmla="*/ 0 h 88"/>
                <a:gd name="T6" fmla="*/ 40 w 64"/>
                <a:gd name="T7" fmla="*/ 0 h 88"/>
                <a:gd name="T8" fmla="*/ 45 w 64"/>
                <a:gd name="T9" fmla="*/ 5 h 88"/>
                <a:gd name="T10" fmla="*/ 45 w 64"/>
                <a:gd name="T11" fmla="*/ 8 h 88"/>
                <a:gd name="T12" fmla="*/ 45 w 64"/>
                <a:gd name="T13" fmla="*/ 8 h 88"/>
                <a:gd name="T14" fmla="*/ 45 w 64"/>
                <a:gd name="T15" fmla="*/ 8 h 88"/>
                <a:gd name="T16" fmla="*/ 48 w 64"/>
                <a:gd name="T17" fmla="*/ 5 h 88"/>
                <a:gd name="T18" fmla="*/ 48 w 64"/>
                <a:gd name="T19" fmla="*/ 3 h 88"/>
                <a:gd name="T20" fmla="*/ 51 w 64"/>
                <a:gd name="T21" fmla="*/ 0 h 88"/>
                <a:gd name="T22" fmla="*/ 58 w 64"/>
                <a:gd name="T23" fmla="*/ 0 h 88"/>
                <a:gd name="T24" fmla="*/ 64 w 64"/>
                <a:gd name="T25" fmla="*/ 0 h 88"/>
                <a:gd name="T26" fmla="*/ 61 w 64"/>
                <a:gd name="T27" fmla="*/ 21 h 88"/>
                <a:gd name="T28" fmla="*/ 53 w 64"/>
                <a:gd name="T29" fmla="*/ 57 h 88"/>
                <a:gd name="T30" fmla="*/ 51 w 64"/>
                <a:gd name="T31" fmla="*/ 67 h 88"/>
                <a:gd name="T32" fmla="*/ 45 w 64"/>
                <a:gd name="T33" fmla="*/ 77 h 88"/>
                <a:gd name="T34" fmla="*/ 29 w 64"/>
                <a:gd name="T35" fmla="*/ 85 h 88"/>
                <a:gd name="T36" fmla="*/ 11 w 64"/>
                <a:gd name="T37" fmla="*/ 85 h 88"/>
                <a:gd name="T38" fmla="*/ 3 w 64"/>
                <a:gd name="T39" fmla="*/ 80 h 88"/>
                <a:gd name="T40" fmla="*/ 0 w 64"/>
                <a:gd name="T41" fmla="*/ 70 h 88"/>
                <a:gd name="T42" fmla="*/ 6 w 64"/>
                <a:gd name="T43" fmla="*/ 70 h 88"/>
                <a:gd name="T44" fmla="*/ 16 w 64"/>
                <a:gd name="T45" fmla="*/ 70 h 88"/>
                <a:gd name="T46" fmla="*/ 19 w 64"/>
                <a:gd name="T47" fmla="*/ 70 h 88"/>
                <a:gd name="T48" fmla="*/ 16 w 64"/>
                <a:gd name="T49" fmla="*/ 72 h 88"/>
                <a:gd name="T50" fmla="*/ 19 w 64"/>
                <a:gd name="T51" fmla="*/ 75 h 88"/>
                <a:gd name="T52" fmla="*/ 19 w 64"/>
                <a:gd name="T53" fmla="*/ 75 h 88"/>
                <a:gd name="T54" fmla="*/ 21 w 64"/>
                <a:gd name="T55" fmla="*/ 77 h 88"/>
                <a:gd name="T56" fmla="*/ 24 w 64"/>
                <a:gd name="T57" fmla="*/ 77 h 88"/>
                <a:gd name="T58" fmla="*/ 27 w 64"/>
                <a:gd name="T59" fmla="*/ 75 h 88"/>
                <a:gd name="T60" fmla="*/ 32 w 64"/>
                <a:gd name="T61" fmla="*/ 72 h 88"/>
                <a:gd name="T62" fmla="*/ 32 w 64"/>
                <a:gd name="T63" fmla="*/ 67 h 88"/>
                <a:gd name="T64" fmla="*/ 35 w 64"/>
                <a:gd name="T65" fmla="*/ 62 h 88"/>
                <a:gd name="T66" fmla="*/ 35 w 64"/>
                <a:gd name="T67" fmla="*/ 57 h 88"/>
                <a:gd name="T68" fmla="*/ 35 w 64"/>
                <a:gd name="T69" fmla="*/ 54 h 88"/>
                <a:gd name="T70" fmla="*/ 35 w 64"/>
                <a:gd name="T71" fmla="*/ 54 h 88"/>
                <a:gd name="T72" fmla="*/ 32 w 64"/>
                <a:gd name="T73" fmla="*/ 59 h 88"/>
                <a:gd name="T74" fmla="*/ 27 w 64"/>
                <a:gd name="T75" fmla="*/ 62 h 88"/>
                <a:gd name="T76" fmla="*/ 19 w 64"/>
                <a:gd name="T77" fmla="*/ 62 h 88"/>
                <a:gd name="T78" fmla="*/ 6 w 64"/>
                <a:gd name="T79" fmla="*/ 57 h 88"/>
                <a:gd name="T80" fmla="*/ 6 w 64"/>
                <a:gd name="T81" fmla="*/ 41 h 88"/>
                <a:gd name="T82" fmla="*/ 40 w 64"/>
                <a:gd name="T83" fmla="*/ 31 h 88"/>
                <a:gd name="T84" fmla="*/ 37 w 64"/>
                <a:gd name="T85" fmla="*/ 44 h 88"/>
                <a:gd name="T86" fmla="*/ 32 w 64"/>
                <a:gd name="T87" fmla="*/ 52 h 88"/>
                <a:gd name="T88" fmla="*/ 27 w 64"/>
                <a:gd name="T89" fmla="*/ 52 h 88"/>
                <a:gd name="T90" fmla="*/ 21 w 64"/>
                <a:gd name="T91" fmla="*/ 44 h 88"/>
                <a:gd name="T92" fmla="*/ 24 w 64"/>
                <a:gd name="T93" fmla="*/ 36 h 88"/>
                <a:gd name="T94" fmla="*/ 27 w 64"/>
                <a:gd name="T95" fmla="*/ 23 h 88"/>
                <a:gd name="T96" fmla="*/ 32 w 64"/>
                <a:gd name="T97" fmla="*/ 13 h 88"/>
                <a:gd name="T98" fmla="*/ 37 w 64"/>
                <a:gd name="T99" fmla="*/ 11 h 88"/>
                <a:gd name="T100" fmla="*/ 43 w 64"/>
                <a:gd name="T101" fmla="*/ 13 h 88"/>
                <a:gd name="T102" fmla="*/ 43 w 64"/>
                <a:gd name="T103" fmla="*/ 23 h 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4"/>
                <a:gd name="T157" fmla="*/ 0 h 88"/>
                <a:gd name="T158" fmla="*/ 64 w 64"/>
                <a:gd name="T159" fmla="*/ 88 h 8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4" h="88">
                  <a:moveTo>
                    <a:pt x="8" y="31"/>
                  </a:moveTo>
                  <a:lnTo>
                    <a:pt x="8" y="26"/>
                  </a:lnTo>
                  <a:lnTo>
                    <a:pt x="11" y="21"/>
                  </a:lnTo>
                  <a:lnTo>
                    <a:pt x="11" y="16"/>
                  </a:lnTo>
                  <a:lnTo>
                    <a:pt x="13" y="11"/>
                  </a:lnTo>
                  <a:lnTo>
                    <a:pt x="19" y="5"/>
                  </a:lnTo>
                  <a:lnTo>
                    <a:pt x="21" y="3"/>
                  </a:lnTo>
                  <a:lnTo>
                    <a:pt x="27" y="0"/>
                  </a:lnTo>
                  <a:lnTo>
                    <a:pt x="32" y="0"/>
                  </a:lnTo>
                  <a:lnTo>
                    <a:pt x="35" y="0"/>
                  </a:lnTo>
                  <a:lnTo>
                    <a:pt x="37" y="0"/>
                  </a:lnTo>
                  <a:lnTo>
                    <a:pt x="40" y="0"/>
                  </a:lnTo>
                  <a:lnTo>
                    <a:pt x="40" y="3"/>
                  </a:lnTo>
                  <a:lnTo>
                    <a:pt x="43" y="3"/>
                  </a:lnTo>
                  <a:lnTo>
                    <a:pt x="45" y="5"/>
                  </a:lnTo>
                  <a:lnTo>
                    <a:pt x="45" y="8"/>
                  </a:lnTo>
                  <a:lnTo>
                    <a:pt x="45" y="5"/>
                  </a:lnTo>
                  <a:lnTo>
                    <a:pt x="48" y="5"/>
                  </a:lnTo>
                  <a:lnTo>
                    <a:pt x="48" y="3"/>
                  </a:lnTo>
                  <a:lnTo>
                    <a:pt x="48" y="0"/>
                  </a:lnTo>
                  <a:lnTo>
                    <a:pt x="51" y="0"/>
                  </a:lnTo>
                  <a:lnTo>
                    <a:pt x="53" y="0"/>
                  </a:lnTo>
                  <a:lnTo>
                    <a:pt x="56" y="0"/>
                  </a:lnTo>
                  <a:lnTo>
                    <a:pt x="58" y="0"/>
                  </a:lnTo>
                  <a:lnTo>
                    <a:pt x="61" y="0"/>
                  </a:lnTo>
                  <a:lnTo>
                    <a:pt x="64" y="0"/>
                  </a:lnTo>
                  <a:lnTo>
                    <a:pt x="64" y="5"/>
                  </a:lnTo>
                  <a:lnTo>
                    <a:pt x="61" y="11"/>
                  </a:lnTo>
                  <a:lnTo>
                    <a:pt x="61" y="21"/>
                  </a:lnTo>
                  <a:lnTo>
                    <a:pt x="58" y="34"/>
                  </a:lnTo>
                  <a:lnTo>
                    <a:pt x="56" y="46"/>
                  </a:lnTo>
                  <a:lnTo>
                    <a:pt x="53" y="57"/>
                  </a:lnTo>
                  <a:lnTo>
                    <a:pt x="51" y="62"/>
                  </a:lnTo>
                  <a:lnTo>
                    <a:pt x="51" y="67"/>
                  </a:lnTo>
                  <a:lnTo>
                    <a:pt x="48" y="72"/>
                  </a:lnTo>
                  <a:lnTo>
                    <a:pt x="48" y="75"/>
                  </a:lnTo>
                  <a:lnTo>
                    <a:pt x="45" y="77"/>
                  </a:lnTo>
                  <a:lnTo>
                    <a:pt x="40" y="82"/>
                  </a:lnTo>
                  <a:lnTo>
                    <a:pt x="37" y="85"/>
                  </a:lnTo>
                  <a:lnTo>
                    <a:pt x="29" y="85"/>
                  </a:lnTo>
                  <a:lnTo>
                    <a:pt x="21" y="88"/>
                  </a:lnTo>
                  <a:lnTo>
                    <a:pt x="16" y="88"/>
                  </a:lnTo>
                  <a:lnTo>
                    <a:pt x="11" y="85"/>
                  </a:lnTo>
                  <a:lnTo>
                    <a:pt x="8" y="85"/>
                  </a:lnTo>
                  <a:lnTo>
                    <a:pt x="6" y="82"/>
                  </a:lnTo>
                  <a:lnTo>
                    <a:pt x="3" y="80"/>
                  </a:lnTo>
                  <a:lnTo>
                    <a:pt x="0" y="77"/>
                  </a:lnTo>
                  <a:lnTo>
                    <a:pt x="0" y="75"/>
                  </a:lnTo>
                  <a:lnTo>
                    <a:pt x="0" y="70"/>
                  </a:lnTo>
                  <a:lnTo>
                    <a:pt x="3" y="70"/>
                  </a:lnTo>
                  <a:lnTo>
                    <a:pt x="6" y="70"/>
                  </a:lnTo>
                  <a:lnTo>
                    <a:pt x="8" y="70"/>
                  </a:lnTo>
                  <a:lnTo>
                    <a:pt x="13" y="70"/>
                  </a:lnTo>
                  <a:lnTo>
                    <a:pt x="16" y="70"/>
                  </a:lnTo>
                  <a:lnTo>
                    <a:pt x="19" y="70"/>
                  </a:lnTo>
                  <a:lnTo>
                    <a:pt x="16" y="70"/>
                  </a:lnTo>
                  <a:lnTo>
                    <a:pt x="16" y="72"/>
                  </a:lnTo>
                  <a:lnTo>
                    <a:pt x="16" y="75"/>
                  </a:lnTo>
                  <a:lnTo>
                    <a:pt x="19" y="75"/>
                  </a:lnTo>
                  <a:lnTo>
                    <a:pt x="19" y="77"/>
                  </a:lnTo>
                  <a:lnTo>
                    <a:pt x="21" y="77"/>
                  </a:lnTo>
                  <a:lnTo>
                    <a:pt x="24" y="77"/>
                  </a:lnTo>
                  <a:lnTo>
                    <a:pt x="27" y="77"/>
                  </a:lnTo>
                  <a:lnTo>
                    <a:pt x="27" y="75"/>
                  </a:lnTo>
                  <a:lnTo>
                    <a:pt x="29" y="75"/>
                  </a:lnTo>
                  <a:lnTo>
                    <a:pt x="29" y="72"/>
                  </a:lnTo>
                  <a:lnTo>
                    <a:pt x="32" y="72"/>
                  </a:lnTo>
                  <a:lnTo>
                    <a:pt x="32" y="70"/>
                  </a:lnTo>
                  <a:lnTo>
                    <a:pt x="32" y="67"/>
                  </a:lnTo>
                  <a:lnTo>
                    <a:pt x="32" y="64"/>
                  </a:lnTo>
                  <a:lnTo>
                    <a:pt x="35" y="62"/>
                  </a:lnTo>
                  <a:lnTo>
                    <a:pt x="35" y="59"/>
                  </a:lnTo>
                  <a:lnTo>
                    <a:pt x="35" y="57"/>
                  </a:lnTo>
                  <a:lnTo>
                    <a:pt x="35" y="54"/>
                  </a:lnTo>
                  <a:lnTo>
                    <a:pt x="32" y="57"/>
                  </a:lnTo>
                  <a:lnTo>
                    <a:pt x="32" y="59"/>
                  </a:lnTo>
                  <a:lnTo>
                    <a:pt x="29" y="59"/>
                  </a:lnTo>
                  <a:lnTo>
                    <a:pt x="27" y="59"/>
                  </a:lnTo>
                  <a:lnTo>
                    <a:pt x="27" y="62"/>
                  </a:lnTo>
                  <a:lnTo>
                    <a:pt x="24" y="62"/>
                  </a:lnTo>
                  <a:lnTo>
                    <a:pt x="21" y="62"/>
                  </a:lnTo>
                  <a:lnTo>
                    <a:pt x="19" y="62"/>
                  </a:lnTo>
                  <a:lnTo>
                    <a:pt x="13" y="62"/>
                  </a:lnTo>
                  <a:lnTo>
                    <a:pt x="8" y="59"/>
                  </a:lnTo>
                  <a:lnTo>
                    <a:pt x="6" y="57"/>
                  </a:lnTo>
                  <a:lnTo>
                    <a:pt x="6" y="52"/>
                  </a:lnTo>
                  <a:lnTo>
                    <a:pt x="6" y="46"/>
                  </a:lnTo>
                  <a:lnTo>
                    <a:pt x="6" y="41"/>
                  </a:lnTo>
                  <a:lnTo>
                    <a:pt x="6" y="36"/>
                  </a:lnTo>
                  <a:lnTo>
                    <a:pt x="8" y="31"/>
                  </a:lnTo>
                  <a:close/>
                  <a:moveTo>
                    <a:pt x="40" y="31"/>
                  </a:moveTo>
                  <a:lnTo>
                    <a:pt x="40" y="36"/>
                  </a:lnTo>
                  <a:lnTo>
                    <a:pt x="37" y="41"/>
                  </a:lnTo>
                  <a:lnTo>
                    <a:pt x="37" y="44"/>
                  </a:lnTo>
                  <a:lnTo>
                    <a:pt x="35" y="46"/>
                  </a:lnTo>
                  <a:lnTo>
                    <a:pt x="35" y="49"/>
                  </a:lnTo>
                  <a:lnTo>
                    <a:pt x="32" y="52"/>
                  </a:lnTo>
                  <a:lnTo>
                    <a:pt x="29" y="52"/>
                  </a:lnTo>
                  <a:lnTo>
                    <a:pt x="27" y="52"/>
                  </a:lnTo>
                  <a:lnTo>
                    <a:pt x="24" y="49"/>
                  </a:lnTo>
                  <a:lnTo>
                    <a:pt x="24" y="46"/>
                  </a:lnTo>
                  <a:lnTo>
                    <a:pt x="21" y="44"/>
                  </a:lnTo>
                  <a:lnTo>
                    <a:pt x="21" y="41"/>
                  </a:lnTo>
                  <a:lnTo>
                    <a:pt x="24" y="39"/>
                  </a:lnTo>
                  <a:lnTo>
                    <a:pt x="24" y="36"/>
                  </a:lnTo>
                  <a:lnTo>
                    <a:pt x="24" y="34"/>
                  </a:lnTo>
                  <a:lnTo>
                    <a:pt x="27" y="29"/>
                  </a:lnTo>
                  <a:lnTo>
                    <a:pt x="27" y="23"/>
                  </a:lnTo>
                  <a:lnTo>
                    <a:pt x="29" y="18"/>
                  </a:lnTo>
                  <a:lnTo>
                    <a:pt x="29" y="16"/>
                  </a:lnTo>
                  <a:lnTo>
                    <a:pt x="32" y="13"/>
                  </a:lnTo>
                  <a:lnTo>
                    <a:pt x="35" y="11"/>
                  </a:lnTo>
                  <a:lnTo>
                    <a:pt x="37" y="11"/>
                  </a:lnTo>
                  <a:lnTo>
                    <a:pt x="40" y="11"/>
                  </a:lnTo>
                  <a:lnTo>
                    <a:pt x="40" y="13"/>
                  </a:lnTo>
                  <a:lnTo>
                    <a:pt x="43" y="13"/>
                  </a:lnTo>
                  <a:lnTo>
                    <a:pt x="43" y="16"/>
                  </a:lnTo>
                  <a:lnTo>
                    <a:pt x="43" y="18"/>
                  </a:lnTo>
                  <a:lnTo>
                    <a:pt x="43" y="23"/>
                  </a:lnTo>
                  <a:lnTo>
                    <a:pt x="40" y="29"/>
                  </a:lnTo>
                  <a:lnTo>
                    <a:pt x="40" y="31"/>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59" name="Freeform 9"/>
            <p:cNvSpPr>
              <a:spLocks noChangeAspect="1" noEditPoints="1"/>
            </p:cNvSpPr>
            <p:nvPr/>
          </p:nvSpPr>
          <p:spPr bwMode="auto">
            <a:xfrm>
              <a:off x="1505" y="1230"/>
              <a:ext cx="58" cy="64"/>
            </a:xfrm>
            <a:custGeom>
              <a:avLst/>
              <a:gdLst>
                <a:gd name="T0" fmla="*/ 5 w 58"/>
                <a:gd name="T1" fmla="*/ 34 h 64"/>
                <a:gd name="T2" fmla="*/ 21 w 58"/>
                <a:gd name="T3" fmla="*/ 26 h 64"/>
                <a:gd name="T4" fmla="*/ 37 w 58"/>
                <a:gd name="T5" fmla="*/ 23 h 64"/>
                <a:gd name="T6" fmla="*/ 37 w 58"/>
                <a:gd name="T7" fmla="*/ 23 h 64"/>
                <a:gd name="T8" fmla="*/ 40 w 58"/>
                <a:gd name="T9" fmla="*/ 21 h 64"/>
                <a:gd name="T10" fmla="*/ 40 w 58"/>
                <a:gd name="T11" fmla="*/ 18 h 64"/>
                <a:gd name="T12" fmla="*/ 40 w 58"/>
                <a:gd name="T13" fmla="*/ 13 h 64"/>
                <a:gd name="T14" fmla="*/ 37 w 58"/>
                <a:gd name="T15" fmla="*/ 11 h 64"/>
                <a:gd name="T16" fmla="*/ 29 w 58"/>
                <a:gd name="T17" fmla="*/ 11 h 64"/>
                <a:gd name="T18" fmla="*/ 26 w 58"/>
                <a:gd name="T19" fmla="*/ 13 h 64"/>
                <a:gd name="T20" fmla="*/ 24 w 58"/>
                <a:gd name="T21" fmla="*/ 18 h 64"/>
                <a:gd name="T22" fmla="*/ 18 w 58"/>
                <a:gd name="T23" fmla="*/ 18 h 64"/>
                <a:gd name="T24" fmla="*/ 10 w 58"/>
                <a:gd name="T25" fmla="*/ 18 h 64"/>
                <a:gd name="T26" fmla="*/ 8 w 58"/>
                <a:gd name="T27" fmla="*/ 16 h 64"/>
                <a:gd name="T28" fmla="*/ 10 w 58"/>
                <a:gd name="T29" fmla="*/ 11 h 64"/>
                <a:gd name="T30" fmla="*/ 16 w 58"/>
                <a:gd name="T31" fmla="*/ 5 h 64"/>
                <a:gd name="T32" fmla="*/ 21 w 58"/>
                <a:gd name="T33" fmla="*/ 3 h 64"/>
                <a:gd name="T34" fmla="*/ 26 w 58"/>
                <a:gd name="T35" fmla="*/ 0 h 64"/>
                <a:gd name="T36" fmla="*/ 34 w 58"/>
                <a:gd name="T37" fmla="*/ 0 h 64"/>
                <a:gd name="T38" fmla="*/ 53 w 58"/>
                <a:gd name="T39" fmla="*/ 3 h 64"/>
                <a:gd name="T40" fmla="*/ 58 w 58"/>
                <a:gd name="T41" fmla="*/ 13 h 64"/>
                <a:gd name="T42" fmla="*/ 55 w 58"/>
                <a:gd name="T43" fmla="*/ 23 h 64"/>
                <a:gd name="T44" fmla="*/ 53 w 58"/>
                <a:gd name="T45" fmla="*/ 36 h 64"/>
                <a:gd name="T46" fmla="*/ 50 w 58"/>
                <a:gd name="T47" fmla="*/ 52 h 64"/>
                <a:gd name="T48" fmla="*/ 47 w 58"/>
                <a:gd name="T49" fmla="*/ 54 h 64"/>
                <a:gd name="T50" fmla="*/ 47 w 58"/>
                <a:gd name="T51" fmla="*/ 59 h 64"/>
                <a:gd name="T52" fmla="*/ 47 w 58"/>
                <a:gd name="T53" fmla="*/ 64 h 64"/>
                <a:gd name="T54" fmla="*/ 42 w 58"/>
                <a:gd name="T55" fmla="*/ 64 h 64"/>
                <a:gd name="T56" fmla="*/ 34 w 58"/>
                <a:gd name="T57" fmla="*/ 64 h 64"/>
                <a:gd name="T58" fmla="*/ 32 w 58"/>
                <a:gd name="T59" fmla="*/ 62 h 64"/>
                <a:gd name="T60" fmla="*/ 32 w 58"/>
                <a:gd name="T61" fmla="*/ 59 h 64"/>
                <a:gd name="T62" fmla="*/ 32 w 58"/>
                <a:gd name="T63" fmla="*/ 54 h 64"/>
                <a:gd name="T64" fmla="*/ 32 w 58"/>
                <a:gd name="T65" fmla="*/ 54 h 64"/>
                <a:gd name="T66" fmla="*/ 32 w 58"/>
                <a:gd name="T67" fmla="*/ 54 h 64"/>
                <a:gd name="T68" fmla="*/ 29 w 58"/>
                <a:gd name="T69" fmla="*/ 59 h 64"/>
                <a:gd name="T70" fmla="*/ 21 w 58"/>
                <a:gd name="T71" fmla="*/ 62 h 64"/>
                <a:gd name="T72" fmla="*/ 13 w 58"/>
                <a:gd name="T73" fmla="*/ 64 h 64"/>
                <a:gd name="T74" fmla="*/ 2 w 58"/>
                <a:gd name="T75" fmla="*/ 62 h 64"/>
                <a:gd name="T76" fmla="*/ 0 w 58"/>
                <a:gd name="T77" fmla="*/ 52 h 64"/>
                <a:gd name="T78" fmla="*/ 24 w 58"/>
                <a:gd name="T79" fmla="*/ 54 h 64"/>
                <a:gd name="T80" fmla="*/ 18 w 58"/>
                <a:gd name="T81" fmla="*/ 52 h 64"/>
                <a:gd name="T82" fmla="*/ 18 w 58"/>
                <a:gd name="T83" fmla="*/ 46 h 64"/>
                <a:gd name="T84" fmla="*/ 18 w 58"/>
                <a:gd name="T85" fmla="*/ 41 h 64"/>
                <a:gd name="T86" fmla="*/ 24 w 58"/>
                <a:gd name="T87" fmla="*/ 34 h 64"/>
                <a:gd name="T88" fmla="*/ 32 w 58"/>
                <a:gd name="T89" fmla="*/ 34 h 64"/>
                <a:gd name="T90" fmla="*/ 34 w 58"/>
                <a:gd name="T91" fmla="*/ 39 h 64"/>
                <a:gd name="T92" fmla="*/ 32 w 58"/>
                <a:gd name="T93" fmla="*/ 49 h 64"/>
                <a:gd name="T94" fmla="*/ 24 w 58"/>
                <a:gd name="T95" fmla="*/ 54 h 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8"/>
                <a:gd name="T145" fmla="*/ 0 h 64"/>
                <a:gd name="T146" fmla="*/ 58 w 58"/>
                <a:gd name="T147" fmla="*/ 64 h 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8" h="64">
                  <a:moveTo>
                    <a:pt x="0" y="44"/>
                  </a:moveTo>
                  <a:lnTo>
                    <a:pt x="2" y="39"/>
                  </a:lnTo>
                  <a:lnTo>
                    <a:pt x="5" y="34"/>
                  </a:lnTo>
                  <a:lnTo>
                    <a:pt x="10" y="29"/>
                  </a:lnTo>
                  <a:lnTo>
                    <a:pt x="16" y="26"/>
                  </a:lnTo>
                  <a:lnTo>
                    <a:pt x="21" y="26"/>
                  </a:lnTo>
                  <a:lnTo>
                    <a:pt x="26" y="23"/>
                  </a:lnTo>
                  <a:lnTo>
                    <a:pt x="32" y="23"/>
                  </a:lnTo>
                  <a:lnTo>
                    <a:pt x="37" y="23"/>
                  </a:lnTo>
                  <a:lnTo>
                    <a:pt x="40" y="21"/>
                  </a:lnTo>
                  <a:lnTo>
                    <a:pt x="40" y="18"/>
                  </a:lnTo>
                  <a:lnTo>
                    <a:pt x="40" y="16"/>
                  </a:lnTo>
                  <a:lnTo>
                    <a:pt x="40" y="13"/>
                  </a:lnTo>
                  <a:lnTo>
                    <a:pt x="40" y="11"/>
                  </a:lnTo>
                  <a:lnTo>
                    <a:pt x="37" y="11"/>
                  </a:lnTo>
                  <a:lnTo>
                    <a:pt x="34" y="11"/>
                  </a:lnTo>
                  <a:lnTo>
                    <a:pt x="32" y="11"/>
                  </a:lnTo>
                  <a:lnTo>
                    <a:pt x="29" y="11"/>
                  </a:lnTo>
                  <a:lnTo>
                    <a:pt x="26" y="13"/>
                  </a:lnTo>
                  <a:lnTo>
                    <a:pt x="26" y="16"/>
                  </a:lnTo>
                  <a:lnTo>
                    <a:pt x="26" y="18"/>
                  </a:lnTo>
                  <a:lnTo>
                    <a:pt x="24" y="18"/>
                  </a:lnTo>
                  <a:lnTo>
                    <a:pt x="21" y="18"/>
                  </a:lnTo>
                  <a:lnTo>
                    <a:pt x="18" y="18"/>
                  </a:lnTo>
                  <a:lnTo>
                    <a:pt x="16" y="18"/>
                  </a:lnTo>
                  <a:lnTo>
                    <a:pt x="13" y="18"/>
                  </a:lnTo>
                  <a:lnTo>
                    <a:pt x="10" y="18"/>
                  </a:lnTo>
                  <a:lnTo>
                    <a:pt x="8" y="18"/>
                  </a:lnTo>
                  <a:lnTo>
                    <a:pt x="8" y="16"/>
                  </a:lnTo>
                  <a:lnTo>
                    <a:pt x="8" y="13"/>
                  </a:lnTo>
                  <a:lnTo>
                    <a:pt x="10" y="13"/>
                  </a:lnTo>
                  <a:lnTo>
                    <a:pt x="10" y="11"/>
                  </a:lnTo>
                  <a:lnTo>
                    <a:pt x="13" y="8"/>
                  </a:lnTo>
                  <a:lnTo>
                    <a:pt x="16" y="5"/>
                  </a:lnTo>
                  <a:lnTo>
                    <a:pt x="18" y="5"/>
                  </a:lnTo>
                  <a:lnTo>
                    <a:pt x="18" y="3"/>
                  </a:lnTo>
                  <a:lnTo>
                    <a:pt x="21" y="3"/>
                  </a:lnTo>
                  <a:lnTo>
                    <a:pt x="24" y="3"/>
                  </a:lnTo>
                  <a:lnTo>
                    <a:pt x="26" y="0"/>
                  </a:lnTo>
                  <a:lnTo>
                    <a:pt x="29" y="0"/>
                  </a:lnTo>
                  <a:lnTo>
                    <a:pt x="32" y="0"/>
                  </a:lnTo>
                  <a:lnTo>
                    <a:pt x="34" y="0"/>
                  </a:lnTo>
                  <a:lnTo>
                    <a:pt x="42" y="0"/>
                  </a:lnTo>
                  <a:lnTo>
                    <a:pt x="47" y="3"/>
                  </a:lnTo>
                  <a:lnTo>
                    <a:pt x="53" y="3"/>
                  </a:lnTo>
                  <a:lnTo>
                    <a:pt x="55" y="5"/>
                  </a:lnTo>
                  <a:lnTo>
                    <a:pt x="55" y="11"/>
                  </a:lnTo>
                  <a:lnTo>
                    <a:pt x="58" y="13"/>
                  </a:lnTo>
                  <a:lnTo>
                    <a:pt x="55" y="16"/>
                  </a:lnTo>
                  <a:lnTo>
                    <a:pt x="55" y="21"/>
                  </a:lnTo>
                  <a:lnTo>
                    <a:pt x="55" y="23"/>
                  </a:lnTo>
                  <a:lnTo>
                    <a:pt x="55" y="26"/>
                  </a:lnTo>
                  <a:lnTo>
                    <a:pt x="53" y="31"/>
                  </a:lnTo>
                  <a:lnTo>
                    <a:pt x="53" y="36"/>
                  </a:lnTo>
                  <a:lnTo>
                    <a:pt x="50" y="41"/>
                  </a:lnTo>
                  <a:lnTo>
                    <a:pt x="50" y="46"/>
                  </a:lnTo>
                  <a:lnTo>
                    <a:pt x="50" y="52"/>
                  </a:lnTo>
                  <a:lnTo>
                    <a:pt x="47" y="54"/>
                  </a:lnTo>
                  <a:lnTo>
                    <a:pt x="47" y="57"/>
                  </a:lnTo>
                  <a:lnTo>
                    <a:pt x="47" y="59"/>
                  </a:lnTo>
                  <a:lnTo>
                    <a:pt x="47" y="62"/>
                  </a:lnTo>
                  <a:lnTo>
                    <a:pt x="47" y="64"/>
                  </a:lnTo>
                  <a:lnTo>
                    <a:pt x="45" y="64"/>
                  </a:lnTo>
                  <a:lnTo>
                    <a:pt x="42" y="64"/>
                  </a:lnTo>
                  <a:lnTo>
                    <a:pt x="40" y="64"/>
                  </a:lnTo>
                  <a:lnTo>
                    <a:pt x="37" y="64"/>
                  </a:lnTo>
                  <a:lnTo>
                    <a:pt x="34" y="64"/>
                  </a:lnTo>
                  <a:lnTo>
                    <a:pt x="32" y="64"/>
                  </a:lnTo>
                  <a:lnTo>
                    <a:pt x="32" y="62"/>
                  </a:lnTo>
                  <a:lnTo>
                    <a:pt x="32" y="59"/>
                  </a:lnTo>
                  <a:lnTo>
                    <a:pt x="32" y="57"/>
                  </a:lnTo>
                  <a:lnTo>
                    <a:pt x="32" y="54"/>
                  </a:lnTo>
                  <a:lnTo>
                    <a:pt x="29" y="57"/>
                  </a:lnTo>
                  <a:lnTo>
                    <a:pt x="29" y="59"/>
                  </a:lnTo>
                  <a:lnTo>
                    <a:pt x="26" y="62"/>
                  </a:lnTo>
                  <a:lnTo>
                    <a:pt x="24" y="62"/>
                  </a:lnTo>
                  <a:lnTo>
                    <a:pt x="21" y="62"/>
                  </a:lnTo>
                  <a:lnTo>
                    <a:pt x="18" y="64"/>
                  </a:lnTo>
                  <a:lnTo>
                    <a:pt x="16" y="64"/>
                  </a:lnTo>
                  <a:lnTo>
                    <a:pt x="13" y="64"/>
                  </a:lnTo>
                  <a:lnTo>
                    <a:pt x="8" y="64"/>
                  </a:lnTo>
                  <a:lnTo>
                    <a:pt x="5" y="62"/>
                  </a:lnTo>
                  <a:lnTo>
                    <a:pt x="2" y="62"/>
                  </a:lnTo>
                  <a:lnTo>
                    <a:pt x="0" y="59"/>
                  </a:lnTo>
                  <a:lnTo>
                    <a:pt x="0" y="57"/>
                  </a:lnTo>
                  <a:lnTo>
                    <a:pt x="0" y="52"/>
                  </a:lnTo>
                  <a:lnTo>
                    <a:pt x="0" y="49"/>
                  </a:lnTo>
                  <a:lnTo>
                    <a:pt x="0" y="44"/>
                  </a:lnTo>
                  <a:close/>
                  <a:moveTo>
                    <a:pt x="24" y="54"/>
                  </a:moveTo>
                  <a:lnTo>
                    <a:pt x="21" y="54"/>
                  </a:lnTo>
                  <a:lnTo>
                    <a:pt x="18" y="52"/>
                  </a:lnTo>
                  <a:lnTo>
                    <a:pt x="18" y="49"/>
                  </a:lnTo>
                  <a:lnTo>
                    <a:pt x="18" y="46"/>
                  </a:lnTo>
                  <a:lnTo>
                    <a:pt x="18" y="44"/>
                  </a:lnTo>
                  <a:lnTo>
                    <a:pt x="18" y="41"/>
                  </a:lnTo>
                  <a:lnTo>
                    <a:pt x="21" y="39"/>
                  </a:lnTo>
                  <a:lnTo>
                    <a:pt x="21" y="36"/>
                  </a:lnTo>
                  <a:lnTo>
                    <a:pt x="24" y="34"/>
                  </a:lnTo>
                  <a:lnTo>
                    <a:pt x="26" y="34"/>
                  </a:lnTo>
                  <a:lnTo>
                    <a:pt x="29" y="34"/>
                  </a:lnTo>
                  <a:lnTo>
                    <a:pt x="32" y="34"/>
                  </a:lnTo>
                  <a:lnTo>
                    <a:pt x="37" y="34"/>
                  </a:lnTo>
                  <a:lnTo>
                    <a:pt x="34" y="36"/>
                  </a:lnTo>
                  <a:lnTo>
                    <a:pt x="34" y="39"/>
                  </a:lnTo>
                  <a:lnTo>
                    <a:pt x="34" y="44"/>
                  </a:lnTo>
                  <a:lnTo>
                    <a:pt x="32" y="46"/>
                  </a:lnTo>
                  <a:lnTo>
                    <a:pt x="32" y="49"/>
                  </a:lnTo>
                  <a:lnTo>
                    <a:pt x="29" y="52"/>
                  </a:lnTo>
                  <a:lnTo>
                    <a:pt x="26" y="54"/>
                  </a:lnTo>
                  <a:lnTo>
                    <a:pt x="24" y="54"/>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60" name="Freeform 10"/>
            <p:cNvSpPr>
              <a:spLocks noChangeAspect="1" noEditPoints="1"/>
            </p:cNvSpPr>
            <p:nvPr/>
          </p:nvSpPr>
          <p:spPr bwMode="auto">
            <a:xfrm>
              <a:off x="1306" y="1230"/>
              <a:ext cx="56" cy="64"/>
            </a:xfrm>
            <a:custGeom>
              <a:avLst/>
              <a:gdLst>
                <a:gd name="T0" fmla="*/ 6 w 56"/>
                <a:gd name="T1" fmla="*/ 34 h 64"/>
                <a:gd name="T2" fmla="*/ 19 w 56"/>
                <a:gd name="T3" fmla="*/ 26 h 64"/>
                <a:gd name="T4" fmla="*/ 37 w 56"/>
                <a:gd name="T5" fmla="*/ 23 h 64"/>
                <a:gd name="T6" fmla="*/ 37 w 56"/>
                <a:gd name="T7" fmla="*/ 23 h 64"/>
                <a:gd name="T8" fmla="*/ 37 w 56"/>
                <a:gd name="T9" fmla="*/ 21 h 64"/>
                <a:gd name="T10" fmla="*/ 40 w 56"/>
                <a:gd name="T11" fmla="*/ 18 h 64"/>
                <a:gd name="T12" fmla="*/ 40 w 56"/>
                <a:gd name="T13" fmla="*/ 13 h 64"/>
                <a:gd name="T14" fmla="*/ 35 w 56"/>
                <a:gd name="T15" fmla="*/ 11 h 64"/>
                <a:gd name="T16" fmla="*/ 29 w 56"/>
                <a:gd name="T17" fmla="*/ 11 h 64"/>
                <a:gd name="T18" fmla="*/ 27 w 56"/>
                <a:gd name="T19" fmla="*/ 13 h 64"/>
                <a:gd name="T20" fmla="*/ 24 w 56"/>
                <a:gd name="T21" fmla="*/ 18 h 64"/>
                <a:gd name="T22" fmla="*/ 19 w 56"/>
                <a:gd name="T23" fmla="*/ 18 h 64"/>
                <a:gd name="T24" fmla="*/ 11 w 56"/>
                <a:gd name="T25" fmla="*/ 18 h 64"/>
                <a:gd name="T26" fmla="*/ 8 w 56"/>
                <a:gd name="T27" fmla="*/ 16 h 64"/>
                <a:gd name="T28" fmla="*/ 11 w 56"/>
                <a:gd name="T29" fmla="*/ 11 h 64"/>
                <a:gd name="T30" fmla="*/ 16 w 56"/>
                <a:gd name="T31" fmla="*/ 5 h 64"/>
                <a:gd name="T32" fmla="*/ 22 w 56"/>
                <a:gd name="T33" fmla="*/ 3 h 64"/>
                <a:gd name="T34" fmla="*/ 27 w 56"/>
                <a:gd name="T35" fmla="*/ 0 h 64"/>
                <a:gd name="T36" fmla="*/ 35 w 56"/>
                <a:gd name="T37" fmla="*/ 0 h 64"/>
                <a:gd name="T38" fmla="*/ 51 w 56"/>
                <a:gd name="T39" fmla="*/ 3 h 64"/>
                <a:gd name="T40" fmla="*/ 56 w 56"/>
                <a:gd name="T41" fmla="*/ 13 h 64"/>
                <a:gd name="T42" fmla="*/ 56 w 56"/>
                <a:gd name="T43" fmla="*/ 23 h 64"/>
                <a:gd name="T44" fmla="*/ 53 w 56"/>
                <a:gd name="T45" fmla="*/ 36 h 64"/>
                <a:gd name="T46" fmla="*/ 48 w 56"/>
                <a:gd name="T47" fmla="*/ 52 h 64"/>
                <a:gd name="T48" fmla="*/ 48 w 56"/>
                <a:gd name="T49" fmla="*/ 54 h 64"/>
                <a:gd name="T50" fmla="*/ 48 w 56"/>
                <a:gd name="T51" fmla="*/ 59 h 64"/>
                <a:gd name="T52" fmla="*/ 48 w 56"/>
                <a:gd name="T53" fmla="*/ 64 h 64"/>
                <a:gd name="T54" fmla="*/ 43 w 56"/>
                <a:gd name="T55" fmla="*/ 64 h 64"/>
                <a:gd name="T56" fmla="*/ 32 w 56"/>
                <a:gd name="T57" fmla="*/ 64 h 64"/>
                <a:gd name="T58" fmla="*/ 29 w 56"/>
                <a:gd name="T59" fmla="*/ 62 h 64"/>
                <a:gd name="T60" fmla="*/ 32 w 56"/>
                <a:gd name="T61" fmla="*/ 59 h 64"/>
                <a:gd name="T62" fmla="*/ 32 w 56"/>
                <a:gd name="T63" fmla="*/ 54 h 64"/>
                <a:gd name="T64" fmla="*/ 32 w 56"/>
                <a:gd name="T65" fmla="*/ 54 h 64"/>
                <a:gd name="T66" fmla="*/ 32 w 56"/>
                <a:gd name="T67" fmla="*/ 54 h 64"/>
                <a:gd name="T68" fmla="*/ 32 w 56"/>
                <a:gd name="T69" fmla="*/ 54 h 64"/>
                <a:gd name="T70" fmla="*/ 24 w 56"/>
                <a:gd name="T71" fmla="*/ 62 h 64"/>
                <a:gd name="T72" fmla="*/ 19 w 56"/>
                <a:gd name="T73" fmla="*/ 64 h 64"/>
                <a:gd name="T74" fmla="*/ 8 w 56"/>
                <a:gd name="T75" fmla="*/ 64 h 64"/>
                <a:gd name="T76" fmla="*/ 0 w 56"/>
                <a:gd name="T77" fmla="*/ 59 h 64"/>
                <a:gd name="T78" fmla="*/ 0 w 56"/>
                <a:gd name="T79" fmla="*/ 49 h 64"/>
                <a:gd name="T80" fmla="*/ 16 w 56"/>
                <a:gd name="T81" fmla="*/ 46 h 64"/>
                <a:gd name="T82" fmla="*/ 16 w 56"/>
                <a:gd name="T83" fmla="*/ 52 h 64"/>
                <a:gd name="T84" fmla="*/ 19 w 56"/>
                <a:gd name="T85" fmla="*/ 54 h 64"/>
                <a:gd name="T86" fmla="*/ 29 w 56"/>
                <a:gd name="T87" fmla="*/ 52 h 64"/>
                <a:gd name="T88" fmla="*/ 32 w 56"/>
                <a:gd name="T89" fmla="*/ 44 h 64"/>
                <a:gd name="T90" fmla="*/ 35 w 56"/>
                <a:gd name="T91" fmla="*/ 34 h 64"/>
                <a:gd name="T92" fmla="*/ 27 w 56"/>
                <a:gd name="T93" fmla="*/ 34 h 64"/>
                <a:gd name="T94" fmla="*/ 19 w 56"/>
                <a:gd name="T95" fmla="*/ 39 h 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6"/>
                <a:gd name="T145" fmla="*/ 0 h 64"/>
                <a:gd name="T146" fmla="*/ 56 w 56"/>
                <a:gd name="T147" fmla="*/ 64 h 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6" h="64">
                  <a:moveTo>
                    <a:pt x="0" y="44"/>
                  </a:moveTo>
                  <a:lnTo>
                    <a:pt x="3" y="39"/>
                  </a:lnTo>
                  <a:lnTo>
                    <a:pt x="6" y="34"/>
                  </a:lnTo>
                  <a:lnTo>
                    <a:pt x="8" y="29"/>
                  </a:lnTo>
                  <a:lnTo>
                    <a:pt x="14" y="26"/>
                  </a:lnTo>
                  <a:lnTo>
                    <a:pt x="19" y="26"/>
                  </a:lnTo>
                  <a:lnTo>
                    <a:pt x="24" y="23"/>
                  </a:lnTo>
                  <a:lnTo>
                    <a:pt x="32" y="23"/>
                  </a:lnTo>
                  <a:lnTo>
                    <a:pt x="37" y="23"/>
                  </a:lnTo>
                  <a:lnTo>
                    <a:pt x="37" y="21"/>
                  </a:lnTo>
                  <a:lnTo>
                    <a:pt x="37" y="18"/>
                  </a:lnTo>
                  <a:lnTo>
                    <a:pt x="40" y="18"/>
                  </a:lnTo>
                  <a:lnTo>
                    <a:pt x="40" y="16"/>
                  </a:lnTo>
                  <a:lnTo>
                    <a:pt x="40" y="13"/>
                  </a:lnTo>
                  <a:lnTo>
                    <a:pt x="37" y="11"/>
                  </a:lnTo>
                  <a:lnTo>
                    <a:pt x="35" y="11"/>
                  </a:lnTo>
                  <a:lnTo>
                    <a:pt x="32" y="11"/>
                  </a:lnTo>
                  <a:lnTo>
                    <a:pt x="29" y="11"/>
                  </a:lnTo>
                  <a:lnTo>
                    <a:pt x="27" y="11"/>
                  </a:lnTo>
                  <a:lnTo>
                    <a:pt x="27" y="13"/>
                  </a:lnTo>
                  <a:lnTo>
                    <a:pt x="27" y="16"/>
                  </a:lnTo>
                  <a:lnTo>
                    <a:pt x="24" y="18"/>
                  </a:lnTo>
                  <a:lnTo>
                    <a:pt x="22" y="18"/>
                  </a:lnTo>
                  <a:lnTo>
                    <a:pt x="19" y="18"/>
                  </a:lnTo>
                  <a:lnTo>
                    <a:pt x="16" y="18"/>
                  </a:lnTo>
                  <a:lnTo>
                    <a:pt x="14" y="18"/>
                  </a:lnTo>
                  <a:lnTo>
                    <a:pt x="11" y="18"/>
                  </a:lnTo>
                  <a:lnTo>
                    <a:pt x="8" y="18"/>
                  </a:lnTo>
                  <a:lnTo>
                    <a:pt x="8" y="16"/>
                  </a:lnTo>
                  <a:lnTo>
                    <a:pt x="8" y="13"/>
                  </a:lnTo>
                  <a:lnTo>
                    <a:pt x="11" y="13"/>
                  </a:lnTo>
                  <a:lnTo>
                    <a:pt x="11" y="11"/>
                  </a:lnTo>
                  <a:lnTo>
                    <a:pt x="11" y="8"/>
                  </a:lnTo>
                  <a:lnTo>
                    <a:pt x="14" y="8"/>
                  </a:lnTo>
                  <a:lnTo>
                    <a:pt x="16" y="5"/>
                  </a:lnTo>
                  <a:lnTo>
                    <a:pt x="19" y="3"/>
                  </a:lnTo>
                  <a:lnTo>
                    <a:pt x="22" y="3"/>
                  </a:lnTo>
                  <a:lnTo>
                    <a:pt x="24" y="0"/>
                  </a:lnTo>
                  <a:lnTo>
                    <a:pt x="27" y="0"/>
                  </a:lnTo>
                  <a:lnTo>
                    <a:pt x="29" y="0"/>
                  </a:lnTo>
                  <a:lnTo>
                    <a:pt x="32" y="0"/>
                  </a:lnTo>
                  <a:lnTo>
                    <a:pt x="35" y="0"/>
                  </a:lnTo>
                  <a:lnTo>
                    <a:pt x="43" y="0"/>
                  </a:lnTo>
                  <a:lnTo>
                    <a:pt x="48" y="3"/>
                  </a:lnTo>
                  <a:lnTo>
                    <a:pt x="51" y="3"/>
                  </a:lnTo>
                  <a:lnTo>
                    <a:pt x="53" y="5"/>
                  </a:lnTo>
                  <a:lnTo>
                    <a:pt x="56" y="11"/>
                  </a:lnTo>
                  <a:lnTo>
                    <a:pt x="56" y="13"/>
                  </a:lnTo>
                  <a:lnTo>
                    <a:pt x="56" y="16"/>
                  </a:lnTo>
                  <a:lnTo>
                    <a:pt x="56" y="21"/>
                  </a:lnTo>
                  <a:lnTo>
                    <a:pt x="56" y="23"/>
                  </a:lnTo>
                  <a:lnTo>
                    <a:pt x="53" y="26"/>
                  </a:lnTo>
                  <a:lnTo>
                    <a:pt x="53" y="31"/>
                  </a:lnTo>
                  <a:lnTo>
                    <a:pt x="53" y="36"/>
                  </a:lnTo>
                  <a:lnTo>
                    <a:pt x="51" y="41"/>
                  </a:lnTo>
                  <a:lnTo>
                    <a:pt x="51" y="46"/>
                  </a:lnTo>
                  <a:lnTo>
                    <a:pt x="48" y="52"/>
                  </a:lnTo>
                  <a:lnTo>
                    <a:pt x="48" y="54"/>
                  </a:lnTo>
                  <a:lnTo>
                    <a:pt x="48" y="57"/>
                  </a:lnTo>
                  <a:lnTo>
                    <a:pt x="48" y="59"/>
                  </a:lnTo>
                  <a:lnTo>
                    <a:pt x="48" y="62"/>
                  </a:lnTo>
                  <a:lnTo>
                    <a:pt x="48" y="64"/>
                  </a:lnTo>
                  <a:lnTo>
                    <a:pt x="45" y="64"/>
                  </a:lnTo>
                  <a:lnTo>
                    <a:pt x="43" y="64"/>
                  </a:lnTo>
                  <a:lnTo>
                    <a:pt x="40" y="64"/>
                  </a:lnTo>
                  <a:lnTo>
                    <a:pt x="35" y="64"/>
                  </a:lnTo>
                  <a:lnTo>
                    <a:pt x="32" y="64"/>
                  </a:lnTo>
                  <a:lnTo>
                    <a:pt x="29" y="64"/>
                  </a:lnTo>
                  <a:lnTo>
                    <a:pt x="29" y="62"/>
                  </a:lnTo>
                  <a:lnTo>
                    <a:pt x="32" y="62"/>
                  </a:lnTo>
                  <a:lnTo>
                    <a:pt x="32" y="59"/>
                  </a:lnTo>
                  <a:lnTo>
                    <a:pt x="32" y="57"/>
                  </a:lnTo>
                  <a:lnTo>
                    <a:pt x="32" y="54"/>
                  </a:lnTo>
                  <a:lnTo>
                    <a:pt x="29" y="57"/>
                  </a:lnTo>
                  <a:lnTo>
                    <a:pt x="27" y="59"/>
                  </a:lnTo>
                  <a:lnTo>
                    <a:pt x="24" y="62"/>
                  </a:lnTo>
                  <a:lnTo>
                    <a:pt x="22" y="62"/>
                  </a:lnTo>
                  <a:lnTo>
                    <a:pt x="19" y="64"/>
                  </a:lnTo>
                  <a:lnTo>
                    <a:pt x="16" y="64"/>
                  </a:lnTo>
                  <a:lnTo>
                    <a:pt x="14" y="64"/>
                  </a:lnTo>
                  <a:lnTo>
                    <a:pt x="8" y="64"/>
                  </a:lnTo>
                  <a:lnTo>
                    <a:pt x="6" y="62"/>
                  </a:lnTo>
                  <a:lnTo>
                    <a:pt x="3" y="62"/>
                  </a:lnTo>
                  <a:lnTo>
                    <a:pt x="0" y="59"/>
                  </a:lnTo>
                  <a:lnTo>
                    <a:pt x="0" y="57"/>
                  </a:lnTo>
                  <a:lnTo>
                    <a:pt x="0" y="52"/>
                  </a:lnTo>
                  <a:lnTo>
                    <a:pt x="0" y="49"/>
                  </a:lnTo>
                  <a:lnTo>
                    <a:pt x="0" y="44"/>
                  </a:lnTo>
                  <a:close/>
                  <a:moveTo>
                    <a:pt x="19" y="44"/>
                  </a:moveTo>
                  <a:lnTo>
                    <a:pt x="16" y="46"/>
                  </a:lnTo>
                  <a:lnTo>
                    <a:pt x="16" y="49"/>
                  </a:lnTo>
                  <a:lnTo>
                    <a:pt x="16" y="52"/>
                  </a:lnTo>
                  <a:lnTo>
                    <a:pt x="19" y="52"/>
                  </a:lnTo>
                  <a:lnTo>
                    <a:pt x="19" y="54"/>
                  </a:lnTo>
                  <a:lnTo>
                    <a:pt x="22" y="54"/>
                  </a:lnTo>
                  <a:lnTo>
                    <a:pt x="27" y="54"/>
                  </a:lnTo>
                  <a:lnTo>
                    <a:pt x="29" y="52"/>
                  </a:lnTo>
                  <a:lnTo>
                    <a:pt x="29" y="49"/>
                  </a:lnTo>
                  <a:lnTo>
                    <a:pt x="32" y="46"/>
                  </a:lnTo>
                  <a:lnTo>
                    <a:pt x="32" y="44"/>
                  </a:lnTo>
                  <a:lnTo>
                    <a:pt x="35" y="39"/>
                  </a:lnTo>
                  <a:lnTo>
                    <a:pt x="35" y="36"/>
                  </a:lnTo>
                  <a:lnTo>
                    <a:pt x="35" y="34"/>
                  </a:lnTo>
                  <a:lnTo>
                    <a:pt x="32" y="34"/>
                  </a:lnTo>
                  <a:lnTo>
                    <a:pt x="29" y="34"/>
                  </a:lnTo>
                  <a:lnTo>
                    <a:pt x="27" y="34"/>
                  </a:lnTo>
                  <a:lnTo>
                    <a:pt x="24" y="34"/>
                  </a:lnTo>
                  <a:lnTo>
                    <a:pt x="22" y="36"/>
                  </a:lnTo>
                  <a:lnTo>
                    <a:pt x="19" y="39"/>
                  </a:lnTo>
                  <a:lnTo>
                    <a:pt x="19" y="41"/>
                  </a:lnTo>
                  <a:lnTo>
                    <a:pt x="19" y="44"/>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61" name="Freeform 11"/>
            <p:cNvSpPr>
              <a:spLocks noChangeAspect="1" noEditPoints="1"/>
            </p:cNvSpPr>
            <p:nvPr/>
          </p:nvSpPr>
          <p:spPr bwMode="auto">
            <a:xfrm>
              <a:off x="1185" y="1230"/>
              <a:ext cx="55" cy="64"/>
            </a:xfrm>
            <a:custGeom>
              <a:avLst/>
              <a:gdLst>
                <a:gd name="T0" fmla="*/ 2 w 55"/>
                <a:gd name="T1" fmla="*/ 26 h 64"/>
                <a:gd name="T2" fmla="*/ 8 w 55"/>
                <a:gd name="T3" fmla="*/ 13 h 64"/>
                <a:gd name="T4" fmla="*/ 15 w 55"/>
                <a:gd name="T5" fmla="*/ 5 h 64"/>
                <a:gd name="T6" fmla="*/ 26 w 55"/>
                <a:gd name="T7" fmla="*/ 0 h 64"/>
                <a:gd name="T8" fmla="*/ 42 w 55"/>
                <a:gd name="T9" fmla="*/ 0 h 64"/>
                <a:gd name="T10" fmla="*/ 53 w 55"/>
                <a:gd name="T11" fmla="*/ 5 h 64"/>
                <a:gd name="T12" fmla="*/ 55 w 55"/>
                <a:gd name="T13" fmla="*/ 13 h 64"/>
                <a:gd name="T14" fmla="*/ 55 w 55"/>
                <a:gd name="T15" fmla="*/ 26 h 64"/>
                <a:gd name="T16" fmla="*/ 53 w 55"/>
                <a:gd name="T17" fmla="*/ 39 h 64"/>
                <a:gd name="T18" fmla="*/ 47 w 55"/>
                <a:gd name="T19" fmla="*/ 52 h 64"/>
                <a:gd name="T20" fmla="*/ 39 w 55"/>
                <a:gd name="T21" fmla="*/ 59 h 64"/>
                <a:gd name="T22" fmla="*/ 29 w 55"/>
                <a:gd name="T23" fmla="*/ 64 h 64"/>
                <a:gd name="T24" fmla="*/ 13 w 55"/>
                <a:gd name="T25" fmla="*/ 64 h 64"/>
                <a:gd name="T26" fmla="*/ 2 w 55"/>
                <a:gd name="T27" fmla="*/ 59 h 64"/>
                <a:gd name="T28" fmla="*/ 0 w 55"/>
                <a:gd name="T29" fmla="*/ 52 h 64"/>
                <a:gd name="T30" fmla="*/ 0 w 55"/>
                <a:gd name="T31" fmla="*/ 39 h 64"/>
                <a:gd name="T32" fmla="*/ 23 w 55"/>
                <a:gd name="T33" fmla="*/ 54 h 64"/>
                <a:gd name="T34" fmla="*/ 26 w 55"/>
                <a:gd name="T35" fmla="*/ 52 h 64"/>
                <a:gd name="T36" fmla="*/ 29 w 55"/>
                <a:gd name="T37" fmla="*/ 49 h 64"/>
                <a:gd name="T38" fmla="*/ 31 w 55"/>
                <a:gd name="T39" fmla="*/ 41 h 64"/>
                <a:gd name="T40" fmla="*/ 37 w 55"/>
                <a:gd name="T41" fmla="*/ 31 h 64"/>
                <a:gd name="T42" fmla="*/ 37 w 55"/>
                <a:gd name="T43" fmla="*/ 21 h 64"/>
                <a:gd name="T44" fmla="*/ 37 w 55"/>
                <a:gd name="T45" fmla="*/ 16 h 64"/>
                <a:gd name="T46" fmla="*/ 37 w 55"/>
                <a:gd name="T47" fmla="*/ 13 h 64"/>
                <a:gd name="T48" fmla="*/ 31 w 55"/>
                <a:gd name="T49" fmla="*/ 11 h 64"/>
                <a:gd name="T50" fmla="*/ 26 w 55"/>
                <a:gd name="T51" fmla="*/ 13 h 64"/>
                <a:gd name="T52" fmla="*/ 23 w 55"/>
                <a:gd name="T53" fmla="*/ 16 h 64"/>
                <a:gd name="T54" fmla="*/ 21 w 55"/>
                <a:gd name="T55" fmla="*/ 21 h 64"/>
                <a:gd name="T56" fmla="*/ 18 w 55"/>
                <a:gd name="T57" fmla="*/ 31 h 64"/>
                <a:gd name="T58" fmla="*/ 18 w 55"/>
                <a:gd name="T59" fmla="*/ 41 h 64"/>
                <a:gd name="T60" fmla="*/ 15 w 55"/>
                <a:gd name="T61" fmla="*/ 49 h 64"/>
                <a:gd name="T62" fmla="*/ 18 w 55"/>
                <a:gd name="T63" fmla="*/ 52 h 64"/>
                <a:gd name="T64" fmla="*/ 23 w 55"/>
                <a:gd name="T65" fmla="*/ 54 h 6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5"/>
                <a:gd name="T100" fmla="*/ 0 h 64"/>
                <a:gd name="T101" fmla="*/ 55 w 55"/>
                <a:gd name="T102" fmla="*/ 64 h 6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5" h="64">
                  <a:moveTo>
                    <a:pt x="2" y="31"/>
                  </a:moveTo>
                  <a:lnTo>
                    <a:pt x="2" y="26"/>
                  </a:lnTo>
                  <a:lnTo>
                    <a:pt x="5" y="18"/>
                  </a:lnTo>
                  <a:lnTo>
                    <a:pt x="8" y="13"/>
                  </a:lnTo>
                  <a:lnTo>
                    <a:pt x="10" y="11"/>
                  </a:lnTo>
                  <a:lnTo>
                    <a:pt x="15" y="5"/>
                  </a:lnTo>
                  <a:lnTo>
                    <a:pt x="18" y="3"/>
                  </a:lnTo>
                  <a:lnTo>
                    <a:pt x="26" y="0"/>
                  </a:lnTo>
                  <a:lnTo>
                    <a:pt x="34" y="0"/>
                  </a:lnTo>
                  <a:lnTo>
                    <a:pt x="42" y="0"/>
                  </a:lnTo>
                  <a:lnTo>
                    <a:pt x="47" y="3"/>
                  </a:lnTo>
                  <a:lnTo>
                    <a:pt x="53" y="5"/>
                  </a:lnTo>
                  <a:lnTo>
                    <a:pt x="53" y="11"/>
                  </a:lnTo>
                  <a:lnTo>
                    <a:pt x="55" y="13"/>
                  </a:lnTo>
                  <a:lnTo>
                    <a:pt x="55" y="18"/>
                  </a:lnTo>
                  <a:lnTo>
                    <a:pt x="55" y="26"/>
                  </a:lnTo>
                  <a:lnTo>
                    <a:pt x="53" y="31"/>
                  </a:lnTo>
                  <a:lnTo>
                    <a:pt x="53" y="39"/>
                  </a:lnTo>
                  <a:lnTo>
                    <a:pt x="50" y="44"/>
                  </a:lnTo>
                  <a:lnTo>
                    <a:pt x="47" y="52"/>
                  </a:lnTo>
                  <a:lnTo>
                    <a:pt x="45" y="54"/>
                  </a:lnTo>
                  <a:lnTo>
                    <a:pt x="39" y="59"/>
                  </a:lnTo>
                  <a:lnTo>
                    <a:pt x="34" y="62"/>
                  </a:lnTo>
                  <a:lnTo>
                    <a:pt x="29" y="64"/>
                  </a:lnTo>
                  <a:lnTo>
                    <a:pt x="21" y="64"/>
                  </a:lnTo>
                  <a:lnTo>
                    <a:pt x="13" y="64"/>
                  </a:lnTo>
                  <a:lnTo>
                    <a:pt x="8" y="62"/>
                  </a:lnTo>
                  <a:lnTo>
                    <a:pt x="2" y="59"/>
                  </a:lnTo>
                  <a:lnTo>
                    <a:pt x="0" y="54"/>
                  </a:lnTo>
                  <a:lnTo>
                    <a:pt x="0" y="52"/>
                  </a:lnTo>
                  <a:lnTo>
                    <a:pt x="0" y="44"/>
                  </a:lnTo>
                  <a:lnTo>
                    <a:pt x="0" y="39"/>
                  </a:lnTo>
                  <a:lnTo>
                    <a:pt x="2" y="31"/>
                  </a:lnTo>
                  <a:close/>
                  <a:moveTo>
                    <a:pt x="23" y="54"/>
                  </a:moveTo>
                  <a:lnTo>
                    <a:pt x="23" y="54"/>
                  </a:lnTo>
                  <a:lnTo>
                    <a:pt x="26" y="52"/>
                  </a:lnTo>
                  <a:lnTo>
                    <a:pt x="29" y="52"/>
                  </a:lnTo>
                  <a:lnTo>
                    <a:pt x="29" y="49"/>
                  </a:lnTo>
                  <a:lnTo>
                    <a:pt x="31" y="46"/>
                  </a:lnTo>
                  <a:lnTo>
                    <a:pt x="31" y="41"/>
                  </a:lnTo>
                  <a:lnTo>
                    <a:pt x="34" y="36"/>
                  </a:lnTo>
                  <a:lnTo>
                    <a:pt x="37" y="31"/>
                  </a:lnTo>
                  <a:lnTo>
                    <a:pt x="37" y="26"/>
                  </a:lnTo>
                  <a:lnTo>
                    <a:pt x="37" y="21"/>
                  </a:lnTo>
                  <a:lnTo>
                    <a:pt x="37" y="18"/>
                  </a:lnTo>
                  <a:lnTo>
                    <a:pt x="37" y="16"/>
                  </a:lnTo>
                  <a:lnTo>
                    <a:pt x="37" y="13"/>
                  </a:lnTo>
                  <a:lnTo>
                    <a:pt x="34" y="11"/>
                  </a:lnTo>
                  <a:lnTo>
                    <a:pt x="31" y="11"/>
                  </a:lnTo>
                  <a:lnTo>
                    <a:pt x="29" y="11"/>
                  </a:lnTo>
                  <a:lnTo>
                    <a:pt x="26" y="13"/>
                  </a:lnTo>
                  <a:lnTo>
                    <a:pt x="23" y="16"/>
                  </a:lnTo>
                  <a:lnTo>
                    <a:pt x="23" y="18"/>
                  </a:lnTo>
                  <a:lnTo>
                    <a:pt x="21" y="21"/>
                  </a:lnTo>
                  <a:lnTo>
                    <a:pt x="21" y="26"/>
                  </a:lnTo>
                  <a:lnTo>
                    <a:pt x="18" y="31"/>
                  </a:lnTo>
                  <a:lnTo>
                    <a:pt x="18" y="36"/>
                  </a:lnTo>
                  <a:lnTo>
                    <a:pt x="18" y="41"/>
                  </a:lnTo>
                  <a:lnTo>
                    <a:pt x="15" y="46"/>
                  </a:lnTo>
                  <a:lnTo>
                    <a:pt x="15" y="49"/>
                  </a:lnTo>
                  <a:lnTo>
                    <a:pt x="18" y="52"/>
                  </a:lnTo>
                  <a:lnTo>
                    <a:pt x="21" y="54"/>
                  </a:lnTo>
                  <a:lnTo>
                    <a:pt x="23" y="54"/>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62" name="Freeform 12"/>
            <p:cNvSpPr>
              <a:spLocks noChangeAspect="1" noEditPoints="1"/>
            </p:cNvSpPr>
            <p:nvPr/>
          </p:nvSpPr>
          <p:spPr bwMode="auto">
            <a:xfrm>
              <a:off x="886" y="1230"/>
              <a:ext cx="55" cy="64"/>
            </a:xfrm>
            <a:custGeom>
              <a:avLst/>
              <a:gdLst>
                <a:gd name="T0" fmla="*/ 50 w 55"/>
                <a:gd name="T1" fmla="*/ 41 h 64"/>
                <a:gd name="T2" fmla="*/ 45 w 55"/>
                <a:gd name="T3" fmla="*/ 41 h 64"/>
                <a:gd name="T4" fmla="*/ 37 w 55"/>
                <a:gd name="T5" fmla="*/ 41 h 64"/>
                <a:gd name="T6" fmla="*/ 34 w 55"/>
                <a:gd name="T7" fmla="*/ 41 h 64"/>
                <a:gd name="T8" fmla="*/ 31 w 55"/>
                <a:gd name="T9" fmla="*/ 44 h 64"/>
                <a:gd name="T10" fmla="*/ 31 w 55"/>
                <a:gd name="T11" fmla="*/ 49 h 64"/>
                <a:gd name="T12" fmla="*/ 29 w 55"/>
                <a:gd name="T13" fmla="*/ 52 h 64"/>
                <a:gd name="T14" fmla="*/ 23 w 55"/>
                <a:gd name="T15" fmla="*/ 54 h 64"/>
                <a:gd name="T16" fmla="*/ 21 w 55"/>
                <a:gd name="T17" fmla="*/ 54 h 64"/>
                <a:gd name="T18" fmla="*/ 18 w 55"/>
                <a:gd name="T19" fmla="*/ 49 h 64"/>
                <a:gd name="T20" fmla="*/ 15 w 55"/>
                <a:gd name="T21" fmla="*/ 44 h 64"/>
                <a:gd name="T22" fmla="*/ 18 w 55"/>
                <a:gd name="T23" fmla="*/ 39 h 64"/>
                <a:gd name="T24" fmla="*/ 21 w 55"/>
                <a:gd name="T25" fmla="*/ 36 h 64"/>
                <a:gd name="T26" fmla="*/ 29 w 55"/>
                <a:gd name="T27" fmla="*/ 36 h 64"/>
                <a:gd name="T28" fmla="*/ 42 w 55"/>
                <a:gd name="T29" fmla="*/ 36 h 64"/>
                <a:gd name="T30" fmla="*/ 50 w 55"/>
                <a:gd name="T31" fmla="*/ 36 h 64"/>
                <a:gd name="T32" fmla="*/ 53 w 55"/>
                <a:gd name="T33" fmla="*/ 29 h 64"/>
                <a:gd name="T34" fmla="*/ 55 w 55"/>
                <a:gd name="T35" fmla="*/ 16 h 64"/>
                <a:gd name="T36" fmla="*/ 53 w 55"/>
                <a:gd name="T37" fmla="*/ 5 h 64"/>
                <a:gd name="T38" fmla="*/ 42 w 55"/>
                <a:gd name="T39" fmla="*/ 0 h 64"/>
                <a:gd name="T40" fmla="*/ 26 w 55"/>
                <a:gd name="T41" fmla="*/ 0 h 64"/>
                <a:gd name="T42" fmla="*/ 13 w 55"/>
                <a:gd name="T43" fmla="*/ 5 h 64"/>
                <a:gd name="T44" fmla="*/ 8 w 55"/>
                <a:gd name="T45" fmla="*/ 13 h 64"/>
                <a:gd name="T46" fmla="*/ 2 w 55"/>
                <a:gd name="T47" fmla="*/ 26 h 64"/>
                <a:gd name="T48" fmla="*/ 0 w 55"/>
                <a:gd name="T49" fmla="*/ 39 h 64"/>
                <a:gd name="T50" fmla="*/ 0 w 55"/>
                <a:gd name="T51" fmla="*/ 52 h 64"/>
                <a:gd name="T52" fmla="*/ 2 w 55"/>
                <a:gd name="T53" fmla="*/ 59 h 64"/>
                <a:gd name="T54" fmla="*/ 13 w 55"/>
                <a:gd name="T55" fmla="*/ 64 h 64"/>
                <a:gd name="T56" fmla="*/ 23 w 55"/>
                <a:gd name="T57" fmla="*/ 64 h 64"/>
                <a:gd name="T58" fmla="*/ 29 w 55"/>
                <a:gd name="T59" fmla="*/ 64 h 64"/>
                <a:gd name="T60" fmla="*/ 34 w 55"/>
                <a:gd name="T61" fmla="*/ 62 h 64"/>
                <a:gd name="T62" fmla="*/ 37 w 55"/>
                <a:gd name="T63" fmla="*/ 59 h 64"/>
                <a:gd name="T64" fmla="*/ 42 w 55"/>
                <a:gd name="T65" fmla="*/ 57 h 64"/>
                <a:gd name="T66" fmla="*/ 45 w 55"/>
                <a:gd name="T67" fmla="*/ 54 h 64"/>
                <a:gd name="T68" fmla="*/ 47 w 55"/>
                <a:gd name="T69" fmla="*/ 49 h 64"/>
                <a:gd name="T70" fmla="*/ 50 w 55"/>
                <a:gd name="T71" fmla="*/ 44 h 64"/>
                <a:gd name="T72" fmla="*/ 37 w 55"/>
                <a:gd name="T73" fmla="*/ 26 h 64"/>
                <a:gd name="T74" fmla="*/ 37 w 55"/>
                <a:gd name="T75" fmla="*/ 21 h 64"/>
                <a:gd name="T76" fmla="*/ 37 w 55"/>
                <a:gd name="T77" fmla="*/ 16 h 64"/>
                <a:gd name="T78" fmla="*/ 37 w 55"/>
                <a:gd name="T79" fmla="*/ 13 h 64"/>
                <a:gd name="T80" fmla="*/ 31 w 55"/>
                <a:gd name="T81" fmla="*/ 11 h 64"/>
                <a:gd name="T82" fmla="*/ 26 w 55"/>
                <a:gd name="T83" fmla="*/ 13 h 64"/>
                <a:gd name="T84" fmla="*/ 23 w 55"/>
                <a:gd name="T85" fmla="*/ 16 h 64"/>
                <a:gd name="T86" fmla="*/ 21 w 55"/>
                <a:gd name="T87" fmla="*/ 21 h 64"/>
                <a:gd name="T88" fmla="*/ 21 w 55"/>
                <a:gd name="T89" fmla="*/ 26 h 64"/>
                <a:gd name="T90" fmla="*/ 23 w 55"/>
                <a:gd name="T91" fmla="*/ 26 h 64"/>
                <a:gd name="T92" fmla="*/ 29 w 55"/>
                <a:gd name="T93" fmla="*/ 26 h 64"/>
                <a:gd name="T94" fmla="*/ 34 w 55"/>
                <a:gd name="T95" fmla="*/ 26 h 64"/>
                <a:gd name="T96" fmla="*/ 37 w 55"/>
                <a:gd name="T97" fmla="*/ 26 h 6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5"/>
                <a:gd name="T148" fmla="*/ 0 h 64"/>
                <a:gd name="T149" fmla="*/ 55 w 55"/>
                <a:gd name="T150" fmla="*/ 64 h 6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5" h="64">
                  <a:moveTo>
                    <a:pt x="50" y="41"/>
                  </a:moveTo>
                  <a:lnTo>
                    <a:pt x="50" y="41"/>
                  </a:lnTo>
                  <a:lnTo>
                    <a:pt x="47" y="41"/>
                  </a:lnTo>
                  <a:lnTo>
                    <a:pt x="45" y="41"/>
                  </a:lnTo>
                  <a:lnTo>
                    <a:pt x="42" y="41"/>
                  </a:lnTo>
                  <a:lnTo>
                    <a:pt x="37" y="41"/>
                  </a:lnTo>
                  <a:lnTo>
                    <a:pt x="34" y="41"/>
                  </a:lnTo>
                  <a:lnTo>
                    <a:pt x="31" y="41"/>
                  </a:lnTo>
                  <a:lnTo>
                    <a:pt x="31" y="44"/>
                  </a:lnTo>
                  <a:lnTo>
                    <a:pt x="31" y="46"/>
                  </a:lnTo>
                  <a:lnTo>
                    <a:pt x="31" y="49"/>
                  </a:lnTo>
                  <a:lnTo>
                    <a:pt x="29" y="49"/>
                  </a:lnTo>
                  <a:lnTo>
                    <a:pt x="29" y="52"/>
                  </a:lnTo>
                  <a:lnTo>
                    <a:pt x="26" y="52"/>
                  </a:lnTo>
                  <a:lnTo>
                    <a:pt x="23" y="54"/>
                  </a:lnTo>
                  <a:lnTo>
                    <a:pt x="21" y="54"/>
                  </a:lnTo>
                  <a:lnTo>
                    <a:pt x="18" y="52"/>
                  </a:lnTo>
                  <a:lnTo>
                    <a:pt x="18" y="49"/>
                  </a:lnTo>
                  <a:lnTo>
                    <a:pt x="15" y="46"/>
                  </a:lnTo>
                  <a:lnTo>
                    <a:pt x="15" y="44"/>
                  </a:lnTo>
                  <a:lnTo>
                    <a:pt x="18" y="41"/>
                  </a:lnTo>
                  <a:lnTo>
                    <a:pt x="18" y="39"/>
                  </a:lnTo>
                  <a:lnTo>
                    <a:pt x="18" y="36"/>
                  </a:lnTo>
                  <a:lnTo>
                    <a:pt x="21" y="36"/>
                  </a:lnTo>
                  <a:lnTo>
                    <a:pt x="23" y="36"/>
                  </a:lnTo>
                  <a:lnTo>
                    <a:pt x="29" y="36"/>
                  </a:lnTo>
                  <a:lnTo>
                    <a:pt x="34" y="36"/>
                  </a:lnTo>
                  <a:lnTo>
                    <a:pt x="42" y="36"/>
                  </a:lnTo>
                  <a:lnTo>
                    <a:pt x="47" y="36"/>
                  </a:lnTo>
                  <a:lnTo>
                    <a:pt x="50" y="36"/>
                  </a:lnTo>
                  <a:lnTo>
                    <a:pt x="53" y="36"/>
                  </a:lnTo>
                  <a:lnTo>
                    <a:pt x="53" y="29"/>
                  </a:lnTo>
                  <a:lnTo>
                    <a:pt x="55" y="21"/>
                  </a:lnTo>
                  <a:lnTo>
                    <a:pt x="55" y="16"/>
                  </a:lnTo>
                  <a:lnTo>
                    <a:pt x="53" y="11"/>
                  </a:lnTo>
                  <a:lnTo>
                    <a:pt x="53" y="5"/>
                  </a:lnTo>
                  <a:lnTo>
                    <a:pt x="47" y="3"/>
                  </a:lnTo>
                  <a:lnTo>
                    <a:pt x="42" y="0"/>
                  </a:lnTo>
                  <a:lnTo>
                    <a:pt x="34" y="0"/>
                  </a:lnTo>
                  <a:lnTo>
                    <a:pt x="26" y="0"/>
                  </a:lnTo>
                  <a:lnTo>
                    <a:pt x="18" y="3"/>
                  </a:lnTo>
                  <a:lnTo>
                    <a:pt x="13" y="5"/>
                  </a:lnTo>
                  <a:lnTo>
                    <a:pt x="10" y="11"/>
                  </a:lnTo>
                  <a:lnTo>
                    <a:pt x="8" y="13"/>
                  </a:lnTo>
                  <a:lnTo>
                    <a:pt x="5" y="18"/>
                  </a:lnTo>
                  <a:lnTo>
                    <a:pt x="2" y="26"/>
                  </a:lnTo>
                  <a:lnTo>
                    <a:pt x="0" y="31"/>
                  </a:lnTo>
                  <a:lnTo>
                    <a:pt x="0" y="39"/>
                  </a:lnTo>
                  <a:lnTo>
                    <a:pt x="0" y="44"/>
                  </a:lnTo>
                  <a:lnTo>
                    <a:pt x="0" y="52"/>
                  </a:lnTo>
                  <a:lnTo>
                    <a:pt x="0" y="54"/>
                  </a:lnTo>
                  <a:lnTo>
                    <a:pt x="2" y="59"/>
                  </a:lnTo>
                  <a:lnTo>
                    <a:pt x="8" y="62"/>
                  </a:lnTo>
                  <a:lnTo>
                    <a:pt x="13" y="64"/>
                  </a:lnTo>
                  <a:lnTo>
                    <a:pt x="21" y="64"/>
                  </a:lnTo>
                  <a:lnTo>
                    <a:pt x="23" y="64"/>
                  </a:lnTo>
                  <a:lnTo>
                    <a:pt x="26" y="64"/>
                  </a:lnTo>
                  <a:lnTo>
                    <a:pt x="29" y="64"/>
                  </a:lnTo>
                  <a:lnTo>
                    <a:pt x="31" y="62"/>
                  </a:lnTo>
                  <a:lnTo>
                    <a:pt x="34" y="62"/>
                  </a:lnTo>
                  <a:lnTo>
                    <a:pt x="37" y="62"/>
                  </a:lnTo>
                  <a:lnTo>
                    <a:pt x="37" y="59"/>
                  </a:lnTo>
                  <a:lnTo>
                    <a:pt x="39" y="59"/>
                  </a:lnTo>
                  <a:lnTo>
                    <a:pt x="42" y="57"/>
                  </a:lnTo>
                  <a:lnTo>
                    <a:pt x="45" y="54"/>
                  </a:lnTo>
                  <a:lnTo>
                    <a:pt x="47" y="52"/>
                  </a:lnTo>
                  <a:lnTo>
                    <a:pt x="47" y="49"/>
                  </a:lnTo>
                  <a:lnTo>
                    <a:pt x="47" y="46"/>
                  </a:lnTo>
                  <a:lnTo>
                    <a:pt x="50" y="44"/>
                  </a:lnTo>
                  <a:lnTo>
                    <a:pt x="50" y="41"/>
                  </a:lnTo>
                  <a:close/>
                  <a:moveTo>
                    <a:pt x="37" y="26"/>
                  </a:moveTo>
                  <a:lnTo>
                    <a:pt x="37" y="23"/>
                  </a:lnTo>
                  <a:lnTo>
                    <a:pt x="37" y="21"/>
                  </a:lnTo>
                  <a:lnTo>
                    <a:pt x="37" y="18"/>
                  </a:lnTo>
                  <a:lnTo>
                    <a:pt x="37" y="16"/>
                  </a:lnTo>
                  <a:lnTo>
                    <a:pt x="37" y="13"/>
                  </a:lnTo>
                  <a:lnTo>
                    <a:pt x="34" y="11"/>
                  </a:lnTo>
                  <a:lnTo>
                    <a:pt x="31" y="11"/>
                  </a:lnTo>
                  <a:lnTo>
                    <a:pt x="29" y="11"/>
                  </a:lnTo>
                  <a:lnTo>
                    <a:pt x="26" y="13"/>
                  </a:lnTo>
                  <a:lnTo>
                    <a:pt x="23" y="13"/>
                  </a:lnTo>
                  <a:lnTo>
                    <a:pt x="23" y="16"/>
                  </a:lnTo>
                  <a:lnTo>
                    <a:pt x="21" y="18"/>
                  </a:lnTo>
                  <a:lnTo>
                    <a:pt x="21" y="21"/>
                  </a:lnTo>
                  <a:lnTo>
                    <a:pt x="21" y="23"/>
                  </a:lnTo>
                  <a:lnTo>
                    <a:pt x="21" y="26"/>
                  </a:lnTo>
                  <a:lnTo>
                    <a:pt x="23" y="26"/>
                  </a:lnTo>
                  <a:lnTo>
                    <a:pt x="26" y="26"/>
                  </a:lnTo>
                  <a:lnTo>
                    <a:pt x="29" y="26"/>
                  </a:lnTo>
                  <a:lnTo>
                    <a:pt x="31" y="26"/>
                  </a:lnTo>
                  <a:lnTo>
                    <a:pt x="34" y="26"/>
                  </a:lnTo>
                  <a:lnTo>
                    <a:pt x="37" y="26"/>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63" name="Freeform 13"/>
            <p:cNvSpPr>
              <a:spLocks noChangeAspect="1" noEditPoints="1"/>
            </p:cNvSpPr>
            <p:nvPr/>
          </p:nvSpPr>
          <p:spPr bwMode="auto">
            <a:xfrm>
              <a:off x="1063" y="1230"/>
              <a:ext cx="55" cy="64"/>
            </a:xfrm>
            <a:custGeom>
              <a:avLst/>
              <a:gdLst>
                <a:gd name="T0" fmla="*/ 40 w 55"/>
                <a:gd name="T1" fmla="*/ 59 h 64"/>
                <a:gd name="T2" fmla="*/ 34 w 55"/>
                <a:gd name="T3" fmla="*/ 62 h 64"/>
                <a:gd name="T4" fmla="*/ 29 w 55"/>
                <a:gd name="T5" fmla="*/ 64 h 64"/>
                <a:gd name="T6" fmla="*/ 24 w 55"/>
                <a:gd name="T7" fmla="*/ 64 h 64"/>
                <a:gd name="T8" fmla="*/ 13 w 55"/>
                <a:gd name="T9" fmla="*/ 64 h 64"/>
                <a:gd name="T10" fmla="*/ 5 w 55"/>
                <a:gd name="T11" fmla="*/ 59 h 64"/>
                <a:gd name="T12" fmla="*/ 0 w 55"/>
                <a:gd name="T13" fmla="*/ 52 h 64"/>
                <a:gd name="T14" fmla="*/ 3 w 55"/>
                <a:gd name="T15" fmla="*/ 39 h 64"/>
                <a:gd name="T16" fmla="*/ 5 w 55"/>
                <a:gd name="T17" fmla="*/ 26 h 64"/>
                <a:gd name="T18" fmla="*/ 8 w 55"/>
                <a:gd name="T19" fmla="*/ 13 h 64"/>
                <a:gd name="T20" fmla="*/ 16 w 55"/>
                <a:gd name="T21" fmla="*/ 5 h 64"/>
                <a:gd name="T22" fmla="*/ 26 w 55"/>
                <a:gd name="T23" fmla="*/ 0 h 64"/>
                <a:gd name="T24" fmla="*/ 42 w 55"/>
                <a:gd name="T25" fmla="*/ 0 h 64"/>
                <a:gd name="T26" fmla="*/ 53 w 55"/>
                <a:gd name="T27" fmla="*/ 5 h 64"/>
                <a:gd name="T28" fmla="*/ 55 w 55"/>
                <a:gd name="T29" fmla="*/ 16 h 64"/>
                <a:gd name="T30" fmla="*/ 55 w 55"/>
                <a:gd name="T31" fmla="*/ 29 h 64"/>
                <a:gd name="T32" fmla="*/ 53 w 55"/>
                <a:gd name="T33" fmla="*/ 36 h 64"/>
                <a:gd name="T34" fmla="*/ 42 w 55"/>
                <a:gd name="T35" fmla="*/ 36 h 64"/>
                <a:gd name="T36" fmla="*/ 32 w 55"/>
                <a:gd name="T37" fmla="*/ 36 h 64"/>
                <a:gd name="T38" fmla="*/ 21 w 55"/>
                <a:gd name="T39" fmla="*/ 36 h 64"/>
                <a:gd name="T40" fmla="*/ 18 w 55"/>
                <a:gd name="T41" fmla="*/ 39 h 64"/>
                <a:gd name="T42" fmla="*/ 18 w 55"/>
                <a:gd name="T43" fmla="*/ 44 h 64"/>
                <a:gd name="T44" fmla="*/ 18 w 55"/>
                <a:gd name="T45" fmla="*/ 49 h 64"/>
                <a:gd name="T46" fmla="*/ 21 w 55"/>
                <a:gd name="T47" fmla="*/ 54 h 64"/>
                <a:gd name="T48" fmla="*/ 26 w 55"/>
                <a:gd name="T49" fmla="*/ 54 h 64"/>
                <a:gd name="T50" fmla="*/ 29 w 55"/>
                <a:gd name="T51" fmla="*/ 52 h 64"/>
                <a:gd name="T52" fmla="*/ 32 w 55"/>
                <a:gd name="T53" fmla="*/ 49 h 64"/>
                <a:gd name="T54" fmla="*/ 34 w 55"/>
                <a:gd name="T55" fmla="*/ 44 h 64"/>
                <a:gd name="T56" fmla="*/ 34 w 55"/>
                <a:gd name="T57" fmla="*/ 41 h 64"/>
                <a:gd name="T58" fmla="*/ 40 w 55"/>
                <a:gd name="T59" fmla="*/ 41 h 64"/>
                <a:gd name="T60" fmla="*/ 48 w 55"/>
                <a:gd name="T61" fmla="*/ 41 h 64"/>
                <a:gd name="T62" fmla="*/ 50 w 55"/>
                <a:gd name="T63" fmla="*/ 41 h 64"/>
                <a:gd name="T64" fmla="*/ 50 w 55"/>
                <a:gd name="T65" fmla="*/ 44 h 64"/>
                <a:gd name="T66" fmla="*/ 50 w 55"/>
                <a:gd name="T67" fmla="*/ 49 h 64"/>
                <a:gd name="T68" fmla="*/ 48 w 55"/>
                <a:gd name="T69" fmla="*/ 54 h 64"/>
                <a:gd name="T70" fmla="*/ 42 w 55"/>
                <a:gd name="T71" fmla="*/ 57 h 64"/>
                <a:gd name="T72" fmla="*/ 40 w 55"/>
                <a:gd name="T73" fmla="*/ 26 h 64"/>
                <a:gd name="T74" fmla="*/ 40 w 55"/>
                <a:gd name="T75" fmla="*/ 21 h 64"/>
                <a:gd name="T76" fmla="*/ 40 w 55"/>
                <a:gd name="T77" fmla="*/ 16 h 64"/>
                <a:gd name="T78" fmla="*/ 37 w 55"/>
                <a:gd name="T79" fmla="*/ 13 h 64"/>
                <a:gd name="T80" fmla="*/ 34 w 55"/>
                <a:gd name="T81" fmla="*/ 11 h 64"/>
                <a:gd name="T82" fmla="*/ 29 w 55"/>
                <a:gd name="T83" fmla="*/ 13 h 64"/>
                <a:gd name="T84" fmla="*/ 26 w 55"/>
                <a:gd name="T85" fmla="*/ 16 h 64"/>
                <a:gd name="T86" fmla="*/ 24 w 55"/>
                <a:gd name="T87" fmla="*/ 21 h 64"/>
                <a:gd name="T88" fmla="*/ 21 w 55"/>
                <a:gd name="T89" fmla="*/ 26 h 64"/>
                <a:gd name="T90" fmla="*/ 24 w 55"/>
                <a:gd name="T91" fmla="*/ 26 h 64"/>
                <a:gd name="T92" fmla="*/ 29 w 55"/>
                <a:gd name="T93" fmla="*/ 26 h 64"/>
                <a:gd name="T94" fmla="*/ 37 w 55"/>
                <a:gd name="T95" fmla="*/ 26 h 64"/>
                <a:gd name="T96" fmla="*/ 40 w 55"/>
                <a:gd name="T97" fmla="*/ 26 h 6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5"/>
                <a:gd name="T148" fmla="*/ 0 h 64"/>
                <a:gd name="T149" fmla="*/ 55 w 55"/>
                <a:gd name="T150" fmla="*/ 64 h 6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5" h="64">
                  <a:moveTo>
                    <a:pt x="42" y="59"/>
                  </a:moveTo>
                  <a:lnTo>
                    <a:pt x="40" y="59"/>
                  </a:lnTo>
                  <a:lnTo>
                    <a:pt x="37" y="62"/>
                  </a:lnTo>
                  <a:lnTo>
                    <a:pt x="34" y="62"/>
                  </a:lnTo>
                  <a:lnTo>
                    <a:pt x="32" y="62"/>
                  </a:lnTo>
                  <a:lnTo>
                    <a:pt x="29" y="64"/>
                  </a:lnTo>
                  <a:lnTo>
                    <a:pt x="26" y="64"/>
                  </a:lnTo>
                  <a:lnTo>
                    <a:pt x="24" y="64"/>
                  </a:lnTo>
                  <a:lnTo>
                    <a:pt x="21" y="64"/>
                  </a:lnTo>
                  <a:lnTo>
                    <a:pt x="13" y="64"/>
                  </a:lnTo>
                  <a:lnTo>
                    <a:pt x="8" y="62"/>
                  </a:lnTo>
                  <a:lnTo>
                    <a:pt x="5" y="59"/>
                  </a:lnTo>
                  <a:lnTo>
                    <a:pt x="3" y="54"/>
                  </a:lnTo>
                  <a:lnTo>
                    <a:pt x="0" y="52"/>
                  </a:lnTo>
                  <a:lnTo>
                    <a:pt x="0" y="44"/>
                  </a:lnTo>
                  <a:lnTo>
                    <a:pt x="3" y="39"/>
                  </a:lnTo>
                  <a:lnTo>
                    <a:pt x="3" y="31"/>
                  </a:lnTo>
                  <a:lnTo>
                    <a:pt x="5" y="26"/>
                  </a:lnTo>
                  <a:lnTo>
                    <a:pt x="5" y="18"/>
                  </a:lnTo>
                  <a:lnTo>
                    <a:pt x="8" y="13"/>
                  </a:lnTo>
                  <a:lnTo>
                    <a:pt x="13" y="11"/>
                  </a:lnTo>
                  <a:lnTo>
                    <a:pt x="16" y="5"/>
                  </a:lnTo>
                  <a:lnTo>
                    <a:pt x="21" y="3"/>
                  </a:lnTo>
                  <a:lnTo>
                    <a:pt x="26" y="0"/>
                  </a:lnTo>
                  <a:lnTo>
                    <a:pt x="37" y="0"/>
                  </a:lnTo>
                  <a:lnTo>
                    <a:pt x="42" y="0"/>
                  </a:lnTo>
                  <a:lnTo>
                    <a:pt x="50" y="3"/>
                  </a:lnTo>
                  <a:lnTo>
                    <a:pt x="53" y="5"/>
                  </a:lnTo>
                  <a:lnTo>
                    <a:pt x="55" y="11"/>
                  </a:lnTo>
                  <a:lnTo>
                    <a:pt x="55" y="16"/>
                  </a:lnTo>
                  <a:lnTo>
                    <a:pt x="55" y="21"/>
                  </a:lnTo>
                  <a:lnTo>
                    <a:pt x="55" y="29"/>
                  </a:lnTo>
                  <a:lnTo>
                    <a:pt x="53" y="36"/>
                  </a:lnTo>
                  <a:lnTo>
                    <a:pt x="48" y="36"/>
                  </a:lnTo>
                  <a:lnTo>
                    <a:pt x="42" y="36"/>
                  </a:lnTo>
                  <a:lnTo>
                    <a:pt x="37" y="36"/>
                  </a:lnTo>
                  <a:lnTo>
                    <a:pt x="32" y="36"/>
                  </a:lnTo>
                  <a:lnTo>
                    <a:pt x="26" y="36"/>
                  </a:lnTo>
                  <a:lnTo>
                    <a:pt x="21" y="36"/>
                  </a:lnTo>
                  <a:lnTo>
                    <a:pt x="18" y="39"/>
                  </a:lnTo>
                  <a:lnTo>
                    <a:pt x="18" y="41"/>
                  </a:lnTo>
                  <a:lnTo>
                    <a:pt x="18" y="44"/>
                  </a:lnTo>
                  <a:lnTo>
                    <a:pt x="18" y="46"/>
                  </a:lnTo>
                  <a:lnTo>
                    <a:pt x="18" y="49"/>
                  </a:lnTo>
                  <a:lnTo>
                    <a:pt x="21" y="52"/>
                  </a:lnTo>
                  <a:lnTo>
                    <a:pt x="21" y="54"/>
                  </a:lnTo>
                  <a:lnTo>
                    <a:pt x="24" y="54"/>
                  </a:lnTo>
                  <a:lnTo>
                    <a:pt x="26" y="54"/>
                  </a:lnTo>
                  <a:lnTo>
                    <a:pt x="29" y="52"/>
                  </a:lnTo>
                  <a:lnTo>
                    <a:pt x="32" y="49"/>
                  </a:lnTo>
                  <a:lnTo>
                    <a:pt x="32" y="46"/>
                  </a:lnTo>
                  <a:lnTo>
                    <a:pt x="34" y="44"/>
                  </a:lnTo>
                  <a:lnTo>
                    <a:pt x="34" y="41"/>
                  </a:lnTo>
                  <a:lnTo>
                    <a:pt x="37" y="41"/>
                  </a:lnTo>
                  <a:lnTo>
                    <a:pt x="40" y="41"/>
                  </a:lnTo>
                  <a:lnTo>
                    <a:pt x="42" y="41"/>
                  </a:lnTo>
                  <a:lnTo>
                    <a:pt x="48" y="41"/>
                  </a:lnTo>
                  <a:lnTo>
                    <a:pt x="50" y="41"/>
                  </a:lnTo>
                  <a:lnTo>
                    <a:pt x="53" y="41"/>
                  </a:lnTo>
                  <a:lnTo>
                    <a:pt x="50" y="44"/>
                  </a:lnTo>
                  <a:lnTo>
                    <a:pt x="50" y="46"/>
                  </a:lnTo>
                  <a:lnTo>
                    <a:pt x="50" y="49"/>
                  </a:lnTo>
                  <a:lnTo>
                    <a:pt x="48" y="52"/>
                  </a:lnTo>
                  <a:lnTo>
                    <a:pt x="48" y="54"/>
                  </a:lnTo>
                  <a:lnTo>
                    <a:pt x="45" y="54"/>
                  </a:lnTo>
                  <a:lnTo>
                    <a:pt x="42" y="57"/>
                  </a:lnTo>
                  <a:lnTo>
                    <a:pt x="42" y="59"/>
                  </a:lnTo>
                  <a:close/>
                  <a:moveTo>
                    <a:pt x="40" y="26"/>
                  </a:moveTo>
                  <a:lnTo>
                    <a:pt x="40" y="23"/>
                  </a:lnTo>
                  <a:lnTo>
                    <a:pt x="40" y="21"/>
                  </a:lnTo>
                  <a:lnTo>
                    <a:pt x="40" y="18"/>
                  </a:lnTo>
                  <a:lnTo>
                    <a:pt x="40" y="16"/>
                  </a:lnTo>
                  <a:lnTo>
                    <a:pt x="40" y="13"/>
                  </a:lnTo>
                  <a:lnTo>
                    <a:pt x="37" y="13"/>
                  </a:lnTo>
                  <a:lnTo>
                    <a:pt x="37" y="11"/>
                  </a:lnTo>
                  <a:lnTo>
                    <a:pt x="34" y="11"/>
                  </a:lnTo>
                  <a:lnTo>
                    <a:pt x="32" y="11"/>
                  </a:lnTo>
                  <a:lnTo>
                    <a:pt x="29" y="13"/>
                  </a:lnTo>
                  <a:lnTo>
                    <a:pt x="26" y="13"/>
                  </a:lnTo>
                  <a:lnTo>
                    <a:pt x="26" y="16"/>
                  </a:lnTo>
                  <a:lnTo>
                    <a:pt x="24" y="18"/>
                  </a:lnTo>
                  <a:lnTo>
                    <a:pt x="24" y="21"/>
                  </a:lnTo>
                  <a:lnTo>
                    <a:pt x="24" y="23"/>
                  </a:lnTo>
                  <a:lnTo>
                    <a:pt x="21" y="26"/>
                  </a:lnTo>
                  <a:lnTo>
                    <a:pt x="24" y="26"/>
                  </a:lnTo>
                  <a:lnTo>
                    <a:pt x="26" y="26"/>
                  </a:lnTo>
                  <a:lnTo>
                    <a:pt x="29" y="26"/>
                  </a:lnTo>
                  <a:lnTo>
                    <a:pt x="34" y="26"/>
                  </a:lnTo>
                  <a:lnTo>
                    <a:pt x="37" y="26"/>
                  </a:lnTo>
                  <a:lnTo>
                    <a:pt x="40" y="26"/>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64" name="Freeform 14"/>
            <p:cNvSpPr>
              <a:spLocks noChangeAspect="1"/>
            </p:cNvSpPr>
            <p:nvPr/>
          </p:nvSpPr>
          <p:spPr bwMode="auto">
            <a:xfrm>
              <a:off x="1153" y="817"/>
              <a:ext cx="243" cy="354"/>
            </a:xfrm>
            <a:custGeom>
              <a:avLst/>
              <a:gdLst>
                <a:gd name="T0" fmla="*/ 0 w 243"/>
                <a:gd name="T1" fmla="*/ 0 h 354"/>
                <a:gd name="T2" fmla="*/ 0 w 243"/>
                <a:gd name="T3" fmla="*/ 39 h 354"/>
                <a:gd name="T4" fmla="*/ 0 w 243"/>
                <a:gd name="T5" fmla="*/ 124 h 354"/>
                <a:gd name="T6" fmla="*/ 0 w 243"/>
                <a:gd name="T7" fmla="*/ 208 h 354"/>
                <a:gd name="T8" fmla="*/ 0 w 243"/>
                <a:gd name="T9" fmla="*/ 247 h 354"/>
                <a:gd name="T10" fmla="*/ 5 w 243"/>
                <a:gd name="T11" fmla="*/ 293 h 354"/>
                <a:gd name="T12" fmla="*/ 29 w 243"/>
                <a:gd name="T13" fmla="*/ 326 h 354"/>
                <a:gd name="T14" fmla="*/ 69 w 243"/>
                <a:gd name="T15" fmla="*/ 347 h 354"/>
                <a:gd name="T16" fmla="*/ 122 w 243"/>
                <a:gd name="T17" fmla="*/ 354 h 354"/>
                <a:gd name="T18" fmla="*/ 180 w 243"/>
                <a:gd name="T19" fmla="*/ 347 h 354"/>
                <a:gd name="T20" fmla="*/ 217 w 243"/>
                <a:gd name="T21" fmla="*/ 321 h 354"/>
                <a:gd name="T22" fmla="*/ 238 w 243"/>
                <a:gd name="T23" fmla="*/ 285 h 354"/>
                <a:gd name="T24" fmla="*/ 243 w 243"/>
                <a:gd name="T25" fmla="*/ 247 h 354"/>
                <a:gd name="T26" fmla="*/ 243 w 243"/>
                <a:gd name="T27" fmla="*/ 208 h 354"/>
                <a:gd name="T28" fmla="*/ 243 w 243"/>
                <a:gd name="T29" fmla="*/ 124 h 354"/>
                <a:gd name="T30" fmla="*/ 243 w 243"/>
                <a:gd name="T31" fmla="*/ 39 h 354"/>
                <a:gd name="T32" fmla="*/ 243 w 243"/>
                <a:gd name="T33" fmla="*/ 0 h 354"/>
                <a:gd name="T34" fmla="*/ 233 w 243"/>
                <a:gd name="T35" fmla="*/ 0 h 354"/>
                <a:gd name="T36" fmla="*/ 206 w 243"/>
                <a:gd name="T37" fmla="*/ 0 h 354"/>
                <a:gd name="T38" fmla="*/ 180 w 243"/>
                <a:gd name="T39" fmla="*/ 0 h 354"/>
                <a:gd name="T40" fmla="*/ 169 w 243"/>
                <a:gd name="T41" fmla="*/ 0 h 354"/>
                <a:gd name="T42" fmla="*/ 169 w 243"/>
                <a:gd name="T43" fmla="*/ 36 h 354"/>
                <a:gd name="T44" fmla="*/ 169 w 243"/>
                <a:gd name="T45" fmla="*/ 121 h 354"/>
                <a:gd name="T46" fmla="*/ 169 w 243"/>
                <a:gd name="T47" fmla="*/ 206 h 354"/>
                <a:gd name="T48" fmla="*/ 169 w 243"/>
                <a:gd name="T49" fmla="*/ 242 h 354"/>
                <a:gd name="T50" fmla="*/ 167 w 243"/>
                <a:gd name="T51" fmla="*/ 267 h 354"/>
                <a:gd name="T52" fmla="*/ 156 w 243"/>
                <a:gd name="T53" fmla="*/ 288 h 354"/>
                <a:gd name="T54" fmla="*/ 143 w 243"/>
                <a:gd name="T55" fmla="*/ 298 h 354"/>
                <a:gd name="T56" fmla="*/ 122 w 243"/>
                <a:gd name="T57" fmla="*/ 303 h 354"/>
                <a:gd name="T58" fmla="*/ 103 w 243"/>
                <a:gd name="T59" fmla="*/ 300 h 354"/>
                <a:gd name="T60" fmla="*/ 87 w 243"/>
                <a:gd name="T61" fmla="*/ 288 h 354"/>
                <a:gd name="T62" fmla="*/ 77 w 243"/>
                <a:gd name="T63" fmla="*/ 270 h 354"/>
                <a:gd name="T64" fmla="*/ 74 w 243"/>
                <a:gd name="T65" fmla="*/ 242 h 354"/>
                <a:gd name="T66" fmla="*/ 74 w 243"/>
                <a:gd name="T67" fmla="*/ 206 h 354"/>
                <a:gd name="T68" fmla="*/ 74 w 243"/>
                <a:gd name="T69" fmla="*/ 121 h 354"/>
                <a:gd name="T70" fmla="*/ 74 w 243"/>
                <a:gd name="T71" fmla="*/ 36 h 354"/>
                <a:gd name="T72" fmla="*/ 74 w 243"/>
                <a:gd name="T73" fmla="*/ 0 h 354"/>
                <a:gd name="T74" fmla="*/ 63 w 243"/>
                <a:gd name="T75" fmla="*/ 0 h 354"/>
                <a:gd name="T76" fmla="*/ 37 w 243"/>
                <a:gd name="T77" fmla="*/ 0 h 354"/>
                <a:gd name="T78" fmla="*/ 10 w 243"/>
                <a:gd name="T79" fmla="*/ 0 h 35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43"/>
                <a:gd name="T121" fmla="*/ 0 h 354"/>
                <a:gd name="T122" fmla="*/ 243 w 243"/>
                <a:gd name="T123" fmla="*/ 354 h 35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43" h="354">
                  <a:moveTo>
                    <a:pt x="3" y="0"/>
                  </a:moveTo>
                  <a:lnTo>
                    <a:pt x="0" y="0"/>
                  </a:lnTo>
                  <a:lnTo>
                    <a:pt x="0" y="11"/>
                  </a:lnTo>
                  <a:lnTo>
                    <a:pt x="0" y="39"/>
                  </a:lnTo>
                  <a:lnTo>
                    <a:pt x="0" y="77"/>
                  </a:lnTo>
                  <a:lnTo>
                    <a:pt x="0" y="124"/>
                  </a:lnTo>
                  <a:lnTo>
                    <a:pt x="0" y="170"/>
                  </a:lnTo>
                  <a:lnTo>
                    <a:pt x="0" y="208"/>
                  </a:lnTo>
                  <a:lnTo>
                    <a:pt x="0" y="236"/>
                  </a:lnTo>
                  <a:lnTo>
                    <a:pt x="0" y="247"/>
                  </a:lnTo>
                  <a:lnTo>
                    <a:pt x="0" y="270"/>
                  </a:lnTo>
                  <a:lnTo>
                    <a:pt x="5" y="293"/>
                  </a:lnTo>
                  <a:lnTo>
                    <a:pt x="16" y="311"/>
                  </a:lnTo>
                  <a:lnTo>
                    <a:pt x="29" y="326"/>
                  </a:lnTo>
                  <a:lnTo>
                    <a:pt x="47" y="339"/>
                  </a:lnTo>
                  <a:lnTo>
                    <a:pt x="69" y="347"/>
                  </a:lnTo>
                  <a:lnTo>
                    <a:pt x="92" y="352"/>
                  </a:lnTo>
                  <a:lnTo>
                    <a:pt x="122" y="354"/>
                  </a:lnTo>
                  <a:lnTo>
                    <a:pt x="153" y="352"/>
                  </a:lnTo>
                  <a:lnTo>
                    <a:pt x="180" y="347"/>
                  </a:lnTo>
                  <a:lnTo>
                    <a:pt x="201" y="334"/>
                  </a:lnTo>
                  <a:lnTo>
                    <a:pt x="217" y="321"/>
                  </a:lnTo>
                  <a:lnTo>
                    <a:pt x="230" y="306"/>
                  </a:lnTo>
                  <a:lnTo>
                    <a:pt x="238" y="285"/>
                  </a:lnTo>
                  <a:lnTo>
                    <a:pt x="243" y="267"/>
                  </a:lnTo>
                  <a:lnTo>
                    <a:pt x="243" y="247"/>
                  </a:lnTo>
                  <a:lnTo>
                    <a:pt x="243" y="236"/>
                  </a:lnTo>
                  <a:lnTo>
                    <a:pt x="243" y="208"/>
                  </a:lnTo>
                  <a:lnTo>
                    <a:pt x="243" y="170"/>
                  </a:lnTo>
                  <a:lnTo>
                    <a:pt x="243" y="124"/>
                  </a:lnTo>
                  <a:lnTo>
                    <a:pt x="243" y="77"/>
                  </a:lnTo>
                  <a:lnTo>
                    <a:pt x="243" y="39"/>
                  </a:lnTo>
                  <a:lnTo>
                    <a:pt x="243" y="11"/>
                  </a:lnTo>
                  <a:lnTo>
                    <a:pt x="243" y="0"/>
                  </a:lnTo>
                  <a:lnTo>
                    <a:pt x="241" y="0"/>
                  </a:lnTo>
                  <a:lnTo>
                    <a:pt x="233" y="0"/>
                  </a:lnTo>
                  <a:lnTo>
                    <a:pt x="219" y="0"/>
                  </a:lnTo>
                  <a:lnTo>
                    <a:pt x="206" y="0"/>
                  </a:lnTo>
                  <a:lnTo>
                    <a:pt x="193" y="0"/>
                  </a:lnTo>
                  <a:lnTo>
                    <a:pt x="180" y="0"/>
                  </a:lnTo>
                  <a:lnTo>
                    <a:pt x="172" y="0"/>
                  </a:lnTo>
                  <a:lnTo>
                    <a:pt x="169" y="0"/>
                  </a:lnTo>
                  <a:lnTo>
                    <a:pt x="169" y="11"/>
                  </a:lnTo>
                  <a:lnTo>
                    <a:pt x="169" y="36"/>
                  </a:lnTo>
                  <a:lnTo>
                    <a:pt x="169" y="77"/>
                  </a:lnTo>
                  <a:lnTo>
                    <a:pt x="169" y="121"/>
                  </a:lnTo>
                  <a:lnTo>
                    <a:pt x="169" y="165"/>
                  </a:lnTo>
                  <a:lnTo>
                    <a:pt x="169" y="206"/>
                  </a:lnTo>
                  <a:lnTo>
                    <a:pt x="169" y="231"/>
                  </a:lnTo>
                  <a:lnTo>
                    <a:pt x="169" y="242"/>
                  </a:lnTo>
                  <a:lnTo>
                    <a:pt x="169" y="257"/>
                  </a:lnTo>
                  <a:lnTo>
                    <a:pt x="167" y="267"/>
                  </a:lnTo>
                  <a:lnTo>
                    <a:pt x="161" y="277"/>
                  </a:lnTo>
                  <a:lnTo>
                    <a:pt x="156" y="288"/>
                  </a:lnTo>
                  <a:lnTo>
                    <a:pt x="151" y="293"/>
                  </a:lnTo>
                  <a:lnTo>
                    <a:pt x="143" y="298"/>
                  </a:lnTo>
                  <a:lnTo>
                    <a:pt x="132" y="300"/>
                  </a:lnTo>
                  <a:lnTo>
                    <a:pt x="122" y="303"/>
                  </a:lnTo>
                  <a:lnTo>
                    <a:pt x="111" y="303"/>
                  </a:lnTo>
                  <a:lnTo>
                    <a:pt x="103" y="300"/>
                  </a:lnTo>
                  <a:lnTo>
                    <a:pt x="95" y="295"/>
                  </a:lnTo>
                  <a:lnTo>
                    <a:pt x="87" y="288"/>
                  </a:lnTo>
                  <a:lnTo>
                    <a:pt x="82" y="280"/>
                  </a:lnTo>
                  <a:lnTo>
                    <a:pt x="77" y="270"/>
                  </a:lnTo>
                  <a:lnTo>
                    <a:pt x="74" y="257"/>
                  </a:lnTo>
                  <a:lnTo>
                    <a:pt x="74" y="242"/>
                  </a:lnTo>
                  <a:lnTo>
                    <a:pt x="74" y="231"/>
                  </a:lnTo>
                  <a:lnTo>
                    <a:pt x="74" y="206"/>
                  </a:lnTo>
                  <a:lnTo>
                    <a:pt x="74" y="165"/>
                  </a:lnTo>
                  <a:lnTo>
                    <a:pt x="74" y="121"/>
                  </a:lnTo>
                  <a:lnTo>
                    <a:pt x="74" y="77"/>
                  </a:lnTo>
                  <a:lnTo>
                    <a:pt x="74" y="36"/>
                  </a:lnTo>
                  <a:lnTo>
                    <a:pt x="74" y="11"/>
                  </a:lnTo>
                  <a:lnTo>
                    <a:pt x="74" y="0"/>
                  </a:lnTo>
                  <a:lnTo>
                    <a:pt x="71" y="0"/>
                  </a:lnTo>
                  <a:lnTo>
                    <a:pt x="63" y="0"/>
                  </a:lnTo>
                  <a:lnTo>
                    <a:pt x="50" y="0"/>
                  </a:lnTo>
                  <a:lnTo>
                    <a:pt x="37" y="0"/>
                  </a:lnTo>
                  <a:lnTo>
                    <a:pt x="24" y="0"/>
                  </a:lnTo>
                  <a:lnTo>
                    <a:pt x="10" y="0"/>
                  </a:lnTo>
                  <a:lnTo>
                    <a:pt x="3" y="0"/>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65" name="Freeform 15"/>
            <p:cNvSpPr>
              <a:spLocks noChangeAspect="1"/>
            </p:cNvSpPr>
            <p:nvPr/>
          </p:nvSpPr>
          <p:spPr bwMode="auto">
            <a:xfrm>
              <a:off x="1412" y="810"/>
              <a:ext cx="233" cy="361"/>
            </a:xfrm>
            <a:custGeom>
              <a:avLst/>
              <a:gdLst>
                <a:gd name="T0" fmla="*/ 5 w 233"/>
                <a:gd name="T1" fmla="*/ 79 h 361"/>
                <a:gd name="T2" fmla="*/ 19 w 233"/>
                <a:gd name="T3" fmla="*/ 43 h 361"/>
                <a:gd name="T4" fmla="*/ 45 w 233"/>
                <a:gd name="T5" fmla="*/ 18 h 361"/>
                <a:gd name="T6" fmla="*/ 93 w 233"/>
                <a:gd name="T7" fmla="*/ 2 h 361"/>
                <a:gd name="T8" fmla="*/ 151 w 233"/>
                <a:gd name="T9" fmla="*/ 2 h 361"/>
                <a:gd name="T10" fmla="*/ 191 w 233"/>
                <a:gd name="T11" fmla="*/ 15 h 361"/>
                <a:gd name="T12" fmla="*/ 217 w 233"/>
                <a:gd name="T13" fmla="*/ 41 h 361"/>
                <a:gd name="T14" fmla="*/ 230 w 233"/>
                <a:gd name="T15" fmla="*/ 79 h 361"/>
                <a:gd name="T16" fmla="*/ 225 w 233"/>
                <a:gd name="T17" fmla="*/ 105 h 361"/>
                <a:gd name="T18" fmla="*/ 207 w 233"/>
                <a:gd name="T19" fmla="*/ 105 h 361"/>
                <a:gd name="T20" fmla="*/ 180 w 233"/>
                <a:gd name="T21" fmla="*/ 105 h 361"/>
                <a:gd name="T22" fmla="*/ 159 w 233"/>
                <a:gd name="T23" fmla="*/ 105 h 361"/>
                <a:gd name="T24" fmla="*/ 156 w 233"/>
                <a:gd name="T25" fmla="*/ 97 h 361"/>
                <a:gd name="T26" fmla="*/ 154 w 233"/>
                <a:gd name="T27" fmla="*/ 77 h 361"/>
                <a:gd name="T28" fmla="*/ 146 w 233"/>
                <a:gd name="T29" fmla="*/ 64 h 361"/>
                <a:gd name="T30" fmla="*/ 130 w 233"/>
                <a:gd name="T31" fmla="*/ 54 h 361"/>
                <a:gd name="T32" fmla="*/ 111 w 233"/>
                <a:gd name="T33" fmla="*/ 54 h 361"/>
                <a:gd name="T34" fmla="*/ 98 w 233"/>
                <a:gd name="T35" fmla="*/ 59 h 361"/>
                <a:gd name="T36" fmla="*/ 88 w 233"/>
                <a:gd name="T37" fmla="*/ 69 h 361"/>
                <a:gd name="T38" fmla="*/ 82 w 233"/>
                <a:gd name="T39" fmla="*/ 82 h 361"/>
                <a:gd name="T40" fmla="*/ 88 w 233"/>
                <a:gd name="T41" fmla="*/ 113 h 361"/>
                <a:gd name="T42" fmla="*/ 130 w 233"/>
                <a:gd name="T43" fmla="*/ 143 h 361"/>
                <a:gd name="T44" fmla="*/ 185 w 233"/>
                <a:gd name="T45" fmla="*/ 177 h 361"/>
                <a:gd name="T46" fmla="*/ 228 w 233"/>
                <a:gd name="T47" fmla="*/ 225 h 361"/>
                <a:gd name="T48" fmla="*/ 230 w 233"/>
                <a:gd name="T49" fmla="*/ 292 h 361"/>
                <a:gd name="T50" fmla="*/ 209 w 233"/>
                <a:gd name="T51" fmla="*/ 333 h 361"/>
                <a:gd name="T52" fmla="*/ 172 w 233"/>
                <a:gd name="T53" fmla="*/ 354 h 361"/>
                <a:gd name="T54" fmla="*/ 130 w 233"/>
                <a:gd name="T55" fmla="*/ 361 h 361"/>
                <a:gd name="T56" fmla="*/ 77 w 233"/>
                <a:gd name="T57" fmla="*/ 359 h 361"/>
                <a:gd name="T58" fmla="*/ 32 w 233"/>
                <a:gd name="T59" fmla="*/ 341 h 361"/>
                <a:gd name="T60" fmla="*/ 8 w 233"/>
                <a:gd name="T61" fmla="*/ 310 h 361"/>
                <a:gd name="T62" fmla="*/ 0 w 233"/>
                <a:gd name="T63" fmla="*/ 272 h 361"/>
                <a:gd name="T64" fmla="*/ 3 w 233"/>
                <a:gd name="T65" fmla="*/ 249 h 361"/>
                <a:gd name="T66" fmla="*/ 24 w 233"/>
                <a:gd name="T67" fmla="*/ 249 h 361"/>
                <a:gd name="T68" fmla="*/ 53 w 233"/>
                <a:gd name="T69" fmla="*/ 249 h 361"/>
                <a:gd name="T70" fmla="*/ 74 w 233"/>
                <a:gd name="T71" fmla="*/ 249 h 361"/>
                <a:gd name="T72" fmla="*/ 77 w 233"/>
                <a:gd name="T73" fmla="*/ 261 h 361"/>
                <a:gd name="T74" fmla="*/ 80 w 233"/>
                <a:gd name="T75" fmla="*/ 282 h 361"/>
                <a:gd name="T76" fmla="*/ 88 w 233"/>
                <a:gd name="T77" fmla="*/ 300 h 361"/>
                <a:gd name="T78" fmla="*/ 106 w 233"/>
                <a:gd name="T79" fmla="*/ 307 h 361"/>
                <a:gd name="T80" fmla="*/ 127 w 233"/>
                <a:gd name="T81" fmla="*/ 310 h 361"/>
                <a:gd name="T82" fmla="*/ 143 w 233"/>
                <a:gd name="T83" fmla="*/ 302 h 361"/>
                <a:gd name="T84" fmla="*/ 151 w 233"/>
                <a:gd name="T85" fmla="*/ 292 h 361"/>
                <a:gd name="T86" fmla="*/ 156 w 233"/>
                <a:gd name="T87" fmla="*/ 279 h 361"/>
                <a:gd name="T88" fmla="*/ 151 w 233"/>
                <a:gd name="T89" fmla="*/ 249 h 361"/>
                <a:gd name="T90" fmla="*/ 109 w 233"/>
                <a:gd name="T91" fmla="*/ 215 h 361"/>
                <a:gd name="T92" fmla="*/ 53 w 233"/>
                <a:gd name="T93" fmla="*/ 182 h 361"/>
                <a:gd name="T94" fmla="*/ 11 w 233"/>
                <a:gd name="T95" fmla="*/ 133 h 36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3"/>
                <a:gd name="T145" fmla="*/ 0 h 361"/>
                <a:gd name="T146" fmla="*/ 233 w 233"/>
                <a:gd name="T147" fmla="*/ 361 h 36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3" h="361">
                  <a:moveTo>
                    <a:pt x="5" y="100"/>
                  </a:moveTo>
                  <a:lnTo>
                    <a:pt x="5" y="79"/>
                  </a:lnTo>
                  <a:lnTo>
                    <a:pt x="11" y="61"/>
                  </a:lnTo>
                  <a:lnTo>
                    <a:pt x="19" y="43"/>
                  </a:lnTo>
                  <a:lnTo>
                    <a:pt x="29" y="31"/>
                  </a:lnTo>
                  <a:lnTo>
                    <a:pt x="45" y="18"/>
                  </a:lnTo>
                  <a:lnTo>
                    <a:pt x="66" y="7"/>
                  </a:lnTo>
                  <a:lnTo>
                    <a:pt x="93" y="2"/>
                  </a:lnTo>
                  <a:lnTo>
                    <a:pt x="125" y="0"/>
                  </a:lnTo>
                  <a:lnTo>
                    <a:pt x="151" y="2"/>
                  </a:lnTo>
                  <a:lnTo>
                    <a:pt x="172" y="7"/>
                  </a:lnTo>
                  <a:lnTo>
                    <a:pt x="191" y="15"/>
                  </a:lnTo>
                  <a:lnTo>
                    <a:pt x="207" y="25"/>
                  </a:lnTo>
                  <a:lnTo>
                    <a:pt x="217" y="41"/>
                  </a:lnTo>
                  <a:lnTo>
                    <a:pt x="225" y="59"/>
                  </a:lnTo>
                  <a:lnTo>
                    <a:pt x="230" y="79"/>
                  </a:lnTo>
                  <a:lnTo>
                    <a:pt x="230" y="105"/>
                  </a:lnTo>
                  <a:lnTo>
                    <a:pt x="225" y="105"/>
                  </a:lnTo>
                  <a:lnTo>
                    <a:pt x="217" y="105"/>
                  </a:lnTo>
                  <a:lnTo>
                    <a:pt x="207" y="105"/>
                  </a:lnTo>
                  <a:lnTo>
                    <a:pt x="193" y="105"/>
                  </a:lnTo>
                  <a:lnTo>
                    <a:pt x="180" y="105"/>
                  </a:lnTo>
                  <a:lnTo>
                    <a:pt x="167" y="105"/>
                  </a:lnTo>
                  <a:lnTo>
                    <a:pt x="159" y="105"/>
                  </a:lnTo>
                  <a:lnTo>
                    <a:pt x="156" y="105"/>
                  </a:lnTo>
                  <a:lnTo>
                    <a:pt x="156" y="97"/>
                  </a:lnTo>
                  <a:lnTo>
                    <a:pt x="154" y="87"/>
                  </a:lnTo>
                  <a:lnTo>
                    <a:pt x="154" y="77"/>
                  </a:lnTo>
                  <a:lnTo>
                    <a:pt x="151" y="69"/>
                  </a:lnTo>
                  <a:lnTo>
                    <a:pt x="146" y="64"/>
                  </a:lnTo>
                  <a:lnTo>
                    <a:pt x="140" y="59"/>
                  </a:lnTo>
                  <a:lnTo>
                    <a:pt x="130" y="54"/>
                  </a:lnTo>
                  <a:lnTo>
                    <a:pt x="122" y="54"/>
                  </a:lnTo>
                  <a:lnTo>
                    <a:pt x="111" y="54"/>
                  </a:lnTo>
                  <a:lnTo>
                    <a:pt x="103" y="56"/>
                  </a:lnTo>
                  <a:lnTo>
                    <a:pt x="98" y="59"/>
                  </a:lnTo>
                  <a:lnTo>
                    <a:pt x="93" y="61"/>
                  </a:lnTo>
                  <a:lnTo>
                    <a:pt x="88" y="69"/>
                  </a:lnTo>
                  <a:lnTo>
                    <a:pt x="85" y="74"/>
                  </a:lnTo>
                  <a:lnTo>
                    <a:pt x="82" y="82"/>
                  </a:lnTo>
                  <a:lnTo>
                    <a:pt x="82" y="90"/>
                  </a:lnTo>
                  <a:lnTo>
                    <a:pt x="88" y="113"/>
                  </a:lnTo>
                  <a:lnTo>
                    <a:pt x="106" y="131"/>
                  </a:lnTo>
                  <a:lnTo>
                    <a:pt x="130" y="143"/>
                  </a:lnTo>
                  <a:lnTo>
                    <a:pt x="159" y="159"/>
                  </a:lnTo>
                  <a:lnTo>
                    <a:pt x="185" y="177"/>
                  </a:lnTo>
                  <a:lnTo>
                    <a:pt x="209" y="197"/>
                  </a:lnTo>
                  <a:lnTo>
                    <a:pt x="228" y="225"/>
                  </a:lnTo>
                  <a:lnTo>
                    <a:pt x="233" y="261"/>
                  </a:lnTo>
                  <a:lnTo>
                    <a:pt x="230" y="292"/>
                  </a:lnTo>
                  <a:lnTo>
                    <a:pt x="222" y="315"/>
                  </a:lnTo>
                  <a:lnTo>
                    <a:pt x="209" y="333"/>
                  </a:lnTo>
                  <a:lnTo>
                    <a:pt x="193" y="346"/>
                  </a:lnTo>
                  <a:lnTo>
                    <a:pt x="172" y="354"/>
                  </a:lnTo>
                  <a:lnTo>
                    <a:pt x="151" y="359"/>
                  </a:lnTo>
                  <a:lnTo>
                    <a:pt x="130" y="361"/>
                  </a:lnTo>
                  <a:lnTo>
                    <a:pt x="109" y="361"/>
                  </a:lnTo>
                  <a:lnTo>
                    <a:pt x="77" y="359"/>
                  </a:lnTo>
                  <a:lnTo>
                    <a:pt x="50" y="354"/>
                  </a:lnTo>
                  <a:lnTo>
                    <a:pt x="32" y="341"/>
                  </a:lnTo>
                  <a:lnTo>
                    <a:pt x="19" y="328"/>
                  </a:lnTo>
                  <a:lnTo>
                    <a:pt x="8" y="310"/>
                  </a:lnTo>
                  <a:lnTo>
                    <a:pt x="3" y="292"/>
                  </a:lnTo>
                  <a:lnTo>
                    <a:pt x="0" y="272"/>
                  </a:lnTo>
                  <a:lnTo>
                    <a:pt x="0" y="249"/>
                  </a:lnTo>
                  <a:lnTo>
                    <a:pt x="3" y="249"/>
                  </a:lnTo>
                  <a:lnTo>
                    <a:pt x="13" y="249"/>
                  </a:lnTo>
                  <a:lnTo>
                    <a:pt x="24" y="249"/>
                  </a:lnTo>
                  <a:lnTo>
                    <a:pt x="40" y="249"/>
                  </a:lnTo>
                  <a:lnTo>
                    <a:pt x="53" y="249"/>
                  </a:lnTo>
                  <a:lnTo>
                    <a:pt x="64" y="249"/>
                  </a:lnTo>
                  <a:lnTo>
                    <a:pt x="74" y="249"/>
                  </a:lnTo>
                  <a:lnTo>
                    <a:pt x="77" y="249"/>
                  </a:lnTo>
                  <a:lnTo>
                    <a:pt x="77" y="261"/>
                  </a:lnTo>
                  <a:lnTo>
                    <a:pt x="77" y="272"/>
                  </a:lnTo>
                  <a:lnTo>
                    <a:pt x="80" y="282"/>
                  </a:lnTo>
                  <a:lnTo>
                    <a:pt x="82" y="292"/>
                  </a:lnTo>
                  <a:lnTo>
                    <a:pt x="88" y="300"/>
                  </a:lnTo>
                  <a:lnTo>
                    <a:pt x="95" y="305"/>
                  </a:lnTo>
                  <a:lnTo>
                    <a:pt x="106" y="307"/>
                  </a:lnTo>
                  <a:lnTo>
                    <a:pt x="119" y="310"/>
                  </a:lnTo>
                  <a:lnTo>
                    <a:pt x="127" y="310"/>
                  </a:lnTo>
                  <a:lnTo>
                    <a:pt x="135" y="307"/>
                  </a:lnTo>
                  <a:lnTo>
                    <a:pt x="143" y="302"/>
                  </a:lnTo>
                  <a:lnTo>
                    <a:pt x="148" y="300"/>
                  </a:lnTo>
                  <a:lnTo>
                    <a:pt x="151" y="292"/>
                  </a:lnTo>
                  <a:lnTo>
                    <a:pt x="156" y="287"/>
                  </a:lnTo>
                  <a:lnTo>
                    <a:pt x="156" y="279"/>
                  </a:lnTo>
                  <a:lnTo>
                    <a:pt x="156" y="269"/>
                  </a:lnTo>
                  <a:lnTo>
                    <a:pt x="151" y="249"/>
                  </a:lnTo>
                  <a:lnTo>
                    <a:pt x="133" y="231"/>
                  </a:lnTo>
                  <a:lnTo>
                    <a:pt x="109" y="215"/>
                  </a:lnTo>
                  <a:lnTo>
                    <a:pt x="82" y="200"/>
                  </a:lnTo>
                  <a:lnTo>
                    <a:pt x="53" y="182"/>
                  </a:lnTo>
                  <a:lnTo>
                    <a:pt x="29" y="161"/>
                  </a:lnTo>
                  <a:lnTo>
                    <a:pt x="11" y="133"/>
                  </a:lnTo>
                  <a:lnTo>
                    <a:pt x="5" y="100"/>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66" name="Freeform 16"/>
            <p:cNvSpPr>
              <a:spLocks noChangeAspect="1"/>
            </p:cNvSpPr>
            <p:nvPr/>
          </p:nvSpPr>
          <p:spPr bwMode="auto">
            <a:xfrm>
              <a:off x="1920" y="810"/>
              <a:ext cx="233" cy="361"/>
            </a:xfrm>
            <a:custGeom>
              <a:avLst/>
              <a:gdLst>
                <a:gd name="T0" fmla="*/ 151 w 233"/>
                <a:gd name="T1" fmla="*/ 2 h 361"/>
                <a:gd name="T2" fmla="*/ 191 w 233"/>
                <a:gd name="T3" fmla="*/ 15 h 361"/>
                <a:gd name="T4" fmla="*/ 217 w 233"/>
                <a:gd name="T5" fmla="*/ 41 h 361"/>
                <a:gd name="T6" fmla="*/ 228 w 233"/>
                <a:gd name="T7" fmla="*/ 79 h 361"/>
                <a:gd name="T8" fmla="*/ 225 w 233"/>
                <a:gd name="T9" fmla="*/ 105 h 361"/>
                <a:gd name="T10" fmla="*/ 207 w 233"/>
                <a:gd name="T11" fmla="*/ 105 h 361"/>
                <a:gd name="T12" fmla="*/ 178 w 233"/>
                <a:gd name="T13" fmla="*/ 105 h 361"/>
                <a:gd name="T14" fmla="*/ 159 w 233"/>
                <a:gd name="T15" fmla="*/ 105 h 361"/>
                <a:gd name="T16" fmla="*/ 156 w 233"/>
                <a:gd name="T17" fmla="*/ 97 h 361"/>
                <a:gd name="T18" fmla="*/ 154 w 233"/>
                <a:gd name="T19" fmla="*/ 77 h 361"/>
                <a:gd name="T20" fmla="*/ 146 w 233"/>
                <a:gd name="T21" fmla="*/ 64 h 361"/>
                <a:gd name="T22" fmla="*/ 130 w 233"/>
                <a:gd name="T23" fmla="*/ 54 h 361"/>
                <a:gd name="T24" fmla="*/ 111 w 233"/>
                <a:gd name="T25" fmla="*/ 54 h 361"/>
                <a:gd name="T26" fmla="*/ 98 w 233"/>
                <a:gd name="T27" fmla="*/ 59 h 361"/>
                <a:gd name="T28" fmla="*/ 88 w 233"/>
                <a:gd name="T29" fmla="*/ 69 h 361"/>
                <a:gd name="T30" fmla="*/ 82 w 233"/>
                <a:gd name="T31" fmla="*/ 82 h 361"/>
                <a:gd name="T32" fmla="*/ 88 w 233"/>
                <a:gd name="T33" fmla="*/ 113 h 361"/>
                <a:gd name="T34" fmla="*/ 130 w 233"/>
                <a:gd name="T35" fmla="*/ 143 h 361"/>
                <a:gd name="T36" fmla="*/ 185 w 233"/>
                <a:gd name="T37" fmla="*/ 177 h 361"/>
                <a:gd name="T38" fmla="*/ 228 w 233"/>
                <a:gd name="T39" fmla="*/ 225 h 361"/>
                <a:gd name="T40" fmla="*/ 230 w 233"/>
                <a:gd name="T41" fmla="*/ 292 h 361"/>
                <a:gd name="T42" fmla="*/ 209 w 233"/>
                <a:gd name="T43" fmla="*/ 333 h 361"/>
                <a:gd name="T44" fmla="*/ 172 w 233"/>
                <a:gd name="T45" fmla="*/ 354 h 361"/>
                <a:gd name="T46" fmla="*/ 130 w 233"/>
                <a:gd name="T47" fmla="*/ 361 h 361"/>
                <a:gd name="T48" fmla="*/ 77 w 233"/>
                <a:gd name="T49" fmla="*/ 359 h 361"/>
                <a:gd name="T50" fmla="*/ 32 w 233"/>
                <a:gd name="T51" fmla="*/ 341 h 361"/>
                <a:gd name="T52" fmla="*/ 8 w 233"/>
                <a:gd name="T53" fmla="*/ 310 h 361"/>
                <a:gd name="T54" fmla="*/ 0 w 233"/>
                <a:gd name="T55" fmla="*/ 272 h 361"/>
                <a:gd name="T56" fmla="*/ 3 w 233"/>
                <a:gd name="T57" fmla="*/ 249 h 361"/>
                <a:gd name="T58" fmla="*/ 24 w 233"/>
                <a:gd name="T59" fmla="*/ 249 h 361"/>
                <a:gd name="T60" fmla="*/ 53 w 233"/>
                <a:gd name="T61" fmla="*/ 249 h 361"/>
                <a:gd name="T62" fmla="*/ 72 w 233"/>
                <a:gd name="T63" fmla="*/ 249 h 361"/>
                <a:gd name="T64" fmla="*/ 77 w 233"/>
                <a:gd name="T65" fmla="*/ 261 h 361"/>
                <a:gd name="T66" fmla="*/ 80 w 233"/>
                <a:gd name="T67" fmla="*/ 282 h 361"/>
                <a:gd name="T68" fmla="*/ 88 w 233"/>
                <a:gd name="T69" fmla="*/ 300 h 361"/>
                <a:gd name="T70" fmla="*/ 106 w 233"/>
                <a:gd name="T71" fmla="*/ 307 h 361"/>
                <a:gd name="T72" fmla="*/ 127 w 233"/>
                <a:gd name="T73" fmla="*/ 310 h 361"/>
                <a:gd name="T74" fmla="*/ 143 w 233"/>
                <a:gd name="T75" fmla="*/ 302 h 361"/>
                <a:gd name="T76" fmla="*/ 151 w 233"/>
                <a:gd name="T77" fmla="*/ 292 h 361"/>
                <a:gd name="T78" fmla="*/ 156 w 233"/>
                <a:gd name="T79" fmla="*/ 279 h 361"/>
                <a:gd name="T80" fmla="*/ 151 w 233"/>
                <a:gd name="T81" fmla="*/ 249 h 361"/>
                <a:gd name="T82" fmla="*/ 109 w 233"/>
                <a:gd name="T83" fmla="*/ 215 h 361"/>
                <a:gd name="T84" fmla="*/ 53 w 233"/>
                <a:gd name="T85" fmla="*/ 182 h 361"/>
                <a:gd name="T86" fmla="*/ 11 w 233"/>
                <a:gd name="T87" fmla="*/ 133 h 361"/>
                <a:gd name="T88" fmla="*/ 6 w 233"/>
                <a:gd name="T89" fmla="*/ 79 h 361"/>
                <a:gd name="T90" fmla="*/ 19 w 233"/>
                <a:gd name="T91" fmla="*/ 43 h 361"/>
                <a:gd name="T92" fmla="*/ 45 w 233"/>
                <a:gd name="T93" fmla="*/ 18 h 361"/>
                <a:gd name="T94" fmla="*/ 93 w 233"/>
                <a:gd name="T95" fmla="*/ 2 h 36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3"/>
                <a:gd name="T145" fmla="*/ 0 h 361"/>
                <a:gd name="T146" fmla="*/ 233 w 233"/>
                <a:gd name="T147" fmla="*/ 361 h 36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3" h="361">
                  <a:moveTo>
                    <a:pt x="125" y="0"/>
                  </a:moveTo>
                  <a:lnTo>
                    <a:pt x="151" y="2"/>
                  </a:lnTo>
                  <a:lnTo>
                    <a:pt x="172" y="7"/>
                  </a:lnTo>
                  <a:lnTo>
                    <a:pt x="191" y="15"/>
                  </a:lnTo>
                  <a:lnTo>
                    <a:pt x="207" y="25"/>
                  </a:lnTo>
                  <a:lnTo>
                    <a:pt x="217" y="41"/>
                  </a:lnTo>
                  <a:lnTo>
                    <a:pt x="225" y="59"/>
                  </a:lnTo>
                  <a:lnTo>
                    <a:pt x="228" y="79"/>
                  </a:lnTo>
                  <a:lnTo>
                    <a:pt x="228" y="105"/>
                  </a:lnTo>
                  <a:lnTo>
                    <a:pt x="225" y="105"/>
                  </a:lnTo>
                  <a:lnTo>
                    <a:pt x="217" y="105"/>
                  </a:lnTo>
                  <a:lnTo>
                    <a:pt x="207" y="105"/>
                  </a:lnTo>
                  <a:lnTo>
                    <a:pt x="193" y="105"/>
                  </a:lnTo>
                  <a:lnTo>
                    <a:pt x="178" y="105"/>
                  </a:lnTo>
                  <a:lnTo>
                    <a:pt x="167" y="105"/>
                  </a:lnTo>
                  <a:lnTo>
                    <a:pt x="159" y="105"/>
                  </a:lnTo>
                  <a:lnTo>
                    <a:pt x="156" y="105"/>
                  </a:lnTo>
                  <a:lnTo>
                    <a:pt x="156" y="97"/>
                  </a:lnTo>
                  <a:lnTo>
                    <a:pt x="154" y="87"/>
                  </a:lnTo>
                  <a:lnTo>
                    <a:pt x="154" y="77"/>
                  </a:lnTo>
                  <a:lnTo>
                    <a:pt x="148" y="69"/>
                  </a:lnTo>
                  <a:lnTo>
                    <a:pt x="146" y="64"/>
                  </a:lnTo>
                  <a:lnTo>
                    <a:pt x="138" y="59"/>
                  </a:lnTo>
                  <a:lnTo>
                    <a:pt x="130" y="54"/>
                  </a:lnTo>
                  <a:lnTo>
                    <a:pt x="119" y="54"/>
                  </a:lnTo>
                  <a:lnTo>
                    <a:pt x="111" y="54"/>
                  </a:lnTo>
                  <a:lnTo>
                    <a:pt x="103" y="56"/>
                  </a:lnTo>
                  <a:lnTo>
                    <a:pt x="98" y="59"/>
                  </a:lnTo>
                  <a:lnTo>
                    <a:pt x="93" y="61"/>
                  </a:lnTo>
                  <a:lnTo>
                    <a:pt x="88" y="69"/>
                  </a:lnTo>
                  <a:lnTo>
                    <a:pt x="85" y="74"/>
                  </a:lnTo>
                  <a:lnTo>
                    <a:pt x="82" y="82"/>
                  </a:lnTo>
                  <a:lnTo>
                    <a:pt x="82" y="90"/>
                  </a:lnTo>
                  <a:lnTo>
                    <a:pt x="88" y="113"/>
                  </a:lnTo>
                  <a:lnTo>
                    <a:pt x="106" y="131"/>
                  </a:lnTo>
                  <a:lnTo>
                    <a:pt x="130" y="143"/>
                  </a:lnTo>
                  <a:lnTo>
                    <a:pt x="156" y="159"/>
                  </a:lnTo>
                  <a:lnTo>
                    <a:pt x="185" y="177"/>
                  </a:lnTo>
                  <a:lnTo>
                    <a:pt x="209" y="197"/>
                  </a:lnTo>
                  <a:lnTo>
                    <a:pt x="228" y="225"/>
                  </a:lnTo>
                  <a:lnTo>
                    <a:pt x="233" y="261"/>
                  </a:lnTo>
                  <a:lnTo>
                    <a:pt x="230" y="292"/>
                  </a:lnTo>
                  <a:lnTo>
                    <a:pt x="223" y="315"/>
                  </a:lnTo>
                  <a:lnTo>
                    <a:pt x="209" y="333"/>
                  </a:lnTo>
                  <a:lnTo>
                    <a:pt x="191" y="346"/>
                  </a:lnTo>
                  <a:lnTo>
                    <a:pt x="172" y="354"/>
                  </a:lnTo>
                  <a:lnTo>
                    <a:pt x="151" y="359"/>
                  </a:lnTo>
                  <a:lnTo>
                    <a:pt x="130" y="361"/>
                  </a:lnTo>
                  <a:lnTo>
                    <a:pt x="109" y="361"/>
                  </a:lnTo>
                  <a:lnTo>
                    <a:pt x="77" y="359"/>
                  </a:lnTo>
                  <a:lnTo>
                    <a:pt x="51" y="354"/>
                  </a:lnTo>
                  <a:lnTo>
                    <a:pt x="32" y="341"/>
                  </a:lnTo>
                  <a:lnTo>
                    <a:pt x="16" y="328"/>
                  </a:lnTo>
                  <a:lnTo>
                    <a:pt x="8" y="310"/>
                  </a:lnTo>
                  <a:lnTo>
                    <a:pt x="3" y="292"/>
                  </a:lnTo>
                  <a:lnTo>
                    <a:pt x="0" y="272"/>
                  </a:lnTo>
                  <a:lnTo>
                    <a:pt x="0" y="249"/>
                  </a:lnTo>
                  <a:lnTo>
                    <a:pt x="3" y="249"/>
                  </a:lnTo>
                  <a:lnTo>
                    <a:pt x="13" y="249"/>
                  </a:lnTo>
                  <a:lnTo>
                    <a:pt x="24" y="249"/>
                  </a:lnTo>
                  <a:lnTo>
                    <a:pt x="37" y="249"/>
                  </a:lnTo>
                  <a:lnTo>
                    <a:pt x="53" y="249"/>
                  </a:lnTo>
                  <a:lnTo>
                    <a:pt x="64" y="249"/>
                  </a:lnTo>
                  <a:lnTo>
                    <a:pt x="72" y="249"/>
                  </a:lnTo>
                  <a:lnTo>
                    <a:pt x="77" y="249"/>
                  </a:lnTo>
                  <a:lnTo>
                    <a:pt x="77" y="261"/>
                  </a:lnTo>
                  <a:lnTo>
                    <a:pt x="77" y="272"/>
                  </a:lnTo>
                  <a:lnTo>
                    <a:pt x="80" y="282"/>
                  </a:lnTo>
                  <a:lnTo>
                    <a:pt x="82" y="292"/>
                  </a:lnTo>
                  <a:lnTo>
                    <a:pt x="88" y="300"/>
                  </a:lnTo>
                  <a:lnTo>
                    <a:pt x="96" y="305"/>
                  </a:lnTo>
                  <a:lnTo>
                    <a:pt x="106" y="307"/>
                  </a:lnTo>
                  <a:lnTo>
                    <a:pt x="119" y="310"/>
                  </a:lnTo>
                  <a:lnTo>
                    <a:pt x="127" y="310"/>
                  </a:lnTo>
                  <a:lnTo>
                    <a:pt x="135" y="307"/>
                  </a:lnTo>
                  <a:lnTo>
                    <a:pt x="143" y="302"/>
                  </a:lnTo>
                  <a:lnTo>
                    <a:pt x="148" y="300"/>
                  </a:lnTo>
                  <a:lnTo>
                    <a:pt x="151" y="292"/>
                  </a:lnTo>
                  <a:lnTo>
                    <a:pt x="154" y="287"/>
                  </a:lnTo>
                  <a:lnTo>
                    <a:pt x="156" y="279"/>
                  </a:lnTo>
                  <a:lnTo>
                    <a:pt x="156" y="269"/>
                  </a:lnTo>
                  <a:lnTo>
                    <a:pt x="151" y="249"/>
                  </a:lnTo>
                  <a:lnTo>
                    <a:pt x="133" y="231"/>
                  </a:lnTo>
                  <a:lnTo>
                    <a:pt x="109" y="215"/>
                  </a:lnTo>
                  <a:lnTo>
                    <a:pt x="82" y="200"/>
                  </a:lnTo>
                  <a:lnTo>
                    <a:pt x="53" y="182"/>
                  </a:lnTo>
                  <a:lnTo>
                    <a:pt x="29" y="161"/>
                  </a:lnTo>
                  <a:lnTo>
                    <a:pt x="11" y="133"/>
                  </a:lnTo>
                  <a:lnTo>
                    <a:pt x="6" y="100"/>
                  </a:lnTo>
                  <a:lnTo>
                    <a:pt x="6" y="79"/>
                  </a:lnTo>
                  <a:lnTo>
                    <a:pt x="11" y="61"/>
                  </a:lnTo>
                  <a:lnTo>
                    <a:pt x="19" y="43"/>
                  </a:lnTo>
                  <a:lnTo>
                    <a:pt x="29" y="31"/>
                  </a:lnTo>
                  <a:lnTo>
                    <a:pt x="45" y="18"/>
                  </a:lnTo>
                  <a:lnTo>
                    <a:pt x="66" y="7"/>
                  </a:lnTo>
                  <a:lnTo>
                    <a:pt x="93" y="2"/>
                  </a:lnTo>
                  <a:lnTo>
                    <a:pt x="125" y="0"/>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67" name="Freeform 17"/>
            <p:cNvSpPr>
              <a:spLocks noChangeAspect="1"/>
            </p:cNvSpPr>
            <p:nvPr/>
          </p:nvSpPr>
          <p:spPr bwMode="auto">
            <a:xfrm>
              <a:off x="1661" y="810"/>
              <a:ext cx="243" cy="361"/>
            </a:xfrm>
            <a:custGeom>
              <a:avLst/>
              <a:gdLst>
                <a:gd name="T0" fmla="*/ 175 w 243"/>
                <a:gd name="T1" fmla="*/ 7 h 361"/>
                <a:gd name="T2" fmla="*/ 225 w 243"/>
                <a:gd name="T3" fmla="*/ 43 h 361"/>
                <a:gd name="T4" fmla="*/ 243 w 243"/>
                <a:gd name="T5" fmla="*/ 105 h 361"/>
                <a:gd name="T6" fmla="*/ 220 w 243"/>
                <a:gd name="T7" fmla="*/ 105 h 361"/>
                <a:gd name="T8" fmla="*/ 180 w 243"/>
                <a:gd name="T9" fmla="*/ 105 h 361"/>
                <a:gd name="T10" fmla="*/ 167 w 243"/>
                <a:gd name="T11" fmla="*/ 95 h 361"/>
                <a:gd name="T12" fmla="*/ 159 w 243"/>
                <a:gd name="T13" fmla="*/ 69 h 361"/>
                <a:gd name="T14" fmla="*/ 135 w 243"/>
                <a:gd name="T15" fmla="*/ 54 h 361"/>
                <a:gd name="T16" fmla="*/ 95 w 243"/>
                <a:gd name="T17" fmla="*/ 64 h 361"/>
                <a:gd name="T18" fmla="*/ 77 w 243"/>
                <a:gd name="T19" fmla="*/ 113 h 361"/>
                <a:gd name="T20" fmla="*/ 74 w 243"/>
                <a:gd name="T21" fmla="*/ 182 h 361"/>
                <a:gd name="T22" fmla="*/ 82 w 243"/>
                <a:gd name="T23" fmla="*/ 272 h 361"/>
                <a:gd name="T24" fmla="*/ 103 w 243"/>
                <a:gd name="T25" fmla="*/ 307 h 361"/>
                <a:gd name="T26" fmla="*/ 135 w 243"/>
                <a:gd name="T27" fmla="*/ 310 h 361"/>
                <a:gd name="T28" fmla="*/ 148 w 243"/>
                <a:gd name="T29" fmla="*/ 310 h 361"/>
                <a:gd name="T30" fmla="*/ 161 w 243"/>
                <a:gd name="T31" fmla="*/ 305 h 361"/>
                <a:gd name="T32" fmla="*/ 167 w 243"/>
                <a:gd name="T33" fmla="*/ 305 h 361"/>
                <a:gd name="T34" fmla="*/ 169 w 243"/>
                <a:gd name="T35" fmla="*/ 302 h 361"/>
                <a:gd name="T36" fmla="*/ 169 w 243"/>
                <a:gd name="T37" fmla="*/ 302 h 361"/>
                <a:gd name="T38" fmla="*/ 169 w 243"/>
                <a:gd name="T39" fmla="*/ 279 h 361"/>
                <a:gd name="T40" fmla="*/ 169 w 243"/>
                <a:gd name="T41" fmla="*/ 238 h 361"/>
                <a:gd name="T42" fmla="*/ 169 w 243"/>
                <a:gd name="T43" fmla="*/ 225 h 361"/>
                <a:gd name="T44" fmla="*/ 148 w 243"/>
                <a:gd name="T45" fmla="*/ 225 h 361"/>
                <a:gd name="T46" fmla="*/ 127 w 243"/>
                <a:gd name="T47" fmla="*/ 225 h 361"/>
                <a:gd name="T48" fmla="*/ 127 w 243"/>
                <a:gd name="T49" fmla="*/ 218 h 361"/>
                <a:gd name="T50" fmla="*/ 127 w 243"/>
                <a:gd name="T51" fmla="*/ 190 h 361"/>
                <a:gd name="T52" fmla="*/ 127 w 243"/>
                <a:gd name="T53" fmla="*/ 174 h 361"/>
                <a:gd name="T54" fmla="*/ 164 w 243"/>
                <a:gd name="T55" fmla="*/ 174 h 361"/>
                <a:gd name="T56" fmla="*/ 225 w 243"/>
                <a:gd name="T57" fmla="*/ 174 h 361"/>
                <a:gd name="T58" fmla="*/ 243 w 243"/>
                <a:gd name="T59" fmla="*/ 179 h 361"/>
                <a:gd name="T60" fmla="*/ 243 w 243"/>
                <a:gd name="T61" fmla="*/ 256 h 361"/>
                <a:gd name="T62" fmla="*/ 243 w 243"/>
                <a:gd name="T63" fmla="*/ 336 h 361"/>
                <a:gd name="T64" fmla="*/ 241 w 243"/>
                <a:gd name="T65" fmla="*/ 349 h 361"/>
                <a:gd name="T66" fmla="*/ 241 w 243"/>
                <a:gd name="T67" fmla="*/ 349 h 361"/>
                <a:gd name="T68" fmla="*/ 238 w 243"/>
                <a:gd name="T69" fmla="*/ 351 h 361"/>
                <a:gd name="T70" fmla="*/ 206 w 243"/>
                <a:gd name="T71" fmla="*/ 356 h 361"/>
                <a:gd name="T72" fmla="*/ 164 w 243"/>
                <a:gd name="T73" fmla="*/ 361 h 361"/>
                <a:gd name="T74" fmla="*/ 98 w 243"/>
                <a:gd name="T75" fmla="*/ 361 h 361"/>
                <a:gd name="T76" fmla="*/ 21 w 243"/>
                <a:gd name="T77" fmla="*/ 320 h 361"/>
                <a:gd name="T78" fmla="*/ 0 w 243"/>
                <a:gd name="T79" fmla="*/ 225 h 361"/>
                <a:gd name="T80" fmla="*/ 3 w 243"/>
                <a:gd name="T81" fmla="*/ 113 h 361"/>
                <a:gd name="T82" fmla="*/ 32 w 243"/>
                <a:gd name="T83" fmla="*/ 33 h 361"/>
                <a:gd name="T84" fmla="*/ 127 w 243"/>
                <a:gd name="T85" fmla="*/ 0 h 36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3"/>
                <a:gd name="T130" fmla="*/ 0 h 361"/>
                <a:gd name="T131" fmla="*/ 243 w 243"/>
                <a:gd name="T132" fmla="*/ 361 h 36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3" h="361">
                  <a:moveTo>
                    <a:pt x="127" y="0"/>
                  </a:moveTo>
                  <a:lnTo>
                    <a:pt x="153" y="2"/>
                  </a:lnTo>
                  <a:lnTo>
                    <a:pt x="175" y="7"/>
                  </a:lnTo>
                  <a:lnTo>
                    <a:pt x="196" y="15"/>
                  </a:lnTo>
                  <a:lnTo>
                    <a:pt x="212" y="28"/>
                  </a:lnTo>
                  <a:lnTo>
                    <a:pt x="225" y="43"/>
                  </a:lnTo>
                  <a:lnTo>
                    <a:pt x="235" y="61"/>
                  </a:lnTo>
                  <a:lnTo>
                    <a:pt x="241" y="82"/>
                  </a:lnTo>
                  <a:lnTo>
                    <a:pt x="243" y="105"/>
                  </a:lnTo>
                  <a:lnTo>
                    <a:pt x="238" y="105"/>
                  </a:lnTo>
                  <a:lnTo>
                    <a:pt x="230" y="105"/>
                  </a:lnTo>
                  <a:lnTo>
                    <a:pt x="220" y="105"/>
                  </a:lnTo>
                  <a:lnTo>
                    <a:pt x="204" y="105"/>
                  </a:lnTo>
                  <a:lnTo>
                    <a:pt x="190" y="105"/>
                  </a:lnTo>
                  <a:lnTo>
                    <a:pt x="180" y="105"/>
                  </a:lnTo>
                  <a:lnTo>
                    <a:pt x="169" y="105"/>
                  </a:lnTo>
                  <a:lnTo>
                    <a:pt x="167" y="105"/>
                  </a:lnTo>
                  <a:lnTo>
                    <a:pt x="167" y="95"/>
                  </a:lnTo>
                  <a:lnTo>
                    <a:pt x="164" y="84"/>
                  </a:lnTo>
                  <a:lnTo>
                    <a:pt x="161" y="77"/>
                  </a:lnTo>
                  <a:lnTo>
                    <a:pt x="159" y="69"/>
                  </a:lnTo>
                  <a:lnTo>
                    <a:pt x="153" y="61"/>
                  </a:lnTo>
                  <a:lnTo>
                    <a:pt x="145" y="56"/>
                  </a:lnTo>
                  <a:lnTo>
                    <a:pt x="135" y="54"/>
                  </a:lnTo>
                  <a:lnTo>
                    <a:pt x="122" y="54"/>
                  </a:lnTo>
                  <a:lnTo>
                    <a:pt x="106" y="56"/>
                  </a:lnTo>
                  <a:lnTo>
                    <a:pt x="95" y="64"/>
                  </a:lnTo>
                  <a:lnTo>
                    <a:pt x="87" y="77"/>
                  </a:lnTo>
                  <a:lnTo>
                    <a:pt x="82" y="92"/>
                  </a:lnTo>
                  <a:lnTo>
                    <a:pt x="77" y="113"/>
                  </a:lnTo>
                  <a:lnTo>
                    <a:pt x="77" y="133"/>
                  </a:lnTo>
                  <a:lnTo>
                    <a:pt x="74" y="156"/>
                  </a:lnTo>
                  <a:lnTo>
                    <a:pt x="74" y="182"/>
                  </a:lnTo>
                  <a:lnTo>
                    <a:pt x="77" y="220"/>
                  </a:lnTo>
                  <a:lnTo>
                    <a:pt x="77" y="249"/>
                  </a:lnTo>
                  <a:lnTo>
                    <a:pt x="82" y="272"/>
                  </a:lnTo>
                  <a:lnTo>
                    <a:pt x="87" y="287"/>
                  </a:lnTo>
                  <a:lnTo>
                    <a:pt x="93" y="300"/>
                  </a:lnTo>
                  <a:lnTo>
                    <a:pt x="103" y="307"/>
                  </a:lnTo>
                  <a:lnTo>
                    <a:pt x="114" y="310"/>
                  </a:lnTo>
                  <a:lnTo>
                    <a:pt x="130" y="310"/>
                  </a:lnTo>
                  <a:lnTo>
                    <a:pt x="135" y="310"/>
                  </a:lnTo>
                  <a:lnTo>
                    <a:pt x="138" y="310"/>
                  </a:lnTo>
                  <a:lnTo>
                    <a:pt x="143" y="310"/>
                  </a:lnTo>
                  <a:lnTo>
                    <a:pt x="148" y="310"/>
                  </a:lnTo>
                  <a:lnTo>
                    <a:pt x="153" y="307"/>
                  </a:lnTo>
                  <a:lnTo>
                    <a:pt x="159" y="307"/>
                  </a:lnTo>
                  <a:lnTo>
                    <a:pt x="161" y="305"/>
                  </a:lnTo>
                  <a:lnTo>
                    <a:pt x="167" y="305"/>
                  </a:lnTo>
                  <a:lnTo>
                    <a:pt x="169" y="305"/>
                  </a:lnTo>
                  <a:lnTo>
                    <a:pt x="169" y="302"/>
                  </a:lnTo>
                  <a:lnTo>
                    <a:pt x="169" y="300"/>
                  </a:lnTo>
                  <a:lnTo>
                    <a:pt x="169" y="292"/>
                  </a:lnTo>
                  <a:lnTo>
                    <a:pt x="169" y="279"/>
                  </a:lnTo>
                  <a:lnTo>
                    <a:pt x="169" y="264"/>
                  </a:lnTo>
                  <a:lnTo>
                    <a:pt x="169" y="251"/>
                  </a:lnTo>
                  <a:lnTo>
                    <a:pt x="169" y="238"/>
                  </a:lnTo>
                  <a:lnTo>
                    <a:pt x="169" y="228"/>
                  </a:lnTo>
                  <a:lnTo>
                    <a:pt x="169" y="225"/>
                  </a:lnTo>
                  <a:lnTo>
                    <a:pt x="164" y="225"/>
                  </a:lnTo>
                  <a:lnTo>
                    <a:pt x="156" y="225"/>
                  </a:lnTo>
                  <a:lnTo>
                    <a:pt x="148" y="225"/>
                  </a:lnTo>
                  <a:lnTo>
                    <a:pt x="140" y="225"/>
                  </a:lnTo>
                  <a:lnTo>
                    <a:pt x="132" y="225"/>
                  </a:lnTo>
                  <a:lnTo>
                    <a:pt x="127" y="225"/>
                  </a:lnTo>
                  <a:lnTo>
                    <a:pt x="127" y="223"/>
                  </a:lnTo>
                  <a:lnTo>
                    <a:pt x="127" y="218"/>
                  </a:lnTo>
                  <a:lnTo>
                    <a:pt x="127" y="210"/>
                  </a:lnTo>
                  <a:lnTo>
                    <a:pt x="127" y="200"/>
                  </a:lnTo>
                  <a:lnTo>
                    <a:pt x="127" y="190"/>
                  </a:lnTo>
                  <a:lnTo>
                    <a:pt x="127" y="182"/>
                  </a:lnTo>
                  <a:lnTo>
                    <a:pt x="127" y="174"/>
                  </a:lnTo>
                  <a:lnTo>
                    <a:pt x="132" y="174"/>
                  </a:lnTo>
                  <a:lnTo>
                    <a:pt x="143" y="174"/>
                  </a:lnTo>
                  <a:lnTo>
                    <a:pt x="164" y="174"/>
                  </a:lnTo>
                  <a:lnTo>
                    <a:pt x="185" y="174"/>
                  </a:lnTo>
                  <a:lnTo>
                    <a:pt x="206" y="174"/>
                  </a:lnTo>
                  <a:lnTo>
                    <a:pt x="225" y="174"/>
                  </a:lnTo>
                  <a:lnTo>
                    <a:pt x="238" y="174"/>
                  </a:lnTo>
                  <a:lnTo>
                    <a:pt x="243" y="174"/>
                  </a:lnTo>
                  <a:lnTo>
                    <a:pt x="243" y="179"/>
                  </a:lnTo>
                  <a:lnTo>
                    <a:pt x="243" y="200"/>
                  </a:lnTo>
                  <a:lnTo>
                    <a:pt x="243" y="225"/>
                  </a:lnTo>
                  <a:lnTo>
                    <a:pt x="243" y="256"/>
                  </a:lnTo>
                  <a:lnTo>
                    <a:pt x="243" y="287"/>
                  </a:lnTo>
                  <a:lnTo>
                    <a:pt x="243" y="315"/>
                  </a:lnTo>
                  <a:lnTo>
                    <a:pt x="243" y="336"/>
                  </a:lnTo>
                  <a:lnTo>
                    <a:pt x="243" y="346"/>
                  </a:lnTo>
                  <a:lnTo>
                    <a:pt x="243" y="349"/>
                  </a:lnTo>
                  <a:lnTo>
                    <a:pt x="241" y="349"/>
                  </a:lnTo>
                  <a:lnTo>
                    <a:pt x="241" y="351"/>
                  </a:lnTo>
                  <a:lnTo>
                    <a:pt x="238" y="351"/>
                  </a:lnTo>
                  <a:lnTo>
                    <a:pt x="230" y="354"/>
                  </a:lnTo>
                  <a:lnTo>
                    <a:pt x="220" y="354"/>
                  </a:lnTo>
                  <a:lnTo>
                    <a:pt x="206" y="356"/>
                  </a:lnTo>
                  <a:lnTo>
                    <a:pt x="193" y="359"/>
                  </a:lnTo>
                  <a:lnTo>
                    <a:pt x="180" y="361"/>
                  </a:lnTo>
                  <a:lnTo>
                    <a:pt x="164" y="361"/>
                  </a:lnTo>
                  <a:lnTo>
                    <a:pt x="153" y="361"/>
                  </a:lnTo>
                  <a:lnTo>
                    <a:pt x="140" y="361"/>
                  </a:lnTo>
                  <a:lnTo>
                    <a:pt x="98" y="361"/>
                  </a:lnTo>
                  <a:lnTo>
                    <a:pt x="66" y="354"/>
                  </a:lnTo>
                  <a:lnTo>
                    <a:pt x="40" y="338"/>
                  </a:lnTo>
                  <a:lnTo>
                    <a:pt x="21" y="320"/>
                  </a:lnTo>
                  <a:lnTo>
                    <a:pt x="11" y="295"/>
                  </a:lnTo>
                  <a:lnTo>
                    <a:pt x="3" y="264"/>
                  </a:lnTo>
                  <a:lnTo>
                    <a:pt x="0" y="225"/>
                  </a:lnTo>
                  <a:lnTo>
                    <a:pt x="0" y="179"/>
                  </a:lnTo>
                  <a:lnTo>
                    <a:pt x="0" y="146"/>
                  </a:lnTo>
                  <a:lnTo>
                    <a:pt x="3" y="113"/>
                  </a:lnTo>
                  <a:lnTo>
                    <a:pt x="8" y="84"/>
                  </a:lnTo>
                  <a:lnTo>
                    <a:pt x="16" y="56"/>
                  </a:lnTo>
                  <a:lnTo>
                    <a:pt x="32" y="33"/>
                  </a:lnTo>
                  <a:lnTo>
                    <a:pt x="56" y="15"/>
                  </a:lnTo>
                  <a:lnTo>
                    <a:pt x="85" y="5"/>
                  </a:lnTo>
                  <a:lnTo>
                    <a:pt x="127" y="0"/>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68" name="Freeform 18"/>
            <p:cNvSpPr>
              <a:spLocks noChangeAspect="1"/>
            </p:cNvSpPr>
            <p:nvPr/>
          </p:nvSpPr>
          <p:spPr bwMode="auto">
            <a:xfrm>
              <a:off x="737" y="1230"/>
              <a:ext cx="56" cy="64"/>
            </a:xfrm>
            <a:custGeom>
              <a:avLst/>
              <a:gdLst>
                <a:gd name="T0" fmla="*/ 56 w 56"/>
                <a:gd name="T1" fmla="*/ 16 h 64"/>
                <a:gd name="T2" fmla="*/ 53 w 56"/>
                <a:gd name="T3" fmla="*/ 8 h 64"/>
                <a:gd name="T4" fmla="*/ 48 w 56"/>
                <a:gd name="T5" fmla="*/ 3 h 64"/>
                <a:gd name="T6" fmla="*/ 43 w 56"/>
                <a:gd name="T7" fmla="*/ 0 h 64"/>
                <a:gd name="T8" fmla="*/ 32 w 56"/>
                <a:gd name="T9" fmla="*/ 0 h 64"/>
                <a:gd name="T10" fmla="*/ 24 w 56"/>
                <a:gd name="T11" fmla="*/ 3 h 64"/>
                <a:gd name="T12" fmla="*/ 16 w 56"/>
                <a:gd name="T13" fmla="*/ 5 h 64"/>
                <a:gd name="T14" fmla="*/ 11 w 56"/>
                <a:gd name="T15" fmla="*/ 13 h 64"/>
                <a:gd name="T16" fmla="*/ 8 w 56"/>
                <a:gd name="T17" fmla="*/ 23 h 64"/>
                <a:gd name="T18" fmla="*/ 14 w 56"/>
                <a:gd name="T19" fmla="*/ 31 h 64"/>
                <a:gd name="T20" fmla="*/ 24 w 56"/>
                <a:gd name="T21" fmla="*/ 36 h 64"/>
                <a:gd name="T22" fmla="*/ 32 w 56"/>
                <a:gd name="T23" fmla="*/ 44 h 64"/>
                <a:gd name="T24" fmla="*/ 32 w 56"/>
                <a:gd name="T25" fmla="*/ 49 h 64"/>
                <a:gd name="T26" fmla="*/ 32 w 56"/>
                <a:gd name="T27" fmla="*/ 52 h 64"/>
                <a:gd name="T28" fmla="*/ 30 w 56"/>
                <a:gd name="T29" fmla="*/ 52 h 64"/>
                <a:gd name="T30" fmla="*/ 27 w 56"/>
                <a:gd name="T31" fmla="*/ 54 h 64"/>
                <a:gd name="T32" fmla="*/ 24 w 56"/>
                <a:gd name="T33" fmla="*/ 54 h 64"/>
                <a:gd name="T34" fmla="*/ 22 w 56"/>
                <a:gd name="T35" fmla="*/ 54 h 64"/>
                <a:gd name="T36" fmla="*/ 22 w 56"/>
                <a:gd name="T37" fmla="*/ 52 h 64"/>
                <a:gd name="T38" fmla="*/ 19 w 56"/>
                <a:gd name="T39" fmla="*/ 52 h 64"/>
                <a:gd name="T40" fmla="*/ 19 w 56"/>
                <a:gd name="T41" fmla="*/ 49 h 64"/>
                <a:gd name="T42" fmla="*/ 19 w 56"/>
                <a:gd name="T43" fmla="*/ 49 h 64"/>
                <a:gd name="T44" fmla="*/ 19 w 56"/>
                <a:gd name="T45" fmla="*/ 46 h 64"/>
                <a:gd name="T46" fmla="*/ 19 w 56"/>
                <a:gd name="T47" fmla="*/ 44 h 64"/>
                <a:gd name="T48" fmla="*/ 19 w 56"/>
                <a:gd name="T49" fmla="*/ 44 h 64"/>
                <a:gd name="T50" fmla="*/ 14 w 56"/>
                <a:gd name="T51" fmla="*/ 44 h 64"/>
                <a:gd name="T52" fmla="*/ 8 w 56"/>
                <a:gd name="T53" fmla="*/ 44 h 64"/>
                <a:gd name="T54" fmla="*/ 3 w 56"/>
                <a:gd name="T55" fmla="*/ 44 h 64"/>
                <a:gd name="T56" fmla="*/ 0 w 56"/>
                <a:gd name="T57" fmla="*/ 49 h 64"/>
                <a:gd name="T58" fmla="*/ 3 w 56"/>
                <a:gd name="T59" fmla="*/ 57 h 64"/>
                <a:gd name="T60" fmla="*/ 8 w 56"/>
                <a:gd name="T61" fmla="*/ 62 h 64"/>
                <a:gd name="T62" fmla="*/ 16 w 56"/>
                <a:gd name="T63" fmla="*/ 64 h 64"/>
                <a:gd name="T64" fmla="*/ 27 w 56"/>
                <a:gd name="T65" fmla="*/ 64 h 64"/>
                <a:gd name="T66" fmla="*/ 37 w 56"/>
                <a:gd name="T67" fmla="*/ 62 h 64"/>
                <a:gd name="T68" fmla="*/ 45 w 56"/>
                <a:gd name="T69" fmla="*/ 57 h 64"/>
                <a:gd name="T70" fmla="*/ 51 w 56"/>
                <a:gd name="T71" fmla="*/ 49 h 64"/>
                <a:gd name="T72" fmla="*/ 51 w 56"/>
                <a:gd name="T73" fmla="*/ 39 h 64"/>
                <a:gd name="T74" fmla="*/ 45 w 56"/>
                <a:gd name="T75" fmla="*/ 31 h 64"/>
                <a:gd name="T76" fmla="*/ 35 w 56"/>
                <a:gd name="T77" fmla="*/ 26 h 64"/>
                <a:gd name="T78" fmla="*/ 27 w 56"/>
                <a:gd name="T79" fmla="*/ 21 h 64"/>
                <a:gd name="T80" fmla="*/ 27 w 56"/>
                <a:gd name="T81" fmla="*/ 16 h 64"/>
                <a:gd name="T82" fmla="*/ 27 w 56"/>
                <a:gd name="T83" fmla="*/ 13 h 64"/>
                <a:gd name="T84" fmla="*/ 30 w 56"/>
                <a:gd name="T85" fmla="*/ 11 h 64"/>
                <a:gd name="T86" fmla="*/ 32 w 56"/>
                <a:gd name="T87" fmla="*/ 11 h 64"/>
                <a:gd name="T88" fmla="*/ 35 w 56"/>
                <a:gd name="T89" fmla="*/ 11 h 64"/>
                <a:gd name="T90" fmla="*/ 35 w 56"/>
                <a:gd name="T91" fmla="*/ 11 h 64"/>
                <a:gd name="T92" fmla="*/ 37 w 56"/>
                <a:gd name="T93" fmla="*/ 11 h 64"/>
                <a:gd name="T94" fmla="*/ 37 w 56"/>
                <a:gd name="T95" fmla="*/ 11 h 64"/>
                <a:gd name="T96" fmla="*/ 37 w 56"/>
                <a:gd name="T97" fmla="*/ 11 h 64"/>
                <a:gd name="T98" fmla="*/ 37 w 56"/>
                <a:gd name="T99" fmla="*/ 13 h 64"/>
                <a:gd name="T100" fmla="*/ 37 w 56"/>
                <a:gd name="T101" fmla="*/ 16 h 64"/>
                <a:gd name="T102" fmla="*/ 37 w 56"/>
                <a:gd name="T103" fmla="*/ 18 h 64"/>
                <a:gd name="T104" fmla="*/ 37 w 56"/>
                <a:gd name="T105" fmla="*/ 18 h 64"/>
                <a:gd name="T106" fmla="*/ 43 w 56"/>
                <a:gd name="T107" fmla="*/ 18 h 64"/>
                <a:gd name="T108" fmla="*/ 51 w 56"/>
                <a:gd name="T109" fmla="*/ 18 h 64"/>
                <a:gd name="T110" fmla="*/ 53 w 56"/>
                <a:gd name="T111" fmla="*/ 18 h 6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6"/>
                <a:gd name="T169" fmla="*/ 0 h 64"/>
                <a:gd name="T170" fmla="*/ 56 w 56"/>
                <a:gd name="T171" fmla="*/ 64 h 6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6" h="64">
                  <a:moveTo>
                    <a:pt x="56" y="18"/>
                  </a:moveTo>
                  <a:lnTo>
                    <a:pt x="56" y="16"/>
                  </a:lnTo>
                  <a:lnTo>
                    <a:pt x="56" y="11"/>
                  </a:lnTo>
                  <a:lnTo>
                    <a:pt x="53" y="8"/>
                  </a:lnTo>
                  <a:lnTo>
                    <a:pt x="53" y="5"/>
                  </a:lnTo>
                  <a:lnTo>
                    <a:pt x="48" y="3"/>
                  </a:lnTo>
                  <a:lnTo>
                    <a:pt x="45" y="0"/>
                  </a:lnTo>
                  <a:lnTo>
                    <a:pt x="43" y="0"/>
                  </a:lnTo>
                  <a:lnTo>
                    <a:pt x="37" y="0"/>
                  </a:lnTo>
                  <a:lnTo>
                    <a:pt x="32" y="0"/>
                  </a:lnTo>
                  <a:lnTo>
                    <a:pt x="30" y="0"/>
                  </a:lnTo>
                  <a:lnTo>
                    <a:pt x="24" y="3"/>
                  </a:lnTo>
                  <a:lnTo>
                    <a:pt x="19" y="3"/>
                  </a:lnTo>
                  <a:lnTo>
                    <a:pt x="16" y="5"/>
                  </a:lnTo>
                  <a:lnTo>
                    <a:pt x="14" y="8"/>
                  </a:lnTo>
                  <a:lnTo>
                    <a:pt x="11" y="13"/>
                  </a:lnTo>
                  <a:lnTo>
                    <a:pt x="8" y="18"/>
                  </a:lnTo>
                  <a:lnTo>
                    <a:pt x="8" y="23"/>
                  </a:lnTo>
                  <a:lnTo>
                    <a:pt x="11" y="29"/>
                  </a:lnTo>
                  <a:lnTo>
                    <a:pt x="14" y="31"/>
                  </a:lnTo>
                  <a:lnTo>
                    <a:pt x="19" y="36"/>
                  </a:lnTo>
                  <a:lnTo>
                    <a:pt x="24" y="36"/>
                  </a:lnTo>
                  <a:lnTo>
                    <a:pt x="30" y="39"/>
                  </a:lnTo>
                  <a:lnTo>
                    <a:pt x="32" y="44"/>
                  </a:lnTo>
                  <a:lnTo>
                    <a:pt x="32" y="46"/>
                  </a:lnTo>
                  <a:lnTo>
                    <a:pt x="32" y="49"/>
                  </a:lnTo>
                  <a:lnTo>
                    <a:pt x="32" y="52"/>
                  </a:lnTo>
                  <a:lnTo>
                    <a:pt x="30" y="52"/>
                  </a:lnTo>
                  <a:lnTo>
                    <a:pt x="27" y="54"/>
                  </a:lnTo>
                  <a:lnTo>
                    <a:pt x="24" y="54"/>
                  </a:lnTo>
                  <a:lnTo>
                    <a:pt x="22" y="54"/>
                  </a:lnTo>
                  <a:lnTo>
                    <a:pt x="22" y="52"/>
                  </a:lnTo>
                  <a:lnTo>
                    <a:pt x="19" y="52"/>
                  </a:lnTo>
                  <a:lnTo>
                    <a:pt x="19" y="49"/>
                  </a:lnTo>
                  <a:lnTo>
                    <a:pt x="19" y="46"/>
                  </a:lnTo>
                  <a:lnTo>
                    <a:pt x="19" y="44"/>
                  </a:lnTo>
                  <a:lnTo>
                    <a:pt x="16" y="44"/>
                  </a:lnTo>
                  <a:lnTo>
                    <a:pt x="14" y="44"/>
                  </a:lnTo>
                  <a:lnTo>
                    <a:pt x="11" y="44"/>
                  </a:lnTo>
                  <a:lnTo>
                    <a:pt x="8" y="44"/>
                  </a:lnTo>
                  <a:lnTo>
                    <a:pt x="6" y="44"/>
                  </a:lnTo>
                  <a:lnTo>
                    <a:pt x="3" y="44"/>
                  </a:lnTo>
                  <a:lnTo>
                    <a:pt x="0" y="49"/>
                  </a:lnTo>
                  <a:lnTo>
                    <a:pt x="0" y="54"/>
                  </a:lnTo>
                  <a:lnTo>
                    <a:pt x="3" y="57"/>
                  </a:lnTo>
                  <a:lnTo>
                    <a:pt x="6" y="59"/>
                  </a:lnTo>
                  <a:lnTo>
                    <a:pt x="8" y="62"/>
                  </a:lnTo>
                  <a:lnTo>
                    <a:pt x="14" y="64"/>
                  </a:lnTo>
                  <a:lnTo>
                    <a:pt x="16" y="64"/>
                  </a:lnTo>
                  <a:lnTo>
                    <a:pt x="22" y="64"/>
                  </a:lnTo>
                  <a:lnTo>
                    <a:pt x="27" y="64"/>
                  </a:lnTo>
                  <a:lnTo>
                    <a:pt x="32" y="62"/>
                  </a:lnTo>
                  <a:lnTo>
                    <a:pt x="37" y="62"/>
                  </a:lnTo>
                  <a:lnTo>
                    <a:pt x="43" y="59"/>
                  </a:lnTo>
                  <a:lnTo>
                    <a:pt x="45" y="57"/>
                  </a:lnTo>
                  <a:lnTo>
                    <a:pt x="48" y="54"/>
                  </a:lnTo>
                  <a:lnTo>
                    <a:pt x="51" y="49"/>
                  </a:lnTo>
                  <a:lnTo>
                    <a:pt x="51" y="46"/>
                  </a:lnTo>
                  <a:lnTo>
                    <a:pt x="51" y="39"/>
                  </a:lnTo>
                  <a:lnTo>
                    <a:pt x="48" y="34"/>
                  </a:lnTo>
                  <a:lnTo>
                    <a:pt x="45" y="31"/>
                  </a:lnTo>
                  <a:lnTo>
                    <a:pt x="40" y="29"/>
                  </a:lnTo>
                  <a:lnTo>
                    <a:pt x="35" y="26"/>
                  </a:lnTo>
                  <a:lnTo>
                    <a:pt x="30" y="23"/>
                  </a:lnTo>
                  <a:lnTo>
                    <a:pt x="27" y="21"/>
                  </a:lnTo>
                  <a:lnTo>
                    <a:pt x="27" y="16"/>
                  </a:lnTo>
                  <a:lnTo>
                    <a:pt x="27" y="13"/>
                  </a:lnTo>
                  <a:lnTo>
                    <a:pt x="30" y="11"/>
                  </a:lnTo>
                  <a:lnTo>
                    <a:pt x="32" y="11"/>
                  </a:lnTo>
                  <a:lnTo>
                    <a:pt x="35" y="11"/>
                  </a:lnTo>
                  <a:lnTo>
                    <a:pt x="37" y="11"/>
                  </a:lnTo>
                  <a:lnTo>
                    <a:pt x="37" y="13"/>
                  </a:lnTo>
                  <a:lnTo>
                    <a:pt x="37" y="16"/>
                  </a:lnTo>
                  <a:lnTo>
                    <a:pt x="37" y="18"/>
                  </a:lnTo>
                  <a:lnTo>
                    <a:pt x="40" y="18"/>
                  </a:lnTo>
                  <a:lnTo>
                    <a:pt x="43" y="18"/>
                  </a:lnTo>
                  <a:lnTo>
                    <a:pt x="45" y="18"/>
                  </a:lnTo>
                  <a:lnTo>
                    <a:pt x="51" y="18"/>
                  </a:lnTo>
                  <a:lnTo>
                    <a:pt x="53" y="18"/>
                  </a:lnTo>
                  <a:lnTo>
                    <a:pt x="56" y="18"/>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69" name="Freeform 19"/>
            <p:cNvSpPr>
              <a:spLocks noChangeAspect="1"/>
            </p:cNvSpPr>
            <p:nvPr/>
          </p:nvSpPr>
          <p:spPr bwMode="auto">
            <a:xfrm>
              <a:off x="796" y="1230"/>
              <a:ext cx="55" cy="64"/>
            </a:xfrm>
            <a:custGeom>
              <a:avLst/>
              <a:gdLst>
                <a:gd name="T0" fmla="*/ 50 w 55"/>
                <a:gd name="T1" fmla="*/ 46 h 64"/>
                <a:gd name="T2" fmla="*/ 45 w 55"/>
                <a:gd name="T3" fmla="*/ 54 h 64"/>
                <a:gd name="T4" fmla="*/ 37 w 55"/>
                <a:gd name="T5" fmla="*/ 62 h 64"/>
                <a:gd name="T6" fmla="*/ 26 w 55"/>
                <a:gd name="T7" fmla="*/ 64 h 64"/>
                <a:gd name="T8" fmla="*/ 13 w 55"/>
                <a:gd name="T9" fmla="*/ 64 h 64"/>
                <a:gd name="T10" fmla="*/ 2 w 55"/>
                <a:gd name="T11" fmla="*/ 59 h 64"/>
                <a:gd name="T12" fmla="*/ 0 w 55"/>
                <a:gd name="T13" fmla="*/ 52 h 64"/>
                <a:gd name="T14" fmla="*/ 0 w 55"/>
                <a:gd name="T15" fmla="*/ 39 h 64"/>
                <a:gd name="T16" fmla="*/ 2 w 55"/>
                <a:gd name="T17" fmla="*/ 26 h 64"/>
                <a:gd name="T18" fmla="*/ 8 w 55"/>
                <a:gd name="T19" fmla="*/ 13 h 64"/>
                <a:gd name="T20" fmla="*/ 16 w 55"/>
                <a:gd name="T21" fmla="*/ 5 h 64"/>
                <a:gd name="T22" fmla="*/ 26 w 55"/>
                <a:gd name="T23" fmla="*/ 0 h 64"/>
                <a:gd name="T24" fmla="*/ 39 w 55"/>
                <a:gd name="T25" fmla="*/ 0 h 64"/>
                <a:gd name="T26" fmla="*/ 50 w 55"/>
                <a:gd name="T27" fmla="*/ 3 h 64"/>
                <a:gd name="T28" fmla="*/ 55 w 55"/>
                <a:gd name="T29" fmla="*/ 8 h 64"/>
                <a:gd name="T30" fmla="*/ 55 w 55"/>
                <a:gd name="T31" fmla="*/ 18 h 64"/>
                <a:gd name="T32" fmla="*/ 55 w 55"/>
                <a:gd name="T33" fmla="*/ 23 h 64"/>
                <a:gd name="T34" fmla="*/ 50 w 55"/>
                <a:gd name="T35" fmla="*/ 23 h 64"/>
                <a:gd name="T36" fmla="*/ 42 w 55"/>
                <a:gd name="T37" fmla="*/ 23 h 64"/>
                <a:gd name="T38" fmla="*/ 37 w 55"/>
                <a:gd name="T39" fmla="*/ 23 h 64"/>
                <a:gd name="T40" fmla="*/ 37 w 55"/>
                <a:gd name="T41" fmla="*/ 21 h 64"/>
                <a:gd name="T42" fmla="*/ 37 w 55"/>
                <a:gd name="T43" fmla="*/ 16 h 64"/>
                <a:gd name="T44" fmla="*/ 37 w 55"/>
                <a:gd name="T45" fmla="*/ 13 h 64"/>
                <a:gd name="T46" fmla="*/ 34 w 55"/>
                <a:gd name="T47" fmla="*/ 11 h 64"/>
                <a:gd name="T48" fmla="*/ 29 w 55"/>
                <a:gd name="T49" fmla="*/ 11 h 64"/>
                <a:gd name="T50" fmla="*/ 26 w 55"/>
                <a:gd name="T51" fmla="*/ 13 h 64"/>
                <a:gd name="T52" fmla="*/ 23 w 55"/>
                <a:gd name="T53" fmla="*/ 18 h 64"/>
                <a:gd name="T54" fmla="*/ 21 w 55"/>
                <a:gd name="T55" fmla="*/ 26 h 64"/>
                <a:gd name="T56" fmla="*/ 18 w 55"/>
                <a:gd name="T57" fmla="*/ 36 h 64"/>
                <a:gd name="T58" fmla="*/ 18 w 55"/>
                <a:gd name="T59" fmla="*/ 46 h 64"/>
                <a:gd name="T60" fmla="*/ 18 w 55"/>
                <a:gd name="T61" fmla="*/ 52 h 64"/>
                <a:gd name="T62" fmla="*/ 21 w 55"/>
                <a:gd name="T63" fmla="*/ 54 h 64"/>
                <a:gd name="T64" fmla="*/ 23 w 55"/>
                <a:gd name="T65" fmla="*/ 54 h 64"/>
                <a:gd name="T66" fmla="*/ 29 w 55"/>
                <a:gd name="T67" fmla="*/ 52 h 64"/>
                <a:gd name="T68" fmla="*/ 31 w 55"/>
                <a:gd name="T69" fmla="*/ 49 h 64"/>
                <a:gd name="T70" fmla="*/ 34 w 55"/>
                <a:gd name="T71" fmla="*/ 44 h 64"/>
                <a:gd name="T72" fmla="*/ 34 w 55"/>
                <a:gd name="T73" fmla="*/ 41 h 64"/>
                <a:gd name="T74" fmla="*/ 39 w 55"/>
                <a:gd name="T75" fmla="*/ 41 h 64"/>
                <a:gd name="T76" fmla="*/ 45 w 55"/>
                <a:gd name="T77" fmla="*/ 41 h 64"/>
                <a:gd name="T78" fmla="*/ 50 w 55"/>
                <a:gd name="T79" fmla="*/ 41 h 6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5"/>
                <a:gd name="T121" fmla="*/ 0 h 64"/>
                <a:gd name="T122" fmla="*/ 55 w 55"/>
                <a:gd name="T123" fmla="*/ 64 h 6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5" h="64">
                  <a:moveTo>
                    <a:pt x="53" y="41"/>
                  </a:moveTo>
                  <a:lnTo>
                    <a:pt x="50" y="46"/>
                  </a:lnTo>
                  <a:lnTo>
                    <a:pt x="47" y="52"/>
                  </a:lnTo>
                  <a:lnTo>
                    <a:pt x="45" y="54"/>
                  </a:lnTo>
                  <a:lnTo>
                    <a:pt x="42" y="59"/>
                  </a:lnTo>
                  <a:lnTo>
                    <a:pt x="37" y="62"/>
                  </a:lnTo>
                  <a:lnTo>
                    <a:pt x="31" y="62"/>
                  </a:lnTo>
                  <a:lnTo>
                    <a:pt x="26" y="64"/>
                  </a:lnTo>
                  <a:lnTo>
                    <a:pt x="21" y="64"/>
                  </a:lnTo>
                  <a:lnTo>
                    <a:pt x="13" y="64"/>
                  </a:lnTo>
                  <a:lnTo>
                    <a:pt x="8" y="62"/>
                  </a:lnTo>
                  <a:lnTo>
                    <a:pt x="2" y="59"/>
                  </a:lnTo>
                  <a:lnTo>
                    <a:pt x="0" y="54"/>
                  </a:lnTo>
                  <a:lnTo>
                    <a:pt x="0" y="52"/>
                  </a:lnTo>
                  <a:lnTo>
                    <a:pt x="0" y="44"/>
                  </a:lnTo>
                  <a:lnTo>
                    <a:pt x="0" y="39"/>
                  </a:lnTo>
                  <a:lnTo>
                    <a:pt x="2" y="31"/>
                  </a:lnTo>
                  <a:lnTo>
                    <a:pt x="2" y="26"/>
                  </a:lnTo>
                  <a:lnTo>
                    <a:pt x="5" y="18"/>
                  </a:lnTo>
                  <a:lnTo>
                    <a:pt x="8" y="13"/>
                  </a:lnTo>
                  <a:lnTo>
                    <a:pt x="10" y="11"/>
                  </a:lnTo>
                  <a:lnTo>
                    <a:pt x="16" y="5"/>
                  </a:lnTo>
                  <a:lnTo>
                    <a:pt x="21" y="3"/>
                  </a:lnTo>
                  <a:lnTo>
                    <a:pt x="26" y="0"/>
                  </a:lnTo>
                  <a:lnTo>
                    <a:pt x="34" y="0"/>
                  </a:lnTo>
                  <a:lnTo>
                    <a:pt x="39" y="0"/>
                  </a:lnTo>
                  <a:lnTo>
                    <a:pt x="45" y="0"/>
                  </a:lnTo>
                  <a:lnTo>
                    <a:pt x="50" y="3"/>
                  </a:lnTo>
                  <a:lnTo>
                    <a:pt x="53" y="5"/>
                  </a:lnTo>
                  <a:lnTo>
                    <a:pt x="55" y="8"/>
                  </a:lnTo>
                  <a:lnTo>
                    <a:pt x="55" y="13"/>
                  </a:lnTo>
                  <a:lnTo>
                    <a:pt x="55" y="18"/>
                  </a:lnTo>
                  <a:lnTo>
                    <a:pt x="55" y="23"/>
                  </a:lnTo>
                  <a:lnTo>
                    <a:pt x="53" y="23"/>
                  </a:lnTo>
                  <a:lnTo>
                    <a:pt x="50" y="23"/>
                  </a:lnTo>
                  <a:lnTo>
                    <a:pt x="47" y="23"/>
                  </a:lnTo>
                  <a:lnTo>
                    <a:pt x="42" y="23"/>
                  </a:lnTo>
                  <a:lnTo>
                    <a:pt x="39" y="23"/>
                  </a:lnTo>
                  <a:lnTo>
                    <a:pt x="37" y="23"/>
                  </a:lnTo>
                  <a:lnTo>
                    <a:pt x="37" y="21"/>
                  </a:lnTo>
                  <a:lnTo>
                    <a:pt x="37" y="18"/>
                  </a:lnTo>
                  <a:lnTo>
                    <a:pt x="37" y="16"/>
                  </a:lnTo>
                  <a:lnTo>
                    <a:pt x="37" y="13"/>
                  </a:lnTo>
                  <a:lnTo>
                    <a:pt x="34" y="11"/>
                  </a:lnTo>
                  <a:lnTo>
                    <a:pt x="31" y="11"/>
                  </a:lnTo>
                  <a:lnTo>
                    <a:pt x="29" y="11"/>
                  </a:lnTo>
                  <a:lnTo>
                    <a:pt x="26" y="13"/>
                  </a:lnTo>
                  <a:lnTo>
                    <a:pt x="23" y="16"/>
                  </a:lnTo>
                  <a:lnTo>
                    <a:pt x="23" y="18"/>
                  </a:lnTo>
                  <a:lnTo>
                    <a:pt x="21" y="21"/>
                  </a:lnTo>
                  <a:lnTo>
                    <a:pt x="21" y="26"/>
                  </a:lnTo>
                  <a:lnTo>
                    <a:pt x="18" y="31"/>
                  </a:lnTo>
                  <a:lnTo>
                    <a:pt x="18" y="36"/>
                  </a:lnTo>
                  <a:lnTo>
                    <a:pt x="18" y="41"/>
                  </a:lnTo>
                  <a:lnTo>
                    <a:pt x="18" y="46"/>
                  </a:lnTo>
                  <a:lnTo>
                    <a:pt x="18" y="49"/>
                  </a:lnTo>
                  <a:lnTo>
                    <a:pt x="18" y="52"/>
                  </a:lnTo>
                  <a:lnTo>
                    <a:pt x="21" y="54"/>
                  </a:lnTo>
                  <a:lnTo>
                    <a:pt x="23" y="54"/>
                  </a:lnTo>
                  <a:lnTo>
                    <a:pt x="26" y="52"/>
                  </a:lnTo>
                  <a:lnTo>
                    <a:pt x="29" y="52"/>
                  </a:lnTo>
                  <a:lnTo>
                    <a:pt x="29" y="49"/>
                  </a:lnTo>
                  <a:lnTo>
                    <a:pt x="31" y="49"/>
                  </a:lnTo>
                  <a:lnTo>
                    <a:pt x="31" y="46"/>
                  </a:lnTo>
                  <a:lnTo>
                    <a:pt x="34" y="44"/>
                  </a:lnTo>
                  <a:lnTo>
                    <a:pt x="34" y="41"/>
                  </a:lnTo>
                  <a:lnTo>
                    <a:pt x="37" y="41"/>
                  </a:lnTo>
                  <a:lnTo>
                    <a:pt x="39" y="41"/>
                  </a:lnTo>
                  <a:lnTo>
                    <a:pt x="42" y="41"/>
                  </a:lnTo>
                  <a:lnTo>
                    <a:pt x="45" y="41"/>
                  </a:lnTo>
                  <a:lnTo>
                    <a:pt x="50" y="41"/>
                  </a:lnTo>
                  <a:lnTo>
                    <a:pt x="53" y="41"/>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70" name="Freeform 20"/>
            <p:cNvSpPr>
              <a:spLocks noChangeAspect="1"/>
            </p:cNvSpPr>
            <p:nvPr/>
          </p:nvSpPr>
          <p:spPr bwMode="auto">
            <a:xfrm>
              <a:off x="851" y="1230"/>
              <a:ext cx="32" cy="64"/>
            </a:xfrm>
            <a:custGeom>
              <a:avLst/>
              <a:gdLst>
                <a:gd name="T0" fmla="*/ 19 w 32"/>
                <a:gd name="T1" fmla="*/ 64 h 64"/>
                <a:gd name="T2" fmla="*/ 19 w 32"/>
                <a:gd name="T3" fmla="*/ 64 h 64"/>
                <a:gd name="T4" fmla="*/ 16 w 32"/>
                <a:gd name="T5" fmla="*/ 64 h 64"/>
                <a:gd name="T6" fmla="*/ 13 w 32"/>
                <a:gd name="T7" fmla="*/ 64 h 64"/>
                <a:gd name="T8" fmla="*/ 11 w 32"/>
                <a:gd name="T9" fmla="*/ 64 h 64"/>
                <a:gd name="T10" fmla="*/ 5 w 32"/>
                <a:gd name="T11" fmla="*/ 64 h 64"/>
                <a:gd name="T12" fmla="*/ 3 w 32"/>
                <a:gd name="T13" fmla="*/ 64 h 64"/>
                <a:gd name="T14" fmla="*/ 3 w 32"/>
                <a:gd name="T15" fmla="*/ 64 h 64"/>
                <a:gd name="T16" fmla="*/ 0 w 32"/>
                <a:gd name="T17" fmla="*/ 64 h 64"/>
                <a:gd name="T18" fmla="*/ 0 w 32"/>
                <a:gd name="T19" fmla="*/ 59 h 64"/>
                <a:gd name="T20" fmla="*/ 3 w 32"/>
                <a:gd name="T21" fmla="*/ 54 h 64"/>
                <a:gd name="T22" fmla="*/ 5 w 32"/>
                <a:gd name="T23" fmla="*/ 44 h 64"/>
                <a:gd name="T24" fmla="*/ 8 w 32"/>
                <a:gd name="T25" fmla="*/ 31 h 64"/>
                <a:gd name="T26" fmla="*/ 11 w 32"/>
                <a:gd name="T27" fmla="*/ 21 h 64"/>
                <a:gd name="T28" fmla="*/ 13 w 32"/>
                <a:gd name="T29" fmla="*/ 11 h 64"/>
                <a:gd name="T30" fmla="*/ 13 w 32"/>
                <a:gd name="T31" fmla="*/ 3 h 64"/>
                <a:gd name="T32" fmla="*/ 13 w 32"/>
                <a:gd name="T33" fmla="*/ 0 h 64"/>
                <a:gd name="T34" fmla="*/ 16 w 32"/>
                <a:gd name="T35" fmla="*/ 0 h 64"/>
                <a:gd name="T36" fmla="*/ 16 w 32"/>
                <a:gd name="T37" fmla="*/ 0 h 64"/>
                <a:gd name="T38" fmla="*/ 21 w 32"/>
                <a:gd name="T39" fmla="*/ 0 h 64"/>
                <a:gd name="T40" fmla="*/ 24 w 32"/>
                <a:gd name="T41" fmla="*/ 0 h 64"/>
                <a:gd name="T42" fmla="*/ 27 w 32"/>
                <a:gd name="T43" fmla="*/ 0 h 64"/>
                <a:gd name="T44" fmla="*/ 29 w 32"/>
                <a:gd name="T45" fmla="*/ 0 h 64"/>
                <a:gd name="T46" fmla="*/ 32 w 32"/>
                <a:gd name="T47" fmla="*/ 0 h 64"/>
                <a:gd name="T48" fmla="*/ 32 w 32"/>
                <a:gd name="T49" fmla="*/ 0 h 64"/>
                <a:gd name="T50" fmla="*/ 32 w 32"/>
                <a:gd name="T51" fmla="*/ 3 h 64"/>
                <a:gd name="T52" fmla="*/ 29 w 32"/>
                <a:gd name="T53" fmla="*/ 11 h 64"/>
                <a:gd name="T54" fmla="*/ 27 w 32"/>
                <a:gd name="T55" fmla="*/ 21 h 64"/>
                <a:gd name="T56" fmla="*/ 27 w 32"/>
                <a:gd name="T57" fmla="*/ 31 h 64"/>
                <a:gd name="T58" fmla="*/ 24 w 32"/>
                <a:gd name="T59" fmla="*/ 44 h 64"/>
                <a:gd name="T60" fmla="*/ 21 w 32"/>
                <a:gd name="T61" fmla="*/ 54 h 64"/>
                <a:gd name="T62" fmla="*/ 19 w 32"/>
                <a:gd name="T63" fmla="*/ 59 h 64"/>
                <a:gd name="T64" fmla="*/ 19 w 32"/>
                <a:gd name="T65" fmla="*/ 64 h 6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
                <a:gd name="T100" fmla="*/ 0 h 64"/>
                <a:gd name="T101" fmla="*/ 32 w 32"/>
                <a:gd name="T102" fmla="*/ 64 h 6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 h="64">
                  <a:moveTo>
                    <a:pt x="19" y="64"/>
                  </a:moveTo>
                  <a:lnTo>
                    <a:pt x="19" y="64"/>
                  </a:lnTo>
                  <a:lnTo>
                    <a:pt x="16" y="64"/>
                  </a:lnTo>
                  <a:lnTo>
                    <a:pt x="13" y="64"/>
                  </a:lnTo>
                  <a:lnTo>
                    <a:pt x="11" y="64"/>
                  </a:lnTo>
                  <a:lnTo>
                    <a:pt x="5" y="64"/>
                  </a:lnTo>
                  <a:lnTo>
                    <a:pt x="3" y="64"/>
                  </a:lnTo>
                  <a:lnTo>
                    <a:pt x="0" y="64"/>
                  </a:lnTo>
                  <a:lnTo>
                    <a:pt x="0" y="59"/>
                  </a:lnTo>
                  <a:lnTo>
                    <a:pt x="3" y="54"/>
                  </a:lnTo>
                  <a:lnTo>
                    <a:pt x="5" y="44"/>
                  </a:lnTo>
                  <a:lnTo>
                    <a:pt x="8" y="31"/>
                  </a:lnTo>
                  <a:lnTo>
                    <a:pt x="11" y="21"/>
                  </a:lnTo>
                  <a:lnTo>
                    <a:pt x="13" y="11"/>
                  </a:lnTo>
                  <a:lnTo>
                    <a:pt x="13" y="3"/>
                  </a:lnTo>
                  <a:lnTo>
                    <a:pt x="13" y="0"/>
                  </a:lnTo>
                  <a:lnTo>
                    <a:pt x="16" y="0"/>
                  </a:lnTo>
                  <a:lnTo>
                    <a:pt x="21" y="0"/>
                  </a:lnTo>
                  <a:lnTo>
                    <a:pt x="24" y="0"/>
                  </a:lnTo>
                  <a:lnTo>
                    <a:pt x="27" y="0"/>
                  </a:lnTo>
                  <a:lnTo>
                    <a:pt x="29" y="0"/>
                  </a:lnTo>
                  <a:lnTo>
                    <a:pt x="32" y="0"/>
                  </a:lnTo>
                  <a:lnTo>
                    <a:pt x="32" y="3"/>
                  </a:lnTo>
                  <a:lnTo>
                    <a:pt x="29" y="11"/>
                  </a:lnTo>
                  <a:lnTo>
                    <a:pt x="27" y="21"/>
                  </a:lnTo>
                  <a:lnTo>
                    <a:pt x="27" y="31"/>
                  </a:lnTo>
                  <a:lnTo>
                    <a:pt x="24" y="44"/>
                  </a:lnTo>
                  <a:lnTo>
                    <a:pt x="21" y="54"/>
                  </a:lnTo>
                  <a:lnTo>
                    <a:pt x="19" y="59"/>
                  </a:lnTo>
                  <a:lnTo>
                    <a:pt x="19" y="64"/>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71" name="Freeform 21"/>
            <p:cNvSpPr>
              <a:spLocks noChangeAspect="1"/>
            </p:cNvSpPr>
            <p:nvPr/>
          </p:nvSpPr>
          <p:spPr bwMode="auto">
            <a:xfrm>
              <a:off x="867" y="1207"/>
              <a:ext cx="21" cy="13"/>
            </a:xfrm>
            <a:custGeom>
              <a:avLst/>
              <a:gdLst>
                <a:gd name="T0" fmla="*/ 19 w 21"/>
                <a:gd name="T1" fmla="*/ 13 h 13"/>
                <a:gd name="T2" fmla="*/ 19 w 21"/>
                <a:gd name="T3" fmla="*/ 13 h 13"/>
                <a:gd name="T4" fmla="*/ 19 w 21"/>
                <a:gd name="T5" fmla="*/ 13 h 13"/>
                <a:gd name="T6" fmla="*/ 19 w 21"/>
                <a:gd name="T7" fmla="*/ 10 h 13"/>
                <a:gd name="T8" fmla="*/ 21 w 21"/>
                <a:gd name="T9" fmla="*/ 8 h 13"/>
                <a:gd name="T10" fmla="*/ 21 w 21"/>
                <a:gd name="T11" fmla="*/ 5 h 13"/>
                <a:gd name="T12" fmla="*/ 21 w 21"/>
                <a:gd name="T13" fmla="*/ 3 h 13"/>
                <a:gd name="T14" fmla="*/ 21 w 21"/>
                <a:gd name="T15" fmla="*/ 0 h 13"/>
                <a:gd name="T16" fmla="*/ 21 w 21"/>
                <a:gd name="T17" fmla="*/ 0 h 13"/>
                <a:gd name="T18" fmla="*/ 21 w 21"/>
                <a:gd name="T19" fmla="*/ 0 h 13"/>
                <a:gd name="T20" fmla="*/ 19 w 21"/>
                <a:gd name="T21" fmla="*/ 0 h 13"/>
                <a:gd name="T22" fmla="*/ 16 w 21"/>
                <a:gd name="T23" fmla="*/ 0 h 13"/>
                <a:gd name="T24" fmla="*/ 13 w 21"/>
                <a:gd name="T25" fmla="*/ 0 h 13"/>
                <a:gd name="T26" fmla="*/ 8 w 21"/>
                <a:gd name="T27" fmla="*/ 0 h 13"/>
                <a:gd name="T28" fmla="*/ 5 w 21"/>
                <a:gd name="T29" fmla="*/ 0 h 13"/>
                <a:gd name="T30" fmla="*/ 5 w 21"/>
                <a:gd name="T31" fmla="*/ 0 h 13"/>
                <a:gd name="T32" fmla="*/ 3 w 21"/>
                <a:gd name="T33" fmla="*/ 0 h 13"/>
                <a:gd name="T34" fmla="*/ 3 w 21"/>
                <a:gd name="T35" fmla="*/ 0 h 13"/>
                <a:gd name="T36" fmla="*/ 3 w 21"/>
                <a:gd name="T37" fmla="*/ 3 h 13"/>
                <a:gd name="T38" fmla="*/ 3 w 21"/>
                <a:gd name="T39" fmla="*/ 5 h 13"/>
                <a:gd name="T40" fmla="*/ 3 w 21"/>
                <a:gd name="T41" fmla="*/ 8 h 13"/>
                <a:gd name="T42" fmla="*/ 3 w 21"/>
                <a:gd name="T43" fmla="*/ 10 h 13"/>
                <a:gd name="T44" fmla="*/ 0 w 21"/>
                <a:gd name="T45" fmla="*/ 13 h 13"/>
                <a:gd name="T46" fmla="*/ 0 w 21"/>
                <a:gd name="T47" fmla="*/ 13 h 13"/>
                <a:gd name="T48" fmla="*/ 0 w 21"/>
                <a:gd name="T49" fmla="*/ 13 h 13"/>
                <a:gd name="T50" fmla="*/ 3 w 21"/>
                <a:gd name="T51" fmla="*/ 13 h 13"/>
                <a:gd name="T52" fmla="*/ 3 w 21"/>
                <a:gd name="T53" fmla="*/ 13 h 13"/>
                <a:gd name="T54" fmla="*/ 5 w 21"/>
                <a:gd name="T55" fmla="*/ 13 h 13"/>
                <a:gd name="T56" fmla="*/ 11 w 21"/>
                <a:gd name="T57" fmla="*/ 13 h 13"/>
                <a:gd name="T58" fmla="*/ 13 w 21"/>
                <a:gd name="T59" fmla="*/ 13 h 13"/>
                <a:gd name="T60" fmla="*/ 16 w 21"/>
                <a:gd name="T61" fmla="*/ 13 h 13"/>
                <a:gd name="T62" fmla="*/ 19 w 21"/>
                <a:gd name="T63" fmla="*/ 13 h 13"/>
                <a:gd name="T64" fmla="*/ 19 w 21"/>
                <a:gd name="T65" fmla="*/ 13 h 1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
                <a:gd name="T100" fmla="*/ 0 h 13"/>
                <a:gd name="T101" fmla="*/ 21 w 21"/>
                <a:gd name="T102" fmla="*/ 13 h 1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 h="13">
                  <a:moveTo>
                    <a:pt x="19" y="13"/>
                  </a:moveTo>
                  <a:lnTo>
                    <a:pt x="19" y="13"/>
                  </a:lnTo>
                  <a:lnTo>
                    <a:pt x="19" y="10"/>
                  </a:lnTo>
                  <a:lnTo>
                    <a:pt x="21" y="8"/>
                  </a:lnTo>
                  <a:lnTo>
                    <a:pt x="21" y="5"/>
                  </a:lnTo>
                  <a:lnTo>
                    <a:pt x="21" y="3"/>
                  </a:lnTo>
                  <a:lnTo>
                    <a:pt x="21" y="0"/>
                  </a:lnTo>
                  <a:lnTo>
                    <a:pt x="19" y="0"/>
                  </a:lnTo>
                  <a:lnTo>
                    <a:pt x="16" y="0"/>
                  </a:lnTo>
                  <a:lnTo>
                    <a:pt x="13" y="0"/>
                  </a:lnTo>
                  <a:lnTo>
                    <a:pt x="8" y="0"/>
                  </a:lnTo>
                  <a:lnTo>
                    <a:pt x="5" y="0"/>
                  </a:lnTo>
                  <a:lnTo>
                    <a:pt x="3" y="0"/>
                  </a:lnTo>
                  <a:lnTo>
                    <a:pt x="3" y="3"/>
                  </a:lnTo>
                  <a:lnTo>
                    <a:pt x="3" y="5"/>
                  </a:lnTo>
                  <a:lnTo>
                    <a:pt x="3" y="8"/>
                  </a:lnTo>
                  <a:lnTo>
                    <a:pt x="3" y="10"/>
                  </a:lnTo>
                  <a:lnTo>
                    <a:pt x="0" y="13"/>
                  </a:lnTo>
                  <a:lnTo>
                    <a:pt x="3" y="13"/>
                  </a:lnTo>
                  <a:lnTo>
                    <a:pt x="5" y="13"/>
                  </a:lnTo>
                  <a:lnTo>
                    <a:pt x="11" y="13"/>
                  </a:lnTo>
                  <a:lnTo>
                    <a:pt x="13" y="13"/>
                  </a:lnTo>
                  <a:lnTo>
                    <a:pt x="16" y="13"/>
                  </a:lnTo>
                  <a:lnTo>
                    <a:pt x="19" y="13"/>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72" name="Freeform 22"/>
            <p:cNvSpPr>
              <a:spLocks noChangeAspect="1"/>
            </p:cNvSpPr>
            <p:nvPr/>
          </p:nvSpPr>
          <p:spPr bwMode="auto">
            <a:xfrm>
              <a:off x="1685" y="1230"/>
              <a:ext cx="32" cy="64"/>
            </a:xfrm>
            <a:custGeom>
              <a:avLst/>
              <a:gdLst>
                <a:gd name="T0" fmla="*/ 18 w 32"/>
                <a:gd name="T1" fmla="*/ 64 h 64"/>
                <a:gd name="T2" fmla="*/ 16 w 32"/>
                <a:gd name="T3" fmla="*/ 64 h 64"/>
                <a:gd name="T4" fmla="*/ 16 w 32"/>
                <a:gd name="T5" fmla="*/ 64 h 64"/>
                <a:gd name="T6" fmla="*/ 10 w 32"/>
                <a:gd name="T7" fmla="*/ 64 h 64"/>
                <a:gd name="T8" fmla="*/ 8 w 32"/>
                <a:gd name="T9" fmla="*/ 64 h 64"/>
                <a:gd name="T10" fmla="*/ 5 w 32"/>
                <a:gd name="T11" fmla="*/ 64 h 64"/>
                <a:gd name="T12" fmla="*/ 2 w 32"/>
                <a:gd name="T13" fmla="*/ 64 h 64"/>
                <a:gd name="T14" fmla="*/ 0 w 32"/>
                <a:gd name="T15" fmla="*/ 64 h 64"/>
                <a:gd name="T16" fmla="*/ 0 w 32"/>
                <a:gd name="T17" fmla="*/ 64 h 64"/>
                <a:gd name="T18" fmla="*/ 0 w 32"/>
                <a:gd name="T19" fmla="*/ 59 h 64"/>
                <a:gd name="T20" fmla="*/ 2 w 32"/>
                <a:gd name="T21" fmla="*/ 54 h 64"/>
                <a:gd name="T22" fmla="*/ 5 w 32"/>
                <a:gd name="T23" fmla="*/ 44 h 64"/>
                <a:gd name="T24" fmla="*/ 5 w 32"/>
                <a:gd name="T25" fmla="*/ 31 h 64"/>
                <a:gd name="T26" fmla="*/ 8 w 32"/>
                <a:gd name="T27" fmla="*/ 21 h 64"/>
                <a:gd name="T28" fmla="*/ 10 w 32"/>
                <a:gd name="T29" fmla="*/ 11 h 64"/>
                <a:gd name="T30" fmla="*/ 13 w 32"/>
                <a:gd name="T31" fmla="*/ 3 h 64"/>
                <a:gd name="T32" fmla="*/ 13 w 32"/>
                <a:gd name="T33" fmla="*/ 0 h 64"/>
                <a:gd name="T34" fmla="*/ 13 w 32"/>
                <a:gd name="T35" fmla="*/ 0 h 64"/>
                <a:gd name="T36" fmla="*/ 16 w 32"/>
                <a:gd name="T37" fmla="*/ 0 h 64"/>
                <a:gd name="T38" fmla="*/ 18 w 32"/>
                <a:gd name="T39" fmla="*/ 0 h 64"/>
                <a:gd name="T40" fmla="*/ 21 w 32"/>
                <a:gd name="T41" fmla="*/ 0 h 64"/>
                <a:gd name="T42" fmla="*/ 26 w 32"/>
                <a:gd name="T43" fmla="*/ 0 h 64"/>
                <a:gd name="T44" fmla="*/ 29 w 32"/>
                <a:gd name="T45" fmla="*/ 0 h 64"/>
                <a:gd name="T46" fmla="*/ 29 w 32"/>
                <a:gd name="T47" fmla="*/ 0 h 64"/>
                <a:gd name="T48" fmla="*/ 32 w 32"/>
                <a:gd name="T49" fmla="*/ 0 h 64"/>
                <a:gd name="T50" fmla="*/ 32 w 32"/>
                <a:gd name="T51" fmla="*/ 3 h 64"/>
                <a:gd name="T52" fmla="*/ 29 w 32"/>
                <a:gd name="T53" fmla="*/ 11 h 64"/>
                <a:gd name="T54" fmla="*/ 26 w 32"/>
                <a:gd name="T55" fmla="*/ 21 h 64"/>
                <a:gd name="T56" fmla="*/ 24 w 32"/>
                <a:gd name="T57" fmla="*/ 31 h 64"/>
                <a:gd name="T58" fmla="*/ 21 w 32"/>
                <a:gd name="T59" fmla="*/ 44 h 64"/>
                <a:gd name="T60" fmla="*/ 18 w 32"/>
                <a:gd name="T61" fmla="*/ 54 h 64"/>
                <a:gd name="T62" fmla="*/ 18 w 32"/>
                <a:gd name="T63" fmla="*/ 59 h 64"/>
                <a:gd name="T64" fmla="*/ 18 w 32"/>
                <a:gd name="T65" fmla="*/ 64 h 6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
                <a:gd name="T100" fmla="*/ 0 h 64"/>
                <a:gd name="T101" fmla="*/ 32 w 32"/>
                <a:gd name="T102" fmla="*/ 64 h 6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 h="64">
                  <a:moveTo>
                    <a:pt x="18" y="64"/>
                  </a:moveTo>
                  <a:lnTo>
                    <a:pt x="16" y="64"/>
                  </a:lnTo>
                  <a:lnTo>
                    <a:pt x="10" y="64"/>
                  </a:lnTo>
                  <a:lnTo>
                    <a:pt x="8" y="64"/>
                  </a:lnTo>
                  <a:lnTo>
                    <a:pt x="5" y="64"/>
                  </a:lnTo>
                  <a:lnTo>
                    <a:pt x="2" y="64"/>
                  </a:lnTo>
                  <a:lnTo>
                    <a:pt x="0" y="64"/>
                  </a:lnTo>
                  <a:lnTo>
                    <a:pt x="0" y="59"/>
                  </a:lnTo>
                  <a:lnTo>
                    <a:pt x="2" y="54"/>
                  </a:lnTo>
                  <a:lnTo>
                    <a:pt x="5" y="44"/>
                  </a:lnTo>
                  <a:lnTo>
                    <a:pt x="5" y="31"/>
                  </a:lnTo>
                  <a:lnTo>
                    <a:pt x="8" y="21"/>
                  </a:lnTo>
                  <a:lnTo>
                    <a:pt x="10" y="11"/>
                  </a:lnTo>
                  <a:lnTo>
                    <a:pt x="13" y="3"/>
                  </a:lnTo>
                  <a:lnTo>
                    <a:pt x="13" y="0"/>
                  </a:lnTo>
                  <a:lnTo>
                    <a:pt x="16" y="0"/>
                  </a:lnTo>
                  <a:lnTo>
                    <a:pt x="18" y="0"/>
                  </a:lnTo>
                  <a:lnTo>
                    <a:pt x="21" y="0"/>
                  </a:lnTo>
                  <a:lnTo>
                    <a:pt x="26" y="0"/>
                  </a:lnTo>
                  <a:lnTo>
                    <a:pt x="29" y="0"/>
                  </a:lnTo>
                  <a:lnTo>
                    <a:pt x="32" y="0"/>
                  </a:lnTo>
                  <a:lnTo>
                    <a:pt x="32" y="3"/>
                  </a:lnTo>
                  <a:lnTo>
                    <a:pt x="29" y="11"/>
                  </a:lnTo>
                  <a:lnTo>
                    <a:pt x="26" y="21"/>
                  </a:lnTo>
                  <a:lnTo>
                    <a:pt x="24" y="31"/>
                  </a:lnTo>
                  <a:lnTo>
                    <a:pt x="21" y="44"/>
                  </a:lnTo>
                  <a:lnTo>
                    <a:pt x="18" y="54"/>
                  </a:lnTo>
                  <a:lnTo>
                    <a:pt x="18" y="59"/>
                  </a:lnTo>
                  <a:lnTo>
                    <a:pt x="18" y="64"/>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73" name="Freeform 23"/>
            <p:cNvSpPr>
              <a:spLocks noChangeAspect="1"/>
            </p:cNvSpPr>
            <p:nvPr/>
          </p:nvSpPr>
          <p:spPr bwMode="auto">
            <a:xfrm>
              <a:off x="1701" y="1207"/>
              <a:ext cx="21" cy="13"/>
            </a:xfrm>
            <a:custGeom>
              <a:avLst/>
              <a:gdLst>
                <a:gd name="T0" fmla="*/ 18 w 21"/>
                <a:gd name="T1" fmla="*/ 13 h 13"/>
                <a:gd name="T2" fmla="*/ 18 w 21"/>
                <a:gd name="T3" fmla="*/ 13 h 13"/>
                <a:gd name="T4" fmla="*/ 18 w 21"/>
                <a:gd name="T5" fmla="*/ 13 h 13"/>
                <a:gd name="T6" fmla="*/ 18 w 21"/>
                <a:gd name="T7" fmla="*/ 10 h 13"/>
                <a:gd name="T8" fmla="*/ 18 w 21"/>
                <a:gd name="T9" fmla="*/ 8 h 13"/>
                <a:gd name="T10" fmla="*/ 18 w 21"/>
                <a:gd name="T11" fmla="*/ 5 h 13"/>
                <a:gd name="T12" fmla="*/ 21 w 21"/>
                <a:gd name="T13" fmla="*/ 3 h 13"/>
                <a:gd name="T14" fmla="*/ 21 w 21"/>
                <a:gd name="T15" fmla="*/ 0 h 13"/>
                <a:gd name="T16" fmla="*/ 21 w 21"/>
                <a:gd name="T17" fmla="*/ 0 h 13"/>
                <a:gd name="T18" fmla="*/ 18 w 21"/>
                <a:gd name="T19" fmla="*/ 0 h 13"/>
                <a:gd name="T20" fmla="*/ 18 w 21"/>
                <a:gd name="T21" fmla="*/ 0 h 13"/>
                <a:gd name="T22" fmla="*/ 16 w 21"/>
                <a:gd name="T23" fmla="*/ 0 h 13"/>
                <a:gd name="T24" fmla="*/ 10 w 21"/>
                <a:gd name="T25" fmla="*/ 0 h 13"/>
                <a:gd name="T26" fmla="*/ 8 w 21"/>
                <a:gd name="T27" fmla="*/ 0 h 13"/>
                <a:gd name="T28" fmla="*/ 5 w 21"/>
                <a:gd name="T29" fmla="*/ 0 h 13"/>
                <a:gd name="T30" fmla="*/ 2 w 21"/>
                <a:gd name="T31" fmla="*/ 0 h 13"/>
                <a:gd name="T32" fmla="*/ 2 w 21"/>
                <a:gd name="T33" fmla="*/ 0 h 13"/>
                <a:gd name="T34" fmla="*/ 2 w 21"/>
                <a:gd name="T35" fmla="*/ 0 h 13"/>
                <a:gd name="T36" fmla="*/ 2 w 21"/>
                <a:gd name="T37" fmla="*/ 3 h 13"/>
                <a:gd name="T38" fmla="*/ 2 w 21"/>
                <a:gd name="T39" fmla="*/ 5 h 13"/>
                <a:gd name="T40" fmla="*/ 0 w 21"/>
                <a:gd name="T41" fmla="*/ 8 h 13"/>
                <a:gd name="T42" fmla="*/ 0 w 21"/>
                <a:gd name="T43" fmla="*/ 10 h 13"/>
                <a:gd name="T44" fmla="*/ 0 w 21"/>
                <a:gd name="T45" fmla="*/ 13 h 13"/>
                <a:gd name="T46" fmla="*/ 0 w 21"/>
                <a:gd name="T47" fmla="*/ 13 h 13"/>
                <a:gd name="T48" fmla="*/ 0 w 21"/>
                <a:gd name="T49" fmla="*/ 13 h 13"/>
                <a:gd name="T50" fmla="*/ 0 w 21"/>
                <a:gd name="T51" fmla="*/ 13 h 13"/>
                <a:gd name="T52" fmla="*/ 2 w 21"/>
                <a:gd name="T53" fmla="*/ 13 h 13"/>
                <a:gd name="T54" fmla="*/ 5 w 21"/>
                <a:gd name="T55" fmla="*/ 13 h 13"/>
                <a:gd name="T56" fmla="*/ 8 w 21"/>
                <a:gd name="T57" fmla="*/ 13 h 13"/>
                <a:gd name="T58" fmla="*/ 10 w 21"/>
                <a:gd name="T59" fmla="*/ 13 h 13"/>
                <a:gd name="T60" fmla="*/ 16 w 21"/>
                <a:gd name="T61" fmla="*/ 13 h 13"/>
                <a:gd name="T62" fmla="*/ 16 w 21"/>
                <a:gd name="T63" fmla="*/ 13 h 13"/>
                <a:gd name="T64" fmla="*/ 18 w 21"/>
                <a:gd name="T65" fmla="*/ 13 h 1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
                <a:gd name="T100" fmla="*/ 0 h 13"/>
                <a:gd name="T101" fmla="*/ 21 w 21"/>
                <a:gd name="T102" fmla="*/ 13 h 1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 h="13">
                  <a:moveTo>
                    <a:pt x="18" y="13"/>
                  </a:moveTo>
                  <a:lnTo>
                    <a:pt x="18" y="13"/>
                  </a:lnTo>
                  <a:lnTo>
                    <a:pt x="18" y="10"/>
                  </a:lnTo>
                  <a:lnTo>
                    <a:pt x="18" y="8"/>
                  </a:lnTo>
                  <a:lnTo>
                    <a:pt x="18" y="5"/>
                  </a:lnTo>
                  <a:lnTo>
                    <a:pt x="21" y="3"/>
                  </a:lnTo>
                  <a:lnTo>
                    <a:pt x="21" y="0"/>
                  </a:lnTo>
                  <a:lnTo>
                    <a:pt x="18" y="0"/>
                  </a:lnTo>
                  <a:lnTo>
                    <a:pt x="16" y="0"/>
                  </a:lnTo>
                  <a:lnTo>
                    <a:pt x="10" y="0"/>
                  </a:lnTo>
                  <a:lnTo>
                    <a:pt x="8" y="0"/>
                  </a:lnTo>
                  <a:lnTo>
                    <a:pt x="5" y="0"/>
                  </a:lnTo>
                  <a:lnTo>
                    <a:pt x="2" y="0"/>
                  </a:lnTo>
                  <a:lnTo>
                    <a:pt x="2" y="3"/>
                  </a:lnTo>
                  <a:lnTo>
                    <a:pt x="2" y="5"/>
                  </a:lnTo>
                  <a:lnTo>
                    <a:pt x="0" y="8"/>
                  </a:lnTo>
                  <a:lnTo>
                    <a:pt x="0" y="10"/>
                  </a:lnTo>
                  <a:lnTo>
                    <a:pt x="0" y="13"/>
                  </a:lnTo>
                  <a:lnTo>
                    <a:pt x="2" y="13"/>
                  </a:lnTo>
                  <a:lnTo>
                    <a:pt x="5" y="13"/>
                  </a:lnTo>
                  <a:lnTo>
                    <a:pt x="8" y="13"/>
                  </a:lnTo>
                  <a:lnTo>
                    <a:pt x="10" y="13"/>
                  </a:lnTo>
                  <a:lnTo>
                    <a:pt x="16" y="13"/>
                  </a:lnTo>
                  <a:lnTo>
                    <a:pt x="18" y="13"/>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74" name="Freeform 24"/>
            <p:cNvSpPr>
              <a:spLocks noChangeAspect="1"/>
            </p:cNvSpPr>
            <p:nvPr/>
          </p:nvSpPr>
          <p:spPr bwMode="auto">
            <a:xfrm>
              <a:off x="941" y="1230"/>
              <a:ext cx="61" cy="64"/>
            </a:xfrm>
            <a:custGeom>
              <a:avLst/>
              <a:gdLst>
                <a:gd name="T0" fmla="*/ 0 w 61"/>
                <a:gd name="T1" fmla="*/ 59 h 64"/>
                <a:gd name="T2" fmla="*/ 5 w 61"/>
                <a:gd name="T3" fmla="*/ 44 h 64"/>
                <a:gd name="T4" fmla="*/ 11 w 61"/>
                <a:gd name="T5" fmla="*/ 21 h 64"/>
                <a:gd name="T6" fmla="*/ 13 w 61"/>
                <a:gd name="T7" fmla="*/ 3 h 64"/>
                <a:gd name="T8" fmla="*/ 16 w 61"/>
                <a:gd name="T9" fmla="*/ 0 h 64"/>
                <a:gd name="T10" fmla="*/ 19 w 61"/>
                <a:gd name="T11" fmla="*/ 0 h 64"/>
                <a:gd name="T12" fmla="*/ 27 w 61"/>
                <a:gd name="T13" fmla="*/ 0 h 64"/>
                <a:gd name="T14" fmla="*/ 32 w 61"/>
                <a:gd name="T15" fmla="*/ 0 h 64"/>
                <a:gd name="T16" fmla="*/ 32 w 61"/>
                <a:gd name="T17" fmla="*/ 3 h 64"/>
                <a:gd name="T18" fmla="*/ 32 w 61"/>
                <a:gd name="T19" fmla="*/ 3 h 64"/>
                <a:gd name="T20" fmla="*/ 32 w 61"/>
                <a:gd name="T21" fmla="*/ 5 h 64"/>
                <a:gd name="T22" fmla="*/ 32 w 61"/>
                <a:gd name="T23" fmla="*/ 8 h 64"/>
                <a:gd name="T24" fmla="*/ 32 w 61"/>
                <a:gd name="T25" fmla="*/ 8 h 64"/>
                <a:gd name="T26" fmla="*/ 32 w 61"/>
                <a:gd name="T27" fmla="*/ 8 h 64"/>
                <a:gd name="T28" fmla="*/ 32 w 61"/>
                <a:gd name="T29" fmla="*/ 8 h 64"/>
                <a:gd name="T30" fmla="*/ 32 w 61"/>
                <a:gd name="T31" fmla="*/ 5 h 64"/>
                <a:gd name="T32" fmla="*/ 37 w 61"/>
                <a:gd name="T33" fmla="*/ 3 h 64"/>
                <a:gd name="T34" fmla="*/ 40 w 61"/>
                <a:gd name="T35" fmla="*/ 0 h 64"/>
                <a:gd name="T36" fmla="*/ 45 w 61"/>
                <a:gd name="T37" fmla="*/ 0 h 64"/>
                <a:gd name="T38" fmla="*/ 50 w 61"/>
                <a:gd name="T39" fmla="*/ 0 h 64"/>
                <a:gd name="T40" fmla="*/ 56 w 61"/>
                <a:gd name="T41" fmla="*/ 3 h 64"/>
                <a:gd name="T42" fmla="*/ 58 w 61"/>
                <a:gd name="T43" fmla="*/ 5 h 64"/>
                <a:gd name="T44" fmla="*/ 61 w 61"/>
                <a:gd name="T45" fmla="*/ 11 h 64"/>
                <a:gd name="T46" fmla="*/ 61 w 61"/>
                <a:gd name="T47" fmla="*/ 16 h 64"/>
                <a:gd name="T48" fmla="*/ 58 w 61"/>
                <a:gd name="T49" fmla="*/ 29 h 64"/>
                <a:gd name="T50" fmla="*/ 53 w 61"/>
                <a:gd name="T51" fmla="*/ 46 h 64"/>
                <a:gd name="T52" fmla="*/ 50 w 61"/>
                <a:gd name="T53" fmla="*/ 62 h 64"/>
                <a:gd name="T54" fmla="*/ 48 w 61"/>
                <a:gd name="T55" fmla="*/ 64 h 64"/>
                <a:gd name="T56" fmla="*/ 45 w 61"/>
                <a:gd name="T57" fmla="*/ 64 h 64"/>
                <a:gd name="T58" fmla="*/ 37 w 61"/>
                <a:gd name="T59" fmla="*/ 64 h 64"/>
                <a:gd name="T60" fmla="*/ 32 w 61"/>
                <a:gd name="T61" fmla="*/ 64 h 64"/>
                <a:gd name="T62" fmla="*/ 32 w 61"/>
                <a:gd name="T63" fmla="*/ 62 h 64"/>
                <a:gd name="T64" fmla="*/ 35 w 61"/>
                <a:gd name="T65" fmla="*/ 49 h 64"/>
                <a:gd name="T66" fmla="*/ 37 w 61"/>
                <a:gd name="T67" fmla="*/ 34 h 64"/>
                <a:gd name="T68" fmla="*/ 40 w 61"/>
                <a:gd name="T69" fmla="*/ 23 h 64"/>
                <a:gd name="T70" fmla="*/ 43 w 61"/>
                <a:gd name="T71" fmla="*/ 18 h 64"/>
                <a:gd name="T72" fmla="*/ 43 w 61"/>
                <a:gd name="T73" fmla="*/ 16 h 64"/>
                <a:gd name="T74" fmla="*/ 40 w 61"/>
                <a:gd name="T75" fmla="*/ 13 h 64"/>
                <a:gd name="T76" fmla="*/ 37 w 61"/>
                <a:gd name="T77" fmla="*/ 11 h 64"/>
                <a:gd name="T78" fmla="*/ 35 w 61"/>
                <a:gd name="T79" fmla="*/ 11 h 64"/>
                <a:gd name="T80" fmla="*/ 32 w 61"/>
                <a:gd name="T81" fmla="*/ 13 h 64"/>
                <a:gd name="T82" fmla="*/ 29 w 61"/>
                <a:gd name="T83" fmla="*/ 16 h 64"/>
                <a:gd name="T84" fmla="*/ 29 w 61"/>
                <a:gd name="T85" fmla="*/ 18 h 64"/>
                <a:gd name="T86" fmla="*/ 27 w 61"/>
                <a:gd name="T87" fmla="*/ 23 h 64"/>
                <a:gd name="T88" fmla="*/ 24 w 61"/>
                <a:gd name="T89" fmla="*/ 34 h 64"/>
                <a:gd name="T90" fmla="*/ 21 w 61"/>
                <a:gd name="T91" fmla="*/ 49 h 64"/>
                <a:gd name="T92" fmla="*/ 19 w 61"/>
                <a:gd name="T93" fmla="*/ 62 h 64"/>
                <a:gd name="T94" fmla="*/ 19 w 61"/>
                <a:gd name="T95" fmla="*/ 64 h 64"/>
                <a:gd name="T96" fmla="*/ 13 w 61"/>
                <a:gd name="T97" fmla="*/ 64 h 64"/>
                <a:gd name="T98" fmla="*/ 5 w 61"/>
                <a:gd name="T99" fmla="*/ 64 h 64"/>
                <a:gd name="T100" fmla="*/ 0 w 61"/>
                <a:gd name="T101" fmla="*/ 64 h 6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1"/>
                <a:gd name="T154" fmla="*/ 0 h 64"/>
                <a:gd name="T155" fmla="*/ 61 w 61"/>
                <a:gd name="T156" fmla="*/ 64 h 6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1" h="64">
                  <a:moveTo>
                    <a:pt x="0" y="64"/>
                  </a:moveTo>
                  <a:lnTo>
                    <a:pt x="0" y="59"/>
                  </a:lnTo>
                  <a:lnTo>
                    <a:pt x="3" y="54"/>
                  </a:lnTo>
                  <a:lnTo>
                    <a:pt x="5" y="44"/>
                  </a:lnTo>
                  <a:lnTo>
                    <a:pt x="8" y="31"/>
                  </a:lnTo>
                  <a:lnTo>
                    <a:pt x="11" y="21"/>
                  </a:lnTo>
                  <a:lnTo>
                    <a:pt x="13" y="11"/>
                  </a:lnTo>
                  <a:lnTo>
                    <a:pt x="13" y="3"/>
                  </a:lnTo>
                  <a:lnTo>
                    <a:pt x="13" y="0"/>
                  </a:lnTo>
                  <a:lnTo>
                    <a:pt x="16" y="0"/>
                  </a:lnTo>
                  <a:lnTo>
                    <a:pt x="19" y="0"/>
                  </a:lnTo>
                  <a:lnTo>
                    <a:pt x="24" y="0"/>
                  </a:lnTo>
                  <a:lnTo>
                    <a:pt x="27" y="0"/>
                  </a:lnTo>
                  <a:lnTo>
                    <a:pt x="29" y="0"/>
                  </a:lnTo>
                  <a:lnTo>
                    <a:pt x="32" y="0"/>
                  </a:lnTo>
                  <a:lnTo>
                    <a:pt x="32" y="3"/>
                  </a:lnTo>
                  <a:lnTo>
                    <a:pt x="32" y="5"/>
                  </a:lnTo>
                  <a:lnTo>
                    <a:pt x="32" y="8"/>
                  </a:lnTo>
                  <a:lnTo>
                    <a:pt x="32" y="5"/>
                  </a:lnTo>
                  <a:lnTo>
                    <a:pt x="35" y="5"/>
                  </a:lnTo>
                  <a:lnTo>
                    <a:pt x="37" y="3"/>
                  </a:lnTo>
                  <a:lnTo>
                    <a:pt x="40" y="0"/>
                  </a:lnTo>
                  <a:lnTo>
                    <a:pt x="43" y="0"/>
                  </a:lnTo>
                  <a:lnTo>
                    <a:pt x="45" y="0"/>
                  </a:lnTo>
                  <a:lnTo>
                    <a:pt x="48" y="0"/>
                  </a:lnTo>
                  <a:lnTo>
                    <a:pt x="50" y="0"/>
                  </a:lnTo>
                  <a:lnTo>
                    <a:pt x="53" y="0"/>
                  </a:lnTo>
                  <a:lnTo>
                    <a:pt x="56" y="3"/>
                  </a:lnTo>
                  <a:lnTo>
                    <a:pt x="58" y="3"/>
                  </a:lnTo>
                  <a:lnTo>
                    <a:pt x="58" y="5"/>
                  </a:lnTo>
                  <a:lnTo>
                    <a:pt x="61" y="8"/>
                  </a:lnTo>
                  <a:lnTo>
                    <a:pt x="61" y="11"/>
                  </a:lnTo>
                  <a:lnTo>
                    <a:pt x="61" y="13"/>
                  </a:lnTo>
                  <a:lnTo>
                    <a:pt x="61" y="16"/>
                  </a:lnTo>
                  <a:lnTo>
                    <a:pt x="58" y="21"/>
                  </a:lnTo>
                  <a:lnTo>
                    <a:pt x="58" y="29"/>
                  </a:lnTo>
                  <a:lnTo>
                    <a:pt x="56" y="39"/>
                  </a:lnTo>
                  <a:lnTo>
                    <a:pt x="53" y="46"/>
                  </a:lnTo>
                  <a:lnTo>
                    <a:pt x="50" y="54"/>
                  </a:lnTo>
                  <a:lnTo>
                    <a:pt x="50" y="62"/>
                  </a:lnTo>
                  <a:lnTo>
                    <a:pt x="50" y="64"/>
                  </a:lnTo>
                  <a:lnTo>
                    <a:pt x="48" y="64"/>
                  </a:lnTo>
                  <a:lnTo>
                    <a:pt x="45" y="64"/>
                  </a:lnTo>
                  <a:lnTo>
                    <a:pt x="40" y="64"/>
                  </a:lnTo>
                  <a:lnTo>
                    <a:pt x="37" y="64"/>
                  </a:lnTo>
                  <a:lnTo>
                    <a:pt x="35" y="64"/>
                  </a:lnTo>
                  <a:lnTo>
                    <a:pt x="32" y="64"/>
                  </a:lnTo>
                  <a:lnTo>
                    <a:pt x="32" y="62"/>
                  </a:lnTo>
                  <a:lnTo>
                    <a:pt x="35" y="57"/>
                  </a:lnTo>
                  <a:lnTo>
                    <a:pt x="35" y="49"/>
                  </a:lnTo>
                  <a:lnTo>
                    <a:pt x="37" y="41"/>
                  </a:lnTo>
                  <a:lnTo>
                    <a:pt x="37" y="34"/>
                  </a:lnTo>
                  <a:lnTo>
                    <a:pt x="40" y="29"/>
                  </a:lnTo>
                  <a:lnTo>
                    <a:pt x="40" y="23"/>
                  </a:lnTo>
                  <a:lnTo>
                    <a:pt x="43" y="21"/>
                  </a:lnTo>
                  <a:lnTo>
                    <a:pt x="43" y="18"/>
                  </a:lnTo>
                  <a:lnTo>
                    <a:pt x="43" y="16"/>
                  </a:lnTo>
                  <a:lnTo>
                    <a:pt x="43" y="13"/>
                  </a:lnTo>
                  <a:lnTo>
                    <a:pt x="40" y="13"/>
                  </a:lnTo>
                  <a:lnTo>
                    <a:pt x="40" y="11"/>
                  </a:lnTo>
                  <a:lnTo>
                    <a:pt x="37" y="11"/>
                  </a:lnTo>
                  <a:lnTo>
                    <a:pt x="35" y="11"/>
                  </a:lnTo>
                  <a:lnTo>
                    <a:pt x="32" y="11"/>
                  </a:lnTo>
                  <a:lnTo>
                    <a:pt x="32" y="13"/>
                  </a:lnTo>
                  <a:lnTo>
                    <a:pt x="29" y="13"/>
                  </a:lnTo>
                  <a:lnTo>
                    <a:pt x="29" y="16"/>
                  </a:lnTo>
                  <a:lnTo>
                    <a:pt x="29" y="18"/>
                  </a:lnTo>
                  <a:lnTo>
                    <a:pt x="27" y="21"/>
                  </a:lnTo>
                  <a:lnTo>
                    <a:pt x="27" y="23"/>
                  </a:lnTo>
                  <a:lnTo>
                    <a:pt x="27" y="29"/>
                  </a:lnTo>
                  <a:lnTo>
                    <a:pt x="24" y="34"/>
                  </a:lnTo>
                  <a:lnTo>
                    <a:pt x="24" y="41"/>
                  </a:lnTo>
                  <a:lnTo>
                    <a:pt x="21" y="49"/>
                  </a:lnTo>
                  <a:lnTo>
                    <a:pt x="19" y="57"/>
                  </a:lnTo>
                  <a:lnTo>
                    <a:pt x="19" y="62"/>
                  </a:lnTo>
                  <a:lnTo>
                    <a:pt x="19" y="64"/>
                  </a:lnTo>
                  <a:lnTo>
                    <a:pt x="16" y="64"/>
                  </a:lnTo>
                  <a:lnTo>
                    <a:pt x="13" y="64"/>
                  </a:lnTo>
                  <a:lnTo>
                    <a:pt x="11" y="64"/>
                  </a:lnTo>
                  <a:lnTo>
                    <a:pt x="5" y="64"/>
                  </a:lnTo>
                  <a:lnTo>
                    <a:pt x="3" y="64"/>
                  </a:lnTo>
                  <a:lnTo>
                    <a:pt x="0" y="64"/>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75" name="Freeform 25"/>
            <p:cNvSpPr>
              <a:spLocks noChangeAspect="1"/>
            </p:cNvSpPr>
            <p:nvPr/>
          </p:nvSpPr>
          <p:spPr bwMode="auto">
            <a:xfrm>
              <a:off x="1005" y="1230"/>
              <a:ext cx="55" cy="64"/>
            </a:xfrm>
            <a:custGeom>
              <a:avLst/>
              <a:gdLst>
                <a:gd name="T0" fmla="*/ 55 w 55"/>
                <a:gd name="T1" fmla="*/ 23 h 64"/>
                <a:gd name="T2" fmla="*/ 55 w 55"/>
                <a:gd name="T3" fmla="*/ 13 h 64"/>
                <a:gd name="T4" fmla="*/ 53 w 55"/>
                <a:gd name="T5" fmla="*/ 5 h 64"/>
                <a:gd name="T6" fmla="*/ 45 w 55"/>
                <a:gd name="T7" fmla="*/ 0 h 64"/>
                <a:gd name="T8" fmla="*/ 34 w 55"/>
                <a:gd name="T9" fmla="*/ 0 h 64"/>
                <a:gd name="T10" fmla="*/ 21 w 55"/>
                <a:gd name="T11" fmla="*/ 3 h 64"/>
                <a:gd name="T12" fmla="*/ 10 w 55"/>
                <a:gd name="T13" fmla="*/ 11 h 64"/>
                <a:gd name="T14" fmla="*/ 5 w 55"/>
                <a:gd name="T15" fmla="*/ 18 h 64"/>
                <a:gd name="T16" fmla="*/ 2 w 55"/>
                <a:gd name="T17" fmla="*/ 31 h 64"/>
                <a:gd name="T18" fmla="*/ 0 w 55"/>
                <a:gd name="T19" fmla="*/ 44 h 64"/>
                <a:gd name="T20" fmla="*/ 0 w 55"/>
                <a:gd name="T21" fmla="*/ 54 h 64"/>
                <a:gd name="T22" fmla="*/ 8 w 55"/>
                <a:gd name="T23" fmla="*/ 62 h 64"/>
                <a:gd name="T24" fmla="*/ 21 w 55"/>
                <a:gd name="T25" fmla="*/ 64 h 64"/>
                <a:gd name="T26" fmla="*/ 31 w 55"/>
                <a:gd name="T27" fmla="*/ 62 h 64"/>
                <a:gd name="T28" fmla="*/ 42 w 55"/>
                <a:gd name="T29" fmla="*/ 59 h 64"/>
                <a:gd name="T30" fmla="*/ 47 w 55"/>
                <a:gd name="T31" fmla="*/ 52 h 64"/>
                <a:gd name="T32" fmla="*/ 53 w 55"/>
                <a:gd name="T33" fmla="*/ 41 h 64"/>
                <a:gd name="T34" fmla="*/ 50 w 55"/>
                <a:gd name="T35" fmla="*/ 41 h 64"/>
                <a:gd name="T36" fmla="*/ 42 w 55"/>
                <a:gd name="T37" fmla="*/ 41 h 64"/>
                <a:gd name="T38" fmla="*/ 37 w 55"/>
                <a:gd name="T39" fmla="*/ 41 h 64"/>
                <a:gd name="T40" fmla="*/ 34 w 55"/>
                <a:gd name="T41" fmla="*/ 41 h 64"/>
                <a:gd name="T42" fmla="*/ 31 w 55"/>
                <a:gd name="T43" fmla="*/ 46 h 64"/>
                <a:gd name="T44" fmla="*/ 29 w 55"/>
                <a:gd name="T45" fmla="*/ 49 h 64"/>
                <a:gd name="T46" fmla="*/ 26 w 55"/>
                <a:gd name="T47" fmla="*/ 52 h 64"/>
                <a:gd name="T48" fmla="*/ 23 w 55"/>
                <a:gd name="T49" fmla="*/ 54 h 64"/>
                <a:gd name="T50" fmla="*/ 18 w 55"/>
                <a:gd name="T51" fmla="*/ 52 h 64"/>
                <a:gd name="T52" fmla="*/ 18 w 55"/>
                <a:gd name="T53" fmla="*/ 49 h 64"/>
                <a:gd name="T54" fmla="*/ 18 w 55"/>
                <a:gd name="T55" fmla="*/ 41 h 64"/>
                <a:gd name="T56" fmla="*/ 21 w 55"/>
                <a:gd name="T57" fmla="*/ 31 h 64"/>
                <a:gd name="T58" fmla="*/ 21 w 55"/>
                <a:gd name="T59" fmla="*/ 21 h 64"/>
                <a:gd name="T60" fmla="*/ 23 w 55"/>
                <a:gd name="T61" fmla="*/ 16 h 64"/>
                <a:gd name="T62" fmla="*/ 26 w 55"/>
                <a:gd name="T63" fmla="*/ 13 h 64"/>
                <a:gd name="T64" fmla="*/ 31 w 55"/>
                <a:gd name="T65" fmla="*/ 11 h 64"/>
                <a:gd name="T66" fmla="*/ 37 w 55"/>
                <a:gd name="T67" fmla="*/ 11 h 64"/>
                <a:gd name="T68" fmla="*/ 37 w 55"/>
                <a:gd name="T69" fmla="*/ 13 h 64"/>
                <a:gd name="T70" fmla="*/ 39 w 55"/>
                <a:gd name="T71" fmla="*/ 18 h 64"/>
                <a:gd name="T72" fmla="*/ 37 w 55"/>
                <a:gd name="T73" fmla="*/ 23 h 64"/>
                <a:gd name="T74" fmla="*/ 39 w 55"/>
                <a:gd name="T75" fmla="*/ 23 h 64"/>
                <a:gd name="T76" fmla="*/ 47 w 55"/>
                <a:gd name="T77" fmla="*/ 23 h 64"/>
                <a:gd name="T78" fmla="*/ 53 w 55"/>
                <a:gd name="T79" fmla="*/ 23 h 6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5"/>
                <a:gd name="T121" fmla="*/ 0 h 64"/>
                <a:gd name="T122" fmla="*/ 55 w 55"/>
                <a:gd name="T123" fmla="*/ 64 h 6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5" h="64">
                  <a:moveTo>
                    <a:pt x="55" y="23"/>
                  </a:moveTo>
                  <a:lnTo>
                    <a:pt x="55" y="23"/>
                  </a:lnTo>
                  <a:lnTo>
                    <a:pt x="55" y="18"/>
                  </a:lnTo>
                  <a:lnTo>
                    <a:pt x="55" y="13"/>
                  </a:lnTo>
                  <a:lnTo>
                    <a:pt x="55" y="8"/>
                  </a:lnTo>
                  <a:lnTo>
                    <a:pt x="53" y="5"/>
                  </a:lnTo>
                  <a:lnTo>
                    <a:pt x="50" y="3"/>
                  </a:lnTo>
                  <a:lnTo>
                    <a:pt x="45" y="0"/>
                  </a:lnTo>
                  <a:lnTo>
                    <a:pt x="39" y="0"/>
                  </a:lnTo>
                  <a:lnTo>
                    <a:pt x="34" y="0"/>
                  </a:lnTo>
                  <a:lnTo>
                    <a:pt x="26" y="0"/>
                  </a:lnTo>
                  <a:lnTo>
                    <a:pt x="21" y="3"/>
                  </a:lnTo>
                  <a:lnTo>
                    <a:pt x="16" y="5"/>
                  </a:lnTo>
                  <a:lnTo>
                    <a:pt x="10" y="11"/>
                  </a:lnTo>
                  <a:lnTo>
                    <a:pt x="8" y="13"/>
                  </a:lnTo>
                  <a:lnTo>
                    <a:pt x="5" y="18"/>
                  </a:lnTo>
                  <a:lnTo>
                    <a:pt x="2" y="26"/>
                  </a:lnTo>
                  <a:lnTo>
                    <a:pt x="2" y="31"/>
                  </a:lnTo>
                  <a:lnTo>
                    <a:pt x="0" y="39"/>
                  </a:lnTo>
                  <a:lnTo>
                    <a:pt x="0" y="44"/>
                  </a:lnTo>
                  <a:lnTo>
                    <a:pt x="0" y="52"/>
                  </a:lnTo>
                  <a:lnTo>
                    <a:pt x="0" y="54"/>
                  </a:lnTo>
                  <a:lnTo>
                    <a:pt x="2" y="59"/>
                  </a:lnTo>
                  <a:lnTo>
                    <a:pt x="8" y="62"/>
                  </a:lnTo>
                  <a:lnTo>
                    <a:pt x="13" y="64"/>
                  </a:lnTo>
                  <a:lnTo>
                    <a:pt x="21" y="64"/>
                  </a:lnTo>
                  <a:lnTo>
                    <a:pt x="26" y="64"/>
                  </a:lnTo>
                  <a:lnTo>
                    <a:pt x="31" y="62"/>
                  </a:lnTo>
                  <a:lnTo>
                    <a:pt x="37" y="62"/>
                  </a:lnTo>
                  <a:lnTo>
                    <a:pt x="42" y="59"/>
                  </a:lnTo>
                  <a:lnTo>
                    <a:pt x="45" y="54"/>
                  </a:lnTo>
                  <a:lnTo>
                    <a:pt x="47" y="52"/>
                  </a:lnTo>
                  <a:lnTo>
                    <a:pt x="50" y="46"/>
                  </a:lnTo>
                  <a:lnTo>
                    <a:pt x="53" y="41"/>
                  </a:lnTo>
                  <a:lnTo>
                    <a:pt x="50" y="41"/>
                  </a:lnTo>
                  <a:lnTo>
                    <a:pt x="45" y="41"/>
                  </a:lnTo>
                  <a:lnTo>
                    <a:pt x="42" y="41"/>
                  </a:lnTo>
                  <a:lnTo>
                    <a:pt x="39" y="41"/>
                  </a:lnTo>
                  <a:lnTo>
                    <a:pt x="37" y="41"/>
                  </a:lnTo>
                  <a:lnTo>
                    <a:pt x="34" y="41"/>
                  </a:lnTo>
                  <a:lnTo>
                    <a:pt x="34" y="44"/>
                  </a:lnTo>
                  <a:lnTo>
                    <a:pt x="31" y="46"/>
                  </a:lnTo>
                  <a:lnTo>
                    <a:pt x="31" y="49"/>
                  </a:lnTo>
                  <a:lnTo>
                    <a:pt x="29" y="49"/>
                  </a:lnTo>
                  <a:lnTo>
                    <a:pt x="29" y="52"/>
                  </a:lnTo>
                  <a:lnTo>
                    <a:pt x="26" y="52"/>
                  </a:lnTo>
                  <a:lnTo>
                    <a:pt x="23" y="54"/>
                  </a:lnTo>
                  <a:lnTo>
                    <a:pt x="21" y="54"/>
                  </a:lnTo>
                  <a:lnTo>
                    <a:pt x="18" y="52"/>
                  </a:lnTo>
                  <a:lnTo>
                    <a:pt x="18" y="49"/>
                  </a:lnTo>
                  <a:lnTo>
                    <a:pt x="18" y="46"/>
                  </a:lnTo>
                  <a:lnTo>
                    <a:pt x="18" y="41"/>
                  </a:lnTo>
                  <a:lnTo>
                    <a:pt x="18" y="36"/>
                  </a:lnTo>
                  <a:lnTo>
                    <a:pt x="21" y="31"/>
                  </a:lnTo>
                  <a:lnTo>
                    <a:pt x="21" y="26"/>
                  </a:lnTo>
                  <a:lnTo>
                    <a:pt x="21" y="21"/>
                  </a:lnTo>
                  <a:lnTo>
                    <a:pt x="23" y="18"/>
                  </a:lnTo>
                  <a:lnTo>
                    <a:pt x="23" y="16"/>
                  </a:lnTo>
                  <a:lnTo>
                    <a:pt x="26" y="13"/>
                  </a:lnTo>
                  <a:lnTo>
                    <a:pt x="29" y="11"/>
                  </a:lnTo>
                  <a:lnTo>
                    <a:pt x="31" y="11"/>
                  </a:lnTo>
                  <a:lnTo>
                    <a:pt x="34" y="11"/>
                  </a:lnTo>
                  <a:lnTo>
                    <a:pt x="37" y="11"/>
                  </a:lnTo>
                  <a:lnTo>
                    <a:pt x="37" y="13"/>
                  </a:lnTo>
                  <a:lnTo>
                    <a:pt x="37" y="16"/>
                  </a:lnTo>
                  <a:lnTo>
                    <a:pt x="39" y="18"/>
                  </a:lnTo>
                  <a:lnTo>
                    <a:pt x="37" y="21"/>
                  </a:lnTo>
                  <a:lnTo>
                    <a:pt x="37" y="23"/>
                  </a:lnTo>
                  <a:lnTo>
                    <a:pt x="39" y="23"/>
                  </a:lnTo>
                  <a:lnTo>
                    <a:pt x="42" y="23"/>
                  </a:lnTo>
                  <a:lnTo>
                    <a:pt x="47" y="23"/>
                  </a:lnTo>
                  <a:lnTo>
                    <a:pt x="50" y="23"/>
                  </a:lnTo>
                  <a:lnTo>
                    <a:pt x="53" y="23"/>
                  </a:lnTo>
                  <a:lnTo>
                    <a:pt x="55" y="23"/>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76" name="Freeform 26"/>
            <p:cNvSpPr>
              <a:spLocks noChangeAspect="1"/>
            </p:cNvSpPr>
            <p:nvPr/>
          </p:nvSpPr>
          <p:spPr bwMode="auto">
            <a:xfrm>
              <a:off x="1148" y="1207"/>
              <a:ext cx="47" cy="87"/>
            </a:xfrm>
            <a:custGeom>
              <a:avLst/>
              <a:gdLst>
                <a:gd name="T0" fmla="*/ 2 w 47"/>
                <a:gd name="T1" fmla="*/ 85 h 87"/>
                <a:gd name="T2" fmla="*/ 5 w 47"/>
                <a:gd name="T3" fmla="*/ 69 h 87"/>
                <a:gd name="T4" fmla="*/ 8 w 47"/>
                <a:gd name="T5" fmla="*/ 52 h 87"/>
                <a:gd name="T6" fmla="*/ 10 w 47"/>
                <a:gd name="T7" fmla="*/ 36 h 87"/>
                <a:gd name="T8" fmla="*/ 10 w 47"/>
                <a:gd name="T9" fmla="*/ 36 h 87"/>
                <a:gd name="T10" fmla="*/ 10 w 47"/>
                <a:gd name="T11" fmla="*/ 36 h 87"/>
                <a:gd name="T12" fmla="*/ 8 w 47"/>
                <a:gd name="T13" fmla="*/ 36 h 87"/>
                <a:gd name="T14" fmla="*/ 5 w 47"/>
                <a:gd name="T15" fmla="*/ 36 h 87"/>
                <a:gd name="T16" fmla="*/ 5 w 47"/>
                <a:gd name="T17" fmla="*/ 34 h 87"/>
                <a:gd name="T18" fmla="*/ 5 w 47"/>
                <a:gd name="T19" fmla="*/ 31 h 87"/>
                <a:gd name="T20" fmla="*/ 5 w 47"/>
                <a:gd name="T21" fmla="*/ 28 h 87"/>
                <a:gd name="T22" fmla="*/ 5 w 47"/>
                <a:gd name="T23" fmla="*/ 26 h 87"/>
                <a:gd name="T24" fmla="*/ 8 w 47"/>
                <a:gd name="T25" fmla="*/ 23 h 87"/>
                <a:gd name="T26" fmla="*/ 8 w 47"/>
                <a:gd name="T27" fmla="*/ 23 h 87"/>
                <a:gd name="T28" fmla="*/ 13 w 47"/>
                <a:gd name="T29" fmla="*/ 23 h 87"/>
                <a:gd name="T30" fmla="*/ 13 w 47"/>
                <a:gd name="T31" fmla="*/ 23 h 87"/>
                <a:gd name="T32" fmla="*/ 15 w 47"/>
                <a:gd name="T33" fmla="*/ 18 h 87"/>
                <a:gd name="T34" fmla="*/ 18 w 47"/>
                <a:gd name="T35" fmla="*/ 10 h 87"/>
                <a:gd name="T36" fmla="*/ 23 w 47"/>
                <a:gd name="T37" fmla="*/ 3 h 87"/>
                <a:gd name="T38" fmla="*/ 34 w 47"/>
                <a:gd name="T39" fmla="*/ 0 h 87"/>
                <a:gd name="T40" fmla="*/ 42 w 47"/>
                <a:gd name="T41" fmla="*/ 0 h 87"/>
                <a:gd name="T42" fmla="*/ 42 w 47"/>
                <a:gd name="T43" fmla="*/ 0 h 87"/>
                <a:gd name="T44" fmla="*/ 45 w 47"/>
                <a:gd name="T45" fmla="*/ 0 h 87"/>
                <a:gd name="T46" fmla="*/ 45 w 47"/>
                <a:gd name="T47" fmla="*/ 0 h 87"/>
                <a:gd name="T48" fmla="*/ 47 w 47"/>
                <a:gd name="T49" fmla="*/ 0 h 87"/>
                <a:gd name="T50" fmla="*/ 45 w 47"/>
                <a:gd name="T51" fmla="*/ 5 h 87"/>
                <a:gd name="T52" fmla="*/ 45 w 47"/>
                <a:gd name="T53" fmla="*/ 8 h 87"/>
                <a:gd name="T54" fmla="*/ 45 w 47"/>
                <a:gd name="T55" fmla="*/ 10 h 87"/>
                <a:gd name="T56" fmla="*/ 42 w 47"/>
                <a:gd name="T57" fmla="*/ 10 h 87"/>
                <a:gd name="T58" fmla="*/ 37 w 47"/>
                <a:gd name="T59" fmla="*/ 13 h 87"/>
                <a:gd name="T60" fmla="*/ 34 w 47"/>
                <a:gd name="T61" fmla="*/ 16 h 87"/>
                <a:gd name="T62" fmla="*/ 34 w 47"/>
                <a:gd name="T63" fmla="*/ 18 h 87"/>
                <a:gd name="T64" fmla="*/ 34 w 47"/>
                <a:gd name="T65" fmla="*/ 21 h 87"/>
                <a:gd name="T66" fmla="*/ 34 w 47"/>
                <a:gd name="T67" fmla="*/ 21 h 87"/>
                <a:gd name="T68" fmla="*/ 31 w 47"/>
                <a:gd name="T69" fmla="*/ 23 h 87"/>
                <a:gd name="T70" fmla="*/ 31 w 47"/>
                <a:gd name="T71" fmla="*/ 23 h 87"/>
                <a:gd name="T72" fmla="*/ 31 w 47"/>
                <a:gd name="T73" fmla="*/ 23 h 87"/>
                <a:gd name="T74" fmla="*/ 34 w 47"/>
                <a:gd name="T75" fmla="*/ 23 h 87"/>
                <a:gd name="T76" fmla="*/ 37 w 47"/>
                <a:gd name="T77" fmla="*/ 23 h 87"/>
                <a:gd name="T78" fmla="*/ 39 w 47"/>
                <a:gd name="T79" fmla="*/ 23 h 87"/>
                <a:gd name="T80" fmla="*/ 39 w 47"/>
                <a:gd name="T81" fmla="*/ 26 h 87"/>
                <a:gd name="T82" fmla="*/ 39 w 47"/>
                <a:gd name="T83" fmla="*/ 28 h 87"/>
                <a:gd name="T84" fmla="*/ 39 w 47"/>
                <a:gd name="T85" fmla="*/ 31 h 87"/>
                <a:gd name="T86" fmla="*/ 39 w 47"/>
                <a:gd name="T87" fmla="*/ 34 h 87"/>
                <a:gd name="T88" fmla="*/ 37 w 47"/>
                <a:gd name="T89" fmla="*/ 36 h 87"/>
                <a:gd name="T90" fmla="*/ 34 w 47"/>
                <a:gd name="T91" fmla="*/ 36 h 87"/>
                <a:gd name="T92" fmla="*/ 31 w 47"/>
                <a:gd name="T93" fmla="*/ 36 h 87"/>
                <a:gd name="T94" fmla="*/ 29 w 47"/>
                <a:gd name="T95" fmla="*/ 36 h 87"/>
                <a:gd name="T96" fmla="*/ 29 w 47"/>
                <a:gd name="T97" fmla="*/ 36 h 87"/>
                <a:gd name="T98" fmla="*/ 26 w 47"/>
                <a:gd name="T99" fmla="*/ 52 h 87"/>
                <a:gd name="T100" fmla="*/ 21 w 47"/>
                <a:gd name="T101" fmla="*/ 69 h 87"/>
                <a:gd name="T102" fmla="*/ 18 w 47"/>
                <a:gd name="T103" fmla="*/ 85 h 87"/>
                <a:gd name="T104" fmla="*/ 18 w 47"/>
                <a:gd name="T105" fmla="*/ 87 h 87"/>
                <a:gd name="T106" fmla="*/ 13 w 47"/>
                <a:gd name="T107" fmla="*/ 87 h 87"/>
                <a:gd name="T108" fmla="*/ 5 w 47"/>
                <a:gd name="T109" fmla="*/ 87 h 87"/>
                <a:gd name="T110" fmla="*/ 2 w 47"/>
                <a:gd name="T111" fmla="*/ 87 h 8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7"/>
                <a:gd name="T169" fmla="*/ 0 h 87"/>
                <a:gd name="T170" fmla="*/ 47 w 47"/>
                <a:gd name="T171" fmla="*/ 87 h 8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7" h="87">
                  <a:moveTo>
                    <a:pt x="0" y="87"/>
                  </a:moveTo>
                  <a:lnTo>
                    <a:pt x="2" y="85"/>
                  </a:lnTo>
                  <a:lnTo>
                    <a:pt x="2" y="77"/>
                  </a:lnTo>
                  <a:lnTo>
                    <a:pt x="5" y="69"/>
                  </a:lnTo>
                  <a:lnTo>
                    <a:pt x="5" y="62"/>
                  </a:lnTo>
                  <a:lnTo>
                    <a:pt x="8" y="52"/>
                  </a:lnTo>
                  <a:lnTo>
                    <a:pt x="10" y="44"/>
                  </a:lnTo>
                  <a:lnTo>
                    <a:pt x="10" y="36"/>
                  </a:lnTo>
                  <a:lnTo>
                    <a:pt x="13" y="36"/>
                  </a:lnTo>
                  <a:lnTo>
                    <a:pt x="10" y="36"/>
                  </a:lnTo>
                  <a:lnTo>
                    <a:pt x="8" y="36"/>
                  </a:lnTo>
                  <a:lnTo>
                    <a:pt x="5" y="36"/>
                  </a:lnTo>
                  <a:lnTo>
                    <a:pt x="5" y="34"/>
                  </a:lnTo>
                  <a:lnTo>
                    <a:pt x="5" y="31"/>
                  </a:lnTo>
                  <a:lnTo>
                    <a:pt x="5" y="28"/>
                  </a:lnTo>
                  <a:lnTo>
                    <a:pt x="5" y="26"/>
                  </a:lnTo>
                  <a:lnTo>
                    <a:pt x="5" y="23"/>
                  </a:lnTo>
                  <a:lnTo>
                    <a:pt x="8" y="23"/>
                  </a:lnTo>
                  <a:lnTo>
                    <a:pt x="10" y="23"/>
                  </a:lnTo>
                  <a:lnTo>
                    <a:pt x="13" y="23"/>
                  </a:lnTo>
                  <a:lnTo>
                    <a:pt x="15" y="23"/>
                  </a:lnTo>
                  <a:lnTo>
                    <a:pt x="15" y="18"/>
                  </a:lnTo>
                  <a:lnTo>
                    <a:pt x="18" y="13"/>
                  </a:lnTo>
                  <a:lnTo>
                    <a:pt x="18" y="10"/>
                  </a:lnTo>
                  <a:lnTo>
                    <a:pt x="21" y="8"/>
                  </a:lnTo>
                  <a:lnTo>
                    <a:pt x="23" y="3"/>
                  </a:lnTo>
                  <a:lnTo>
                    <a:pt x="29" y="3"/>
                  </a:lnTo>
                  <a:lnTo>
                    <a:pt x="34" y="0"/>
                  </a:lnTo>
                  <a:lnTo>
                    <a:pt x="39" y="0"/>
                  </a:lnTo>
                  <a:lnTo>
                    <a:pt x="42" y="0"/>
                  </a:lnTo>
                  <a:lnTo>
                    <a:pt x="45" y="0"/>
                  </a:lnTo>
                  <a:lnTo>
                    <a:pt x="47" y="0"/>
                  </a:lnTo>
                  <a:lnTo>
                    <a:pt x="45" y="3"/>
                  </a:lnTo>
                  <a:lnTo>
                    <a:pt x="45" y="5"/>
                  </a:lnTo>
                  <a:lnTo>
                    <a:pt x="45" y="8"/>
                  </a:lnTo>
                  <a:lnTo>
                    <a:pt x="45" y="10"/>
                  </a:lnTo>
                  <a:lnTo>
                    <a:pt x="42" y="10"/>
                  </a:lnTo>
                  <a:lnTo>
                    <a:pt x="39" y="13"/>
                  </a:lnTo>
                  <a:lnTo>
                    <a:pt x="37" y="13"/>
                  </a:lnTo>
                  <a:lnTo>
                    <a:pt x="34" y="16"/>
                  </a:lnTo>
                  <a:lnTo>
                    <a:pt x="34" y="18"/>
                  </a:lnTo>
                  <a:lnTo>
                    <a:pt x="34" y="21"/>
                  </a:lnTo>
                  <a:lnTo>
                    <a:pt x="31" y="23"/>
                  </a:lnTo>
                  <a:lnTo>
                    <a:pt x="34" y="23"/>
                  </a:lnTo>
                  <a:lnTo>
                    <a:pt x="37" y="23"/>
                  </a:lnTo>
                  <a:lnTo>
                    <a:pt x="39" y="23"/>
                  </a:lnTo>
                  <a:lnTo>
                    <a:pt x="39" y="26"/>
                  </a:lnTo>
                  <a:lnTo>
                    <a:pt x="39" y="28"/>
                  </a:lnTo>
                  <a:lnTo>
                    <a:pt x="39" y="31"/>
                  </a:lnTo>
                  <a:lnTo>
                    <a:pt x="39" y="34"/>
                  </a:lnTo>
                  <a:lnTo>
                    <a:pt x="37" y="36"/>
                  </a:lnTo>
                  <a:lnTo>
                    <a:pt x="34" y="36"/>
                  </a:lnTo>
                  <a:lnTo>
                    <a:pt x="31" y="36"/>
                  </a:lnTo>
                  <a:lnTo>
                    <a:pt x="29" y="36"/>
                  </a:lnTo>
                  <a:lnTo>
                    <a:pt x="29" y="44"/>
                  </a:lnTo>
                  <a:lnTo>
                    <a:pt x="26" y="52"/>
                  </a:lnTo>
                  <a:lnTo>
                    <a:pt x="23" y="62"/>
                  </a:lnTo>
                  <a:lnTo>
                    <a:pt x="21" y="69"/>
                  </a:lnTo>
                  <a:lnTo>
                    <a:pt x="21" y="77"/>
                  </a:lnTo>
                  <a:lnTo>
                    <a:pt x="18" y="85"/>
                  </a:lnTo>
                  <a:lnTo>
                    <a:pt x="18" y="87"/>
                  </a:lnTo>
                  <a:lnTo>
                    <a:pt x="15" y="87"/>
                  </a:lnTo>
                  <a:lnTo>
                    <a:pt x="13" y="87"/>
                  </a:lnTo>
                  <a:lnTo>
                    <a:pt x="10" y="87"/>
                  </a:lnTo>
                  <a:lnTo>
                    <a:pt x="5" y="87"/>
                  </a:lnTo>
                  <a:lnTo>
                    <a:pt x="2" y="87"/>
                  </a:lnTo>
                  <a:lnTo>
                    <a:pt x="0" y="87"/>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77" name="Freeform 27"/>
            <p:cNvSpPr>
              <a:spLocks noChangeAspect="1"/>
            </p:cNvSpPr>
            <p:nvPr/>
          </p:nvSpPr>
          <p:spPr bwMode="auto">
            <a:xfrm>
              <a:off x="1240" y="1230"/>
              <a:ext cx="48" cy="64"/>
            </a:xfrm>
            <a:custGeom>
              <a:avLst/>
              <a:gdLst>
                <a:gd name="T0" fmla="*/ 0 w 48"/>
                <a:gd name="T1" fmla="*/ 59 h 64"/>
                <a:gd name="T2" fmla="*/ 3 w 48"/>
                <a:gd name="T3" fmla="*/ 44 h 64"/>
                <a:gd name="T4" fmla="*/ 8 w 48"/>
                <a:gd name="T5" fmla="*/ 21 h 64"/>
                <a:gd name="T6" fmla="*/ 13 w 48"/>
                <a:gd name="T7" fmla="*/ 3 h 64"/>
                <a:gd name="T8" fmla="*/ 13 w 48"/>
                <a:gd name="T9" fmla="*/ 0 h 64"/>
                <a:gd name="T10" fmla="*/ 19 w 48"/>
                <a:gd name="T11" fmla="*/ 0 h 64"/>
                <a:gd name="T12" fmla="*/ 24 w 48"/>
                <a:gd name="T13" fmla="*/ 0 h 64"/>
                <a:gd name="T14" fmla="*/ 29 w 48"/>
                <a:gd name="T15" fmla="*/ 0 h 64"/>
                <a:gd name="T16" fmla="*/ 29 w 48"/>
                <a:gd name="T17" fmla="*/ 3 h 64"/>
                <a:gd name="T18" fmla="*/ 29 w 48"/>
                <a:gd name="T19" fmla="*/ 3 h 64"/>
                <a:gd name="T20" fmla="*/ 29 w 48"/>
                <a:gd name="T21" fmla="*/ 8 h 64"/>
                <a:gd name="T22" fmla="*/ 29 w 48"/>
                <a:gd name="T23" fmla="*/ 8 h 64"/>
                <a:gd name="T24" fmla="*/ 29 w 48"/>
                <a:gd name="T25" fmla="*/ 11 h 64"/>
                <a:gd name="T26" fmla="*/ 29 w 48"/>
                <a:gd name="T27" fmla="*/ 11 h 64"/>
                <a:gd name="T28" fmla="*/ 29 w 48"/>
                <a:gd name="T29" fmla="*/ 11 h 64"/>
                <a:gd name="T30" fmla="*/ 29 w 48"/>
                <a:gd name="T31" fmla="*/ 11 h 64"/>
                <a:gd name="T32" fmla="*/ 29 w 48"/>
                <a:gd name="T33" fmla="*/ 8 h 64"/>
                <a:gd name="T34" fmla="*/ 35 w 48"/>
                <a:gd name="T35" fmla="*/ 3 h 64"/>
                <a:gd name="T36" fmla="*/ 40 w 48"/>
                <a:gd name="T37" fmla="*/ 0 h 64"/>
                <a:gd name="T38" fmla="*/ 45 w 48"/>
                <a:gd name="T39" fmla="*/ 0 h 64"/>
                <a:gd name="T40" fmla="*/ 48 w 48"/>
                <a:gd name="T41" fmla="*/ 0 h 64"/>
                <a:gd name="T42" fmla="*/ 45 w 48"/>
                <a:gd name="T43" fmla="*/ 5 h 64"/>
                <a:gd name="T44" fmla="*/ 45 w 48"/>
                <a:gd name="T45" fmla="*/ 11 h 64"/>
                <a:gd name="T46" fmla="*/ 43 w 48"/>
                <a:gd name="T47" fmla="*/ 16 h 64"/>
                <a:gd name="T48" fmla="*/ 37 w 48"/>
                <a:gd name="T49" fmla="*/ 16 h 64"/>
                <a:gd name="T50" fmla="*/ 32 w 48"/>
                <a:gd name="T51" fmla="*/ 18 h 64"/>
                <a:gd name="T52" fmla="*/ 27 w 48"/>
                <a:gd name="T53" fmla="*/ 23 h 64"/>
                <a:gd name="T54" fmla="*/ 24 w 48"/>
                <a:gd name="T55" fmla="*/ 26 h 64"/>
                <a:gd name="T56" fmla="*/ 24 w 48"/>
                <a:gd name="T57" fmla="*/ 31 h 64"/>
                <a:gd name="T58" fmla="*/ 21 w 48"/>
                <a:gd name="T59" fmla="*/ 41 h 64"/>
                <a:gd name="T60" fmla="*/ 19 w 48"/>
                <a:gd name="T61" fmla="*/ 52 h 64"/>
                <a:gd name="T62" fmla="*/ 19 w 48"/>
                <a:gd name="T63" fmla="*/ 62 h 64"/>
                <a:gd name="T64" fmla="*/ 16 w 48"/>
                <a:gd name="T65" fmla="*/ 64 h 64"/>
                <a:gd name="T66" fmla="*/ 11 w 48"/>
                <a:gd name="T67" fmla="*/ 64 h 64"/>
                <a:gd name="T68" fmla="*/ 5 w 48"/>
                <a:gd name="T69" fmla="*/ 64 h 64"/>
                <a:gd name="T70" fmla="*/ 0 w 48"/>
                <a:gd name="T71" fmla="*/ 64 h 6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8"/>
                <a:gd name="T109" fmla="*/ 0 h 64"/>
                <a:gd name="T110" fmla="*/ 48 w 48"/>
                <a:gd name="T111" fmla="*/ 64 h 6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8" h="64">
                  <a:moveTo>
                    <a:pt x="0" y="64"/>
                  </a:moveTo>
                  <a:lnTo>
                    <a:pt x="0" y="59"/>
                  </a:lnTo>
                  <a:lnTo>
                    <a:pt x="3" y="54"/>
                  </a:lnTo>
                  <a:lnTo>
                    <a:pt x="3" y="44"/>
                  </a:lnTo>
                  <a:lnTo>
                    <a:pt x="5" y="31"/>
                  </a:lnTo>
                  <a:lnTo>
                    <a:pt x="8" y="21"/>
                  </a:lnTo>
                  <a:lnTo>
                    <a:pt x="11" y="11"/>
                  </a:lnTo>
                  <a:lnTo>
                    <a:pt x="13" y="3"/>
                  </a:lnTo>
                  <a:lnTo>
                    <a:pt x="13" y="0"/>
                  </a:lnTo>
                  <a:lnTo>
                    <a:pt x="16" y="0"/>
                  </a:lnTo>
                  <a:lnTo>
                    <a:pt x="19" y="0"/>
                  </a:lnTo>
                  <a:lnTo>
                    <a:pt x="21" y="0"/>
                  </a:lnTo>
                  <a:lnTo>
                    <a:pt x="24" y="0"/>
                  </a:lnTo>
                  <a:lnTo>
                    <a:pt x="27" y="0"/>
                  </a:lnTo>
                  <a:lnTo>
                    <a:pt x="29" y="0"/>
                  </a:lnTo>
                  <a:lnTo>
                    <a:pt x="29" y="3"/>
                  </a:lnTo>
                  <a:lnTo>
                    <a:pt x="29" y="5"/>
                  </a:lnTo>
                  <a:lnTo>
                    <a:pt x="29" y="8"/>
                  </a:lnTo>
                  <a:lnTo>
                    <a:pt x="29" y="11"/>
                  </a:lnTo>
                  <a:lnTo>
                    <a:pt x="29" y="8"/>
                  </a:lnTo>
                  <a:lnTo>
                    <a:pt x="32" y="5"/>
                  </a:lnTo>
                  <a:lnTo>
                    <a:pt x="35" y="3"/>
                  </a:lnTo>
                  <a:lnTo>
                    <a:pt x="37" y="3"/>
                  </a:lnTo>
                  <a:lnTo>
                    <a:pt x="40" y="0"/>
                  </a:lnTo>
                  <a:lnTo>
                    <a:pt x="43" y="0"/>
                  </a:lnTo>
                  <a:lnTo>
                    <a:pt x="45" y="0"/>
                  </a:lnTo>
                  <a:lnTo>
                    <a:pt x="48" y="0"/>
                  </a:lnTo>
                  <a:lnTo>
                    <a:pt x="45" y="3"/>
                  </a:lnTo>
                  <a:lnTo>
                    <a:pt x="45" y="5"/>
                  </a:lnTo>
                  <a:lnTo>
                    <a:pt x="45" y="8"/>
                  </a:lnTo>
                  <a:lnTo>
                    <a:pt x="45" y="11"/>
                  </a:lnTo>
                  <a:lnTo>
                    <a:pt x="45" y="13"/>
                  </a:lnTo>
                  <a:lnTo>
                    <a:pt x="43" y="16"/>
                  </a:lnTo>
                  <a:lnTo>
                    <a:pt x="37" y="16"/>
                  </a:lnTo>
                  <a:lnTo>
                    <a:pt x="35" y="16"/>
                  </a:lnTo>
                  <a:lnTo>
                    <a:pt x="32" y="18"/>
                  </a:lnTo>
                  <a:lnTo>
                    <a:pt x="29" y="21"/>
                  </a:lnTo>
                  <a:lnTo>
                    <a:pt x="27" y="23"/>
                  </a:lnTo>
                  <a:lnTo>
                    <a:pt x="24" y="26"/>
                  </a:lnTo>
                  <a:lnTo>
                    <a:pt x="24" y="29"/>
                  </a:lnTo>
                  <a:lnTo>
                    <a:pt x="24" y="31"/>
                  </a:lnTo>
                  <a:lnTo>
                    <a:pt x="24" y="34"/>
                  </a:lnTo>
                  <a:lnTo>
                    <a:pt x="21" y="41"/>
                  </a:lnTo>
                  <a:lnTo>
                    <a:pt x="21" y="46"/>
                  </a:lnTo>
                  <a:lnTo>
                    <a:pt x="19" y="52"/>
                  </a:lnTo>
                  <a:lnTo>
                    <a:pt x="19" y="57"/>
                  </a:lnTo>
                  <a:lnTo>
                    <a:pt x="19" y="62"/>
                  </a:lnTo>
                  <a:lnTo>
                    <a:pt x="16" y="64"/>
                  </a:lnTo>
                  <a:lnTo>
                    <a:pt x="13" y="64"/>
                  </a:lnTo>
                  <a:lnTo>
                    <a:pt x="11" y="64"/>
                  </a:lnTo>
                  <a:lnTo>
                    <a:pt x="8" y="64"/>
                  </a:lnTo>
                  <a:lnTo>
                    <a:pt x="5" y="64"/>
                  </a:lnTo>
                  <a:lnTo>
                    <a:pt x="3" y="64"/>
                  </a:lnTo>
                  <a:lnTo>
                    <a:pt x="0" y="64"/>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78" name="Freeform 28"/>
            <p:cNvSpPr>
              <a:spLocks noChangeAspect="1"/>
            </p:cNvSpPr>
            <p:nvPr/>
          </p:nvSpPr>
          <p:spPr bwMode="auto">
            <a:xfrm>
              <a:off x="1388" y="1230"/>
              <a:ext cx="56" cy="64"/>
            </a:xfrm>
            <a:custGeom>
              <a:avLst/>
              <a:gdLst>
                <a:gd name="T0" fmla="*/ 14 w 56"/>
                <a:gd name="T1" fmla="*/ 64 h 64"/>
                <a:gd name="T2" fmla="*/ 3 w 56"/>
                <a:gd name="T3" fmla="*/ 59 h 64"/>
                <a:gd name="T4" fmla="*/ 0 w 56"/>
                <a:gd name="T5" fmla="*/ 52 h 64"/>
                <a:gd name="T6" fmla="*/ 0 w 56"/>
                <a:gd name="T7" fmla="*/ 39 h 64"/>
                <a:gd name="T8" fmla="*/ 3 w 56"/>
                <a:gd name="T9" fmla="*/ 26 h 64"/>
                <a:gd name="T10" fmla="*/ 8 w 56"/>
                <a:gd name="T11" fmla="*/ 13 h 64"/>
                <a:gd name="T12" fmla="*/ 14 w 56"/>
                <a:gd name="T13" fmla="*/ 5 h 64"/>
                <a:gd name="T14" fmla="*/ 27 w 56"/>
                <a:gd name="T15" fmla="*/ 0 h 64"/>
                <a:gd name="T16" fmla="*/ 40 w 56"/>
                <a:gd name="T17" fmla="*/ 0 h 64"/>
                <a:gd name="T18" fmla="*/ 48 w 56"/>
                <a:gd name="T19" fmla="*/ 3 h 64"/>
                <a:gd name="T20" fmla="*/ 53 w 56"/>
                <a:gd name="T21" fmla="*/ 8 h 64"/>
                <a:gd name="T22" fmla="*/ 56 w 56"/>
                <a:gd name="T23" fmla="*/ 18 h 64"/>
                <a:gd name="T24" fmla="*/ 53 w 56"/>
                <a:gd name="T25" fmla="*/ 23 h 64"/>
                <a:gd name="T26" fmla="*/ 48 w 56"/>
                <a:gd name="T27" fmla="*/ 23 h 64"/>
                <a:gd name="T28" fmla="*/ 43 w 56"/>
                <a:gd name="T29" fmla="*/ 23 h 64"/>
                <a:gd name="T30" fmla="*/ 37 w 56"/>
                <a:gd name="T31" fmla="*/ 23 h 64"/>
                <a:gd name="T32" fmla="*/ 37 w 56"/>
                <a:gd name="T33" fmla="*/ 21 h 64"/>
                <a:gd name="T34" fmla="*/ 37 w 56"/>
                <a:gd name="T35" fmla="*/ 16 h 64"/>
                <a:gd name="T36" fmla="*/ 37 w 56"/>
                <a:gd name="T37" fmla="*/ 13 h 64"/>
                <a:gd name="T38" fmla="*/ 35 w 56"/>
                <a:gd name="T39" fmla="*/ 11 h 64"/>
                <a:gd name="T40" fmla="*/ 29 w 56"/>
                <a:gd name="T41" fmla="*/ 11 h 64"/>
                <a:gd name="T42" fmla="*/ 24 w 56"/>
                <a:gd name="T43" fmla="*/ 13 h 64"/>
                <a:gd name="T44" fmla="*/ 22 w 56"/>
                <a:gd name="T45" fmla="*/ 18 h 64"/>
                <a:gd name="T46" fmla="*/ 22 w 56"/>
                <a:gd name="T47" fmla="*/ 26 h 64"/>
                <a:gd name="T48" fmla="*/ 19 w 56"/>
                <a:gd name="T49" fmla="*/ 36 h 64"/>
                <a:gd name="T50" fmla="*/ 16 w 56"/>
                <a:gd name="T51" fmla="*/ 46 h 64"/>
                <a:gd name="T52" fmla="*/ 19 w 56"/>
                <a:gd name="T53" fmla="*/ 52 h 64"/>
                <a:gd name="T54" fmla="*/ 22 w 56"/>
                <a:gd name="T55" fmla="*/ 54 h 64"/>
                <a:gd name="T56" fmla="*/ 24 w 56"/>
                <a:gd name="T57" fmla="*/ 54 h 64"/>
                <a:gd name="T58" fmla="*/ 27 w 56"/>
                <a:gd name="T59" fmla="*/ 52 h 64"/>
                <a:gd name="T60" fmla="*/ 32 w 56"/>
                <a:gd name="T61" fmla="*/ 49 h 64"/>
                <a:gd name="T62" fmla="*/ 32 w 56"/>
                <a:gd name="T63" fmla="*/ 44 h 64"/>
                <a:gd name="T64" fmla="*/ 35 w 56"/>
                <a:gd name="T65" fmla="*/ 41 h 64"/>
                <a:gd name="T66" fmla="*/ 40 w 56"/>
                <a:gd name="T67" fmla="*/ 41 h 64"/>
                <a:gd name="T68" fmla="*/ 45 w 56"/>
                <a:gd name="T69" fmla="*/ 41 h 64"/>
                <a:gd name="T70" fmla="*/ 51 w 56"/>
                <a:gd name="T71" fmla="*/ 41 h 64"/>
                <a:gd name="T72" fmla="*/ 51 w 56"/>
                <a:gd name="T73" fmla="*/ 46 h 64"/>
                <a:gd name="T74" fmla="*/ 45 w 56"/>
                <a:gd name="T75" fmla="*/ 54 h 64"/>
                <a:gd name="T76" fmla="*/ 37 w 56"/>
                <a:gd name="T77" fmla="*/ 62 h 64"/>
                <a:gd name="T78" fmla="*/ 27 w 56"/>
                <a:gd name="T79" fmla="*/ 64 h 6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6"/>
                <a:gd name="T121" fmla="*/ 0 h 64"/>
                <a:gd name="T122" fmla="*/ 56 w 56"/>
                <a:gd name="T123" fmla="*/ 64 h 6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6" h="64">
                  <a:moveTo>
                    <a:pt x="19" y="64"/>
                  </a:moveTo>
                  <a:lnTo>
                    <a:pt x="14" y="64"/>
                  </a:lnTo>
                  <a:lnTo>
                    <a:pt x="8" y="62"/>
                  </a:lnTo>
                  <a:lnTo>
                    <a:pt x="3" y="59"/>
                  </a:lnTo>
                  <a:lnTo>
                    <a:pt x="0" y="54"/>
                  </a:lnTo>
                  <a:lnTo>
                    <a:pt x="0" y="52"/>
                  </a:lnTo>
                  <a:lnTo>
                    <a:pt x="0" y="44"/>
                  </a:lnTo>
                  <a:lnTo>
                    <a:pt x="0" y="39"/>
                  </a:lnTo>
                  <a:lnTo>
                    <a:pt x="0" y="31"/>
                  </a:lnTo>
                  <a:lnTo>
                    <a:pt x="3" y="26"/>
                  </a:lnTo>
                  <a:lnTo>
                    <a:pt x="6" y="18"/>
                  </a:lnTo>
                  <a:lnTo>
                    <a:pt x="8" y="13"/>
                  </a:lnTo>
                  <a:lnTo>
                    <a:pt x="11" y="11"/>
                  </a:lnTo>
                  <a:lnTo>
                    <a:pt x="14" y="5"/>
                  </a:lnTo>
                  <a:lnTo>
                    <a:pt x="19" y="3"/>
                  </a:lnTo>
                  <a:lnTo>
                    <a:pt x="27" y="0"/>
                  </a:lnTo>
                  <a:lnTo>
                    <a:pt x="35" y="0"/>
                  </a:lnTo>
                  <a:lnTo>
                    <a:pt x="40" y="0"/>
                  </a:lnTo>
                  <a:lnTo>
                    <a:pt x="45" y="0"/>
                  </a:lnTo>
                  <a:lnTo>
                    <a:pt x="48" y="3"/>
                  </a:lnTo>
                  <a:lnTo>
                    <a:pt x="53" y="5"/>
                  </a:lnTo>
                  <a:lnTo>
                    <a:pt x="53" y="8"/>
                  </a:lnTo>
                  <a:lnTo>
                    <a:pt x="56" y="13"/>
                  </a:lnTo>
                  <a:lnTo>
                    <a:pt x="56" y="18"/>
                  </a:lnTo>
                  <a:lnTo>
                    <a:pt x="56" y="23"/>
                  </a:lnTo>
                  <a:lnTo>
                    <a:pt x="53" y="23"/>
                  </a:lnTo>
                  <a:lnTo>
                    <a:pt x="48" y="23"/>
                  </a:lnTo>
                  <a:lnTo>
                    <a:pt x="45" y="23"/>
                  </a:lnTo>
                  <a:lnTo>
                    <a:pt x="43" y="23"/>
                  </a:lnTo>
                  <a:lnTo>
                    <a:pt x="40" y="23"/>
                  </a:lnTo>
                  <a:lnTo>
                    <a:pt x="37" y="23"/>
                  </a:lnTo>
                  <a:lnTo>
                    <a:pt x="37" y="21"/>
                  </a:lnTo>
                  <a:lnTo>
                    <a:pt x="37" y="18"/>
                  </a:lnTo>
                  <a:lnTo>
                    <a:pt x="37" y="16"/>
                  </a:lnTo>
                  <a:lnTo>
                    <a:pt x="37" y="13"/>
                  </a:lnTo>
                  <a:lnTo>
                    <a:pt x="35" y="11"/>
                  </a:lnTo>
                  <a:lnTo>
                    <a:pt x="32" y="11"/>
                  </a:lnTo>
                  <a:lnTo>
                    <a:pt x="29" y="11"/>
                  </a:lnTo>
                  <a:lnTo>
                    <a:pt x="27" y="13"/>
                  </a:lnTo>
                  <a:lnTo>
                    <a:pt x="24" y="13"/>
                  </a:lnTo>
                  <a:lnTo>
                    <a:pt x="24" y="16"/>
                  </a:lnTo>
                  <a:lnTo>
                    <a:pt x="22" y="18"/>
                  </a:lnTo>
                  <a:lnTo>
                    <a:pt x="22" y="21"/>
                  </a:lnTo>
                  <a:lnTo>
                    <a:pt x="22" y="26"/>
                  </a:lnTo>
                  <a:lnTo>
                    <a:pt x="19" y="31"/>
                  </a:lnTo>
                  <a:lnTo>
                    <a:pt x="19" y="36"/>
                  </a:lnTo>
                  <a:lnTo>
                    <a:pt x="16" y="41"/>
                  </a:lnTo>
                  <a:lnTo>
                    <a:pt x="16" y="46"/>
                  </a:lnTo>
                  <a:lnTo>
                    <a:pt x="16" y="49"/>
                  </a:lnTo>
                  <a:lnTo>
                    <a:pt x="19" y="52"/>
                  </a:lnTo>
                  <a:lnTo>
                    <a:pt x="22" y="54"/>
                  </a:lnTo>
                  <a:lnTo>
                    <a:pt x="24" y="54"/>
                  </a:lnTo>
                  <a:lnTo>
                    <a:pt x="27" y="52"/>
                  </a:lnTo>
                  <a:lnTo>
                    <a:pt x="29" y="49"/>
                  </a:lnTo>
                  <a:lnTo>
                    <a:pt x="32" y="49"/>
                  </a:lnTo>
                  <a:lnTo>
                    <a:pt x="32" y="46"/>
                  </a:lnTo>
                  <a:lnTo>
                    <a:pt x="32" y="44"/>
                  </a:lnTo>
                  <a:lnTo>
                    <a:pt x="35" y="41"/>
                  </a:lnTo>
                  <a:lnTo>
                    <a:pt x="37" y="41"/>
                  </a:lnTo>
                  <a:lnTo>
                    <a:pt x="40" y="41"/>
                  </a:lnTo>
                  <a:lnTo>
                    <a:pt x="43" y="41"/>
                  </a:lnTo>
                  <a:lnTo>
                    <a:pt x="45" y="41"/>
                  </a:lnTo>
                  <a:lnTo>
                    <a:pt x="48" y="41"/>
                  </a:lnTo>
                  <a:lnTo>
                    <a:pt x="51" y="41"/>
                  </a:lnTo>
                  <a:lnTo>
                    <a:pt x="51" y="46"/>
                  </a:lnTo>
                  <a:lnTo>
                    <a:pt x="48" y="52"/>
                  </a:lnTo>
                  <a:lnTo>
                    <a:pt x="45" y="54"/>
                  </a:lnTo>
                  <a:lnTo>
                    <a:pt x="40" y="59"/>
                  </a:lnTo>
                  <a:lnTo>
                    <a:pt x="37" y="62"/>
                  </a:lnTo>
                  <a:lnTo>
                    <a:pt x="32" y="62"/>
                  </a:lnTo>
                  <a:lnTo>
                    <a:pt x="27" y="64"/>
                  </a:lnTo>
                  <a:lnTo>
                    <a:pt x="19" y="64"/>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79" name="Freeform 29"/>
            <p:cNvSpPr>
              <a:spLocks noChangeAspect="1"/>
            </p:cNvSpPr>
            <p:nvPr/>
          </p:nvSpPr>
          <p:spPr bwMode="auto">
            <a:xfrm>
              <a:off x="1563" y="1230"/>
              <a:ext cx="61" cy="64"/>
            </a:xfrm>
            <a:custGeom>
              <a:avLst/>
              <a:gdLst>
                <a:gd name="T0" fmla="*/ 0 w 61"/>
                <a:gd name="T1" fmla="*/ 59 h 64"/>
                <a:gd name="T2" fmla="*/ 5 w 61"/>
                <a:gd name="T3" fmla="*/ 44 h 64"/>
                <a:gd name="T4" fmla="*/ 11 w 61"/>
                <a:gd name="T5" fmla="*/ 21 h 64"/>
                <a:gd name="T6" fmla="*/ 13 w 61"/>
                <a:gd name="T7" fmla="*/ 3 h 64"/>
                <a:gd name="T8" fmla="*/ 13 w 61"/>
                <a:gd name="T9" fmla="*/ 0 h 64"/>
                <a:gd name="T10" fmla="*/ 19 w 61"/>
                <a:gd name="T11" fmla="*/ 0 h 64"/>
                <a:gd name="T12" fmla="*/ 26 w 61"/>
                <a:gd name="T13" fmla="*/ 0 h 64"/>
                <a:gd name="T14" fmla="*/ 32 w 61"/>
                <a:gd name="T15" fmla="*/ 0 h 64"/>
                <a:gd name="T16" fmla="*/ 32 w 61"/>
                <a:gd name="T17" fmla="*/ 3 h 64"/>
                <a:gd name="T18" fmla="*/ 32 w 61"/>
                <a:gd name="T19" fmla="*/ 3 h 64"/>
                <a:gd name="T20" fmla="*/ 32 w 61"/>
                <a:gd name="T21" fmla="*/ 5 h 64"/>
                <a:gd name="T22" fmla="*/ 29 w 61"/>
                <a:gd name="T23" fmla="*/ 8 h 64"/>
                <a:gd name="T24" fmla="*/ 29 w 61"/>
                <a:gd name="T25" fmla="*/ 8 h 64"/>
                <a:gd name="T26" fmla="*/ 29 w 61"/>
                <a:gd name="T27" fmla="*/ 8 h 64"/>
                <a:gd name="T28" fmla="*/ 29 w 61"/>
                <a:gd name="T29" fmla="*/ 8 h 64"/>
                <a:gd name="T30" fmla="*/ 29 w 61"/>
                <a:gd name="T31" fmla="*/ 8 h 64"/>
                <a:gd name="T32" fmla="*/ 32 w 61"/>
                <a:gd name="T33" fmla="*/ 5 h 64"/>
                <a:gd name="T34" fmla="*/ 37 w 61"/>
                <a:gd name="T35" fmla="*/ 3 h 64"/>
                <a:gd name="T36" fmla="*/ 40 w 61"/>
                <a:gd name="T37" fmla="*/ 0 h 64"/>
                <a:gd name="T38" fmla="*/ 45 w 61"/>
                <a:gd name="T39" fmla="*/ 0 h 64"/>
                <a:gd name="T40" fmla="*/ 50 w 61"/>
                <a:gd name="T41" fmla="*/ 0 h 64"/>
                <a:gd name="T42" fmla="*/ 56 w 61"/>
                <a:gd name="T43" fmla="*/ 3 h 64"/>
                <a:gd name="T44" fmla="*/ 58 w 61"/>
                <a:gd name="T45" fmla="*/ 5 h 64"/>
                <a:gd name="T46" fmla="*/ 61 w 61"/>
                <a:gd name="T47" fmla="*/ 11 h 64"/>
                <a:gd name="T48" fmla="*/ 58 w 61"/>
                <a:gd name="T49" fmla="*/ 16 h 64"/>
                <a:gd name="T50" fmla="*/ 56 w 61"/>
                <a:gd name="T51" fmla="*/ 29 h 64"/>
                <a:gd name="T52" fmla="*/ 53 w 61"/>
                <a:gd name="T53" fmla="*/ 46 h 64"/>
                <a:gd name="T54" fmla="*/ 50 w 61"/>
                <a:gd name="T55" fmla="*/ 62 h 64"/>
                <a:gd name="T56" fmla="*/ 48 w 61"/>
                <a:gd name="T57" fmla="*/ 64 h 64"/>
                <a:gd name="T58" fmla="*/ 42 w 61"/>
                <a:gd name="T59" fmla="*/ 64 h 64"/>
                <a:gd name="T60" fmla="*/ 37 w 61"/>
                <a:gd name="T61" fmla="*/ 64 h 64"/>
                <a:gd name="T62" fmla="*/ 32 w 61"/>
                <a:gd name="T63" fmla="*/ 64 h 64"/>
                <a:gd name="T64" fmla="*/ 32 w 61"/>
                <a:gd name="T65" fmla="*/ 62 h 64"/>
                <a:gd name="T66" fmla="*/ 34 w 61"/>
                <a:gd name="T67" fmla="*/ 49 h 64"/>
                <a:gd name="T68" fmla="*/ 37 w 61"/>
                <a:gd name="T69" fmla="*/ 34 h 64"/>
                <a:gd name="T70" fmla="*/ 40 w 61"/>
                <a:gd name="T71" fmla="*/ 23 h 64"/>
                <a:gd name="T72" fmla="*/ 40 w 61"/>
                <a:gd name="T73" fmla="*/ 18 h 64"/>
                <a:gd name="T74" fmla="*/ 42 w 61"/>
                <a:gd name="T75" fmla="*/ 16 h 64"/>
                <a:gd name="T76" fmla="*/ 40 w 61"/>
                <a:gd name="T77" fmla="*/ 13 h 64"/>
                <a:gd name="T78" fmla="*/ 37 w 61"/>
                <a:gd name="T79" fmla="*/ 11 h 64"/>
                <a:gd name="T80" fmla="*/ 34 w 61"/>
                <a:gd name="T81" fmla="*/ 11 h 64"/>
                <a:gd name="T82" fmla="*/ 32 w 61"/>
                <a:gd name="T83" fmla="*/ 13 h 64"/>
                <a:gd name="T84" fmla="*/ 29 w 61"/>
                <a:gd name="T85" fmla="*/ 16 h 64"/>
                <a:gd name="T86" fmla="*/ 26 w 61"/>
                <a:gd name="T87" fmla="*/ 18 h 64"/>
                <a:gd name="T88" fmla="*/ 26 w 61"/>
                <a:gd name="T89" fmla="*/ 23 h 64"/>
                <a:gd name="T90" fmla="*/ 24 w 61"/>
                <a:gd name="T91" fmla="*/ 34 h 64"/>
                <a:gd name="T92" fmla="*/ 21 w 61"/>
                <a:gd name="T93" fmla="*/ 49 h 64"/>
                <a:gd name="T94" fmla="*/ 19 w 61"/>
                <a:gd name="T95" fmla="*/ 62 h 64"/>
                <a:gd name="T96" fmla="*/ 16 w 61"/>
                <a:gd name="T97" fmla="*/ 64 h 64"/>
                <a:gd name="T98" fmla="*/ 13 w 61"/>
                <a:gd name="T99" fmla="*/ 64 h 64"/>
                <a:gd name="T100" fmla="*/ 5 w 61"/>
                <a:gd name="T101" fmla="*/ 64 h 64"/>
                <a:gd name="T102" fmla="*/ 0 w 61"/>
                <a:gd name="T103" fmla="*/ 64 h 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1"/>
                <a:gd name="T157" fmla="*/ 0 h 64"/>
                <a:gd name="T158" fmla="*/ 61 w 61"/>
                <a:gd name="T159" fmla="*/ 64 h 6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1" h="64">
                  <a:moveTo>
                    <a:pt x="0" y="64"/>
                  </a:moveTo>
                  <a:lnTo>
                    <a:pt x="0" y="59"/>
                  </a:lnTo>
                  <a:lnTo>
                    <a:pt x="3" y="54"/>
                  </a:lnTo>
                  <a:lnTo>
                    <a:pt x="5" y="44"/>
                  </a:lnTo>
                  <a:lnTo>
                    <a:pt x="8" y="31"/>
                  </a:lnTo>
                  <a:lnTo>
                    <a:pt x="11" y="21"/>
                  </a:lnTo>
                  <a:lnTo>
                    <a:pt x="11" y="11"/>
                  </a:lnTo>
                  <a:lnTo>
                    <a:pt x="13" y="3"/>
                  </a:lnTo>
                  <a:lnTo>
                    <a:pt x="13" y="0"/>
                  </a:lnTo>
                  <a:lnTo>
                    <a:pt x="16" y="0"/>
                  </a:lnTo>
                  <a:lnTo>
                    <a:pt x="19" y="0"/>
                  </a:lnTo>
                  <a:lnTo>
                    <a:pt x="24" y="0"/>
                  </a:lnTo>
                  <a:lnTo>
                    <a:pt x="26" y="0"/>
                  </a:lnTo>
                  <a:lnTo>
                    <a:pt x="29" y="0"/>
                  </a:lnTo>
                  <a:lnTo>
                    <a:pt x="32" y="0"/>
                  </a:lnTo>
                  <a:lnTo>
                    <a:pt x="32" y="3"/>
                  </a:lnTo>
                  <a:lnTo>
                    <a:pt x="32" y="5"/>
                  </a:lnTo>
                  <a:lnTo>
                    <a:pt x="29" y="5"/>
                  </a:lnTo>
                  <a:lnTo>
                    <a:pt x="29" y="8"/>
                  </a:lnTo>
                  <a:lnTo>
                    <a:pt x="32" y="5"/>
                  </a:lnTo>
                  <a:lnTo>
                    <a:pt x="34" y="5"/>
                  </a:lnTo>
                  <a:lnTo>
                    <a:pt x="37" y="3"/>
                  </a:lnTo>
                  <a:lnTo>
                    <a:pt x="40" y="0"/>
                  </a:lnTo>
                  <a:lnTo>
                    <a:pt x="42" y="0"/>
                  </a:lnTo>
                  <a:lnTo>
                    <a:pt x="45" y="0"/>
                  </a:lnTo>
                  <a:lnTo>
                    <a:pt x="48" y="0"/>
                  </a:lnTo>
                  <a:lnTo>
                    <a:pt x="50" y="0"/>
                  </a:lnTo>
                  <a:lnTo>
                    <a:pt x="53" y="0"/>
                  </a:lnTo>
                  <a:lnTo>
                    <a:pt x="56" y="3"/>
                  </a:lnTo>
                  <a:lnTo>
                    <a:pt x="58" y="3"/>
                  </a:lnTo>
                  <a:lnTo>
                    <a:pt x="58" y="5"/>
                  </a:lnTo>
                  <a:lnTo>
                    <a:pt x="61" y="8"/>
                  </a:lnTo>
                  <a:lnTo>
                    <a:pt x="61" y="11"/>
                  </a:lnTo>
                  <a:lnTo>
                    <a:pt x="61" y="13"/>
                  </a:lnTo>
                  <a:lnTo>
                    <a:pt x="58" y="16"/>
                  </a:lnTo>
                  <a:lnTo>
                    <a:pt x="58" y="21"/>
                  </a:lnTo>
                  <a:lnTo>
                    <a:pt x="56" y="29"/>
                  </a:lnTo>
                  <a:lnTo>
                    <a:pt x="56" y="39"/>
                  </a:lnTo>
                  <a:lnTo>
                    <a:pt x="53" y="46"/>
                  </a:lnTo>
                  <a:lnTo>
                    <a:pt x="50" y="54"/>
                  </a:lnTo>
                  <a:lnTo>
                    <a:pt x="50" y="62"/>
                  </a:lnTo>
                  <a:lnTo>
                    <a:pt x="50" y="64"/>
                  </a:lnTo>
                  <a:lnTo>
                    <a:pt x="48" y="64"/>
                  </a:lnTo>
                  <a:lnTo>
                    <a:pt x="45" y="64"/>
                  </a:lnTo>
                  <a:lnTo>
                    <a:pt x="42" y="64"/>
                  </a:lnTo>
                  <a:lnTo>
                    <a:pt x="40" y="64"/>
                  </a:lnTo>
                  <a:lnTo>
                    <a:pt x="37" y="64"/>
                  </a:lnTo>
                  <a:lnTo>
                    <a:pt x="34" y="64"/>
                  </a:lnTo>
                  <a:lnTo>
                    <a:pt x="32" y="64"/>
                  </a:lnTo>
                  <a:lnTo>
                    <a:pt x="32" y="62"/>
                  </a:lnTo>
                  <a:lnTo>
                    <a:pt x="32" y="57"/>
                  </a:lnTo>
                  <a:lnTo>
                    <a:pt x="34" y="49"/>
                  </a:lnTo>
                  <a:lnTo>
                    <a:pt x="37" y="41"/>
                  </a:lnTo>
                  <a:lnTo>
                    <a:pt x="37" y="34"/>
                  </a:lnTo>
                  <a:lnTo>
                    <a:pt x="40" y="29"/>
                  </a:lnTo>
                  <a:lnTo>
                    <a:pt x="40" y="23"/>
                  </a:lnTo>
                  <a:lnTo>
                    <a:pt x="40" y="21"/>
                  </a:lnTo>
                  <a:lnTo>
                    <a:pt x="40" y="18"/>
                  </a:lnTo>
                  <a:lnTo>
                    <a:pt x="42" y="16"/>
                  </a:lnTo>
                  <a:lnTo>
                    <a:pt x="40" y="13"/>
                  </a:lnTo>
                  <a:lnTo>
                    <a:pt x="40" y="11"/>
                  </a:lnTo>
                  <a:lnTo>
                    <a:pt x="37" y="11"/>
                  </a:lnTo>
                  <a:lnTo>
                    <a:pt x="34" y="11"/>
                  </a:lnTo>
                  <a:lnTo>
                    <a:pt x="32" y="11"/>
                  </a:lnTo>
                  <a:lnTo>
                    <a:pt x="32" y="13"/>
                  </a:lnTo>
                  <a:lnTo>
                    <a:pt x="29" y="13"/>
                  </a:lnTo>
                  <a:lnTo>
                    <a:pt x="29" y="16"/>
                  </a:lnTo>
                  <a:lnTo>
                    <a:pt x="26" y="18"/>
                  </a:lnTo>
                  <a:lnTo>
                    <a:pt x="26" y="21"/>
                  </a:lnTo>
                  <a:lnTo>
                    <a:pt x="26" y="23"/>
                  </a:lnTo>
                  <a:lnTo>
                    <a:pt x="26" y="29"/>
                  </a:lnTo>
                  <a:lnTo>
                    <a:pt x="24" y="34"/>
                  </a:lnTo>
                  <a:lnTo>
                    <a:pt x="24" y="41"/>
                  </a:lnTo>
                  <a:lnTo>
                    <a:pt x="21" y="49"/>
                  </a:lnTo>
                  <a:lnTo>
                    <a:pt x="19" y="57"/>
                  </a:lnTo>
                  <a:lnTo>
                    <a:pt x="19" y="62"/>
                  </a:lnTo>
                  <a:lnTo>
                    <a:pt x="19" y="64"/>
                  </a:lnTo>
                  <a:lnTo>
                    <a:pt x="16" y="64"/>
                  </a:lnTo>
                  <a:lnTo>
                    <a:pt x="13" y="64"/>
                  </a:lnTo>
                  <a:lnTo>
                    <a:pt x="8" y="64"/>
                  </a:lnTo>
                  <a:lnTo>
                    <a:pt x="5" y="64"/>
                  </a:lnTo>
                  <a:lnTo>
                    <a:pt x="3" y="64"/>
                  </a:lnTo>
                  <a:lnTo>
                    <a:pt x="0" y="64"/>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80" name="Freeform 30"/>
            <p:cNvSpPr>
              <a:spLocks noChangeAspect="1"/>
            </p:cNvSpPr>
            <p:nvPr/>
          </p:nvSpPr>
          <p:spPr bwMode="auto">
            <a:xfrm>
              <a:off x="1714" y="1230"/>
              <a:ext cx="61" cy="64"/>
            </a:xfrm>
            <a:custGeom>
              <a:avLst/>
              <a:gdLst>
                <a:gd name="T0" fmla="*/ 3 w 61"/>
                <a:gd name="T1" fmla="*/ 59 h 64"/>
                <a:gd name="T2" fmla="*/ 5 w 61"/>
                <a:gd name="T3" fmla="*/ 44 h 64"/>
                <a:gd name="T4" fmla="*/ 10 w 61"/>
                <a:gd name="T5" fmla="*/ 21 h 64"/>
                <a:gd name="T6" fmla="*/ 13 w 61"/>
                <a:gd name="T7" fmla="*/ 3 h 64"/>
                <a:gd name="T8" fmla="*/ 16 w 61"/>
                <a:gd name="T9" fmla="*/ 0 h 64"/>
                <a:gd name="T10" fmla="*/ 21 w 61"/>
                <a:gd name="T11" fmla="*/ 0 h 64"/>
                <a:gd name="T12" fmla="*/ 26 w 61"/>
                <a:gd name="T13" fmla="*/ 0 h 64"/>
                <a:gd name="T14" fmla="*/ 32 w 61"/>
                <a:gd name="T15" fmla="*/ 0 h 64"/>
                <a:gd name="T16" fmla="*/ 32 w 61"/>
                <a:gd name="T17" fmla="*/ 3 h 64"/>
                <a:gd name="T18" fmla="*/ 32 w 61"/>
                <a:gd name="T19" fmla="*/ 3 h 64"/>
                <a:gd name="T20" fmla="*/ 32 w 61"/>
                <a:gd name="T21" fmla="*/ 5 h 64"/>
                <a:gd name="T22" fmla="*/ 32 w 61"/>
                <a:gd name="T23" fmla="*/ 8 h 64"/>
                <a:gd name="T24" fmla="*/ 32 w 61"/>
                <a:gd name="T25" fmla="*/ 8 h 64"/>
                <a:gd name="T26" fmla="*/ 32 w 61"/>
                <a:gd name="T27" fmla="*/ 8 h 64"/>
                <a:gd name="T28" fmla="*/ 32 w 61"/>
                <a:gd name="T29" fmla="*/ 8 h 64"/>
                <a:gd name="T30" fmla="*/ 32 w 61"/>
                <a:gd name="T31" fmla="*/ 8 h 64"/>
                <a:gd name="T32" fmla="*/ 32 w 61"/>
                <a:gd name="T33" fmla="*/ 5 h 64"/>
                <a:gd name="T34" fmla="*/ 37 w 61"/>
                <a:gd name="T35" fmla="*/ 3 h 64"/>
                <a:gd name="T36" fmla="*/ 40 w 61"/>
                <a:gd name="T37" fmla="*/ 0 h 64"/>
                <a:gd name="T38" fmla="*/ 45 w 61"/>
                <a:gd name="T39" fmla="*/ 0 h 64"/>
                <a:gd name="T40" fmla="*/ 50 w 61"/>
                <a:gd name="T41" fmla="*/ 0 h 64"/>
                <a:gd name="T42" fmla="*/ 55 w 61"/>
                <a:gd name="T43" fmla="*/ 3 h 64"/>
                <a:gd name="T44" fmla="*/ 61 w 61"/>
                <a:gd name="T45" fmla="*/ 5 h 64"/>
                <a:gd name="T46" fmla="*/ 61 w 61"/>
                <a:gd name="T47" fmla="*/ 11 h 64"/>
                <a:gd name="T48" fmla="*/ 61 w 61"/>
                <a:gd name="T49" fmla="*/ 16 h 64"/>
                <a:gd name="T50" fmla="*/ 58 w 61"/>
                <a:gd name="T51" fmla="*/ 29 h 64"/>
                <a:gd name="T52" fmla="*/ 53 w 61"/>
                <a:gd name="T53" fmla="*/ 46 h 64"/>
                <a:gd name="T54" fmla="*/ 50 w 61"/>
                <a:gd name="T55" fmla="*/ 62 h 64"/>
                <a:gd name="T56" fmla="*/ 50 w 61"/>
                <a:gd name="T57" fmla="*/ 64 h 64"/>
                <a:gd name="T58" fmla="*/ 45 w 61"/>
                <a:gd name="T59" fmla="*/ 64 h 64"/>
                <a:gd name="T60" fmla="*/ 37 w 61"/>
                <a:gd name="T61" fmla="*/ 64 h 64"/>
                <a:gd name="T62" fmla="*/ 32 w 61"/>
                <a:gd name="T63" fmla="*/ 64 h 64"/>
                <a:gd name="T64" fmla="*/ 32 w 61"/>
                <a:gd name="T65" fmla="*/ 62 h 64"/>
                <a:gd name="T66" fmla="*/ 34 w 61"/>
                <a:gd name="T67" fmla="*/ 49 h 64"/>
                <a:gd name="T68" fmla="*/ 40 w 61"/>
                <a:gd name="T69" fmla="*/ 34 h 64"/>
                <a:gd name="T70" fmla="*/ 42 w 61"/>
                <a:gd name="T71" fmla="*/ 23 h 64"/>
                <a:gd name="T72" fmla="*/ 42 w 61"/>
                <a:gd name="T73" fmla="*/ 18 h 64"/>
                <a:gd name="T74" fmla="*/ 42 w 61"/>
                <a:gd name="T75" fmla="*/ 16 h 64"/>
                <a:gd name="T76" fmla="*/ 42 w 61"/>
                <a:gd name="T77" fmla="*/ 13 h 64"/>
                <a:gd name="T78" fmla="*/ 40 w 61"/>
                <a:gd name="T79" fmla="*/ 11 h 64"/>
                <a:gd name="T80" fmla="*/ 34 w 61"/>
                <a:gd name="T81" fmla="*/ 11 h 64"/>
                <a:gd name="T82" fmla="*/ 32 w 61"/>
                <a:gd name="T83" fmla="*/ 13 h 64"/>
                <a:gd name="T84" fmla="*/ 29 w 61"/>
                <a:gd name="T85" fmla="*/ 16 h 64"/>
                <a:gd name="T86" fmla="*/ 29 w 61"/>
                <a:gd name="T87" fmla="*/ 18 h 64"/>
                <a:gd name="T88" fmla="*/ 26 w 61"/>
                <a:gd name="T89" fmla="*/ 23 h 64"/>
                <a:gd name="T90" fmla="*/ 26 w 61"/>
                <a:gd name="T91" fmla="*/ 34 h 64"/>
                <a:gd name="T92" fmla="*/ 21 w 61"/>
                <a:gd name="T93" fmla="*/ 49 h 64"/>
                <a:gd name="T94" fmla="*/ 18 w 61"/>
                <a:gd name="T95" fmla="*/ 62 h 64"/>
                <a:gd name="T96" fmla="*/ 18 w 61"/>
                <a:gd name="T97" fmla="*/ 64 h 64"/>
                <a:gd name="T98" fmla="*/ 13 w 61"/>
                <a:gd name="T99" fmla="*/ 64 h 64"/>
                <a:gd name="T100" fmla="*/ 8 w 61"/>
                <a:gd name="T101" fmla="*/ 64 h 64"/>
                <a:gd name="T102" fmla="*/ 3 w 61"/>
                <a:gd name="T103" fmla="*/ 64 h 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1"/>
                <a:gd name="T157" fmla="*/ 0 h 64"/>
                <a:gd name="T158" fmla="*/ 61 w 61"/>
                <a:gd name="T159" fmla="*/ 64 h 6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1" h="64">
                  <a:moveTo>
                    <a:pt x="0" y="64"/>
                  </a:moveTo>
                  <a:lnTo>
                    <a:pt x="3" y="59"/>
                  </a:lnTo>
                  <a:lnTo>
                    <a:pt x="3" y="54"/>
                  </a:lnTo>
                  <a:lnTo>
                    <a:pt x="5" y="44"/>
                  </a:lnTo>
                  <a:lnTo>
                    <a:pt x="8" y="31"/>
                  </a:lnTo>
                  <a:lnTo>
                    <a:pt x="10" y="21"/>
                  </a:lnTo>
                  <a:lnTo>
                    <a:pt x="13" y="11"/>
                  </a:lnTo>
                  <a:lnTo>
                    <a:pt x="13" y="3"/>
                  </a:lnTo>
                  <a:lnTo>
                    <a:pt x="13" y="0"/>
                  </a:lnTo>
                  <a:lnTo>
                    <a:pt x="16" y="0"/>
                  </a:lnTo>
                  <a:lnTo>
                    <a:pt x="18" y="0"/>
                  </a:lnTo>
                  <a:lnTo>
                    <a:pt x="21" y="0"/>
                  </a:lnTo>
                  <a:lnTo>
                    <a:pt x="24" y="0"/>
                  </a:lnTo>
                  <a:lnTo>
                    <a:pt x="26" y="0"/>
                  </a:lnTo>
                  <a:lnTo>
                    <a:pt x="29" y="0"/>
                  </a:lnTo>
                  <a:lnTo>
                    <a:pt x="32" y="0"/>
                  </a:lnTo>
                  <a:lnTo>
                    <a:pt x="32" y="3"/>
                  </a:lnTo>
                  <a:lnTo>
                    <a:pt x="32" y="5"/>
                  </a:lnTo>
                  <a:lnTo>
                    <a:pt x="32" y="8"/>
                  </a:lnTo>
                  <a:lnTo>
                    <a:pt x="32" y="5"/>
                  </a:lnTo>
                  <a:lnTo>
                    <a:pt x="34" y="5"/>
                  </a:lnTo>
                  <a:lnTo>
                    <a:pt x="37" y="3"/>
                  </a:lnTo>
                  <a:lnTo>
                    <a:pt x="40" y="3"/>
                  </a:lnTo>
                  <a:lnTo>
                    <a:pt x="40" y="0"/>
                  </a:lnTo>
                  <a:lnTo>
                    <a:pt x="42" y="0"/>
                  </a:lnTo>
                  <a:lnTo>
                    <a:pt x="45" y="0"/>
                  </a:lnTo>
                  <a:lnTo>
                    <a:pt x="47" y="0"/>
                  </a:lnTo>
                  <a:lnTo>
                    <a:pt x="50" y="0"/>
                  </a:lnTo>
                  <a:lnTo>
                    <a:pt x="53" y="0"/>
                  </a:lnTo>
                  <a:lnTo>
                    <a:pt x="55" y="3"/>
                  </a:lnTo>
                  <a:lnTo>
                    <a:pt x="58" y="3"/>
                  </a:lnTo>
                  <a:lnTo>
                    <a:pt x="61" y="5"/>
                  </a:lnTo>
                  <a:lnTo>
                    <a:pt x="61" y="8"/>
                  </a:lnTo>
                  <a:lnTo>
                    <a:pt x="61" y="11"/>
                  </a:lnTo>
                  <a:lnTo>
                    <a:pt x="61" y="13"/>
                  </a:lnTo>
                  <a:lnTo>
                    <a:pt x="61" y="16"/>
                  </a:lnTo>
                  <a:lnTo>
                    <a:pt x="58" y="21"/>
                  </a:lnTo>
                  <a:lnTo>
                    <a:pt x="58" y="29"/>
                  </a:lnTo>
                  <a:lnTo>
                    <a:pt x="55" y="39"/>
                  </a:lnTo>
                  <a:lnTo>
                    <a:pt x="53" y="46"/>
                  </a:lnTo>
                  <a:lnTo>
                    <a:pt x="53" y="54"/>
                  </a:lnTo>
                  <a:lnTo>
                    <a:pt x="50" y="62"/>
                  </a:lnTo>
                  <a:lnTo>
                    <a:pt x="50" y="64"/>
                  </a:lnTo>
                  <a:lnTo>
                    <a:pt x="47" y="64"/>
                  </a:lnTo>
                  <a:lnTo>
                    <a:pt x="45" y="64"/>
                  </a:lnTo>
                  <a:lnTo>
                    <a:pt x="42" y="64"/>
                  </a:lnTo>
                  <a:lnTo>
                    <a:pt x="37" y="64"/>
                  </a:lnTo>
                  <a:lnTo>
                    <a:pt x="34" y="64"/>
                  </a:lnTo>
                  <a:lnTo>
                    <a:pt x="32" y="64"/>
                  </a:lnTo>
                  <a:lnTo>
                    <a:pt x="32" y="62"/>
                  </a:lnTo>
                  <a:lnTo>
                    <a:pt x="34" y="57"/>
                  </a:lnTo>
                  <a:lnTo>
                    <a:pt x="34" y="49"/>
                  </a:lnTo>
                  <a:lnTo>
                    <a:pt x="37" y="41"/>
                  </a:lnTo>
                  <a:lnTo>
                    <a:pt x="40" y="34"/>
                  </a:lnTo>
                  <a:lnTo>
                    <a:pt x="40" y="29"/>
                  </a:lnTo>
                  <a:lnTo>
                    <a:pt x="42" y="23"/>
                  </a:lnTo>
                  <a:lnTo>
                    <a:pt x="42" y="21"/>
                  </a:lnTo>
                  <a:lnTo>
                    <a:pt x="42" y="18"/>
                  </a:lnTo>
                  <a:lnTo>
                    <a:pt x="42" y="16"/>
                  </a:lnTo>
                  <a:lnTo>
                    <a:pt x="42" y="13"/>
                  </a:lnTo>
                  <a:lnTo>
                    <a:pt x="40" y="11"/>
                  </a:lnTo>
                  <a:lnTo>
                    <a:pt x="37" y="11"/>
                  </a:lnTo>
                  <a:lnTo>
                    <a:pt x="34" y="11"/>
                  </a:lnTo>
                  <a:lnTo>
                    <a:pt x="32" y="13"/>
                  </a:lnTo>
                  <a:lnTo>
                    <a:pt x="29" y="16"/>
                  </a:lnTo>
                  <a:lnTo>
                    <a:pt x="29" y="18"/>
                  </a:lnTo>
                  <a:lnTo>
                    <a:pt x="29" y="21"/>
                  </a:lnTo>
                  <a:lnTo>
                    <a:pt x="26" y="23"/>
                  </a:lnTo>
                  <a:lnTo>
                    <a:pt x="26" y="29"/>
                  </a:lnTo>
                  <a:lnTo>
                    <a:pt x="26" y="34"/>
                  </a:lnTo>
                  <a:lnTo>
                    <a:pt x="24" y="41"/>
                  </a:lnTo>
                  <a:lnTo>
                    <a:pt x="21" y="49"/>
                  </a:lnTo>
                  <a:lnTo>
                    <a:pt x="21" y="57"/>
                  </a:lnTo>
                  <a:lnTo>
                    <a:pt x="18" y="62"/>
                  </a:lnTo>
                  <a:lnTo>
                    <a:pt x="18" y="64"/>
                  </a:lnTo>
                  <a:lnTo>
                    <a:pt x="16" y="64"/>
                  </a:lnTo>
                  <a:lnTo>
                    <a:pt x="13" y="64"/>
                  </a:lnTo>
                  <a:lnTo>
                    <a:pt x="10" y="64"/>
                  </a:lnTo>
                  <a:lnTo>
                    <a:pt x="8" y="64"/>
                  </a:lnTo>
                  <a:lnTo>
                    <a:pt x="3" y="64"/>
                  </a:lnTo>
                  <a:lnTo>
                    <a:pt x="0" y="64"/>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81" name="Freeform 31"/>
            <p:cNvSpPr>
              <a:spLocks noChangeAspect="1"/>
            </p:cNvSpPr>
            <p:nvPr/>
          </p:nvSpPr>
          <p:spPr bwMode="auto">
            <a:xfrm>
              <a:off x="1865" y="1230"/>
              <a:ext cx="92" cy="64"/>
            </a:xfrm>
            <a:custGeom>
              <a:avLst/>
              <a:gdLst>
                <a:gd name="T0" fmla="*/ 2 w 92"/>
                <a:gd name="T1" fmla="*/ 59 h 64"/>
                <a:gd name="T2" fmla="*/ 2 w 92"/>
                <a:gd name="T3" fmla="*/ 44 h 64"/>
                <a:gd name="T4" fmla="*/ 0 w 92"/>
                <a:gd name="T5" fmla="*/ 21 h 64"/>
                <a:gd name="T6" fmla="*/ 0 w 92"/>
                <a:gd name="T7" fmla="*/ 3 h 64"/>
                <a:gd name="T8" fmla="*/ 0 w 92"/>
                <a:gd name="T9" fmla="*/ 0 h 64"/>
                <a:gd name="T10" fmla="*/ 5 w 92"/>
                <a:gd name="T11" fmla="*/ 0 h 64"/>
                <a:gd name="T12" fmla="*/ 13 w 92"/>
                <a:gd name="T13" fmla="*/ 0 h 64"/>
                <a:gd name="T14" fmla="*/ 16 w 92"/>
                <a:gd name="T15" fmla="*/ 0 h 64"/>
                <a:gd name="T16" fmla="*/ 18 w 92"/>
                <a:gd name="T17" fmla="*/ 3 h 64"/>
                <a:gd name="T18" fmla="*/ 18 w 92"/>
                <a:gd name="T19" fmla="*/ 16 h 64"/>
                <a:gd name="T20" fmla="*/ 16 w 92"/>
                <a:gd name="T21" fmla="*/ 34 h 64"/>
                <a:gd name="T22" fmla="*/ 16 w 92"/>
                <a:gd name="T23" fmla="*/ 46 h 64"/>
                <a:gd name="T24" fmla="*/ 16 w 92"/>
                <a:gd name="T25" fmla="*/ 49 h 64"/>
                <a:gd name="T26" fmla="*/ 16 w 92"/>
                <a:gd name="T27" fmla="*/ 49 h 64"/>
                <a:gd name="T28" fmla="*/ 16 w 92"/>
                <a:gd name="T29" fmla="*/ 49 h 64"/>
                <a:gd name="T30" fmla="*/ 16 w 92"/>
                <a:gd name="T31" fmla="*/ 49 h 64"/>
                <a:gd name="T32" fmla="*/ 21 w 92"/>
                <a:gd name="T33" fmla="*/ 41 h 64"/>
                <a:gd name="T34" fmla="*/ 26 w 92"/>
                <a:gd name="T35" fmla="*/ 23 h 64"/>
                <a:gd name="T36" fmla="*/ 34 w 92"/>
                <a:gd name="T37" fmla="*/ 8 h 64"/>
                <a:gd name="T38" fmla="*/ 37 w 92"/>
                <a:gd name="T39" fmla="*/ 0 h 64"/>
                <a:gd name="T40" fmla="*/ 39 w 92"/>
                <a:gd name="T41" fmla="*/ 0 h 64"/>
                <a:gd name="T42" fmla="*/ 47 w 92"/>
                <a:gd name="T43" fmla="*/ 0 h 64"/>
                <a:gd name="T44" fmla="*/ 53 w 92"/>
                <a:gd name="T45" fmla="*/ 0 h 64"/>
                <a:gd name="T46" fmla="*/ 55 w 92"/>
                <a:gd name="T47" fmla="*/ 0 h 64"/>
                <a:gd name="T48" fmla="*/ 55 w 92"/>
                <a:gd name="T49" fmla="*/ 8 h 64"/>
                <a:gd name="T50" fmla="*/ 55 w 92"/>
                <a:gd name="T51" fmla="*/ 23 h 64"/>
                <a:gd name="T52" fmla="*/ 55 w 92"/>
                <a:gd name="T53" fmla="*/ 41 h 64"/>
                <a:gd name="T54" fmla="*/ 58 w 92"/>
                <a:gd name="T55" fmla="*/ 49 h 64"/>
                <a:gd name="T56" fmla="*/ 58 w 92"/>
                <a:gd name="T57" fmla="*/ 49 h 64"/>
                <a:gd name="T58" fmla="*/ 58 w 92"/>
                <a:gd name="T59" fmla="*/ 49 h 64"/>
                <a:gd name="T60" fmla="*/ 58 w 92"/>
                <a:gd name="T61" fmla="*/ 49 h 64"/>
                <a:gd name="T62" fmla="*/ 58 w 92"/>
                <a:gd name="T63" fmla="*/ 46 h 64"/>
                <a:gd name="T64" fmla="*/ 63 w 92"/>
                <a:gd name="T65" fmla="*/ 34 h 64"/>
                <a:gd name="T66" fmla="*/ 71 w 92"/>
                <a:gd name="T67" fmla="*/ 16 h 64"/>
                <a:gd name="T68" fmla="*/ 76 w 92"/>
                <a:gd name="T69" fmla="*/ 3 h 64"/>
                <a:gd name="T70" fmla="*/ 76 w 92"/>
                <a:gd name="T71" fmla="*/ 0 h 64"/>
                <a:gd name="T72" fmla="*/ 82 w 92"/>
                <a:gd name="T73" fmla="*/ 0 h 64"/>
                <a:gd name="T74" fmla="*/ 87 w 92"/>
                <a:gd name="T75" fmla="*/ 0 h 64"/>
                <a:gd name="T76" fmla="*/ 92 w 92"/>
                <a:gd name="T77" fmla="*/ 0 h 64"/>
                <a:gd name="T78" fmla="*/ 92 w 92"/>
                <a:gd name="T79" fmla="*/ 3 h 64"/>
                <a:gd name="T80" fmla="*/ 84 w 92"/>
                <a:gd name="T81" fmla="*/ 21 h 64"/>
                <a:gd name="T82" fmla="*/ 74 w 92"/>
                <a:gd name="T83" fmla="*/ 44 h 64"/>
                <a:gd name="T84" fmla="*/ 63 w 92"/>
                <a:gd name="T85" fmla="*/ 59 h 64"/>
                <a:gd name="T86" fmla="*/ 63 w 92"/>
                <a:gd name="T87" fmla="*/ 64 h 64"/>
                <a:gd name="T88" fmla="*/ 58 w 92"/>
                <a:gd name="T89" fmla="*/ 64 h 64"/>
                <a:gd name="T90" fmla="*/ 50 w 92"/>
                <a:gd name="T91" fmla="*/ 64 h 64"/>
                <a:gd name="T92" fmla="*/ 45 w 92"/>
                <a:gd name="T93" fmla="*/ 64 h 64"/>
                <a:gd name="T94" fmla="*/ 45 w 92"/>
                <a:gd name="T95" fmla="*/ 62 h 64"/>
                <a:gd name="T96" fmla="*/ 45 w 92"/>
                <a:gd name="T97" fmla="*/ 49 h 64"/>
                <a:gd name="T98" fmla="*/ 42 w 92"/>
                <a:gd name="T99" fmla="*/ 36 h 64"/>
                <a:gd name="T100" fmla="*/ 42 w 92"/>
                <a:gd name="T101" fmla="*/ 23 h 64"/>
                <a:gd name="T102" fmla="*/ 42 w 92"/>
                <a:gd name="T103" fmla="*/ 23 h 64"/>
                <a:gd name="T104" fmla="*/ 42 w 92"/>
                <a:gd name="T105" fmla="*/ 23 h 64"/>
                <a:gd name="T106" fmla="*/ 42 w 92"/>
                <a:gd name="T107" fmla="*/ 23 h 64"/>
                <a:gd name="T108" fmla="*/ 42 w 92"/>
                <a:gd name="T109" fmla="*/ 23 h 64"/>
                <a:gd name="T110" fmla="*/ 37 w 92"/>
                <a:gd name="T111" fmla="*/ 36 h 64"/>
                <a:gd name="T112" fmla="*/ 29 w 92"/>
                <a:gd name="T113" fmla="*/ 49 h 64"/>
                <a:gd name="T114" fmla="*/ 21 w 92"/>
                <a:gd name="T115" fmla="*/ 62 h 64"/>
                <a:gd name="T116" fmla="*/ 21 w 92"/>
                <a:gd name="T117" fmla="*/ 64 h 64"/>
                <a:gd name="T118" fmla="*/ 16 w 92"/>
                <a:gd name="T119" fmla="*/ 64 h 64"/>
                <a:gd name="T120" fmla="*/ 8 w 92"/>
                <a:gd name="T121" fmla="*/ 64 h 64"/>
                <a:gd name="T122" fmla="*/ 2 w 92"/>
                <a:gd name="T123" fmla="*/ 64 h 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2"/>
                <a:gd name="T187" fmla="*/ 0 h 64"/>
                <a:gd name="T188" fmla="*/ 92 w 92"/>
                <a:gd name="T189" fmla="*/ 64 h 6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2" h="64">
                  <a:moveTo>
                    <a:pt x="2" y="64"/>
                  </a:moveTo>
                  <a:lnTo>
                    <a:pt x="2" y="59"/>
                  </a:lnTo>
                  <a:lnTo>
                    <a:pt x="2" y="54"/>
                  </a:lnTo>
                  <a:lnTo>
                    <a:pt x="2" y="44"/>
                  </a:lnTo>
                  <a:lnTo>
                    <a:pt x="0" y="31"/>
                  </a:lnTo>
                  <a:lnTo>
                    <a:pt x="0" y="21"/>
                  </a:lnTo>
                  <a:lnTo>
                    <a:pt x="0" y="11"/>
                  </a:lnTo>
                  <a:lnTo>
                    <a:pt x="0" y="3"/>
                  </a:lnTo>
                  <a:lnTo>
                    <a:pt x="0" y="0"/>
                  </a:lnTo>
                  <a:lnTo>
                    <a:pt x="2" y="0"/>
                  </a:lnTo>
                  <a:lnTo>
                    <a:pt x="5" y="0"/>
                  </a:lnTo>
                  <a:lnTo>
                    <a:pt x="8" y="0"/>
                  </a:lnTo>
                  <a:lnTo>
                    <a:pt x="13" y="0"/>
                  </a:lnTo>
                  <a:lnTo>
                    <a:pt x="16" y="0"/>
                  </a:lnTo>
                  <a:lnTo>
                    <a:pt x="18" y="0"/>
                  </a:lnTo>
                  <a:lnTo>
                    <a:pt x="18" y="3"/>
                  </a:lnTo>
                  <a:lnTo>
                    <a:pt x="18" y="8"/>
                  </a:lnTo>
                  <a:lnTo>
                    <a:pt x="18" y="16"/>
                  </a:lnTo>
                  <a:lnTo>
                    <a:pt x="16" y="23"/>
                  </a:lnTo>
                  <a:lnTo>
                    <a:pt x="16" y="34"/>
                  </a:lnTo>
                  <a:lnTo>
                    <a:pt x="16" y="41"/>
                  </a:lnTo>
                  <a:lnTo>
                    <a:pt x="16" y="46"/>
                  </a:lnTo>
                  <a:lnTo>
                    <a:pt x="16" y="49"/>
                  </a:lnTo>
                  <a:lnTo>
                    <a:pt x="18" y="46"/>
                  </a:lnTo>
                  <a:lnTo>
                    <a:pt x="21" y="41"/>
                  </a:lnTo>
                  <a:lnTo>
                    <a:pt x="24" y="34"/>
                  </a:lnTo>
                  <a:lnTo>
                    <a:pt x="26" y="23"/>
                  </a:lnTo>
                  <a:lnTo>
                    <a:pt x="31" y="16"/>
                  </a:lnTo>
                  <a:lnTo>
                    <a:pt x="34" y="8"/>
                  </a:lnTo>
                  <a:lnTo>
                    <a:pt x="37" y="3"/>
                  </a:lnTo>
                  <a:lnTo>
                    <a:pt x="37" y="0"/>
                  </a:lnTo>
                  <a:lnTo>
                    <a:pt x="39" y="0"/>
                  </a:lnTo>
                  <a:lnTo>
                    <a:pt x="45" y="0"/>
                  </a:lnTo>
                  <a:lnTo>
                    <a:pt x="47" y="0"/>
                  </a:lnTo>
                  <a:lnTo>
                    <a:pt x="50" y="0"/>
                  </a:lnTo>
                  <a:lnTo>
                    <a:pt x="53" y="0"/>
                  </a:lnTo>
                  <a:lnTo>
                    <a:pt x="55" y="0"/>
                  </a:lnTo>
                  <a:lnTo>
                    <a:pt x="55" y="3"/>
                  </a:lnTo>
                  <a:lnTo>
                    <a:pt x="55" y="8"/>
                  </a:lnTo>
                  <a:lnTo>
                    <a:pt x="55" y="16"/>
                  </a:lnTo>
                  <a:lnTo>
                    <a:pt x="55" y="23"/>
                  </a:lnTo>
                  <a:lnTo>
                    <a:pt x="55" y="34"/>
                  </a:lnTo>
                  <a:lnTo>
                    <a:pt x="55" y="41"/>
                  </a:lnTo>
                  <a:lnTo>
                    <a:pt x="58" y="46"/>
                  </a:lnTo>
                  <a:lnTo>
                    <a:pt x="58" y="49"/>
                  </a:lnTo>
                  <a:lnTo>
                    <a:pt x="58" y="46"/>
                  </a:lnTo>
                  <a:lnTo>
                    <a:pt x="61" y="41"/>
                  </a:lnTo>
                  <a:lnTo>
                    <a:pt x="63" y="34"/>
                  </a:lnTo>
                  <a:lnTo>
                    <a:pt x="66" y="23"/>
                  </a:lnTo>
                  <a:lnTo>
                    <a:pt x="71" y="16"/>
                  </a:lnTo>
                  <a:lnTo>
                    <a:pt x="74" y="8"/>
                  </a:lnTo>
                  <a:lnTo>
                    <a:pt x="76" y="3"/>
                  </a:lnTo>
                  <a:lnTo>
                    <a:pt x="76" y="0"/>
                  </a:lnTo>
                  <a:lnTo>
                    <a:pt x="79" y="0"/>
                  </a:lnTo>
                  <a:lnTo>
                    <a:pt x="82" y="0"/>
                  </a:lnTo>
                  <a:lnTo>
                    <a:pt x="84" y="0"/>
                  </a:lnTo>
                  <a:lnTo>
                    <a:pt x="87" y="0"/>
                  </a:lnTo>
                  <a:lnTo>
                    <a:pt x="90" y="0"/>
                  </a:lnTo>
                  <a:lnTo>
                    <a:pt x="92" y="0"/>
                  </a:lnTo>
                  <a:lnTo>
                    <a:pt x="92" y="3"/>
                  </a:lnTo>
                  <a:lnTo>
                    <a:pt x="90" y="11"/>
                  </a:lnTo>
                  <a:lnTo>
                    <a:pt x="84" y="21"/>
                  </a:lnTo>
                  <a:lnTo>
                    <a:pt x="79" y="31"/>
                  </a:lnTo>
                  <a:lnTo>
                    <a:pt x="74" y="44"/>
                  </a:lnTo>
                  <a:lnTo>
                    <a:pt x="68" y="54"/>
                  </a:lnTo>
                  <a:lnTo>
                    <a:pt x="63" y="59"/>
                  </a:lnTo>
                  <a:lnTo>
                    <a:pt x="63" y="64"/>
                  </a:lnTo>
                  <a:lnTo>
                    <a:pt x="61" y="64"/>
                  </a:lnTo>
                  <a:lnTo>
                    <a:pt x="58" y="64"/>
                  </a:lnTo>
                  <a:lnTo>
                    <a:pt x="53" y="64"/>
                  </a:lnTo>
                  <a:lnTo>
                    <a:pt x="50" y="64"/>
                  </a:lnTo>
                  <a:lnTo>
                    <a:pt x="47" y="64"/>
                  </a:lnTo>
                  <a:lnTo>
                    <a:pt x="45" y="64"/>
                  </a:lnTo>
                  <a:lnTo>
                    <a:pt x="45" y="62"/>
                  </a:lnTo>
                  <a:lnTo>
                    <a:pt x="45" y="57"/>
                  </a:lnTo>
                  <a:lnTo>
                    <a:pt x="45" y="49"/>
                  </a:lnTo>
                  <a:lnTo>
                    <a:pt x="45" y="44"/>
                  </a:lnTo>
                  <a:lnTo>
                    <a:pt x="42" y="36"/>
                  </a:lnTo>
                  <a:lnTo>
                    <a:pt x="42" y="29"/>
                  </a:lnTo>
                  <a:lnTo>
                    <a:pt x="42" y="23"/>
                  </a:lnTo>
                  <a:lnTo>
                    <a:pt x="39" y="29"/>
                  </a:lnTo>
                  <a:lnTo>
                    <a:pt x="37" y="36"/>
                  </a:lnTo>
                  <a:lnTo>
                    <a:pt x="31" y="44"/>
                  </a:lnTo>
                  <a:lnTo>
                    <a:pt x="29" y="49"/>
                  </a:lnTo>
                  <a:lnTo>
                    <a:pt x="24" y="57"/>
                  </a:lnTo>
                  <a:lnTo>
                    <a:pt x="21" y="62"/>
                  </a:lnTo>
                  <a:lnTo>
                    <a:pt x="21" y="64"/>
                  </a:lnTo>
                  <a:lnTo>
                    <a:pt x="18" y="64"/>
                  </a:lnTo>
                  <a:lnTo>
                    <a:pt x="16" y="64"/>
                  </a:lnTo>
                  <a:lnTo>
                    <a:pt x="10" y="64"/>
                  </a:lnTo>
                  <a:lnTo>
                    <a:pt x="8" y="64"/>
                  </a:lnTo>
                  <a:lnTo>
                    <a:pt x="5" y="64"/>
                  </a:lnTo>
                  <a:lnTo>
                    <a:pt x="2" y="64"/>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82" name="Freeform 32"/>
            <p:cNvSpPr>
              <a:spLocks noChangeAspect="1" noEditPoints="1"/>
            </p:cNvSpPr>
            <p:nvPr/>
          </p:nvSpPr>
          <p:spPr bwMode="auto">
            <a:xfrm>
              <a:off x="2010" y="1230"/>
              <a:ext cx="48" cy="64"/>
            </a:xfrm>
            <a:custGeom>
              <a:avLst/>
              <a:gdLst>
                <a:gd name="T0" fmla="*/ 27 w 48"/>
                <a:gd name="T1" fmla="*/ 8 h 64"/>
                <a:gd name="T2" fmla="*/ 29 w 48"/>
                <a:gd name="T3" fmla="*/ 8 h 64"/>
                <a:gd name="T4" fmla="*/ 29 w 48"/>
                <a:gd name="T5" fmla="*/ 3 h 64"/>
                <a:gd name="T6" fmla="*/ 29 w 48"/>
                <a:gd name="T7" fmla="*/ 3 h 64"/>
                <a:gd name="T8" fmla="*/ 29 w 48"/>
                <a:gd name="T9" fmla="*/ 0 h 64"/>
                <a:gd name="T10" fmla="*/ 24 w 48"/>
                <a:gd name="T11" fmla="*/ 0 h 64"/>
                <a:gd name="T12" fmla="*/ 19 w 48"/>
                <a:gd name="T13" fmla="*/ 0 h 64"/>
                <a:gd name="T14" fmla="*/ 13 w 48"/>
                <a:gd name="T15" fmla="*/ 0 h 64"/>
                <a:gd name="T16" fmla="*/ 11 w 48"/>
                <a:gd name="T17" fmla="*/ 3 h 64"/>
                <a:gd name="T18" fmla="*/ 8 w 48"/>
                <a:gd name="T19" fmla="*/ 21 h 64"/>
                <a:gd name="T20" fmla="*/ 3 w 48"/>
                <a:gd name="T21" fmla="*/ 44 h 64"/>
                <a:gd name="T22" fmla="*/ 0 w 48"/>
                <a:gd name="T23" fmla="*/ 59 h 64"/>
                <a:gd name="T24" fmla="*/ 0 w 48"/>
                <a:gd name="T25" fmla="*/ 64 h 64"/>
                <a:gd name="T26" fmla="*/ 6 w 48"/>
                <a:gd name="T27" fmla="*/ 64 h 64"/>
                <a:gd name="T28" fmla="*/ 11 w 48"/>
                <a:gd name="T29" fmla="*/ 64 h 64"/>
                <a:gd name="T30" fmla="*/ 16 w 48"/>
                <a:gd name="T31" fmla="*/ 64 h 64"/>
                <a:gd name="T32" fmla="*/ 16 w 48"/>
                <a:gd name="T33" fmla="*/ 62 h 64"/>
                <a:gd name="T34" fmla="*/ 19 w 48"/>
                <a:gd name="T35" fmla="*/ 52 h 64"/>
                <a:gd name="T36" fmla="*/ 21 w 48"/>
                <a:gd name="T37" fmla="*/ 41 h 64"/>
                <a:gd name="T38" fmla="*/ 24 w 48"/>
                <a:gd name="T39" fmla="*/ 31 h 64"/>
                <a:gd name="T40" fmla="*/ 24 w 48"/>
                <a:gd name="T41" fmla="*/ 26 h 64"/>
                <a:gd name="T42" fmla="*/ 27 w 48"/>
                <a:gd name="T43" fmla="*/ 23 h 64"/>
                <a:gd name="T44" fmla="*/ 32 w 48"/>
                <a:gd name="T45" fmla="*/ 18 h 64"/>
                <a:gd name="T46" fmla="*/ 37 w 48"/>
                <a:gd name="T47" fmla="*/ 16 h 64"/>
                <a:gd name="T48" fmla="*/ 43 w 48"/>
                <a:gd name="T49" fmla="*/ 16 h 64"/>
                <a:gd name="T50" fmla="*/ 45 w 48"/>
                <a:gd name="T51" fmla="*/ 11 h 64"/>
                <a:gd name="T52" fmla="*/ 45 w 48"/>
                <a:gd name="T53" fmla="*/ 5 h 64"/>
                <a:gd name="T54" fmla="*/ 45 w 48"/>
                <a:gd name="T55" fmla="*/ 0 h 64"/>
                <a:gd name="T56" fmla="*/ 45 w 48"/>
                <a:gd name="T57" fmla="*/ 0 h 64"/>
                <a:gd name="T58" fmla="*/ 40 w 48"/>
                <a:gd name="T59" fmla="*/ 0 h 64"/>
                <a:gd name="T60" fmla="*/ 35 w 48"/>
                <a:gd name="T61" fmla="*/ 3 h 64"/>
                <a:gd name="T62" fmla="*/ 29 w 48"/>
                <a:gd name="T63" fmla="*/ 8 h 64"/>
                <a:gd name="T64" fmla="*/ 27 w 48"/>
                <a:gd name="T65" fmla="*/ 11 h 64"/>
                <a:gd name="T66" fmla="*/ 27 w 48"/>
                <a:gd name="T67" fmla="*/ 11 h 64"/>
                <a:gd name="T68" fmla="*/ 27 w 48"/>
                <a:gd name="T69" fmla="*/ 11 h 64"/>
                <a:gd name="T70" fmla="*/ 29 w 48"/>
                <a:gd name="T71" fmla="*/ 11 h 64"/>
                <a:gd name="T72" fmla="*/ 27 w 48"/>
                <a:gd name="T73" fmla="*/ 11 h 6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8"/>
                <a:gd name="T112" fmla="*/ 0 h 64"/>
                <a:gd name="T113" fmla="*/ 48 w 48"/>
                <a:gd name="T114" fmla="*/ 64 h 6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8" h="64">
                  <a:moveTo>
                    <a:pt x="27" y="11"/>
                  </a:moveTo>
                  <a:lnTo>
                    <a:pt x="27" y="8"/>
                  </a:lnTo>
                  <a:lnTo>
                    <a:pt x="29" y="8"/>
                  </a:lnTo>
                  <a:lnTo>
                    <a:pt x="29" y="5"/>
                  </a:lnTo>
                  <a:lnTo>
                    <a:pt x="29" y="3"/>
                  </a:lnTo>
                  <a:lnTo>
                    <a:pt x="29" y="0"/>
                  </a:lnTo>
                  <a:lnTo>
                    <a:pt x="27" y="0"/>
                  </a:lnTo>
                  <a:lnTo>
                    <a:pt x="24" y="0"/>
                  </a:lnTo>
                  <a:lnTo>
                    <a:pt x="21" y="0"/>
                  </a:lnTo>
                  <a:lnTo>
                    <a:pt x="19" y="0"/>
                  </a:lnTo>
                  <a:lnTo>
                    <a:pt x="16" y="0"/>
                  </a:lnTo>
                  <a:lnTo>
                    <a:pt x="13" y="0"/>
                  </a:lnTo>
                  <a:lnTo>
                    <a:pt x="11" y="3"/>
                  </a:lnTo>
                  <a:lnTo>
                    <a:pt x="11" y="11"/>
                  </a:lnTo>
                  <a:lnTo>
                    <a:pt x="8" y="21"/>
                  </a:lnTo>
                  <a:lnTo>
                    <a:pt x="6" y="31"/>
                  </a:lnTo>
                  <a:lnTo>
                    <a:pt x="3" y="44"/>
                  </a:lnTo>
                  <a:lnTo>
                    <a:pt x="0" y="54"/>
                  </a:lnTo>
                  <a:lnTo>
                    <a:pt x="0" y="59"/>
                  </a:lnTo>
                  <a:lnTo>
                    <a:pt x="0" y="64"/>
                  </a:lnTo>
                  <a:lnTo>
                    <a:pt x="3" y="64"/>
                  </a:lnTo>
                  <a:lnTo>
                    <a:pt x="6" y="64"/>
                  </a:lnTo>
                  <a:lnTo>
                    <a:pt x="8" y="64"/>
                  </a:lnTo>
                  <a:lnTo>
                    <a:pt x="11" y="64"/>
                  </a:lnTo>
                  <a:lnTo>
                    <a:pt x="13" y="64"/>
                  </a:lnTo>
                  <a:lnTo>
                    <a:pt x="16" y="64"/>
                  </a:lnTo>
                  <a:lnTo>
                    <a:pt x="16" y="62"/>
                  </a:lnTo>
                  <a:lnTo>
                    <a:pt x="19" y="57"/>
                  </a:lnTo>
                  <a:lnTo>
                    <a:pt x="19" y="52"/>
                  </a:lnTo>
                  <a:lnTo>
                    <a:pt x="21" y="46"/>
                  </a:lnTo>
                  <a:lnTo>
                    <a:pt x="21" y="41"/>
                  </a:lnTo>
                  <a:lnTo>
                    <a:pt x="24" y="34"/>
                  </a:lnTo>
                  <a:lnTo>
                    <a:pt x="24" y="31"/>
                  </a:lnTo>
                  <a:lnTo>
                    <a:pt x="24" y="29"/>
                  </a:lnTo>
                  <a:lnTo>
                    <a:pt x="24" y="26"/>
                  </a:lnTo>
                  <a:lnTo>
                    <a:pt x="27" y="23"/>
                  </a:lnTo>
                  <a:lnTo>
                    <a:pt x="29" y="21"/>
                  </a:lnTo>
                  <a:lnTo>
                    <a:pt x="32" y="18"/>
                  </a:lnTo>
                  <a:lnTo>
                    <a:pt x="35" y="16"/>
                  </a:lnTo>
                  <a:lnTo>
                    <a:pt x="37" y="16"/>
                  </a:lnTo>
                  <a:lnTo>
                    <a:pt x="43" y="16"/>
                  </a:lnTo>
                  <a:lnTo>
                    <a:pt x="43" y="13"/>
                  </a:lnTo>
                  <a:lnTo>
                    <a:pt x="45" y="11"/>
                  </a:lnTo>
                  <a:lnTo>
                    <a:pt x="45" y="8"/>
                  </a:lnTo>
                  <a:lnTo>
                    <a:pt x="45" y="5"/>
                  </a:lnTo>
                  <a:lnTo>
                    <a:pt x="45" y="3"/>
                  </a:lnTo>
                  <a:lnTo>
                    <a:pt x="45" y="0"/>
                  </a:lnTo>
                  <a:lnTo>
                    <a:pt x="48" y="0"/>
                  </a:lnTo>
                  <a:lnTo>
                    <a:pt x="45" y="0"/>
                  </a:lnTo>
                  <a:lnTo>
                    <a:pt x="43" y="0"/>
                  </a:lnTo>
                  <a:lnTo>
                    <a:pt x="40" y="0"/>
                  </a:lnTo>
                  <a:lnTo>
                    <a:pt x="37" y="3"/>
                  </a:lnTo>
                  <a:lnTo>
                    <a:pt x="35" y="3"/>
                  </a:lnTo>
                  <a:lnTo>
                    <a:pt x="32" y="5"/>
                  </a:lnTo>
                  <a:lnTo>
                    <a:pt x="29" y="8"/>
                  </a:lnTo>
                  <a:lnTo>
                    <a:pt x="27" y="11"/>
                  </a:lnTo>
                  <a:close/>
                  <a:moveTo>
                    <a:pt x="27" y="11"/>
                  </a:moveTo>
                  <a:lnTo>
                    <a:pt x="27" y="11"/>
                  </a:lnTo>
                  <a:lnTo>
                    <a:pt x="29" y="11"/>
                  </a:lnTo>
                  <a:lnTo>
                    <a:pt x="27" y="11"/>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83" name="Freeform 33"/>
            <p:cNvSpPr>
              <a:spLocks noChangeAspect="1"/>
            </p:cNvSpPr>
            <p:nvPr/>
          </p:nvSpPr>
          <p:spPr bwMode="auto">
            <a:xfrm>
              <a:off x="1444" y="1207"/>
              <a:ext cx="61" cy="87"/>
            </a:xfrm>
            <a:custGeom>
              <a:avLst/>
              <a:gdLst>
                <a:gd name="T0" fmla="*/ 0 w 61"/>
                <a:gd name="T1" fmla="*/ 82 h 87"/>
                <a:gd name="T2" fmla="*/ 5 w 61"/>
                <a:gd name="T3" fmla="*/ 59 h 87"/>
                <a:gd name="T4" fmla="*/ 13 w 61"/>
                <a:gd name="T5" fmla="*/ 28 h 87"/>
                <a:gd name="T6" fmla="*/ 18 w 61"/>
                <a:gd name="T7" fmla="*/ 5 h 87"/>
                <a:gd name="T8" fmla="*/ 18 w 61"/>
                <a:gd name="T9" fmla="*/ 0 h 87"/>
                <a:gd name="T10" fmla="*/ 24 w 61"/>
                <a:gd name="T11" fmla="*/ 0 h 87"/>
                <a:gd name="T12" fmla="*/ 32 w 61"/>
                <a:gd name="T13" fmla="*/ 0 h 87"/>
                <a:gd name="T14" fmla="*/ 34 w 61"/>
                <a:gd name="T15" fmla="*/ 0 h 87"/>
                <a:gd name="T16" fmla="*/ 37 w 61"/>
                <a:gd name="T17" fmla="*/ 3 h 87"/>
                <a:gd name="T18" fmla="*/ 34 w 61"/>
                <a:gd name="T19" fmla="*/ 10 h 87"/>
                <a:gd name="T20" fmla="*/ 32 w 61"/>
                <a:gd name="T21" fmla="*/ 21 h 87"/>
                <a:gd name="T22" fmla="*/ 29 w 61"/>
                <a:gd name="T23" fmla="*/ 28 h 87"/>
                <a:gd name="T24" fmla="*/ 29 w 61"/>
                <a:gd name="T25" fmla="*/ 31 h 87"/>
                <a:gd name="T26" fmla="*/ 29 w 61"/>
                <a:gd name="T27" fmla="*/ 31 h 87"/>
                <a:gd name="T28" fmla="*/ 29 w 61"/>
                <a:gd name="T29" fmla="*/ 31 h 87"/>
                <a:gd name="T30" fmla="*/ 29 w 61"/>
                <a:gd name="T31" fmla="*/ 31 h 87"/>
                <a:gd name="T32" fmla="*/ 34 w 61"/>
                <a:gd name="T33" fmla="*/ 28 h 87"/>
                <a:gd name="T34" fmla="*/ 37 w 61"/>
                <a:gd name="T35" fmla="*/ 26 h 87"/>
                <a:gd name="T36" fmla="*/ 42 w 61"/>
                <a:gd name="T37" fmla="*/ 23 h 87"/>
                <a:gd name="T38" fmla="*/ 48 w 61"/>
                <a:gd name="T39" fmla="*/ 23 h 87"/>
                <a:gd name="T40" fmla="*/ 53 w 61"/>
                <a:gd name="T41" fmla="*/ 23 h 87"/>
                <a:gd name="T42" fmla="*/ 56 w 61"/>
                <a:gd name="T43" fmla="*/ 26 h 87"/>
                <a:gd name="T44" fmla="*/ 58 w 61"/>
                <a:gd name="T45" fmla="*/ 31 h 87"/>
                <a:gd name="T46" fmla="*/ 58 w 61"/>
                <a:gd name="T47" fmla="*/ 36 h 87"/>
                <a:gd name="T48" fmla="*/ 58 w 61"/>
                <a:gd name="T49" fmla="*/ 44 h 87"/>
                <a:gd name="T50" fmla="*/ 53 w 61"/>
                <a:gd name="T51" fmla="*/ 62 h 87"/>
                <a:gd name="T52" fmla="*/ 50 w 61"/>
                <a:gd name="T53" fmla="*/ 77 h 87"/>
                <a:gd name="T54" fmla="*/ 48 w 61"/>
                <a:gd name="T55" fmla="*/ 87 h 87"/>
                <a:gd name="T56" fmla="*/ 45 w 61"/>
                <a:gd name="T57" fmla="*/ 87 h 87"/>
                <a:gd name="T58" fmla="*/ 40 w 61"/>
                <a:gd name="T59" fmla="*/ 87 h 87"/>
                <a:gd name="T60" fmla="*/ 34 w 61"/>
                <a:gd name="T61" fmla="*/ 87 h 87"/>
                <a:gd name="T62" fmla="*/ 32 w 61"/>
                <a:gd name="T63" fmla="*/ 87 h 87"/>
                <a:gd name="T64" fmla="*/ 32 w 61"/>
                <a:gd name="T65" fmla="*/ 80 h 87"/>
                <a:gd name="T66" fmla="*/ 34 w 61"/>
                <a:gd name="T67" fmla="*/ 64 h 87"/>
                <a:gd name="T68" fmla="*/ 40 w 61"/>
                <a:gd name="T69" fmla="*/ 52 h 87"/>
                <a:gd name="T70" fmla="*/ 40 w 61"/>
                <a:gd name="T71" fmla="*/ 44 h 87"/>
                <a:gd name="T72" fmla="*/ 40 w 61"/>
                <a:gd name="T73" fmla="*/ 39 h 87"/>
                <a:gd name="T74" fmla="*/ 40 w 61"/>
                <a:gd name="T75" fmla="*/ 36 h 87"/>
                <a:gd name="T76" fmla="*/ 40 w 61"/>
                <a:gd name="T77" fmla="*/ 34 h 87"/>
                <a:gd name="T78" fmla="*/ 34 w 61"/>
                <a:gd name="T79" fmla="*/ 34 h 87"/>
                <a:gd name="T80" fmla="*/ 32 w 61"/>
                <a:gd name="T81" fmla="*/ 34 h 87"/>
                <a:gd name="T82" fmla="*/ 29 w 61"/>
                <a:gd name="T83" fmla="*/ 36 h 87"/>
                <a:gd name="T84" fmla="*/ 29 w 61"/>
                <a:gd name="T85" fmla="*/ 39 h 87"/>
                <a:gd name="T86" fmla="*/ 26 w 61"/>
                <a:gd name="T87" fmla="*/ 44 h 87"/>
                <a:gd name="T88" fmla="*/ 26 w 61"/>
                <a:gd name="T89" fmla="*/ 52 h 87"/>
                <a:gd name="T90" fmla="*/ 21 w 61"/>
                <a:gd name="T91" fmla="*/ 64 h 87"/>
                <a:gd name="T92" fmla="*/ 18 w 61"/>
                <a:gd name="T93" fmla="*/ 80 h 87"/>
                <a:gd name="T94" fmla="*/ 18 w 61"/>
                <a:gd name="T95" fmla="*/ 87 h 87"/>
                <a:gd name="T96" fmla="*/ 16 w 61"/>
                <a:gd name="T97" fmla="*/ 87 h 87"/>
                <a:gd name="T98" fmla="*/ 8 w 61"/>
                <a:gd name="T99" fmla="*/ 87 h 87"/>
                <a:gd name="T100" fmla="*/ 3 w 61"/>
                <a:gd name="T101" fmla="*/ 87 h 87"/>
                <a:gd name="T102" fmla="*/ 0 w 61"/>
                <a:gd name="T103" fmla="*/ 87 h 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1"/>
                <a:gd name="T157" fmla="*/ 0 h 87"/>
                <a:gd name="T158" fmla="*/ 61 w 61"/>
                <a:gd name="T159" fmla="*/ 87 h 8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1" h="87">
                  <a:moveTo>
                    <a:pt x="0" y="87"/>
                  </a:moveTo>
                  <a:lnTo>
                    <a:pt x="0" y="82"/>
                  </a:lnTo>
                  <a:lnTo>
                    <a:pt x="3" y="72"/>
                  </a:lnTo>
                  <a:lnTo>
                    <a:pt x="5" y="59"/>
                  </a:lnTo>
                  <a:lnTo>
                    <a:pt x="8" y="44"/>
                  </a:lnTo>
                  <a:lnTo>
                    <a:pt x="13" y="28"/>
                  </a:lnTo>
                  <a:lnTo>
                    <a:pt x="16" y="13"/>
                  </a:lnTo>
                  <a:lnTo>
                    <a:pt x="18" y="5"/>
                  </a:lnTo>
                  <a:lnTo>
                    <a:pt x="18" y="0"/>
                  </a:lnTo>
                  <a:lnTo>
                    <a:pt x="21" y="0"/>
                  </a:lnTo>
                  <a:lnTo>
                    <a:pt x="24" y="0"/>
                  </a:lnTo>
                  <a:lnTo>
                    <a:pt x="26" y="0"/>
                  </a:lnTo>
                  <a:lnTo>
                    <a:pt x="32" y="0"/>
                  </a:lnTo>
                  <a:lnTo>
                    <a:pt x="34" y="0"/>
                  </a:lnTo>
                  <a:lnTo>
                    <a:pt x="37" y="0"/>
                  </a:lnTo>
                  <a:lnTo>
                    <a:pt x="37" y="3"/>
                  </a:lnTo>
                  <a:lnTo>
                    <a:pt x="34" y="5"/>
                  </a:lnTo>
                  <a:lnTo>
                    <a:pt x="34" y="10"/>
                  </a:lnTo>
                  <a:lnTo>
                    <a:pt x="32" y="16"/>
                  </a:lnTo>
                  <a:lnTo>
                    <a:pt x="32" y="21"/>
                  </a:lnTo>
                  <a:lnTo>
                    <a:pt x="32" y="26"/>
                  </a:lnTo>
                  <a:lnTo>
                    <a:pt x="29" y="28"/>
                  </a:lnTo>
                  <a:lnTo>
                    <a:pt x="29" y="31"/>
                  </a:lnTo>
                  <a:lnTo>
                    <a:pt x="32" y="28"/>
                  </a:lnTo>
                  <a:lnTo>
                    <a:pt x="34" y="28"/>
                  </a:lnTo>
                  <a:lnTo>
                    <a:pt x="34" y="26"/>
                  </a:lnTo>
                  <a:lnTo>
                    <a:pt x="37" y="26"/>
                  </a:lnTo>
                  <a:lnTo>
                    <a:pt x="40" y="23"/>
                  </a:lnTo>
                  <a:lnTo>
                    <a:pt x="42" y="23"/>
                  </a:lnTo>
                  <a:lnTo>
                    <a:pt x="45" y="23"/>
                  </a:lnTo>
                  <a:lnTo>
                    <a:pt x="48" y="23"/>
                  </a:lnTo>
                  <a:lnTo>
                    <a:pt x="50" y="23"/>
                  </a:lnTo>
                  <a:lnTo>
                    <a:pt x="53" y="23"/>
                  </a:lnTo>
                  <a:lnTo>
                    <a:pt x="56" y="26"/>
                  </a:lnTo>
                  <a:lnTo>
                    <a:pt x="58" y="28"/>
                  </a:lnTo>
                  <a:lnTo>
                    <a:pt x="58" y="31"/>
                  </a:lnTo>
                  <a:lnTo>
                    <a:pt x="61" y="34"/>
                  </a:lnTo>
                  <a:lnTo>
                    <a:pt x="58" y="36"/>
                  </a:lnTo>
                  <a:lnTo>
                    <a:pt x="58" y="39"/>
                  </a:lnTo>
                  <a:lnTo>
                    <a:pt x="58" y="44"/>
                  </a:lnTo>
                  <a:lnTo>
                    <a:pt x="56" y="52"/>
                  </a:lnTo>
                  <a:lnTo>
                    <a:pt x="53" y="62"/>
                  </a:lnTo>
                  <a:lnTo>
                    <a:pt x="53" y="69"/>
                  </a:lnTo>
                  <a:lnTo>
                    <a:pt x="50" y="77"/>
                  </a:lnTo>
                  <a:lnTo>
                    <a:pt x="50" y="85"/>
                  </a:lnTo>
                  <a:lnTo>
                    <a:pt x="48" y="87"/>
                  </a:lnTo>
                  <a:lnTo>
                    <a:pt x="45" y="87"/>
                  </a:lnTo>
                  <a:lnTo>
                    <a:pt x="42" y="87"/>
                  </a:lnTo>
                  <a:lnTo>
                    <a:pt x="40" y="87"/>
                  </a:lnTo>
                  <a:lnTo>
                    <a:pt x="37" y="87"/>
                  </a:lnTo>
                  <a:lnTo>
                    <a:pt x="34" y="87"/>
                  </a:lnTo>
                  <a:lnTo>
                    <a:pt x="32" y="87"/>
                  </a:lnTo>
                  <a:lnTo>
                    <a:pt x="32" y="85"/>
                  </a:lnTo>
                  <a:lnTo>
                    <a:pt x="32" y="80"/>
                  </a:lnTo>
                  <a:lnTo>
                    <a:pt x="34" y="72"/>
                  </a:lnTo>
                  <a:lnTo>
                    <a:pt x="34" y="64"/>
                  </a:lnTo>
                  <a:lnTo>
                    <a:pt x="37" y="57"/>
                  </a:lnTo>
                  <a:lnTo>
                    <a:pt x="40" y="52"/>
                  </a:lnTo>
                  <a:lnTo>
                    <a:pt x="40" y="46"/>
                  </a:lnTo>
                  <a:lnTo>
                    <a:pt x="40" y="44"/>
                  </a:lnTo>
                  <a:lnTo>
                    <a:pt x="40" y="41"/>
                  </a:lnTo>
                  <a:lnTo>
                    <a:pt x="40" y="39"/>
                  </a:lnTo>
                  <a:lnTo>
                    <a:pt x="40" y="36"/>
                  </a:lnTo>
                  <a:lnTo>
                    <a:pt x="40" y="34"/>
                  </a:lnTo>
                  <a:lnTo>
                    <a:pt x="37" y="34"/>
                  </a:lnTo>
                  <a:lnTo>
                    <a:pt x="34" y="34"/>
                  </a:lnTo>
                  <a:lnTo>
                    <a:pt x="32" y="34"/>
                  </a:lnTo>
                  <a:lnTo>
                    <a:pt x="32" y="36"/>
                  </a:lnTo>
                  <a:lnTo>
                    <a:pt x="29" y="36"/>
                  </a:lnTo>
                  <a:lnTo>
                    <a:pt x="29" y="39"/>
                  </a:lnTo>
                  <a:lnTo>
                    <a:pt x="26" y="41"/>
                  </a:lnTo>
                  <a:lnTo>
                    <a:pt x="26" y="44"/>
                  </a:lnTo>
                  <a:lnTo>
                    <a:pt x="26" y="46"/>
                  </a:lnTo>
                  <a:lnTo>
                    <a:pt x="26" y="52"/>
                  </a:lnTo>
                  <a:lnTo>
                    <a:pt x="24" y="57"/>
                  </a:lnTo>
                  <a:lnTo>
                    <a:pt x="21" y="64"/>
                  </a:lnTo>
                  <a:lnTo>
                    <a:pt x="21" y="72"/>
                  </a:lnTo>
                  <a:lnTo>
                    <a:pt x="18" y="80"/>
                  </a:lnTo>
                  <a:lnTo>
                    <a:pt x="18" y="85"/>
                  </a:lnTo>
                  <a:lnTo>
                    <a:pt x="18" y="87"/>
                  </a:lnTo>
                  <a:lnTo>
                    <a:pt x="16" y="87"/>
                  </a:lnTo>
                  <a:lnTo>
                    <a:pt x="11" y="87"/>
                  </a:lnTo>
                  <a:lnTo>
                    <a:pt x="8" y="87"/>
                  </a:lnTo>
                  <a:lnTo>
                    <a:pt x="5" y="87"/>
                  </a:lnTo>
                  <a:lnTo>
                    <a:pt x="3" y="87"/>
                  </a:lnTo>
                  <a:lnTo>
                    <a:pt x="0" y="87"/>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84" name="Freeform 34"/>
            <p:cNvSpPr>
              <a:spLocks noChangeAspect="1"/>
            </p:cNvSpPr>
            <p:nvPr/>
          </p:nvSpPr>
          <p:spPr bwMode="auto">
            <a:xfrm>
              <a:off x="2050" y="1207"/>
              <a:ext cx="37" cy="87"/>
            </a:xfrm>
            <a:custGeom>
              <a:avLst/>
              <a:gdLst>
                <a:gd name="T0" fmla="*/ 18 w 37"/>
                <a:gd name="T1" fmla="*/ 0 h 87"/>
                <a:gd name="T2" fmla="*/ 0 w 37"/>
                <a:gd name="T3" fmla="*/ 87 h 87"/>
                <a:gd name="T4" fmla="*/ 18 w 37"/>
                <a:gd name="T5" fmla="*/ 87 h 87"/>
                <a:gd name="T6" fmla="*/ 37 w 37"/>
                <a:gd name="T7" fmla="*/ 0 h 87"/>
                <a:gd name="T8" fmla="*/ 18 w 37"/>
                <a:gd name="T9" fmla="*/ 0 h 87"/>
                <a:gd name="T10" fmla="*/ 0 60000 65536"/>
                <a:gd name="T11" fmla="*/ 0 60000 65536"/>
                <a:gd name="T12" fmla="*/ 0 60000 65536"/>
                <a:gd name="T13" fmla="*/ 0 60000 65536"/>
                <a:gd name="T14" fmla="*/ 0 60000 65536"/>
                <a:gd name="T15" fmla="*/ 0 w 37"/>
                <a:gd name="T16" fmla="*/ 0 h 87"/>
                <a:gd name="T17" fmla="*/ 37 w 37"/>
                <a:gd name="T18" fmla="*/ 87 h 87"/>
              </a:gdLst>
              <a:ahLst/>
              <a:cxnLst>
                <a:cxn ang="T10">
                  <a:pos x="T0" y="T1"/>
                </a:cxn>
                <a:cxn ang="T11">
                  <a:pos x="T2" y="T3"/>
                </a:cxn>
                <a:cxn ang="T12">
                  <a:pos x="T4" y="T5"/>
                </a:cxn>
                <a:cxn ang="T13">
                  <a:pos x="T6" y="T7"/>
                </a:cxn>
                <a:cxn ang="T14">
                  <a:pos x="T8" y="T9"/>
                </a:cxn>
              </a:cxnLst>
              <a:rect l="T15" t="T16" r="T17" b="T18"/>
              <a:pathLst>
                <a:path w="37" h="87">
                  <a:moveTo>
                    <a:pt x="18" y="0"/>
                  </a:moveTo>
                  <a:lnTo>
                    <a:pt x="0" y="87"/>
                  </a:lnTo>
                  <a:lnTo>
                    <a:pt x="18" y="87"/>
                  </a:lnTo>
                  <a:lnTo>
                    <a:pt x="37" y="0"/>
                  </a:lnTo>
                  <a:lnTo>
                    <a:pt x="18" y="0"/>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85" name="Freeform 35"/>
            <p:cNvSpPr>
              <a:spLocks noChangeAspect="1"/>
            </p:cNvSpPr>
            <p:nvPr/>
          </p:nvSpPr>
          <p:spPr bwMode="auto">
            <a:xfrm>
              <a:off x="2111" y="1287"/>
              <a:ext cx="2" cy="1"/>
            </a:xfrm>
            <a:custGeom>
              <a:avLst/>
              <a:gdLst>
                <a:gd name="T0" fmla="*/ 2 w 2"/>
                <a:gd name="T1" fmla="*/ 0 h 1"/>
                <a:gd name="T2" fmla="*/ 0 w 2"/>
                <a:gd name="T3" fmla="*/ 0 h 1"/>
                <a:gd name="T4" fmla="*/ 2 w 2"/>
                <a:gd name="T5" fmla="*/ 0 h 1"/>
                <a:gd name="T6" fmla="*/ 2 w 2"/>
                <a:gd name="T7" fmla="*/ 0 h 1"/>
                <a:gd name="T8" fmla="*/ 2 w 2"/>
                <a:gd name="T9" fmla="*/ 0 h 1"/>
                <a:gd name="T10" fmla="*/ 2 w 2"/>
                <a:gd name="T11" fmla="*/ 0 h 1"/>
                <a:gd name="T12" fmla="*/ 2 w 2"/>
                <a:gd name="T13" fmla="*/ 0 h 1"/>
                <a:gd name="T14" fmla="*/ 2 w 2"/>
                <a:gd name="T15" fmla="*/ 0 h 1"/>
                <a:gd name="T16" fmla="*/ 2 w 2"/>
                <a:gd name="T17" fmla="*/ 0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
                <a:gd name="T28" fmla="*/ 0 h 1"/>
                <a:gd name="T29" fmla="*/ 2 w 2"/>
                <a:gd name="T30" fmla="*/ 1 h 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 h="1">
                  <a:moveTo>
                    <a:pt x="2" y="0"/>
                  </a:moveTo>
                  <a:lnTo>
                    <a:pt x="0" y="0"/>
                  </a:lnTo>
                  <a:lnTo>
                    <a:pt x="2" y="0"/>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86" name="Freeform 36"/>
            <p:cNvSpPr>
              <a:spLocks noChangeAspect="1"/>
            </p:cNvSpPr>
            <p:nvPr/>
          </p:nvSpPr>
          <p:spPr bwMode="auto">
            <a:xfrm>
              <a:off x="2121" y="1238"/>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1"/>
                <a:gd name="T29" fmla="*/ 1 w 1"/>
                <a:gd name="T30" fmla="*/ 1 h 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1">
                  <a:moveTo>
                    <a:pt x="0" y="0"/>
                  </a:moveTo>
                  <a:lnTo>
                    <a:pt x="0" y="0"/>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87" name="Freeform 37"/>
            <p:cNvSpPr>
              <a:spLocks noChangeAspect="1"/>
            </p:cNvSpPr>
            <p:nvPr/>
          </p:nvSpPr>
          <p:spPr bwMode="auto">
            <a:xfrm>
              <a:off x="740" y="817"/>
              <a:ext cx="349" cy="139"/>
            </a:xfrm>
            <a:custGeom>
              <a:avLst/>
              <a:gdLst>
                <a:gd name="T0" fmla="*/ 95 w 349"/>
                <a:gd name="T1" fmla="*/ 116 h 139"/>
                <a:gd name="T2" fmla="*/ 95 w 349"/>
                <a:gd name="T3" fmla="*/ 116 h 139"/>
                <a:gd name="T4" fmla="*/ 98 w 349"/>
                <a:gd name="T5" fmla="*/ 116 h 139"/>
                <a:gd name="T6" fmla="*/ 98 w 349"/>
                <a:gd name="T7" fmla="*/ 116 h 139"/>
                <a:gd name="T8" fmla="*/ 98 w 349"/>
                <a:gd name="T9" fmla="*/ 118 h 139"/>
                <a:gd name="T10" fmla="*/ 98 w 349"/>
                <a:gd name="T11" fmla="*/ 118 h 139"/>
                <a:gd name="T12" fmla="*/ 98 w 349"/>
                <a:gd name="T13" fmla="*/ 118 h 139"/>
                <a:gd name="T14" fmla="*/ 98 w 349"/>
                <a:gd name="T15" fmla="*/ 118 h 139"/>
                <a:gd name="T16" fmla="*/ 98 w 349"/>
                <a:gd name="T17" fmla="*/ 118 h 139"/>
                <a:gd name="T18" fmla="*/ 111 w 349"/>
                <a:gd name="T19" fmla="*/ 126 h 139"/>
                <a:gd name="T20" fmla="*/ 124 w 349"/>
                <a:gd name="T21" fmla="*/ 134 h 139"/>
                <a:gd name="T22" fmla="*/ 138 w 349"/>
                <a:gd name="T23" fmla="*/ 136 h 139"/>
                <a:gd name="T24" fmla="*/ 151 w 349"/>
                <a:gd name="T25" fmla="*/ 139 h 139"/>
                <a:gd name="T26" fmla="*/ 164 w 349"/>
                <a:gd name="T27" fmla="*/ 139 h 139"/>
                <a:gd name="T28" fmla="*/ 177 w 349"/>
                <a:gd name="T29" fmla="*/ 136 h 139"/>
                <a:gd name="T30" fmla="*/ 188 w 349"/>
                <a:gd name="T31" fmla="*/ 131 h 139"/>
                <a:gd name="T32" fmla="*/ 201 w 349"/>
                <a:gd name="T33" fmla="*/ 126 h 139"/>
                <a:gd name="T34" fmla="*/ 209 w 349"/>
                <a:gd name="T35" fmla="*/ 118 h 139"/>
                <a:gd name="T36" fmla="*/ 225 w 349"/>
                <a:gd name="T37" fmla="*/ 108 h 139"/>
                <a:gd name="T38" fmla="*/ 244 w 349"/>
                <a:gd name="T39" fmla="*/ 98 h 139"/>
                <a:gd name="T40" fmla="*/ 265 w 349"/>
                <a:gd name="T41" fmla="*/ 85 h 139"/>
                <a:gd name="T42" fmla="*/ 286 w 349"/>
                <a:gd name="T43" fmla="*/ 70 h 139"/>
                <a:gd name="T44" fmla="*/ 307 w 349"/>
                <a:gd name="T45" fmla="*/ 54 h 139"/>
                <a:gd name="T46" fmla="*/ 328 w 349"/>
                <a:gd name="T47" fmla="*/ 41 h 139"/>
                <a:gd name="T48" fmla="*/ 349 w 349"/>
                <a:gd name="T49" fmla="*/ 29 h 139"/>
                <a:gd name="T50" fmla="*/ 349 w 349"/>
                <a:gd name="T51" fmla="*/ 29 h 139"/>
                <a:gd name="T52" fmla="*/ 349 w 349"/>
                <a:gd name="T53" fmla="*/ 26 h 139"/>
                <a:gd name="T54" fmla="*/ 349 w 349"/>
                <a:gd name="T55" fmla="*/ 21 h 139"/>
                <a:gd name="T56" fmla="*/ 349 w 349"/>
                <a:gd name="T57" fmla="*/ 13 h 139"/>
                <a:gd name="T58" fmla="*/ 349 w 349"/>
                <a:gd name="T59" fmla="*/ 8 h 139"/>
                <a:gd name="T60" fmla="*/ 349 w 349"/>
                <a:gd name="T61" fmla="*/ 3 h 139"/>
                <a:gd name="T62" fmla="*/ 349 w 349"/>
                <a:gd name="T63" fmla="*/ 0 h 139"/>
                <a:gd name="T64" fmla="*/ 349 w 349"/>
                <a:gd name="T65" fmla="*/ 0 h 139"/>
                <a:gd name="T66" fmla="*/ 333 w 349"/>
                <a:gd name="T67" fmla="*/ 0 h 139"/>
                <a:gd name="T68" fmla="*/ 294 w 349"/>
                <a:gd name="T69" fmla="*/ 0 h 139"/>
                <a:gd name="T70" fmla="*/ 238 w 349"/>
                <a:gd name="T71" fmla="*/ 0 h 139"/>
                <a:gd name="T72" fmla="*/ 175 w 349"/>
                <a:gd name="T73" fmla="*/ 0 h 139"/>
                <a:gd name="T74" fmla="*/ 109 w 349"/>
                <a:gd name="T75" fmla="*/ 0 h 139"/>
                <a:gd name="T76" fmla="*/ 53 w 349"/>
                <a:gd name="T77" fmla="*/ 0 h 139"/>
                <a:gd name="T78" fmla="*/ 13 w 349"/>
                <a:gd name="T79" fmla="*/ 0 h 139"/>
                <a:gd name="T80" fmla="*/ 0 w 349"/>
                <a:gd name="T81" fmla="*/ 0 h 139"/>
                <a:gd name="T82" fmla="*/ 0 w 349"/>
                <a:gd name="T83" fmla="*/ 3 h 139"/>
                <a:gd name="T84" fmla="*/ 0 w 349"/>
                <a:gd name="T85" fmla="*/ 11 h 139"/>
                <a:gd name="T86" fmla="*/ 0 w 349"/>
                <a:gd name="T87" fmla="*/ 24 h 139"/>
                <a:gd name="T88" fmla="*/ 0 w 349"/>
                <a:gd name="T89" fmla="*/ 39 h 139"/>
                <a:gd name="T90" fmla="*/ 0 w 349"/>
                <a:gd name="T91" fmla="*/ 54 h 139"/>
                <a:gd name="T92" fmla="*/ 0 w 349"/>
                <a:gd name="T93" fmla="*/ 67 h 139"/>
                <a:gd name="T94" fmla="*/ 0 w 349"/>
                <a:gd name="T95" fmla="*/ 75 h 139"/>
                <a:gd name="T96" fmla="*/ 0 w 349"/>
                <a:gd name="T97" fmla="*/ 80 h 139"/>
                <a:gd name="T98" fmla="*/ 8 w 349"/>
                <a:gd name="T99" fmla="*/ 77 h 139"/>
                <a:gd name="T100" fmla="*/ 19 w 349"/>
                <a:gd name="T101" fmla="*/ 77 h 139"/>
                <a:gd name="T102" fmla="*/ 29 w 349"/>
                <a:gd name="T103" fmla="*/ 80 h 139"/>
                <a:gd name="T104" fmla="*/ 40 w 349"/>
                <a:gd name="T105" fmla="*/ 83 h 139"/>
                <a:gd name="T106" fmla="*/ 53 w 349"/>
                <a:gd name="T107" fmla="*/ 88 h 139"/>
                <a:gd name="T108" fmla="*/ 66 w 349"/>
                <a:gd name="T109" fmla="*/ 95 h 139"/>
                <a:gd name="T110" fmla="*/ 82 w 349"/>
                <a:gd name="T111" fmla="*/ 103 h 139"/>
                <a:gd name="T112" fmla="*/ 95 w 349"/>
                <a:gd name="T113" fmla="*/ 116 h 13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49"/>
                <a:gd name="T172" fmla="*/ 0 h 139"/>
                <a:gd name="T173" fmla="*/ 349 w 349"/>
                <a:gd name="T174" fmla="*/ 139 h 13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49" h="139">
                  <a:moveTo>
                    <a:pt x="95" y="116"/>
                  </a:moveTo>
                  <a:lnTo>
                    <a:pt x="95" y="116"/>
                  </a:lnTo>
                  <a:lnTo>
                    <a:pt x="98" y="116"/>
                  </a:lnTo>
                  <a:lnTo>
                    <a:pt x="98" y="118"/>
                  </a:lnTo>
                  <a:lnTo>
                    <a:pt x="111" y="126"/>
                  </a:lnTo>
                  <a:lnTo>
                    <a:pt x="124" y="134"/>
                  </a:lnTo>
                  <a:lnTo>
                    <a:pt x="138" y="136"/>
                  </a:lnTo>
                  <a:lnTo>
                    <a:pt x="151" y="139"/>
                  </a:lnTo>
                  <a:lnTo>
                    <a:pt x="164" y="139"/>
                  </a:lnTo>
                  <a:lnTo>
                    <a:pt x="177" y="136"/>
                  </a:lnTo>
                  <a:lnTo>
                    <a:pt x="188" y="131"/>
                  </a:lnTo>
                  <a:lnTo>
                    <a:pt x="201" y="126"/>
                  </a:lnTo>
                  <a:lnTo>
                    <a:pt x="209" y="118"/>
                  </a:lnTo>
                  <a:lnTo>
                    <a:pt x="225" y="108"/>
                  </a:lnTo>
                  <a:lnTo>
                    <a:pt x="244" y="98"/>
                  </a:lnTo>
                  <a:lnTo>
                    <a:pt x="265" y="85"/>
                  </a:lnTo>
                  <a:lnTo>
                    <a:pt x="286" y="70"/>
                  </a:lnTo>
                  <a:lnTo>
                    <a:pt x="307" y="54"/>
                  </a:lnTo>
                  <a:lnTo>
                    <a:pt x="328" y="41"/>
                  </a:lnTo>
                  <a:lnTo>
                    <a:pt x="349" y="29"/>
                  </a:lnTo>
                  <a:lnTo>
                    <a:pt x="349" y="26"/>
                  </a:lnTo>
                  <a:lnTo>
                    <a:pt x="349" y="21"/>
                  </a:lnTo>
                  <a:lnTo>
                    <a:pt x="349" y="13"/>
                  </a:lnTo>
                  <a:lnTo>
                    <a:pt x="349" y="8"/>
                  </a:lnTo>
                  <a:lnTo>
                    <a:pt x="349" y="3"/>
                  </a:lnTo>
                  <a:lnTo>
                    <a:pt x="349" y="0"/>
                  </a:lnTo>
                  <a:lnTo>
                    <a:pt x="333" y="0"/>
                  </a:lnTo>
                  <a:lnTo>
                    <a:pt x="294" y="0"/>
                  </a:lnTo>
                  <a:lnTo>
                    <a:pt x="238" y="0"/>
                  </a:lnTo>
                  <a:lnTo>
                    <a:pt x="175" y="0"/>
                  </a:lnTo>
                  <a:lnTo>
                    <a:pt x="109" y="0"/>
                  </a:lnTo>
                  <a:lnTo>
                    <a:pt x="53" y="0"/>
                  </a:lnTo>
                  <a:lnTo>
                    <a:pt x="13" y="0"/>
                  </a:lnTo>
                  <a:lnTo>
                    <a:pt x="0" y="0"/>
                  </a:lnTo>
                  <a:lnTo>
                    <a:pt x="0" y="3"/>
                  </a:lnTo>
                  <a:lnTo>
                    <a:pt x="0" y="11"/>
                  </a:lnTo>
                  <a:lnTo>
                    <a:pt x="0" y="24"/>
                  </a:lnTo>
                  <a:lnTo>
                    <a:pt x="0" y="39"/>
                  </a:lnTo>
                  <a:lnTo>
                    <a:pt x="0" y="54"/>
                  </a:lnTo>
                  <a:lnTo>
                    <a:pt x="0" y="67"/>
                  </a:lnTo>
                  <a:lnTo>
                    <a:pt x="0" y="75"/>
                  </a:lnTo>
                  <a:lnTo>
                    <a:pt x="0" y="80"/>
                  </a:lnTo>
                  <a:lnTo>
                    <a:pt x="8" y="77"/>
                  </a:lnTo>
                  <a:lnTo>
                    <a:pt x="19" y="77"/>
                  </a:lnTo>
                  <a:lnTo>
                    <a:pt x="29" y="80"/>
                  </a:lnTo>
                  <a:lnTo>
                    <a:pt x="40" y="83"/>
                  </a:lnTo>
                  <a:lnTo>
                    <a:pt x="53" y="88"/>
                  </a:lnTo>
                  <a:lnTo>
                    <a:pt x="66" y="95"/>
                  </a:lnTo>
                  <a:lnTo>
                    <a:pt x="82" y="103"/>
                  </a:lnTo>
                  <a:lnTo>
                    <a:pt x="95" y="116"/>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88" name="Freeform 38"/>
            <p:cNvSpPr>
              <a:spLocks noChangeAspect="1" noEditPoints="1"/>
            </p:cNvSpPr>
            <p:nvPr/>
          </p:nvSpPr>
          <p:spPr bwMode="auto">
            <a:xfrm>
              <a:off x="740" y="987"/>
              <a:ext cx="349" cy="182"/>
            </a:xfrm>
            <a:custGeom>
              <a:avLst/>
              <a:gdLst>
                <a:gd name="T0" fmla="*/ 0 w 349"/>
                <a:gd name="T1" fmla="*/ 179 h 182"/>
                <a:gd name="T2" fmla="*/ 0 w 349"/>
                <a:gd name="T3" fmla="*/ 151 h 182"/>
                <a:gd name="T4" fmla="*/ 0 w 349"/>
                <a:gd name="T5" fmla="*/ 113 h 182"/>
                <a:gd name="T6" fmla="*/ 0 w 349"/>
                <a:gd name="T7" fmla="*/ 84 h 182"/>
                <a:gd name="T8" fmla="*/ 3 w 349"/>
                <a:gd name="T9" fmla="*/ 79 h 182"/>
                <a:gd name="T10" fmla="*/ 27 w 349"/>
                <a:gd name="T11" fmla="*/ 64 h 182"/>
                <a:gd name="T12" fmla="*/ 58 w 349"/>
                <a:gd name="T13" fmla="*/ 43 h 182"/>
                <a:gd name="T14" fmla="*/ 82 w 349"/>
                <a:gd name="T15" fmla="*/ 28 h 182"/>
                <a:gd name="T16" fmla="*/ 87 w 349"/>
                <a:gd name="T17" fmla="*/ 25 h 182"/>
                <a:gd name="T18" fmla="*/ 90 w 349"/>
                <a:gd name="T19" fmla="*/ 23 h 182"/>
                <a:gd name="T20" fmla="*/ 93 w 349"/>
                <a:gd name="T21" fmla="*/ 23 h 182"/>
                <a:gd name="T22" fmla="*/ 95 w 349"/>
                <a:gd name="T23" fmla="*/ 20 h 182"/>
                <a:gd name="T24" fmla="*/ 103 w 349"/>
                <a:gd name="T25" fmla="*/ 18 h 182"/>
                <a:gd name="T26" fmla="*/ 119 w 349"/>
                <a:gd name="T27" fmla="*/ 15 h 182"/>
                <a:gd name="T28" fmla="*/ 138 w 349"/>
                <a:gd name="T29" fmla="*/ 15 h 182"/>
                <a:gd name="T30" fmla="*/ 161 w 349"/>
                <a:gd name="T31" fmla="*/ 23 h 182"/>
                <a:gd name="T32" fmla="*/ 175 w 349"/>
                <a:gd name="T33" fmla="*/ 30 h 182"/>
                <a:gd name="T34" fmla="*/ 177 w 349"/>
                <a:gd name="T35" fmla="*/ 33 h 182"/>
                <a:gd name="T36" fmla="*/ 180 w 349"/>
                <a:gd name="T37" fmla="*/ 36 h 182"/>
                <a:gd name="T38" fmla="*/ 185 w 349"/>
                <a:gd name="T39" fmla="*/ 38 h 182"/>
                <a:gd name="T40" fmla="*/ 188 w 349"/>
                <a:gd name="T41" fmla="*/ 43 h 182"/>
                <a:gd name="T42" fmla="*/ 199 w 349"/>
                <a:gd name="T43" fmla="*/ 54 h 182"/>
                <a:gd name="T44" fmla="*/ 214 w 349"/>
                <a:gd name="T45" fmla="*/ 66 h 182"/>
                <a:gd name="T46" fmla="*/ 225 w 349"/>
                <a:gd name="T47" fmla="*/ 77 h 182"/>
                <a:gd name="T48" fmla="*/ 251 w 349"/>
                <a:gd name="T49" fmla="*/ 97 h 182"/>
                <a:gd name="T50" fmla="*/ 294 w 349"/>
                <a:gd name="T51" fmla="*/ 115 h 182"/>
                <a:gd name="T52" fmla="*/ 326 w 349"/>
                <a:gd name="T53" fmla="*/ 118 h 182"/>
                <a:gd name="T54" fmla="*/ 344 w 349"/>
                <a:gd name="T55" fmla="*/ 113 h 182"/>
                <a:gd name="T56" fmla="*/ 349 w 349"/>
                <a:gd name="T57" fmla="*/ 113 h 182"/>
                <a:gd name="T58" fmla="*/ 349 w 349"/>
                <a:gd name="T59" fmla="*/ 133 h 182"/>
                <a:gd name="T60" fmla="*/ 349 w 349"/>
                <a:gd name="T61" fmla="*/ 159 h 182"/>
                <a:gd name="T62" fmla="*/ 349 w 349"/>
                <a:gd name="T63" fmla="*/ 179 h 182"/>
                <a:gd name="T64" fmla="*/ 333 w 349"/>
                <a:gd name="T65" fmla="*/ 182 h 182"/>
                <a:gd name="T66" fmla="*/ 238 w 349"/>
                <a:gd name="T67" fmla="*/ 182 h 182"/>
                <a:gd name="T68" fmla="*/ 109 w 349"/>
                <a:gd name="T69" fmla="*/ 182 h 182"/>
                <a:gd name="T70" fmla="*/ 13 w 349"/>
                <a:gd name="T71" fmla="*/ 182 h 182"/>
                <a:gd name="T72" fmla="*/ 143 w 349"/>
                <a:gd name="T73" fmla="*/ 2 h 182"/>
                <a:gd name="T74" fmla="*/ 143 w 349"/>
                <a:gd name="T75" fmla="*/ 2 h 182"/>
                <a:gd name="T76" fmla="*/ 143 w 349"/>
                <a:gd name="T77" fmla="*/ 2 h 182"/>
                <a:gd name="T78" fmla="*/ 143 w 349"/>
                <a:gd name="T79" fmla="*/ 0 h 182"/>
                <a:gd name="T80" fmla="*/ 143 w 349"/>
                <a:gd name="T81" fmla="*/ 0 h 182"/>
                <a:gd name="T82" fmla="*/ 188 w 349"/>
                <a:gd name="T83" fmla="*/ 30 h 182"/>
                <a:gd name="T84" fmla="*/ 188 w 349"/>
                <a:gd name="T85" fmla="*/ 30 h 182"/>
                <a:gd name="T86" fmla="*/ 188 w 349"/>
                <a:gd name="T87" fmla="*/ 30 h 182"/>
                <a:gd name="T88" fmla="*/ 188 w 349"/>
                <a:gd name="T89" fmla="*/ 30 h 182"/>
                <a:gd name="T90" fmla="*/ 188 w 349"/>
                <a:gd name="T91" fmla="*/ 30 h 18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49"/>
                <a:gd name="T139" fmla="*/ 0 h 182"/>
                <a:gd name="T140" fmla="*/ 349 w 349"/>
                <a:gd name="T141" fmla="*/ 182 h 18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49" h="182">
                  <a:moveTo>
                    <a:pt x="0" y="182"/>
                  </a:moveTo>
                  <a:lnTo>
                    <a:pt x="0" y="179"/>
                  </a:lnTo>
                  <a:lnTo>
                    <a:pt x="0" y="166"/>
                  </a:lnTo>
                  <a:lnTo>
                    <a:pt x="0" y="151"/>
                  </a:lnTo>
                  <a:lnTo>
                    <a:pt x="0" y="130"/>
                  </a:lnTo>
                  <a:lnTo>
                    <a:pt x="0" y="113"/>
                  </a:lnTo>
                  <a:lnTo>
                    <a:pt x="0" y="97"/>
                  </a:lnTo>
                  <a:lnTo>
                    <a:pt x="0" y="84"/>
                  </a:lnTo>
                  <a:lnTo>
                    <a:pt x="0" y="82"/>
                  </a:lnTo>
                  <a:lnTo>
                    <a:pt x="3" y="79"/>
                  </a:lnTo>
                  <a:lnTo>
                    <a:pt x="13" y="72"/>
                  </a:lnTo>
                  <a:lnTo>
                    <a:pt x="27" y="64"/>
                  </a:lnTo>
                  <a:lnTo>
                    <a:pt x="42" y="54"/>
                  </a:lnTo>
                  <a:lnTo>
                    <a:pt x="58" y="43"/>
                  </a:lnTo>
                  <a:lnTo>
                    <a:pt x="72" y="33"/>
                  </a:lnTo>
                  <a:lnTo>
                    <a:pt x="82" y="28"/>
                  </a:lnTo>
                  <a:lnTo>
                    <a:pt x="85" y="25"/>
                  </a:lnTo>
                  <a:lnTo>
                    <a:pt x="87" y="25"/>
                  </a:lnTo>
                  <a:lnTo>
                    <a:pt x="90" y="23"/>
                  </a:lnTo>
                  <a:lnTo>
                    <a:pt x="93" y="23"/>
                  </a:lnTo>
                  <a:lnTo>
                    <a:pt x="93" y="20"/>
                  </a:lnTo>
                  <a:lnTo>
                    <a:pt x="95" y="20"/>
                  </a:lnTo>
                  <a:lnTo>
                    <a:pt x="103" y="18"/>
                  </a:lnTo>
                  <a:lnTo>
                    <a:pt x="109" y="18"/>
                  </a:lnTo>
                  <a:lnTo>
                    <a:pt x="119" y="15"/>
                  </a:lnTo>
                  <a:lnTo>
                    <a:pt x="127" y="15"/>
                  </a:lnTo>
                  <a:lnTo>
                    <a:pt x="138" y="15"/>
                  </a:lnTo>
                  <a:lnTo>
                    <a:pt x="151" y="20"/>
                  </a:lnTo>
                  <a:lnTo>
                    <a:pt x="161" y="23"/>
                  </a:lnTo>
                  <a:lnTo>
                    <a:pt x="175" y="30"/>
                  </a:lnTo>
                  <a:lnTo>
                    <a:pt x="177" y="33"/>
                  </a:lnTo>
                  <a:lnTo>
                    <a:pt x="180" y="33"/>
                  </a:lnTo>
                  <a:lnTo>
                    <a:pt x="180" y="36"/>
                  </a:lnTo>
                  <a:lnTo>
                    <a:pt x="183" y="38"/>
                  </a:lnTo>
                  <a:lnTo>
                    <a:pt x="185" y="38"/>
                  </a:lnTo>
                  <a:lnTo>
                    <a:pt x="188" y="41"/>
                  </a:lnTo>
                  <a:lnTo>
                    <a:pt x="188" y="43"/>
                  </a:lnTo>
                  <a:lnTo>
                    <a:pt x="193" y="46"/>
                  </a:lnTo>
                  <a:lnTo>
                    <a:pt x="199" y="54"/>
                  </a:lnTo>
                  <a:lnTo>
                    <a:pt x="206" y="59"/>
                  </a:lnTo>
                  <a:lnTo>
                    <a:pt x="214" y="66"/>
                  </a:lnTo>
                  <a:lnTo>
                    <a:pt x="222" y="74"/>
                  </a:lnTo>
                  <a:lnTo>
                    <a:pt x="225" y="77"/>
                  </a:lnTo>
                  <a:lnTo>
                    <a:pt x="228" y="79"/>
                  </a:lnTo>
                  <a:lnTo>
                    <a:pt x="251" y="97"/>
                  </a:lnTo>
                  <a:lnTo>
                    <a:pt x="273" y="110"/>
                  </a:lnTo>
                  <a:lnTo>
                    <a:pt x="294" y="115"/>
                  </a:lnTo>
                  <a:lnTo>
                    <a:pt x="310" y="118"/>
                  </a:lnTo>
                  <a:lnTo>
                    <a:pt x="326" y="118"/>
                  </a:lnTo>
                  <a:lnTo>
                    <a:pt x="336" y="115"/>
                  </a:lnTo>
                  <a:lnTo>
                    <a:pt x="344" y="113"/>
                  </a:lnTo>
                  <a:lnTo>
                    <a:pt x="349" y="110"/>
                  </a:lnTo>
                  <a:lnTo>
                    <a:pt x="349" y="113"/>
                  </a:lnTo>
                  <a:lnTo>
                    <a:pt x="349" y="120"/>
                  </a:lnTo>
                  <a:lnTo>
                    <a:pt x="349" y="133"/>
                  </a:lnTo>
                  <a:lnTo>
                    <a:pt x="349" y="146"/>
                  </a:lnTo>
                  <a:lnTo>
                    <a:pt x="349" y="159"/>
                  </a:lnTo>
                  <a:lnTo>
                    <a:pt x="349" y="172"/>
                  </a:lnTo>
                  <a:lnTo>
                    <a:pt x="349" y="179"/>
                  </a:lnTo>
                  <a:lnTo>
                    <a:pt x="349" y="182"/>
                  </a:lnTo>
                  <a:lnTo>
                    <a:pt x="333" y="182"/>
                  </a:lnTo>
                  <a:lnTo>
                    <a:pt x="294" y="182"/>
                  </a:lnTo>
                  <a:lnTo>
                    <a:pt x="238" y="182"/>
                  </a:lnTo>
                  <a:lnTo>
                    <a:pt x="175" y="182"/>
                  </a:lnTo>
                  <a:lnTo>
                    <a:pt x="109" y="182"/>
                  </a:lnTo>
                  <a:lnTo>
                    <a:pt x="53" y="182"/>
                  </a:lnTo>
                  <a:lnTo>
                    <a:pt x="13" y="182"/>
                  </a:lnTo>
                  <a:lnTo>
                    <a:pt x="0" y="182"/>
                  </a:lnTo>
                  <a:close/>
                  <a:moveTo>
                    <a:pt x="143" y="2"/>
                  </a:moveTo>
                  <a:lnTo>
                    <a:pt x="143" y="2"/>
                  </a:lnTo>
                  <a:lnTo>
                    <a:pt x="143" y="0"/>
                  </a:lnTo>
                  <a:lnTo>
                    <a:pt x="143" y="2"/>
                  </a:lnTo>
                  <a:close/>
                  <a:moveTo>
                    <a:pt x="188" y="30"/>
                  </a:moveTo>
                  <a:lnTo>
                    <a:pt x="188" y="30"/>
                  </a:lnTo>
                  <a:close/>
                  <a:moveTo>
                    <a:pt x="188" y="30"/>
                  </a:moveTo>
                  <a:lnTo>
                    <a:pt x="188" y="30"/>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89" name="Freeform 39"/>
            <p:cNvSpPr>
              <a:spLocks noChangeAspect="1"/>
            </p:cNvSpPr>
            <p:nvPr/>
          </p:nvSpPr>
          <p:spPr bwMode="auto">
            <a:xfrm>
              <a:off x="740" y="917"/>
              <a:ext cx="98" cy="44"/>
            </a:xfrm>
            <a:custGeom>
              <a:avLst/>
              <a:gdLst>
                <a:gd name="T0" fmla="*/ 98 w 98"/>
                <a:gd name="T1" fmla="*/ 31 h 44"/>
                <a:gd name="T2" fmla="*/ 82 w 98"/>
                <a:gd name="T3" fmla="*/ 24 h 44"/>
                <a:gd name="T4" fmla="*/ 66 w 98"/>
                <a:gd name="T5" fmla="*/ 21 h 44"/>
                <a:gd name="T6" fmla="*/ 53 w 98"/>
                <a:gd name="T7" fmla="*/ 21 h 44"/>
                <a:gd name="T8" fmla="*/ 40 w 98"/>
                <a:gd name="T9" fmla="*/ 21 h 44"/>
                <a:gd name="T10" fmla="*/ 32 w 98"/>
                <a:gd name="T11" fmla="*/ 24 h 44"/>
                <a:gd name="T12" fmla="*/ 24 w 98"/>
                <a:gd name="T13" fmla="*/ 26 h 44"/>
                <a:gd name="T14" fmla="*/ 21 w 98"/>
                <a:gd name="T15" fmla="*/ 29 h 44"/>
                <a:gd name="T16" fmla="*/ 19 w 98"/>
                <a:gd name="T17" fmla="*/ 31 h 44"/>
                <a:gd name="T18" fmla="*/ 19 w 98"/>
                <a:gd name="T19" fmla="*/ 31 h 44"/>
                <a:gd name="T20" fmla="*/ 16 w 98"/>
                <a:gd name="T21" fmla="*/ 31 h 44"/>
                <a:gd name="T22" fmla="*/ 13 w 98"/>
                <a:gd name="T23" fmla="*/ 34 h 44"/>
                <a:gd name="T24" fmla="*/ 8 w 98"/>
                <a:gd name="T25" fmla="*/ 36 h 44"/>
                <a:gd name="T26" fmla="*/ 5 w 98"/>
                <a:gd name="T27" fmla="*/ 39 h 44"/>
                <a:gd name="T28" fmla="*/ 3 w 98"/>
                <a:gd name="T29" fmla="*/ 41 h 44"/>
                <a:gd name="T30" fmla="*/ 0 w 98"/>
                <a:gd name="T31" fmla="*/ 44 h 44"/>
                <a:gd name="T32" fmla="*/ 0 w 98"/>
                <a:gd name="T33" fmla="*/ 44 h 44"/>
                <a:gd name="T34" fmla="*/ 0 w 98"/>
                <a:gd name="T35" fmla="*/ 41 h 44"/>
                <a:gd name="T36" fmla="*/ 0 w 98"/>
                <a:gd name="T37" fmla="*/ 39 h 44"/>
                <a:gd name="T38" fmla="*/ 0 w 98"/>
                <a:gd name="T39" fmla="*/ 31 h 44"/>
                <a:gd name="T40" fmla="*/ 0 w 98"/>
                <a:gd name="T41" fmla="*/ 26 h 44"/>
                <a:gd name="T42" fmla="*/ 0 w 98"/>
                <a:gd name="T43" fmla="*/ 18 h 44"/>
                <a:gd name="T44" fmla="*/ 0 w 98"/>
                <a:gd name="T45" fmla="*/ 13 h 44"/>
                <a:gd name="T46" fmla="*/ 0 w 98"/>
                <a:gd name="T47" fmla="*/ 11 h 44"/>
                <a:gd name="T48" fmla="*/ 0 w 98"/>
                <a:gd name="T49" fmla="*/ 8 h 44"/>
                <a:gd name="T50" fmla="*/ 3 w 98"/>
                <a:gd name="T51" fmla="*/ 6 h 44"/>
                <a:gd name="T52" fmla="*/ 11 w 98"/>
                <a:gd name="T53" fmla="*/ 6 h 44"/>
                <a:gd name="T54" fmla="*/ 21 w 98"/>
                <a:gd name="T55" fmla="*/ 3 h 44"/>
                <a:gd name="T56" fmla="*/ 32 w 98"/>
                <a:gd name="T57" fmla="*/ 0 h 44"/>
                <a:gd name="T58" fmla="*/ 42 w 98"/>
                <a:gd name="T59" fmla="*/ 3 h 44"/>
                <a:gd name="T60" fmla="*/ 58 w 98"/>
                <a:gd name="T61" fmla="*/ 6 h 44"/>
                <a:gd name="T62" fmla="*/ 72 w 98"/>
                <a:gd name="T63" fmla="*/ 11 h 44"/>
                <a:gd name="T64" fmla="*/ 87 w 98"/>
                <a:gd name="T65" fmla="*/ 21 h 44"/>
                <a:gd name="T66" fmla="*/ 87 w 98"/>
                <a:gd name="T67" fmla="*/ 21 h 44"/>
                <a:gd name="T68" fmla="*/ 90 w 98"/>
                <a:gd name="T69" fmla="*/ 21 h 44"/>
                <a:gd name="T70" fmla="*/ 90 w 98"/>
                <a:gd name="T71" fmla="*/ 24 h 44"/>
                <a:gd name="T72" fmla="*/ 90 w 98"/>
                <a:gd name="T73" fmla="*/ 24 h 44"/>
                <a:gd name="T74" fmla="*/ 90 w 98"/>
                <a:gd name="T75" fmla="*/ 24 h 44"/>
                <a:gd name="T76" fmla="*/ 93 w 98"/>
                <a:gd name="T77" fmla="*/ 24 h 44"/>
                <a:gd name="T78" fmla="*/ 93 w 98"/>
                <a:gd name="T79" fmla="*/ 26 h 44"/>
                <a:gd name="T80" fmla="*/ 93 w 98"/>
                <a:gd name="T81" fmla="*/ 26 h 44"/>
                <a:gd name="T82" fmla="*/ 93 w 98"/>
                <a:gd name="T83" fmla="*/ 26 h 44"/>
                <a:gd name="T84" fmla="*/ 95 w 98"/>
                <a:gd name="T85" fmla="*/ 26 h 44"/>
                <a:gd name="T86" fmla="*/ 95 w 98"/>
                <a:gd name="T87" fmla="*/ 26 h 44"/>
                <a:gd name="T88" fmla="*/ 95 w 98"/>
                <a:gd name="T89" fmla="*/ 29 h 44"/>
                <a:gd name="T90" fmla="*/ 98 w 98"/>
                <a:gd name="T91" fmla="*/ 29 h 44"/>
                <a:gd name="T92" fmla="*/ 98 w 98"/>
                <a:gd name="T93" fmla="*/ 31 h 44"/>
                <a:gd name="T94" fmla="*/ 98 w 98"/>
                <a:gd name="T95" fmla="*/ 31 h 44"/>
                <a:gd name="T96" fmla="*/ 98 w 98"/>
                <a:gd name="T97" fmla="*/ 31 h 4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8"/>
                <a:gd name="T148" fmla="*/ 0 h 44"/>
                <a:gd name="T149" fmla="*/ 98 w 98"/>
                <a:gd name="T150" fmla="*/ 44 h 4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8" h="44">
                  <a:moveTo>
                    <a:pt x="98" y="31"/>
                  </a:moveTo>
                  <a:lnTo>
                    <a:pt x="82" y="24"/>
                  </a:lnTo>
                  <a:lnTo>
                    <a:pt x="66" y="21"/>
                  </a:lnTo>
                  <a:lnTo>
                    <a:pt x="53" y="21"/>
                  </a:lnTo>
                  <a:lnTo>
                    <a:pt x="40" y="21"/>
                  </a:lnTo>
                  <a:lnTo>
                    <a:pt x="32" y="24"/>
                  </a:lnTo>
                  <a:lnTo>
                    <a:pt x="24" y="26"/>
                  </a:lnTo>
                  <a:lnTo>
                    <a:pt x="21" y="29"/>
                  </a:lnTo>
                  <a:lnTo>
                    <a:pt x="19" y="31"/>
                  </a:lnTo>
                  <a:lnTo>
                    <a:pt x="16" y="31"/>
                  </a:lnTo>
                  <a:lnTo>
                    <a:pt x="13" y="34"/>
                  </a:lnTo>
                  <a:lnTo>
                    <a:pt x="8" y="36"/>
                  </a:lnTo>
                  <a:lnTo>
                    <a:pt x="5" y="39"/>
                  </a:lnTo>
                  <a:lnTo>
                    <a:pt x="3" y="41"/>
                  </a:lnTo>
                  <a:lnTo>
                    <a:pt x="0" y="44"/>
                  </a:lnTo>
                  <a:lnTo>
                    <a:pt x="0" y="41"/>
                  </a:lnTo>
                  <a:lnTo>
                    <a:pt x="0" y="39"/>
                  </a:lnTo>
                  <a:lnTo>
                    <a:pt x="0" y="31"/>
                  </a:lnTo>
                  <a:lnTo>
                    <a:pt x="0" y="26"/>
                  </a:lnTo>
                  <a:lnTo>
                    <a:pt x="0" y="18"/>
                  </a:lnTo>
                  <a:lnTo>
                    <a:pt x="0" y="13"/>
                  </a:lnTo>
                  <a:lnTo>
                    <a:pt x="0" y="11"/>
                  </a:lnTo>
                  <a:lnTo>
                    <a:pt x="0" y="8"/>
                  </a:lnTo>
                  <a:lnTo>
                    <a:pt x="3" y="6"/>
                  </a:lnTo>
                  <a:lnTo>
                    <a:pt x="11" y="6"/>
                  </a:lnTo>
                  <a:lnTo>
                    <a:pt x="21" y="3"/>
                  </a:lnTo>
                  <a:lnTo>
                    <a:pt x="32" y="0"/>
                  </a:lnTo>
                  <a:lnTo>
                    <a:pt x="42" y="3"/>
                  </a:lnTo>
                  <a:lnTo>
                    <a:pt x="58" y="6"/>
                  </a:lnTo>
                  <a:lnTo>
                    <a:pt x="72" y="11"/>
                  </a:lnTo>
                  <a:lnTo>
                    <a:pt x="87" y="21"/>
                  </a:lnTo>
                  <a:lnTo>
                    <a:pt x="90" y="21"/>
                  </a:lnTo>
                  <a:lnTo>
                    <a:pt x="90" y="24"/>
                  </a:lnTo>
                  <a:lnTo>
                    <a:pt x="93" y="24"/>
                  </a:lnTo>
                  <a:lnTo>
                    <a:pt x="93" y="26"/>
                  </a:lnTo>
                  <a:lnTo>
                    <a:pt x="95" y="26"/>
                  </a:lnTo>
                  <a:lnTo>
                    <a:pt x="95" y="29"/>
                  </a:lnTo>
                  <a:lnTo>
                    <a:pt x="98" y="29"/>
                  </a:lnTo>
                  <a:lnTo>
                    <a:pt x="98" y="31"/>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90" name="Freeform 40"/>
            <p:cNvSpPr>
              <a:spLocks noChangeAspect="1"/>
            </p:cNvSpPr>
            <p:nvPr/>
          </p:nvSpPr>
          <p:spPr bwMode="auto">
            <a:xfrm>
              <a:off x="740" y="961"/>
              <a:ext cx="143" cy="72"/>
            </a:xfrm>
            <a:custGeom>
              <a:avLst/>
              <a:gdLst>
                <a:gd name="T0" fmla="*/ 0 w 143"/>
                <a:gd name="T1" fmla="*/ 72 h 72"/>
                <a:gd name="T2" fmla="*/ 0 w 143"/>
                <a:gd name="T3" fmla="*/ 69 h 72"/>
                <a:gd name="T4" fmla="*/ 0 w 143"/>
                <a:gd name="T5" fmla="*/ 67 h 72"/>
                <a:gd name="T6" fmla="*/ 0 w 143"/>
                <a:gd name="T7" fmla="*/ 59 h 72"/>
                <a:gd name="T8" fmla="*/ 0 w 143"/>
                <a:gd name="T9" fmla="*/ 54 h 72"/>
                <a:gd name="T10" fmla="*/ 0 w 143"/>
                <a:gd name="T11" fmla="*/ 46 h 72"/>
                <a:gd name="T12" fmla="*/ 0 w 143"/>
                <a:gd name="T13" fmla="*/ 41 h 72"/>
                <a:gd name="T14" fmla="*/ 0 w 143"/>
                <a:gd name="T15" fmla="*/ 36 h 72"/>
                <a:gd name="T16" fmla="*/ 0 w 143"/>
                <a:gd name="T17" fmla="*/ 36 h 72"/>
                <a:gd name="T18" fmla="*/ 0 w 143"/>
                <a:gd name="T19" fmla="*/ 33 h 72"/>
                <a:gd name="T20" fmla="*/ 5 w 143"/>
                <a:gd name="T21" fmla="*/ 31 h 72"/>
                <a:gd name="T22" fmla="*/ 11 w 143"/>
                <a:gd name="T23" fmla="*/ 28 h 72"/>
                <a:gd name="T24" fmla="*/ 16 w 143"/>
                <a:gd name="T25" fmla="*/ 23 h 72"/>
                <a:gd name="T26" fmla="*/ 24 w 143"/>
                <a:gd name="T27" fmla="*/ 21 h 72"/>
                <a:gd name="T28" fmla="*/ 29 w 143"/>
                <a:gd name="T29" fmla="*/ 15 h 72"/>
                <a:gd name="T30" fmla="*/ 32 w 143"/>
                <a:gd name="T31" fmla="*/ 13 h 72"/>
                <a:gd name="T32" fmla="*/ 37 w 143"/>
                <a:gd name="T33" fmla="*/ 10 h 72"/>
                <a:gd name="T34" fmla="*/ 40 w 143"/>
                <a:gd name="T35" fmla="*/ 10 h 72"/>
                <a:gd name="T36" fmla="*/ 40 w 143"/>
                <a:gd name="T37" fmla="*/ 8 h 72"/>
                <a:gd name="T38" fmla="*/ 42 w 143"/>
                <a:gd name="T39" fmla="*/ 8 h 72"/>
                <a:gd name="T40" fmla="*/ 42 w 143"/>
                <a:gd name="T41" fmla="*/ 8 h 72"/>
                <a:gd name="T42" fmla="*/ 45 w 143"/>
                <a:gd name="T43" fmla="*/ 8 h 72"/>
                <a:gd name="T44" fmla="*/ 48 w 143"/>
                <a:gd name="T45" fmla="*/ 5 h 72"/>
                <a:gd name="T46" fmla="*/ 48 w 143"/>
                <a:gd name="T47" fmla="*/ 5 h 72"/>
                <a:gd name="T48" fmla="*/ 50 w 143"/>
                <a:gd name="T49" fmla="*/ 5 h 72"/>
                <a:gd name="T50" fmla="*/ 56 w 143"/>
                <a:gd name="T51" fmla="*/ 3 h 72"/>
                <a:gd name="T52" fmla="*/ 64 w 143"/>
                <a:gd name="T53" fmla="*/ 0 h 72"/>
                <a:gd name="T54" fmla="*/ 74 w 143"/>
                <a:gd name="T55" fmla="*/ 0 h 72"/>
                <a:gd name="T56" fmla="*/ 85 w 143"/>
                <a:gd name="T57" fmla="*/ 0 h 72"/>
                <a:gd name="T58" fmla="*/ 95 w 143"/>
                <a:gd name="T59" fmla="*/ 3 h 72"/>
                <a:gd name="T60" fmla="*/ 109 w 143"/>
                <a:gd name="T61" fmla="*/ 5 h 72"/>
                <a:gd name="T62" fmla="*/ 122 w 143"/>
                <a:gd name="T63" fmla="*/ 13 h 72"/>
                <a:gd name="T64" fmla="*/ 135 w 143"/>
                <a:gd name="T65" fmla="*/ 21 h 72"/>
                <a:gd name="T66" fmla="*/ 138 w 143"/>
                <a:gd name="T67" fmla="*/ 23 h 72"/>
                <a:gd name="T68" fmla="*/ 138 w 143"/>
                <a:gd name="T69" fmla="*/ 23 h 72"/>
                <a:gd name="T70" fmla="*/ 138 w 143"/>
                <a:gd name="T71" fmla="*/ 23 h 72"/>
                <a:gd name="T72" fmla="*/ 138 w 143"/>
                <a:gd name="T73" fmla="*/ 23 h 72"/>
                <a:gd name="T74" fmla="*/ 140 w 143"/>
                <a:gd name="T75" fmla="*/ 26 h 72"/>
                <a:gd name="T76" fmla="*/ 140 w 143"/>
                <a:gd name="T77" fmla="*/ 26 h 72"/>
                <a:gd name="T78" fmla="*/ 140 w 143"/>
                <a:gd name="T79" fmla="*/ 26 h 72"/>
                <a:gd name="T80" fmla="*/ 143 w 143"/>
                <a:gd name="T81" fmla="*/ 28 h 72"/>
                <a:gd name="T82" fmla="*/ 127 w 143"/>
                <a:gd name="T83" fmla="*/ 23 h 72"/>
                <a:gd name="T84" fmla="*/ 111 w 143"/>
                <a:gd name="T85" fmla="*/ 18 h 72"/>
                <a:gd name="T86" fmla="*/ 98 w 143"/>
                <a:gd name="T87" fmla="*/ 18 h 72"/>
                <a:gd name="T88" fmla="*/ 87 w 143"/>
                <a:gd name="T89" fmla="*/ 21 h 72"/>
                <a:gd name="T90" fmla="*/ 77 w 143"/>
                <a:gd name="T91" fmla="*/ 23 h 72"/>
                <a:gd name="T92" fmla="*/ 72 w 143"/>
                <a:gd name="T93" fmla="*/ 26 h 72"/>
                <a:gd name="T94" fmla="*/ 66 w 143"/>
                <a:gd name="T95" fmla="*/ 28 h 72"/>
                <a:gd name="T96" fmla="*/ 66 w 143"/>
                <a:gd name="T97" fmla="*/ 28 h 72"/>
                <a:gd name="T98" fmla="*/ 64 w 143"/>
                <a:gd name="T99" fmla="*/ 31 h 72"/>
                <a:gd name="T100" fmla="*/ 56 w 143"/>
                <a:gd name="T101" fmla="*/ 36 h 72"/>
                <a:gd name="T102" fmla="*/ 45 w 143"/>
                <a:gd name="T103" fmla="*/ 41 h 72"/>
                <a:gd name="T104" fmla="*/ 32 w 143"/>
                <a:gd name="T105" fmla="*/ 49 h 72"/>
                <a:gd name="T106" fmla="*/ 21 w 143"/>
                <a:gd name="T107" fmla="*/ 59 h 72"/>
                <a:gd name="T108" fmla="*/ 11 w 143"/>
                <a:gd name="T109" fmla="*/ 64 h 72"/>
                <a:gd name="T110" fmla="*/ 3 w 143"/>
                <a:gd name="T111" fmla="*/ 69 h 72"/>
                <a:gd name="T112" fmla="*/ 0 w 143"/>
                <a:gd name="T113" fmla="*/ 72 h 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3"/>
                <a:gd name="T172" fmla="*/ 0 h 72"/>
                <a:gd name="T173" fmla="*/ 143 w 143"/>
                <a:gd name="T174" fmla="*/ 72 h 7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3" h="72">
                  <a:moveTo>
                    <a:pt x="0" y="72"/>
                  </a:moveTo>
                  <a:lnTo>
                    <a:pt x="0" y="69"/>
                  </a:lnTo>
                  <a:lnTo>
                    <a:pt x="0" y="67"/>
                  </a:lnTo>
                  <a:lnTo>
                    <a:pt x="0" y="59"/>
                  </a:lnTo>
                  <a:lnTo>
                    <a:pt x="0" y="54"/>
                  </a:lnTo>
                  <a:lnTo>
                    <a:pt x="0" y="46"/>
                  </a:lnTo>
                  <a:lnTo>
                    <a:pt x="0" y="41"/>
                  </a:lnTo>
                  <a:lnTo>
                    <a:pt x="0" y="36"/>
                  </a:lnTo>
                  <a:lnTo>
                    <a:pt x="0" y="33"/>
                  </a:lnTo>
                  <a:lnTo>
                    <a:pt x="5" y="31"/>
                  </a:lnTo>
                  <a:lnTo>
                    <a:pt x="11" y="28"/>
                  </a:lnTo>
                  <a:lnTo>
                    <a:pt x="16" y="23"/>
                  </a:lnTo>
                  <a:lnTo>
                    <a:pt x="24" y="21"/>
                  </a:lnTo>
                  <a:lnTo>
                    <a:pt x="29" y="15"/>
                  </a:lnTo>
                  <a:lnTo>
                    <a:pt x="32" y="13"/>
                  </a:lnTo>
                  <a:lnTo>
                    <a:pt x="37" y="10"/>
                  </a:lnTo>
                  <a:lnTo>
                    <a:pt x="40" y="10"/>
                  </a:lnTo>
                  <a:lnTo>
                    <a:pt x="40" y="8"/>
                  </a:lnTo>
                  <a:lnTo>
                    <a:pt x="42" y="8"/>
                  </a:lnTo>
                  <a:lnTo>
                    <a:pt x="45" y="8"/>
                  </a:lnTo>
                  <a:lnTo>
                    <a:pt x="48" y="5"/>
                  </a:lnTo>
                  <a:lnTo>
                    <a:pt x="50" y="5"/>
                  </a:lnTo>
                  <a:lnTo>
                    <a:pt x="56" y="3"/>
                  </a:lnTo>
                  <a:lnTo>
                    <a:pt x="64" y="0"/>
                  </a:lnTo>
                  <a:lnTo>
                    <a:pt x="74" y="0"/>
                  </a:lnTo>
                  <a:lnTo>
                    <a:pt x="85" y="0"/>
                  </a:lnTo>
                  <a:lnTo>
                    <a:pt x="95" y="3"/>
                  </a:lnTo>
                  <a:lnTo>
                    <a:pt x="109" y="5"/>
                  </a:lnTo>
                  <a:lnTo>
                    <a:pt x="122" y="13"/>
                  </a:lnTo>
                  <a:lnTo>
                    <a:pt x="135" y="21"/>
                  </a:lnTo>
                  <a:lnTo>
                    <a:pt x="138" y="23"/>
                  </a:lnTo>
                  <a:lnTo>
                    <a:pt x="140" y="26"/>
                  </a:lnTo>
                  <a:lnTo>
                    <a:pt x="143" y="28"/>
                  </a:lnTo>
                  <a:lnTo>
                    <a:pt x="127" y="23"/>
                  </a:lnTo>
                  <a:lnTo>
                    <a:pt x="111" y="18"/>
                  </a:lnTo>
                  <a:lnTo>
                    <a:pt x="98" y="18"/>
                  </a:lnTo>
                  <a:lnTo>
                    <a:pt x="87" y="21"/>
                  </a:lnTo>
                  <a:lnTo>
                    <a:pt x="77" y="23"/>
                  </a:lnTo>
                  <a:lnTo>
                    <a:pt x="72" y="26"/>
                  </a:lnTo>
                  <a:lnTo>
                    <a:pt x="66" y="28"/>
                  </a:lnTo>
                  <a:lnTo>
                    <a:pt x="64" y="31"/>
                  </a:lnTo>
                  <a:lnTo>
                    <a:pt x="56" y="36"/>
                  </a:lnTo>
                  <a:lnTo>
                    <a:pt x="45" y="41"/>
                  </a:lnTo>
                  <a:lnTo>
                    <a:pt x="32" y="49"/>
                  </a:lnTo>
                  <a:lnTo>
                    <a:pt x="21" y="59"/>
                  </a:lnTo>
                  <a:lnTo>
                    <a:pt x="11" y="64"/>
                  </a:lnTo>
                  <a:lnTo>
                    <a:pt x="3" y="69"/>
                  </a:lnTo>
                  <a:lnTo>
                    <a:pt x="0" y="72"/>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91" name="Freeform 41"/>
            <p:cNvSpPr>
              <a:spLocks noChangeAspect="1"/>
            </p:cNvSpPr>
            <p:nvPr/>
          </p:nvSpPr>
          <p:spPr bwMode="auto">
            <a:xfrm>
              <a:off x="965" y="1025"/>
              <a:ext cx="124" cy="57"/>
            </a:xfrm>
            <a:custGeom>
              <a:avLst/>
              <a:gdLst>
                <a:gd name="T0" fmla="*/ 0 w 124"/>
                <a:gd name="T1" fmla="*/ 28 h 57"/>
                <a:gd name="T2" fmla="*/ 3 w 124"/>
                <a:gd name="T3" fmla="*/ 28 h 57"/>
                <a:gd name="T4" fmla="*/ 3 w 124"/>
                <a:gd name="T5" fmla="*/ 28 h 57"/>
                <a:gd name="T6" fmla="*/ 3 w 124"/>
                <a:gd name="T7" fmla="*/ 28 h 57"/>
                <a:gd name="T8" fmla="*/ 5 w 124"/>
                <a:gd name="T9" fmla="*/ 31 h 57"/>
                <a:gd name="T10" fmla="*/ 5 w 124"/>
                <a:gd name="T11" fmla="*/ 31 h 57"/>
                <a:gd name="T12" fmla="*/ 5 w 124"/>
                <a:gd name="T13" fmla="*/ 31 h 57"/>
                <a:gd name="T14" fmla="*/ 8 w 124"/>
                <a:gd name="T15" fmla="*/ 34 h 57"/>
                <a:gd name="T16" fmla="*/ 8 w 124"/>
                <a:gd name="T17" fmla="*/ 34 h 57"/>
                <a:gd name="T18" fmla="*/ 8 w 124"/>
                <a:gd name="T19" fmla="*/ 34 h 57"/>
                <a:gd name="T20" fmla="*/ 8 w 124"/>
                <a:gd name="T21" fmla="*/ 34 h 57"/>
                <a:gd name="T22" fmla="*/ 11 w 124"/>
                <a:gd name="T23" fmla="*/ 36 h 57"/>
                <a:gd name="T24" fmla="*/ 11 w 124"/>
                <a:gd name="T25" fmla="*/ 36 h 57"/>
                <a:gd name="T26" fmla="*/ 11 w 124"/>
                <a:gd name="T27" fmla="*/ 36 h 57"/>
                <a:gd name="T28" fmla="*/ 13 w 124"/>
                <a:gd name="T29" fmla="*/ 39 h 57"/>
                <a:gd name="T30" fmla="*/ 13 w 124"/>
                <a:gd name="T31" fmla="*/ 39 h 57"/>
                <a:gd name="T32" fmla="*/ 13 w 124"/>
                <a:gd name="T33" fmla="*/ 39 h 57"/>
                <a:gd name="T34" fmla="*/ 26 w 124"/>
                <a:gd name="T35" fmla="*/ 46 h 57"/>
                <a:gd name="T36" fmla="*/ 40 w 124"/>
                <a:gd name="T37" fmla="*/ 51 h 57"/>
                <a:gd name="T38" fmla="*/ 53 w 124"/>
                <a:gd name="T39" fmla="*/ 57 h 57"/>
                <a:gd name="T40" fmla="*/ 66 w 124"/>
                <a:gd name="T41" fmla="*/ 57 h 57"/>
                <a:gd name="T42" fmla="*/ 79 w 124"/>
                <a:gd name="T43" fmla="*/ 57 h 57"/>
                <a:gd name="T44" fmla="*/ 90 w 124"/>
                <a:gd name="T45" fmla="*/ 54 h 57"/>
                <a:gd name="T46" fmla="*/ 103 w 124"/>
                <a:gd name="T47" fmla="*/ 49 h 57"/>
                <a:gd name="T48" fmla="*/ 114 w 124"/>
                <a:gd name="T49" fmla="*/ 44 h 57"/>
                <a:gd name="T50" fmla="*/ 114 w 124"/>
                <a:gd name="T51" fmla="*/ 41 h 57"/>
                <a:gd name="T52" fmla="*/ 116 w 124"/>
                <a:gd name="T53" fmla="*/ 41 h 57"/>
                <a:gd name="T54" fmla="*/ 116 w 124"/>
                <a:gd name="T55" fmla="*/ 39 h 57"/>
                <a:gd name="T56" fmla="*/ 119 w 124"/>
                <a:gd name="T57" fmla="*/ 39 h 57"/>
                <a:gd name="T58" fmla="*/ 119 w 124"/>
                <a:gd name="T59" fmla="*/ 39 h 57"/>
                <a:gd name="T60" fmla="*/ 122 w 124"/>
                <a:gd name="T61" fmla="*/ 39 h 57"/>
                <a:gd name="T62" fmla="*/ 122 w 124"/>
                <a:gd name="T63" fmla="*/ 36 h 57"/>
                <a:gd name="T64" fmla="*/ 124 w 124"/>
                <a:gd name="T65" fmla="*/ 36 h 57"/>
                <a:gd name="T66" fmla="*/ 124 w 124"/>
                <a:gd name="T67" fmla="*/ 34 h 57"/>
                <a:gd name="T68" fmla="*/ 124 w 124"/>
                <a:gd name="T69" fmla="*/ 31 h 57"/>
                <a:gd name="T70" fmla="*/ 124 w 124"/>
                <a:gd name="T71" fmla="*/ 23 h 57"/>
                <a:gd name="T72" fmla="*/ 124 w 124"/>
                <a:gd name="T73" fmla="*/ 18 h 57"/>
                <a:gd name="T74" fmla="*/ 124 w 124"/>
                <a:gd name="T75" fmla="*/ 10 h 57"/>
                <a:gd name="T76" fmla="*/ 124 w 124"/>
                <a:gd name="T77" fmla="*/ 5 h 57"/>
                <a:gd name="T78" fmla="*/ 124 w 124"/>
                <a:gd name="T79" fmla="*/ 3 h 57"/>
                <a:gd name="T80" fmla="*/ 124 w 124"/>
                <a:gd name="T81" fmla="*/ 0 h 57"/>
                <a:gd name="T82" fmla="*/ 119 w 124"/>
                <a:gd name="T83" fmla="*/ 3 h 57"/>
                <a:gd name="T84" fmla="*/ 114 w 124"/>
                <a:gd name="T85" fmla="*/ 8 h 57"/>
                <a:gd name="T86" fmla="*/ 108 w 124"/>
                <a:gd name="T87" fmla="*/ 10 h 57"/>
                <a:gd name="T88" fmla="*/ 103 w 124"/>
                <a:gd name="T89" fmla="*/ 13 h 57"/>
                <a:gd name="T90" fmla="*/ 101 w 124"/>
                <a:gd name="T91" fmla="*/ 16 h 57"/>
                <a:gd name="T92" fmla="*/ 95 w 124"/>
                <a:gd name="T93" fmla="*/ 18 h 57"/>
                <a:gd name="T94" fmla="*/ 93 w 124"/>
                <a:gd name="T95" fmla="*/ 21 h 57"/>
                <a:gd name="T96" fmla="*/ 90 w 124"/>
                <a:gd name="T97" fmla="*/ 21 h 57"/>
                <a:gd name="T98" fmla="*/ 85 w 124"/>
                <a:gd name="T99" fmla="*/ 26 h 57"/>
                <a:gd name="T100" fmla="*/ 77 w 124"/>
                <a:gd name="T101" fmla="*/ 28 h 57"/>
                <a:gd name="T102" fmla="*/ 69 w 124"/>
                <a:gd name="T103" fmla="*/ 34 h 57"/>
                <a:gd name="T104" fmla="*/ 58 w 124"/>
                <a:gd name="T105" fmla="*/ 36 h 57"/>
                <a:gd name="T106" fmla="*/ 48 w 124"/>
                <a:gd name="T107" fmla="*/ 39 h 57"/>
                <a:gd name="T108" fmla="*/ 34 w 124"/>
                <a:gd name="T109" fmla="*/ 36 h 57"/>
                <a:gd name="T110" fmla="*/ 19 w 124"/>
                <a:gd name="T111" fmla="*/ 34 h 57"/>
                <a:gd name="T112" fmla="*/ 0 w 124"/>
                <a:gd name="T113" fmla="*/ 28 h 5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4"/>
                <a:gd name="T172" fmla="*/ 0 h 57"/>
                <a:gd name="T173" fmla="*/ 124 w 124"/>
                <a:gd name="T174" fmla="*/ 57 h 5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4" h="57">
                  <a:moveTo>
                    <a:pt x="0" y="28"/>
                  </a:moveTo>
                  <a:lnTo>
                    <a:pt x="3" y="28"/>
                  </a:lnTo>
                  <a:lnTo>
                    <a:pt x="5" y="31"/>
                  </a:lnTo>
                  <a:lnTo>
                    <a:pt x="8" y="34"/>
                  </a:lnTo>
                  <a:lnTo>
                    <a:pt x="11" y="36"/>
                  </a:lnTo>
                  <a:lnTo>
                    <a:pt x="13" y="39"/>
                  </a:lnTo>
                  <a:lnTo>
                    <a:pt x="26" y="46"/>
                  </a:lnTo>
                  <a:lnTo>
                    <a:pt x="40" y="51"/>
                  </a:lnTo>
                  <a:lnTo>
                    <a:pt x="53" y="57"/>
                  </a:lnTo>
                  <a:lnTo>
                    <a:pt x="66" y="57"/>
                  </a:lnTo>
                  <a:lnTo>
                    <a:pt x="79" y="57"/>
                  </a:lnTo>
                  <a:lnTo>
                    <a:pt x="90" y="54"/>
                  </a:lnTo>
                  <a:lnTo>
                    <a:pt x="103" y="49"/>
                  </a:lnTo>
                  <a:lnTo>
                    <a:pt x="114" y="44"/>
                  </a:lnTo>
                  <a:lnTo>
                    <a:pt x="114" y="41"/>
                  </a:lnTo>
                  <a:lnTo>
                    <a:pt x="116" y="41"/>
                  </a:lnTo>
                  <a:lnTo>
                    <a:pt x="116" y="39"/>
                  </a:lnTo>
                  <a:lnTo>
                    <a:pt x="119" y="39"/>
                  </a:lnTo>
                  <a:lnTo>
                    <a:pt x="122" y="39"/>
                  </a:lnTo>
                  <a:lnTo>
                    <a:pt x="122" y="36"/>
                  </a:lnTo>
                  <a:lnTo>
                    <a:pt x="124" y="36"/>
                  </a:lnTo>
                  <a:lnTo>
                    <a:pt x="124" y="34"/>
                  </a:lnTo>
                  <a:lnTo>
                    <a:pt x="124" y="31"/>
                  </a:lnTo>
                  <a:lnTo>
                    <a:pt x="124" y="23"/>
                  </a:lnTo>
                  <a:lnTo>
                    <a:pt x="124" y="18"/>
                  </a:lnTo>
                  <a:lnTo>
                    <a:pt x="124" y="10"/>
                  </a:lnTo>
                  <a:lnTo>
                    <a:pt x="124" y="5"/>
                  </a:lnTo>
                  <a:lnTo>
                    <a:pt x="124" y="3"/>
                  </a:lnTo>
                  <a:lnTo>
                    <a:pt x="124" y="0"/>
                  </a:lnTo>
                  <a:lnTo>
                    <a:pt x="119" y="3"/>
                  </a:lnTo>
                  <a:lnTo>
                    <a:pt x="114" y="8"/>
                  </a:lnTo>
                  <a:lnTo>
                    <a:pt x="108" y="10"/>
                  </a:lnTo>
                  <a:lnTo>
                    <a:pt x="103" y="13"/>
                  </a:lnTo>
                  <a:lnTo>
                    <a:pt x="101" y="16"/>
                  </a:lnTo>
                  <a:lnTo>
                    <a:pt x="95" y="18"/>
                  </a:lnTo>
                  <a:lnTo>
                    <a:pt x="93" y="21"/>
                  </a:lnTo>
                  <a:lnTo>
                    <a:pt x="90" y="21"/>
                  </a:lnTo>
                  <a:lnTo>
                    <a:pt x="85" y="26"/>
                  </a:lnTo>
                  <a:lnTo>
                    <a:pt x="77" y="28"/>
                  </a:lnTo>
                  <a:lnTo>
                    <a:pt x="69" y="34"/>
                  </a:lnTo>
                  <a:lnTo>
                    <a:pt x="58" y="36"/>
                  </a:lnTo>
                  <a:lnTo>
                    <a:pt x="48" y="39"/>
                  </a:lnTo>
                  <a:lnTo>
                    <a:pt x="34" y="36"/>
                  </a:lnTo>
                  <a:lnTo>
                    <a:pt x="19" y="34"/>
                  </a:lnTo>
                  <a:lnTo>
                    <a:pt x="0" y="28"/>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92" name="Freeform 42"/>
            <p:cNvSpPr>
              <a:spLocks noChangeAspect="1"/>
            </p:cNvSpPr>
            <p:nvPr/>
          </p:nvSpPr>
          <p:spPr bwMode="auto">
            <a:xfrm>
              <a:off x="923" y="953"/>
              <a:ext cx="166" cy="88"/>
            </a:xfrm>
            <a:custGeom>
              <a:avLst/>
              <a:gdLst>
                <a:gd name="T0" fmla="*/ 5 w 166"/>
                <a:gd name="T1" fmla="*/ 64 h 88"/>
                <a:gd name="T2" fmla="*/ 5 w 166"/>
                <a:gd name="T3" fmla="*/ 64 h 88"/>
                <a:gd name="T4" fmla="*/ 5 w 166"/>
                <a:gd name="T5" fmla="*/ 64 h 88"/>
                <a:gd name="T6" fmla="*/ 5 w 166"/>
                <a:gd name="T7" fmla="*/ 64 h 88"/>
                <a:gd name="T8" fmla="*/ 5 w 166"/>
                <a:gd name="T9" fmla="*/ 64 h 88"/>
                <a:gd name="T10" fmla="*/ 5 w 166"/>
                <a:gd name="T11" fmla="*/ 64 h 88"/>
                <a:gd name="T12" fmla="*/ 5 w 166"/>
                <a:gd name="T13" fmla="*/ 64 h 88"/>
                <a:gd name="T14" fmla="*/ 5 w 166"/>
                <a:gd name="T15" fmla="*/ 64 h 88"/>
                <a:gd name="T16" fmla="*/ 5 w 166"/>
                <a:gd name="T17" fmla="*/ 62 h 88"/>
                <a:gd name="T18" fmla="*/ 5 w 166"/>
                <a:gd name="T19" fmla="*/ 62 h 88"/>
                <a:gd name="T20" fmla="*/ 2 w 166"/>
                <a:gd name="T21" fmla="*/ 62 h 88"/>
                <a:gd name="T22" fmla="*/ 2 w 166"/>
                <a:gd name="T23" fmla="*/ 62 h 88"/>
                <a:gd name="T24" fmla="*/ 2 w 166"/>
                <a:gd name="T25" fmla="*/ 59 h 88"/>
                <a:gd name="T26" fmla="*/ 0 w 166"/>
                <a:gd name="T27" fmla="*/ 59 h 88"/>
                <a:gd name="T28" fmla="*/ 0 w 166"/>
                <a:gd name="T29" fmla="*/ 59 h 88"/>
                <a:gd name="T30" fmla="*/ 0 w 166"/>
                <a:gd name="T31" fmla="*/ 59 h 88"/>
                <a:gd name="T32" fmla="*/ 0 w 166"/>
                <a:gd name="T33" fmla="*/ 57 h 88"/>
                <a:gd name="T34" fmla="*/ 16 w 166"/>
                <a:gd name="T35" fmla="*/ 64 h 88"/>
                <a:gd name="T36" fmla="*/ 31 w 166"/>
                <a:gd name="T37" fmla="*/ 67 h 88"/>
                <a:gd name="T38" fmla="*/ 45 w 166"/>
                <a:gd name="T39" fmla="*/ 67 h 88"/>
                <a:gd name="T40" fmla="*/ 55 w 166"/>
                <a:gd name="T41" fmla="*/ 67 h 88"/>
                <a:gd name="T42" fmla="*/ 66 w 166"/>
                <a:gd name="T43" fmla="*/ 62 h 88"/>
                <a:gd name="T44" fmla="*/ 74 w 166"/>
                <a:gd name="T45" fmla="*/ 59 h 88"/>
                <a:gd name="T46" fmla="*/ 82 w 166"/>
                <a:gd name="T47" fmla="*/ 54 h 88"/>
                <a:gd name="T48" fmla="*/ 87 w 166"/>
                <a:gd name="T49" fmla="*/ 52 h 88"/>
                <a:gd name="T50" fmla="*/ 92 w 166"/>
                <a:gd name="T51" fmla="*/ 49 h 88"/>
                <a:gd name="T52" fmla="*/ 98 w 166"/>
                <a:gd name="T53" fmla="*/ 44 h 88"/>
                <a:gd name="T54" fmla="*/ 108 w 166"/>
                <a:gd name="T55" fmla="*/ 39 h 88"/>
                <a:gd name="T56" fmla="*/ 119 w 166"/>
                <a:gd name="T57" fmla="*/ 31 h 88"/>
                <a:gd name="T58" fmla="*/ 129 w 166"/>
                <a:gd name="T59" fmla="*/ 23 h 88"/>
                <a:gd name="T60" fmla="*/ 143 w 166"/>
                <a:gd name="T61" fmla="*/ 16 h 88"/>
                <a:gd name="T62" fmla="*/ 153 w 166"/>
                <a:gd name="T63" fmla="*/ 8 h 88"/>
                <a:gd name="T64" fmla="*/ 166 w 166"/>
                <a:gd name="T65" fmla="*/ 0 h 88"/>
                <a:gd name="T66" fmla="*/ 166 w 166"/>
                <a:gd name="T67" fmla="*/ 3 h 88"/>
                <a:gd name="T68" fmla="*/ 166 w 166"/>
                <a:gd name="T69" fmla="*/ 5 h 88"/>
                <a:gd name="T70" fmla="*/ 166 w 166"/>
                <a:gd name="T71" fmla="*/ 11 h 88"/>
                <a:gd name="T72" fmla="*/ 166 w 166"/>
                <a:gd name="T73" fmla="*/ 18 h 88"/>
                <a:gd name="T74" fmla="*/ 166 w 166"/>
                <a:gd name="T75" fmla="*/ 23 h 88"/>
                <a:gd name="T76" fmla="*/ 166 w 166"/>
                <a:gd name="T77" fmla="*/ 31 h 88"/>
                <a:gd name="T78" fmla="*/ 166 w 166"/>
                <a:gd name="T79" fmla="*/ 34 h 88"/>
                <a:gd name="T80" fmla="*/ 166 w 166"/>
                <a:gd name="T81" fmla="*/ 36 h 88"/>
                <a:gd name="T82" fmla="*/ 158 w 166"/>
                <a:gd name="T83" fmla="*/ 41 h 88"/>
                <a:gd name="T84" fmla="*/ 150 w 166"/>
                <a:gd name="T85" fmla="*/ 44 h 88"/>
                <a:gd name="T86" fmla="*/ 145 w 166"/>
                <a:gd name="T87" fmla="*/ 49 h 88"/>
                <a:gd name="T88" fmla="*/ 137 w 166"/>
                <a:gd name="T89" fmla="*/ 54 h 88"/>
                <a:gd name="T90" fmla="*/ 129 w 166"/>
                <a:gd name="T91" fmla="*/ 59 h 88"/>
                <a:gd name="T92" fmla="*/ 121 w 166"/>
                <a:gd name="T93" fmla="*/ 64 h 88"/>
                <a:gd name="T94" fmla="*/ 116 w 166"/>
                <a:gd name="T95" fmla="*/ 67 h 88"/>
                <a:gd name="T96" fmla="*/ 111 w 166"/>
                <a:gd name="T97" fmla="*/ 72 h 88"/>
                <a:gd name="T98" fmla="*/ 98 w 166"/>
                <a:gd name="T99" fmla="*/ 77 h 88"/>
                <a:gd name="T100" fmla="*/ 87 w 166"/>
                <a:gd name="T101" fmla="*/ 82 h 88"/>
                <a:gd name="T102" fmla="*/ 74 w 166"/>
                <a:gd name="T103" fmla="*/ 85 h 88"/>
                <a:gd name="T104" fmla="*/ 61 w 166"/>
                <a:gd name="T105" fmla="*/ 88 h 88"/>
                <a:gd name="T106" fmla="*/ 47 w 166"/>
                <a:gd name="T107" fmla="*/ 85 h 88"/>
                <a:gd name="T108" fmla="*/ 34 w 166"/>
                <a:gd name="T109" fmla="*/ 80 h 88"/>
                <a:gd name="T110" fmla="*/ 21 w 166"/>
                <a:gd name="T111" fmla="*/ 75 h 88"/>
                <a:gd name="T112" fmla="*/ 5 w 166"/>
                <a:gd name="T113" fmla="*/ 64 h 8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66"/>
                <a:gd name="T172" fmla="*/ 0 h 88"/>
                <a:gd name="T173" fmla="*/ 166 w 166"/>
                <a:gd name="T174" fmla="*/ 88 h 8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66" h="88">
                  <a:moveTo>
                    <a:pt x="5" y="64"/>
                  </a:moveTo>
                  <a:lnTo>
                    <a:pt x="5" y="64"/>
                  </a:lnTo>
                  <a:lnTo>
                    <a:pt x="5" y="62"/>
                  </a:lnTo>
                  <a:lnTo>
                    <a:pt x="2" y="62"/>
                  </a:lnTo>
                  <a:lnTo>
                    <a:pt x="2" y="59"/>
                  </a:lnTo>
                  <a:lnTo>
                    <a:pt x="0" y="59"/>
                  </a:lnTo>
                  <a:lnTo>
                    <a:pt x="0" y="57"/>
                  </a:lnTo>
                  <a:lnTo>
                    <a:pt x="16" y="64"/>
                  </a:lnTo>
                  <a:lnTo>
                    <a:pt x="31" y="67"/>
                  </a:lnTo>
                  <a:lnTo>
                    <a:pt x="45" y="67"/>
                  </a:lnTo>
                  <a:lnTo>
                    <a:pt x="55" y="67"/>
                  </a:lnTo>
                  <a:lnTo>
                    <a:pt x="66" y="62"/>
                  </a:lnTo>
                  <a:lnTo>
                    <a:pt x="74" y="59"/>
                  </a:lnTo>
                  <a:lnTo>
                    <a:pt x="82" y="54"/>
                  </a:lnTo>
                  <a:lnTo>
                    <a:pt x="87" y="52"/>
                  </a:lnTo>
                  <a:lnTo>
                    <a:pt x="92" y="49"/>
                  </a:lnTo>
                  <a:lnTo>
                    <a:pt x="98" y="44"/>
                  </a:lnTo>
                  <a:lnTo>
                    <a:pt x="108" y="39"/>
                  </a:lnTo>
                  <a:lnTo>
                    <a:pt x="119" y="31"/>
                  </a:lnTo>
                  <a:lnTo>
                    <a:pt x="129" y="23"/>
                  </a:lnTo>
                  <a:lnTo>
                    <a:pt x="143" y="16"/>
                  </a:lnTo>
                  <a:lnTo>
                    <a:pt x="153" y="8"/>
                  </a:lnTo>
                  <a:lnTo>
                    <a:pt x="166" y="0"/>
                  </a:lnTo>
                  <a:lnTo>
                    <a:pt x="166" y="3"/>
                  </a:lnTo>
                  <a:lnTo>
                    <a:pt x="166" y="5"/>
                  </a:lnTo>
                  <a:lnTo>
                    <a:pt x="166" y="11"/>
                  </a:lnTo>
                  <a:lnTo>
                    <a:pt x="166" y="18"/>
                  </a:lnTo>
                  <a:lnTo>
                    <a:pt x="166" y="23"/>
                  </a:lnTo>
                  <a:lnTo>
                    <a:pt x="166" y="31"/>
                  </a:lnTo>
                  <a:lnTo>
                    <a:pt x="166" y="34"/>
                  </a:lnTo>
                  <a:lnTo>
                    <a:pt x="166" y="36"/>
                  </a:lnTo>
                  <a:lnTo>
                    <a:pt x="158" y="41"/>
                  </a:lnTo>
                  <a:lnTo>
                    <a:pt x="150" y="44"/>
                  </a:lnTo>
                  <a:lnTo>
                    <a:pt x="145" y="49"/>
                  </a:lnTo>
                  <a:lnTo>
                    <a:pt x="137" y="54"/>
                  </a:lnTo>
                  <a:lnTo>
                    <a:pt x="129" y="59"/>
                  </a:lnTo>
                  <a:lnTo>
                    <a:pt x="121" y="64"/>
                  </a:lnTo>
                  <a:lnTo>
                    <a:pt x="116" y="67"/>
                  </a:lnTo>
                  <a:lnTo>
                    <a:pt x="111" y="72"/>
                  </a:lnTo>
                  <a:lnTo>
                    <a:pt x="98" y="77"/>
                  </a:lnTo>
                  <a:lnTo>
                    <a:pt x="87" y="82"/>
                  </a:lnTo>
                  <a:lnTo>
                    <a:pt x="74" y="85"/>
                  </a:lnTo>
                  <a:lnTo>
                    <a:pt x="61" y="88"/>
                  </a:lnTo>
                  <a:lnTo>
                    <a:pt x="47" y="85"/>
                  </a:lnTo>
                  <a:lnTo>
                    <a:pt x="34" y="80"/>
                  </a:lnTo>
                  <a:lnTo>
                    <a:pt x="21" y="75"/>
                  </a:lnTo>
                  <a:lnTo>
                    <a:pt x="5" y="64"/>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93" name="Freeform 43"/>
            <p:cNvSpPr>
              <a:spLocks noChangeAspect="1"/>
            </p:cNvSpPr>
            <p:nvPr/>
          </p:nvSpPr>
          <p:spPr bwMode="auto">
            <a:xfrm>
              <a:off x="878" y="882"/>
              <a:ext cx="211" cy="115"/>
            </a:xfrm>
            <a:custGeom>
              <a:avLst/>
              <a:gdLst>
                <a:gd name="T0" fmla="*/ 18 w 211"/>
                <a:gd name="T1" fmla="*/ 102 h 115"/>
                <a:gd name="T2" fmla="*/ 29 w 211"/>
                <a:gd name="T3" fmla="*/ 110 h 115"/>
                <a:gd name="T4" fmla="*/ 42 w 211"/>
                <a:gd name="T5" fmla="*/ 112 h 115"/>
                <a:gd name="T6" fmla="*/ 53 w 211"/>
                <a:gd name="T7" fmla="*/ 115 h 115"/>
                <a:gd name="T8" fmla="*/ 66 w 211"/>
                <a:gd name="T9" fmla="*/ 115 h 115"/>
                <a:gd name="T10" fmla="*/ 76 w 211"/>
                <a:gd name="T11" fmla="*/ 115 h 115"/>
                <a:gd name="T12" fmla="*/ 87 w 211"/>
                <a:gd name="T13" fmla="*/ 112 h 115"/>
                <a:gd name="T14" fmla="*/ 100 w 211"/>
                <a:gd name="T15" fmla="*/ 107 h 115"/>
                <a:gd name="T16" fmla="*/ 111 w 211"/>
                <a:gd name="T17" fmla="*/ 102 h 115"/>
                <a:gd name="T18" fmla="*/ 119 w 211"/>
                <a:gd name="T19" fmla="*/ 94 h 115"/>
                <a:gd name="T20" fmla="*/ 129 w 211"/>
                <a:gd name="T21" fmla="*/ 89 h 115"/>
                <a:gd name="T22" fmla="*/ 143 w 211"/>
                <a:gd name="T23" fmla="*/ 82 h 115"/>
                <a:gd name="T24" fmla="*/ 156 w 211"/>
                <a:gd name="T25" fmla="*/ 71 h 115"/>
                <a:gd name="T26" fmla="*/ 169 w 211"/>
                <a:gd name="T27" fmla="*/ 64 h 115"/>
                <a:gd name="T28" fmla="*/ 185 w 211"/>
                <a:gd name="T29" fmla="*/ 53 h 115"/>
                <a:gd name="T30" fmla="*/ 198 w 211"/>
                <a:gd name="T31" fmla="*/ 43 h 115"/>
                <a:gd name="T32" fmla="*/ 211 w 211"/>
                <a:gd name="T33" fmla="*/ 35 h 115"/>
                <a:gd name="T34" fmla="*/ 211 w 211"/>
                <a:gd name="T35" fmla="*/ 35 h 115"/>
                <a:gd name="T36" fmla="*/ 211 w 211"/>
                <a:gd name="T37" fmla="*/ 30 h 115"/>
                <a:gd name="T38" fmla="*/ 211 w 211"/>
                <a:gd name="T39" fmla="*/ 25 h 115"/>
                <a:gd name="T40" fmla="*/ 211 w 211"/>
                <a:gd name="T41" fmla="*/ 18 h 115"/>
                <a:gd name="T42" fmla="*/ 211 w 211"/>
                <a:gd name="T43" fmla="*/ 12 h 115"/>
                <a:gd name="T44" fmla="*/ 211 w 211"/>
                <a:gd name="T45" fmla="*/ 5 h 115"/>
                <a:gd name="T46" fmla="*/ 211 w 211"/>
                <a:gd name="T47" fmla="*/ 2 h 115"/>
                <a:gd name="T48" fmla="*/ 211 w 211"/>
                <a:gd name="T49" fmla="*/ 0 h 115"/>
                <a:gd name="T50" fmla="*/ 193 w 211"/>
                <a:gd name="T51" fmla="*/ 12 h 115"/>
                <a:gd name="T52" fmla="*/ 174 w 211"/>
                <a:gd name="T53" fmla="*/ 23 h 115"/>
                <a:gd name="T54" fmla="*/ 156 w 211"/>
                <a:gd name="T55" fmla="*/ 35 h 115"/>
                <a:gd name="T56" fmla="*/ 135 w 211"/>
                <a:gd name="T57" fmla="*/ 48 h 115"/>
                <a:gd name="T58" fmla="*/ 119 w 211"/>
                <a:gd name="T59" fmla="*/ 59 h 115"/>
                <a:gd name="T60" fmla="*/ 103 w 211"/>
                <a:gd name="T61" fmla="*/ 69 h 115"/>
                <a:gd name="T62" fmla="*/ 92 w 211"/>
                <a:gd name="T63" fmla="*/ 76 h 115"/>
                <a:gd name="T64" fmla="*/ 87 w 211"/>
                <a:gd name="T65" fmla="*/ 79 h 115"/>
                <a:gd name="T66" fmla="*/ 82 w 211"/>
                <a:gd name="T67" fmla="*/ 84 h 115"/>
                <a:gd name="T68" fmla="*/ 74 w 211"/>
                <a:gd name="T69" fmla="*/ 87 h 115"/>
                <a:gd name="T70" fmla="*/ 66 w 211"/>
                <a:gd name="T71" fmla="*/ 92 h 115"/>
                <a:gd name="T72" fmla="*/ 55 w 211"/>
                <a:gd name="T73" fmla="*/ 94 h 115"/>
                <a:gd name="T74" fmla="*/ 45 w 211"/>
                <a:gd name="T75" fmla="*/ 97 h 115"/>
                <a:gd name="T76" fmla="*/ 31 w 211"/>
                <a:gd name="T77" fmla="*/ 97 h 115"/>
                <a:gd name="T78" fmla="*/ 16 w 211"/>
                <a:gd name="T79" fmla="*/ 94 h 115"/>
                <a:gd name="T80" fmla="*/ 0 w 211"/>
                <a:gd name="T81" fmla="*/ 87 h 115"/>
                <a:gd name="T82" fmla="*/ 0 w 211"/>
                <a:gd name="T83" fmla="*/ 87 h 115"/>
                <a:gd name="T84" fmla="*/ 0 w 211"/>
                <a:gd name="T85" fmla="*/ 89 h 115"/>
                <a:gd name="T86" fmla="*/ 0 w 211"/>
                <a:gd name="T87" fmla="*/ 89 h 115"/>
                <a:gd name="T88" fmla="*/ 2 w 211"/>
                <a:gd name="T89" fmla="*/ 89 h 115"/>
                <a:gd name="T90" fmla="*/ 2 w 211"/>
                <a:gd name="T91" fmla="*/ 92 h 115"/>
                <a:gd name="T92" fmla="*/ 2 w 211"/>
                <a:gd name="T93" fmla="*/ 92 h 115"/>
                <a:gd name="T94" fmla="*/ 5 w 211"/>
                <a:gd name="T95" fmla="*/ 92 h 115"/>
                <a:gd name="T96" fmla="*/ 5 w 211"/>
                <a:gd name="T97" fmla="*/ 92 h 115"/>
                <a:gd name="T98" fmla="*/ 5 w 211"/>
                <a:gd name="T99" fmla="*/ 94 h 115"/>
                <a:gd name="T100" fmla="*/ 8 w 211"/>
                <a:gd name="T101" fmla="*/ 94 h 115"/>
                <a:gd name="T102" fmla="*/ 8 w 211"/>
                <a:gd name="T103" fmla="*/ 97 h 115"/>
                <a:gd name="T104" fmla="*/ 10 w 211"/>
                <a:gd name="T105" fmla="*/ 97 h 115"/>
                <a:gd name="T106" fmla="*/ 13 w 211"/>
                <a:gd name="T107" fmla="*/ 100 h 115"/>
                <a:gd name="T108" fmla="*/ 13 w 211"/>
                <a:gd name="T109" fmla="*/ 100 h 115"/>
                <a:gd name="T110" fmla="*/ 16 w 211"/>
                <a:gd name="T111" fmla="*/ 102 h 115"/>
                <a:gd name="T112" fmla="*/ 18 w 211"/>
                <a:gd name="T113" fmla="*/ 102 h 11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11"/>
                <a:gd name="T172" fmla="*/ 0 h 115"/>
                <a:gd name="T173" fmla="*/ 211 w 211"/>
                <a:gd name="T174" fmla="*/ 115 h 11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11" h="115">
                  <a:moveTo>
                    <a:pt x="18" y="102"/>
                  </a:moveTo>
                  <a:lnTo>
                    <a:pt x="29" y="110"/>
                  </a:lnTo>
                  <a:lnTo>
                    <a:pt x="42" y="112"/>
                  </a:lnTo>
                  <a:lnTo>
                    <a:pt x="53" y="115"/>
                  </a:lnTo>
                  <a:lnTo>
                    <a:pt x="66" y="115"/>
                  </a:lnTo>
                  <a:lnTo>
                    <a:pt x="76" y="115"/>
                  </a:lnTo>
                  <a:lnTo>
                    <a:pt x="87" y="112"/>
                  </a:lnTo>
                  <a:lnTo>
                    <a:pt x="100" y="107"/>
                  </a:lnTo>
                  <a:lnTo>
                    <a:pt x="111" y="102"/>
                  </a:lnTo>
                  <a:lnTo>
                    <a:pt x="119" y="94"/>
                  </a:lnTo>
                  <a:lnTo>
                    <a:pt x="129" y="89"/>
                  </a:lnTo>
                  <a:lnTo>
                    <a:pt x="143" y="82"/>
                  </a:lnTo>
                  <a:lnTo>
                    <a:pt x="156" y="71"/>
                  </a:lnTo>
                  <a:lnTo>
                    <a:pt x="169" y="64"/>
                  </a:lnTo>
                  <a:lnTo>
                    <a:pt x="185" y="53"/>
                  </a:lnTo>
                  <a:lnTo>
                    <a:pt x="198" y="43"/>
                  </a:lnTo>
                  <a:lnTo>
                    <a:pt x="211" y="35"/>
                  </a:lnTo>
                  <a:lnTo>
                    <a:pt x="211" y="30"/>
                  </a:lnTo>
                  <a:lnTo>
                    <a:pt x="211" y="25"/>
                  </a:lnTo>
                  <a:lnTo>
                    <a:pt x="211" y="18"/>
                  </a:lnTo>
                  <a:lnTo>
                    <a:pt x="211" y="12"/>
                  </a:lnTo>
                  <a:lnTo>
                    <a:pt x="211" y="5"/>
                  </a:lnTo>
                  <a:lnTo>
                    <a:pt x="211" y="2"/>
                  </a:lnTo>
                  <a:lnTo>
                    <a:pt x="211" y="0"/>
                  </a:lnTo>
                  <a:lnTo>
                    <a:pt x="193" y="12"/>
                  </a:lnTo>
                  <a:lnTo>
                    <a:pt x="174" y="23"/>
                  </a:lnTo>
                  <a:lnTo>
                    <a:pt x="156" y="35"/>
                  </a:lnTo>
                  <a:lnTo>
                    <a:pt x="135" y="48"/>
                  </a:lnTo>
                  <a:lnTo>
                    <a:pt x="119" y="59"/>
                  </a:lnTo>
                  <a:lnTo>
                    <a:pt x="103" y="69"/>
                  </a:lnTo>
                  <a:lnTo>
                    <a:pt x="92" y="76"/>
                  </a:lnTo>
                  <a:lnTo>
                    <a:pt x="87" y="79"/>
                  </a:lnTo>
                  <a:lnTo>
                    <a:pt x="82" y="84"/>
                  </a:lnTo>
                  <a:lnTo>
                    <a:pt x="74" y="87"/>
                  </a:lnTo>
                  <a:lnTo>
                    <a:pt x="66" y="92"/>
                  </a:lnTo>
                  <a:lnTo>
                    <a:pt x="55" y="94"/>
                  </a:lnTo>
                  <a:lnTo>
                    <a:pt x="45" y="97"/>
                  </a:lnTo>
                  <a:lnTo>
                    <a:pt x="31" y="97"/>
                  </a:lnTo>
                  <a:lnTo>
                    <a:pt x="16" y="94"/>
                  </a:lnTo>
                  <a:lnTo>
                    <a:pt x="0" y="87"/>
                  </a:lnTo>
                  <a:lnTo>
                    <a:pt x="0" y="89"/>
                  </a:lnTo>
                  <a:lnTo>
                    <a:pt x="2" y="89"/>
                  </a:lnTo>
                  <a:lnTo>
                    <a:pt x="2" y="92"/>
                  </a:lnTo>
                  <a:lnTo>
                    <a:pt x="5" y="92"/>
                  </a:lnTo>
                  <a:lnTo>
                    <a:pt x="5" y="94"/>
                  </a:lnTo>
                  <a:lnTo>
                    <a:pt x="8" y="94"/>
                  </a:lnTo>
                  <a:lnTo>
                    <a:pt x="8" y="97"/>
                  </a:lnTo>
                  <a:lnTo>
                    <a:pt x="10" y="97"/>
                  </a:lnTo>
                  <a:lnTo>
                    <a:pt x="13" y="100"/>
                  </a:lnTo>
                  <a:lnTo>
                    <a:pt x="16" y="102"/>
                  </a:lnTo>
                  <a:lnTo>
                    <a:pt x="18" y="102"/>
                  </a:lnTo>
                  <a:close/>
                </a:path>
              </a:pathLst>
            </a:custGeom>
            <a:solidFill>
              <a:srgbClr val="00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2053" name="Text Box 44"/>
          <p:cNvSpPr txBox="1">
            <a:spLocks noChangeArrowheads="1"/>
          </p:cNvSpPr>
          <p:nvPr/>
        </p:nvSpPr>
        <p:spPr bwMode="auto">
          <a:xfrm>
            <a:off x="396875" y="5943600"/>
            <a:ext cx="2414588" cy="517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400">
                <a:solidFill>
                  <a:srgbClr val="FFFFCC"/>
                </a:solidFill>
                <a:latin typeface="Times New Roman" pitchFamily="18" charset="0"/>
              </a:rPr>
              <a:t>U.S. Department of the Interior</a:t>
            </a:r>
          </a:p>
          <a:p>
            <a:pPr eaLnBrk="1" hangingPunct="1"/>
            <a:r>
              <a:rPr lang="en-US" sz="1400">
                <a:solidFill>
                  <a:srgbClr val="FFFFCC"/>
                </a:solidFill>
                <a:latin typeface="Times New Roman" pitchFamily="18" charset="0"/>
              </a:rPr>
              <a:t>U.S. Geological Survey</a:t>
            </a:r>
          </a:p>
        </p:txBody>
      </p:sp>
      <p:sp>
        <p:nvSpPr>
          <p:cNvPr id="2054" name="TextBox 1"/>
          <p:cNvSpPr txBox="1">
            <a:spLocks noChangeArrowheads="1"/>
          </p:cNvSpPr>
          <p:nvPr/>
        </p:nvSpPr>
        <p:spPr bwMode="auto">
          <a:xfrm>
            <a:off x="1834184" y="4343400"/>
            <a:ext cx="5388013" cy="1384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800" dirty="0" smtClean="0">
                <a:solidFill>
                  <a:srgbClr val="FFFFCC"/>
                </a:solidFill>
                <a:latin typeface="Times New Roman" pitchFamily="18" charset="0"/>
                <a:cs typeface="Times New Roman" pitchFamily="18" charset="0"/>
              </a:rPr>
              <a:t>Materials provided by </a:t>
            </a:r>
          </a:p>
          <a:p>
            <a:pPr algn="ctr" eaLnBrk="1" hangingPunct="1"/>
            <a:r>
              <a:rPr lang="en-US" sz="2800" dirty="0" smtClean="0">
                <a:solidFill>
                  <a:srgbClr val="FFFFCC"/>
                </a:solidFill>
                <a:latin typeface="Times New Roman" pitchFamily="18" charset="0"/>
                <a:cs typeface="Times New Roman" pitchFamily="18" charset="0"/>
              </a:rPr>
              <a:t>Robert Hirsh and Douglas L. Moyer</a:t>
            </a:r>
          </a:p>
          <a:p>
            <a:pPr algn="ctr" eaLnBrk="1" hangingPunct="1"/>
            <a:endParaRPr lang="en-US" sz="2800" dirty="0" smtClean="0">
              <a:solidFill>
                <a:srgbClr val="FFFFCC"/>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rgbClr val="FFFF00"/>
                </a:solidFill>
                <a:effectLst>
                  <a:outerShdw blurRad="38100" dist="38100" dir="2700000" algn="tl">
                    <a:srgbClr val="000000">
                      <a:alpha val="43137"/>
                    </a:srgbClr>
                  </a:outerShdw>
                </a:effectLst>
              </a:rPr>
              <a:t>Points of Discussion</a:t>
            </a:r>
            <a:endParaRPr lang="en-US" dirty="0">
              <a:solidFill>
                <a:srgbClr val="FFFF00"/>
              </a:solidFill>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457200" y="1600200"/>
            <a:ext cx="8229600" cy="4876800"/>
          </a:xfrm>
        </p:spPr>
        <p:txBody>
          <a:bodyPr/>
          <a:lstStyle/>
          <a:p>
            <a:r>
              <a:rPr lang="en-US" dirty="0" smtClean="0">
                <a:solidFill>
                  <a:srgbClr val="FFFFCC"/>
                </a:solidFill>
                <a:effectLst>
                  <a:outerShdw blurRad="38100" dist="38100" dir="2700000" algn="tl">
                    <a:srgbClr val="000000">
                      <a:alpha val="43137"/>
                    </a:srgbClr>
                  </a:outerShdw>
                </a:effectLst>
              </a:rPr>
              <a:t>Introduce a new method for analysis</a:t>
            </a:r>
          </a:p>
          <a:p>
            <a:r>
              <a:rPr lang="en-US" dirty="0" smtClean="0">
                <a:solidFill>
                  <a:srgbClr val="FFFFCC"/>
                </a:solidFill>
                <a:effectLst>
                  <a:outerShdw blurRad="38100" dist="38100" dir="2700000" algn="tl">
                    <a:srgbClr val="000000">
                      <a:alpha val="43137"/>
                    </a:srgbClr>
                  </a:outerShdw>
                </a:effectLst>
              </a:rPr>
              <a:t>Highlight results from Susquehanna River</a:t>
            </a:r>
          </a:p>
          <a:p>
            <a:r>
              <a:rPr lang="en-US" dirty="0" smtClean="0">
                <a:solidFill>
                  <a:srgbClr val="FFFFCC"/>
                </a:solidFill>
                <a:effectLst>
                  <a:outerShdw blurRad="38100" dist="38100" dir="2700000" algn="tl">
                    <a:srgbClr val="000000">
                      <a:alpha val="43137"/>
                    </a:srgbClr>
                  </a:outerShdw>
                </a:effectLst>
              </a:rPr>
              <a:t>Provide an overview of an upcoming USGS report </a:t>
            </a:r>
          </a:p>
          <a:p>
            <a:r>
              <a:rPr lang="en-US" dirty="0">
                <a:solidFill>
                  <a:srgbClr val="FFFFCC"/>
                </a:solidFill>
                <a:effectLst>
                  <a:outerShdw blurRad="38100" dist="38100" dir="2700000" algn="tl">
                    <a:srgbClr val="000000">
                      <a:alpha val="43137"/>
                    </a:srgbClr>
                  </a:outerShdw>
                </a:effectLst>
              </a:rPr>
              <a:t>F</a:t>
            </a:r>
            <a:r>
              <a:rPr lang="en-US" dirty="0" smtClean="0">
                <a:solidFill>
                  <a:srgbClr val="FFFFCC"/>
                </a:solidFill>
                <a:effectLst>
                  <a:outerShdw blurRad="38100" dist="38100" dir="2700000" algn="tl">
                    <a:srgbClr val="000000">
                      <a:alpha val="43137"/>
                    </a:srgbClr>
                  </a:outerShdw>
                </a:effectLst>
              </a:rPr>
              <a:t>uture plans in the Potomac</a:t>
            </a:r>
          </a:p>
          <a:p>
            <a:r>
              <a:rPr lang="en-US" dirty="0" smtClean="0">
                <a:solidFill>
                  <a:srgbClr val="FFFFCC"/>
                </a:solidFill>
                <a:effectLst>
                  <a:outerShdw blurRad="38100" dist="38100" dir="2700000" algn="tl">
                    <a:srgbClr val="000000">
                      <a:alpha val="43137"/>
                    </a:srgbClr>
                  </a:outerShdw>
                </a:effectLst>
              </a:rPr>
              <a:t>Answer questions and discuss water-quality monitoring, analysis, and reporting in the region</a:t>
            </a:r>
            <a:endParaRPr lang="en-US" dirty="0">
              <a:solidFill>
                <a:srgbClr val="FFFFCC"/>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1217271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4"/>
          <p:cNvSpPr>
            <a:spLocks noGrp="1"/>
          </p:cNvSpPr>
          <p:nvPr>
            <p:ph type="title"/>
          </p:nvPr>
        </p:nvSpPr>
        <p:spPr>
          <a:xfrm>
            <a:off x="457200" y="57150"/>
            <a:ext cx="3200400" cy="1162050"/>
          </a:xfrm>
        </p:spPr>
        <p:txBody>
          <a:bodyPr/>
          <a:lstStyle/>
          <a:p>
            <a:r>
              <a:rPr lang="en-US" sz="2800" smtClean="0">
                <a:solidFill>
                  <a:srgbClr val="FFFF00"/>
                </a:solidFill>
                <a:latin typeface="Times New Roman" pitchFamily="18" charset="0"/>
                <a:cs typeface="Times New Roman" pitchFamily="18" charset="0"/>
              </a:rPr>
              <a:t>NEW METHODOLOGY</a:t>
            </a:r>
          </a:p>
        </p:txBody>
      </p:sp>
      <p:sp>
        <p:nvSpPr>
          <p:cNvPr id="20483" name="Text Placeholder 6"/>
          <p:cNvSpPr>
            <a:spLocks noGrp="1"/>
          </p:cNvSpPr>
          <p:nvPr>
            <p:ph type="body" sz="half" idx="2"/>
          </p:nvPr>
        </p:nvSpPr>
        <p:spPr/>
        <p:txBody>
          <a:bodyPr/>
          <a:lstStyle/>
          <a:p>
            <a:r>
              <a:rPr lang="en-US" sz="2000" smtClean="0">
                <a:solidFill>
                  <a:srgbClr val="FFFFCC"/>
                </a:solidFill>
                <a:latin typeface="Times New Roman" pitchFamily="18" charset="0"/>
                <a:cs typeface="Times New Roman" pitchFamily="18" charset="0"/>
              </a:rPr>
              <a:t>Weighted Regression on Time, Discharge, and Season (WRTDS)</a:t>
            </a:r>
          </a:p>
          <a:p>
            <a:endParaRPr lang="en-US" sz="2000" smtClean="0">
              <a:solidFill>
                <a:srgbClr val="FFFFCC"/>
              </a:solidFill>
              <a:latin typeface="Times New Roman" pitchFamily="18" charset="0"/>
              <a:cs typeface="Times New Roman" pitchFamily="18" charset="0"/>
            </a:endParaRPr>
          </a:p>
          <a:p>
            <a:r>
              <a:rPr lang="en-US" sz="2000" smtClean="0">
                <a:solidFill>
                  <a:srgbClr val="FFFFCC"/>
                </a:solidFill>
                <a:latin typeface="Times New Roman" pitchFamily="18" charset="0"/>
                <a:cs typeface="Times New Roman" pitchFamily="18" charset="0"/>
              </a:rPr>
              <a:t>Addresses both the Technical and Management Concerns </a:t>
            </a:r>
          </a:p>
        </p:txBody>
      </p:sp>
      <p:pic>
        <p:nvPicPr>
          <p:cNvPr id="20484"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3868738" y="122238"/>
            <a:ext cx="5087937" cy="6583362"/>
          </a:xfrm>
        </p:spPr>
      </p:pic>
    </p:spTree>
    <p:extLst>
      <p:ext uri="{BB962C8B-B14F-4D97-AF65-F5344CB8AC3E}">
        <p14:creationId xmlns:p14="http://schemas.microsoft.com/office/powerpoint/2010/main" xmlns="" val="36398848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8"/>
          <p:cNvSpPr>
            <a:spLocks noGrp="1"/>
          </p:cNvSpPr>
          <p:nvPr>
            <p:ph type="title"/>
          </p:nvPr>
        </p:nvSpPr>
        <p:spPr>
          <a:xfrm>
            <a:off x="457200" y="-228600"/>
            <a:ext cx="8229600" cy="1143000"/>
          </a:xfrm>
        </p:spPr>
        <p:txBody>
          <a:bodyPr/>
          <a:lstStyle/>
          <a:p>
            <a:r>
              <a:rPr lang="en-US" dirty="0" smtClean="0">
                <a:solidFill>
                  <a:srgbClr val="FFFF00"/>
                </a:solidFill>
                <a:latin typeface="Times New Roman" pitchFamily="18" charset="0"/>
                <a:cs typeface="Times New Roman" pitchFamily="18" charset="0"/>
              </a:rPr>
              <a:t>TECHNICAL CONCERNS</a:t>
            </a:r>
          </a:p>
        </p:txBody>
      </p:sp>
      <p:pic>
        <p:nvPicPr>
          <p:cNvPr id="18435" name="Content Placeholder 11"/>
          <p:cNvPicPr>
            <a:picLocks noGrp="1" noChangeAspect="1"/>
          </p:cNvPicPr>
          <p:nvPr>
            <p:ph sz="half" idx="1"/>
          </p:nvPr>
        </p:nvPicPr>
        <p:blipFill rotWithShape="1">
          <a:blip r:embed="rId2" cstate="print">
            <a:extLst>
              <a:ext uri="{28A0092B-C50C-407E-A947-70E740481C1C}">
                <a14:useLocalDpi xmlns:a14="http://schemas.microsoft.com/office/drawing/2010/main" xmlns="" val="0"/>
              </a:ext>
            </a:extLst>
          </a:blip>
          <a:srcRect l="3754" r="3754"/>
          <a:stretch/>
        </p:blipFill>
        <p:spPr>
          <a:xfrm>
            <a:off x="381000" y="762000"/>
            <a:ext cx="4380431" cy="5669280"/>
          </a:xfrm>
        </p:spPr>
      </p:pic>
      <p:sp>
        <p:nvSpPr>
          <p:cNvPr id="11" name="Content Placeholder 10"/>
          <p:cNvSpPr>
            <a:spLocks noGrp="1"/>
          </p:cNvSpPr>
          <p:nvPr>
            <p:ph sz="half" idx="2"/>
          </p:nvPr>
        </p:nvSpPr>
        <p:spPr>
          <a:xfrm>
            <a:off x="5029200" y="1600200"/>
            <a:ext cx="4038600" cy="4525963"/>
          </a:xfrm>
        </p:spPr>
        <p:txBody>
          <a:bodyPr/>
          <a:lstStyle/>
          <a:p>
            <a:pPr>
              <a:defRPr/>
            </a:pPr>
            <a:r>
              <a:rPr lang="en-US" dirty="0" smtClean="0">
                <a:solidFill>
                  <a:srgbClr val="FFFFCC"/>
                </a:solidFill>
              </a:rPr>
              <a:t>Assumption of stationarity </a:t>
            </a:r>
          </a:p>
          <a:p>
            <a:pPr marL="0" indent="0">
              <a:buFontTx/>
              <a:buNone/>
              <a:defRPr/>
            </a:pPr>
            <a:endParaRPr lang="en-US" dirty="0" smtClean="0">
              <a:solidFill>
                <a:srgbClr val="FFFFCC"/>
              </a:solidFill>
            </a:endParaRPr>
          </a:p>
          <a:p>
            <a:pPr>
              <a:defRPr/>
            </a:pPr>
            <a:r>
              <a:rPr lang="en-US" dirty="0" smtClean="0">
                <a:solidFill>
                  <a:srgbClr val="FFFFCC"/>
                </a:solidFill>
              </a:rPr>
              <a:t>Complexity of concentration-discharge relation</a:t>
            </a:r>
            <a:endParaRPr lang="en-US" dirty="0">
              <a:solidFill>
                <a:srgbClr val="FFFFCC"/>
              </a:solidFill>
            </a:endParaRPr>
          </a:p>
        </p:txBody>
      </p:sp>
    </p:spTree>
    <p:extLst>
      <p:ext uri="{BB962C8B-B14F-4D97-AF65-F5344CB8AC3E}">
        <p14:creationId xmlns:p14="http://schemas.microsoft.com/office/powerpoint/2010/main" xmlns="" val="22760318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0" y="228600"/>
            <a:ext cx="4114800" cy="5172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074" name="Rectangle 3"/>
          <p:cNvSpPr>
            <a:spLocks noGrp="1" noChangeArrowheads="1"/>
          </p:cNvSpPr>
          <p:nvPr>
            <p:ph type="subTitle" idx="1"/>
          </p:nvPr>
        </p:nvSpPr>
        <p:spPr>
          <a:xfrm>
            <a:off x="228600" y="4724400"/>
            <a:ext cx="8077200" cy="1644040"/>
          </a:xfrm>
          <a:noFill/>
        </p:spPr>
        <p:txBody>
          <a:bodyPr lIns="90488" rIns="90488"/>
          <a:lstStyle/>
          <a:p>
            <a:pPr>
              <a:spcBef>
                <a:spcPts val="263"/>
              </a:spcBef>
            </a:pPr>
            <a:r>
              <a:rPr lang="en-US" sz="3200" dirty="0" smtClean="0">
                <a:ea typeface="ＭＳ Ｐゴシック" pitchFamily="-1" charset="-128"/>
              </a:rPr>
              <a:t>Based on a report by: </a:t>
            </a:r>
          </a:p>
          <a:p>
            <a:pPr>
              <a:spcBef>
                <a:spcPts val="263"/>
              </a:spcBef>
            </a:pPr>
            <a:r>
              <a:rPr lang="en-US" sz="3200" dirty="0" smtClean="0">
                <a:ea typeface="ＭＳ Ｐゴシック" pitchFamily="-1" charset="-128"/>
              </a:rPr>
              <a:t>Robert M. Hirsch,</a:t>
            </a:r>
          </a:p>
          <a:p>
            <a:pPr>
              <a:spcBef>
                <a:spcPts val="263"/>
              </a:spcBef>
            </a:pPr>
            <a:r>
              <a:rPr lang="en-US" sz="3200" dirty="0" smtClean="0">
                <a:ea typeface="ＭＳ Ｐゴシック" pitchFamily="-1" charset="-128"/>
              </a:rPr>
              <a:t>Research Hydrologist, USGS</a:t>
            </a:r>
          </a:p>
        </p:txBody>
      </p:sp>
      <p:pic>
        <p:nvPicPr>
          <p:cNvPr id="3075" name="Picture 9" descr="Image of large USGS Identifier"/>
          <p:cNvPicPr>
            <a:picLocks noChangeAspect="1" noChangeArrowheads="1"/>
          </p:cNvPicPr>
          <p:nvPr/>
        </p:nvPicPr>
        <p:blipFill>
          <a:blip r:embed="rId4" cstate="print">
            <a:lum bright="100000"/>
            <a:extLst>
              <a:ext uri="{28A0092B-C50C-407E-A947-70E740481C1C}">
                <a14:useLocalDpi xmlns:a14="http://schemas.microsoft.com/office/drawing/2010/main" xmlns="" val="0"/>
              </a:ext>
            </a:extLst>
          </a:blip>
          <a:srcRect/>
          <a:stretch>
            <a:fillRect/>
          </a:stretch>
        </p:blipFill>
        <p:spPr bwMode="black">
          <a:xfrm>
            <a:off x="457200" y="533400"/>
            <a:ext cx="2057400" cy="757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6" name="Rectangle 14"/>
          <p:cNvSpPr>
            <a:spLocks noGrp="1" noChangeArrowheads="1"/>
          </p:cNvSpPr>
          <p:nvPr>
            <p:ph type="ctrTitle"/>
          </p:nvPr>
        </p:nvSpPr>
        <p:spPr>
          <a:xfrm>
            <a:off x="0" y="2391886"/>
            <a:ext cx="8686800" cy="1142364"/>
          </a:xfrm>
        </p:spPr>
        <p:txBody>
          <a:bodyPr/>
          <a:lstStyle/>
          <a:p>
            <a:r>
              <a:rPr lang="en-US" sz="2400" dirty="0" smtClean="0">
                <a:ea typeface="ＭＳ Ｐゴシック" pitchFamily="-1" charset="-128"/>
              </a:rPr>
              <a:t>Results of data analysis on Nitrogen, Phosphorus, and Suspended Sediment fluxes from the Susquehanna River to the Bay in Tropical Storm Lee, 2011</a:t>
            </a:r>
          </a:p>
        </p:txBody>
      </p:sp>
    </p:spTree>
    <p:extLst>
      <p:ext uri="{BB962C8B-B14F-4D97-AF65-F5344CB8AC3E}">
        <p14:creationId xmlns:p14="http://schemas.microsoft.com/office/powerpoint/2010/main" xmlns="" val="98668636"/>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5" descr="Ches sat low.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581400" y="0"/>
            <a:ext cx="55626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099" name="TextBox 2"/>
          <p:cNvSpPr txBox="1">
            <a:spLocks noChangeArrowheads="1"/>
          </p:cNvSpPr>
          <p:nvPr/>
        </p:nvSpPr>
        <p:spPr bwMode="auto">
          <a:xfrm>
            <a:off x="7848600" y="3200400"/>
            <a:ext cx="1143000" cy="554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4400">
                <a:solidFill>
                  <a:schemeClr val="tx1"/>
                </a:solidFill>
                <a:latin typeface="Arial" charset="0"/>
                <a:ea typeface="ＭＳ Ｐゴシック" pitchFamily="-1" charset="-128"/>
              </a:defRPr>
            </a:lvl1pPr>
            <a:lvl2pPr marL="742950" indent="-285750" eaLnBrk="0" hangingPunct="0">
              <a:defRPr sz="4400">
                <a:solidFill>
                  <a:schemeClr val="tx1"/>
                </a:solidFill>
                <a:latin typeface="Arial" charset="0"/>
                <a:ea typeface="ＭＳ Ｐゴシック" pitchFamily="-1" charset="-128"/>
              </a:defRPr>
            </a:lvl2pPr>
            <a:lvl3pPr marL="1143000" indent="-228600" eaLnBrk="0" hangingPunct="0">
              <a:defRPr sz="4400">
                <a:solidFill>
                  <a:schemeClr val="tx1"/>
                </a:solidFill>
                <a:latin typeface="Arial" charset="0"/>
                <a:ea typeface="ＭＳ Ｐゴシック" pitchFamily="-1" charset="-128"/>
              </a:defRPr>
            </a:lvl3pPr>
            <a:lvl4pPr marL="1600200" indent="-228600" eaLnBrk="0" hangingPunct="0">
              <a:defRPr sz="4400">
                <a:solidFill>
                  <a:schemeClr val="tx1"/>
                </a:solidFill>
                <a:latin typeface="Arial" charset="0"/>
                <a:ea typeface="ＭＳ Ｐゴシック" pitchFamily="-1" charset="-128"/>
              </a:defRPr>
            </a:lvl4pPr>
            <a:lvl5pPr marL="2057400" indent="-228600" eaLnBrk="0" hangingPunct="0">
              <a:defRPr sz="4400">
                <a:solidFill>
                  <a:schemeClr val="tx1"/>
                </a:solidFill>
                <a:latin typeface="Arial" charset="0"/>
                <a:ea typeface="ＭＳ Ｐゴシック" pitchFamily="-1" charset="-128"/>
              </a:defRPr>
            </a:lvl5pPr>
            <a:lvl6pPr marL="2514600" indent="-228600" eaLnBrk="0" fontAlgn="base" hangingPunct="0">
              <a:spcBef>
                <a:spcPct val="0"/>
              </a:spcBef>
              <a:spcAft>
                <a:spcPct val="0"/>
              </a:spcAft>
              <a:defRPr sz="4400">
                <a:solidFill>
                  <a:schemeClr val="tx1"/>
                </a:solidFill>
                <a:latin typeface="Arial" charset="0"/>
                <a:ea typeface="ＭＳ Ｐゴシック" pitchFamily="-1" charset="-128"/>
              </a:defRPr>
            </a:lvl6pPr>
            <a:lvl7pPr marL="2971800" indent="-228600" eaLnBrk="0" fontAlgn="base" hangingPunct="0">
              <a:spcBef>
                <a:spcPct val="0"/>
              </a:spcBef>
              <a:spcAft>
                <a:spcPct val="0"/>
              </a:spcAft>
              <a:defRPr sz="4400">
                <a:solidFill>
                  <a:schemeClr val="tx1"/>
                </a:solidFill>
                <a:latin typeface="Arial" charset="0"/>
                <a:ea typeface="ＭＳ Ｐゴシック" pitchFamily="-1" charset="-128"/>
              </a:defRPr>
            </a:lvl7pPr>
            <a:lvl8pPr marL="3429000" indent="-228600" eaLnBrk="0" fontAlgn="base" hangingPunct="0">
              <a:spcBef>
                <a:spcPct val="0"/>
              </a:spcBef>
              <a:spcAft>
                <a:spcPct val="0"/>
              </a:spcAft>
              <a:defRPr sz="4400">
                <a:solidFill>
                  <a:schemeClr val="tx1"/>
                </a:solidFill>
                <a:latin typeface="Arial" charset="0"/>
                <a:ea typeface="ＭＳ Ｐゴシック" pitchFamily="-1" charset="-128"/>
              </a:defRPr>
            </a:lvl8pPr>
            <a:lvl9pPr marL="3886200" indent="-228600" eaLnBrk="0" fontAlgn="base" hangingPunct="0">
              <a:spcBef>
                <a:spcPct val="0"/>
              </a:spcBef>
              <a:spcAft>
                <a:spcPct val="0"/>
              </a:spcAft>
              <a:defRPr sz="4400">
                <a:solidFill>
                  <a:schemeClr val="tx1"/>
                </a:solidFill>
                <a:latin typeface="Arial" charset="0"/>
                <a:ea typeface="ＭＳ Ｐゴシック" pitchFamily="-1" charset="-128"/>
              </a:defRPr>
            </a:lvl9pPr>
          </a:lstStyle>
          <a:p>
            <a:pPr eaLnBrk="1" hangingPunct="1"/>
            <a:r>
              <a:rPr lang="en-US" sz="1000" b="1" smtClean="0">
                <a:solidFill>
                  <a:srgbClr val="FFFF00"/>
                </a:solidFill>
              </a:rPr>
              <a:t>Photo credit: NASA MODIS, Sept. 13, 2011</a:t>
            </a:r>
          </a:p>
        </p:txBody>
      </p:sp>
      <p:sp>
        <p:nvSpPr>
          <p:cNvPr id="4100" name="Title 2"/>
          <p:cNvSpPr>
            <a:spLocks noGrp="1"/>
          </p:cNvSpPr>
          <p:nvPr>
            <p:ph type="title"/>
          </p:nvPr>
        </p:nvSpPr>
        <p:spPr>
          <a:xfrm>
            <a:off x="0" y="52388"/>
            <a:ext cx="3505200" cy="733425"/>
          </a:xfrm>
        </p:spPr>
        <p:txBody>
          <a:bodyPr/>
          <a:lstStyle/>
          <a:p>
            <a:pPr algn="ctr"/>
            <a:r>
              <a:rPr lang="en-US" smtClean="0">
                <a:ea typeface="ＭＳ Ｐゴシック" pitchFamily="-1" charset="-128"/>
              </a:rPr>
              <a:t>Report</a:t>
            </a:r>
          </a:p>
        </p:txBody>
      </p:sp>
      <p:sp>
        <p:nvSpPr>
          <p:cNvPr id="4101" name="Content Placeholder 3"/>
          <p:cNvSpPr>
            <a:spLocks noGrp="1"/>
          </p:cNvSpPr>
          <p:nvPr>
            <p:ph idx="1"/>
          </p:nvPr>
        </p:nvSpPr>
        <p:spPr>
          <a:xfrm>
            <a:off x="152400" y="1676400"/>
            <a:ext cx="3429000" cy="2527300"/>
          </a:xfrm>
        </p:spPr>
        <p:txBody>
          <a:bodyPr/>
          <a:lstStyle/>
          <a:p>
            <a:r>
              <a:rPr lang="en-US" smtClean="0">
                <a:ea typeface="ＭＳ Ｐゴシック" pitchFamily="-1" charset="-128"/>
              </a:rPr>
              <a:t>TS Lee</a:t>
            </a:r>
          </a:p>
          <a:p>
            <a:r>
              <a:rPr lang="en-US" smtClean="0">
                <a:ea typeface="ＭＳ Ｐゴシック" pitchFamily="-1" charset="-128"/>
              </a:rPr>
              <a:t>Loads </a:t>
            </a:r>
          </a:p>
          <a:p>
            <a:r>
              <a:rPr lang="en-US" smtClean="0">
                <a:ea typeface="ＭＳ Ｐゴシック" pitchFamily="-1" charset="-128"/>
              </a:rPr>
              <a:t>Influence of reservoirs</a:t>
            </a:r>
          </a:p>
        </p:txBody>
      </p:sp>
    </p:spTree>
    <p:extLst>
      <p:ext uri="{BB962C8B-B14F-4D97-AF65-F5344CB8AC3E}">
        <p14:creationId xmlns:p14="http://schemas.microsoft.com/office/powerpoint/2010/main" xmlns="" val="20261536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0"/>
          <a:ext cx="9144000" cy="6861176"/>
        </p:xfrm>
        <a:graphic>
          <a:graphicData uri="http://schemas.openxmlformats.org/drawingml/2006/table">
            <a:tbl>
              <a:tblPr/>
              <a:tblGrid>
                <a:gridCol w="2286000"/>
                <a:gridCol w="2286000"/>
                <a:gridCol w="2286000"/>
                <a:gridCol w="2286000"/>
              </a:tblGrid>
              <a:tr h="2265361">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rgbClr val="FFFFFF"/>
                        </a:solidFill>
                        <a:effectLst/>
                        <a:latin typeface="Arial" charset="0"/>
                        <a:ea typeface="ＭＳ Ｐゴシック" pitchFamily="-1"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smtClean="0">
                          <a:ln>
                            <a:noFill/>
                          </a:ln>
                          <a:solidFill>
                            <a:srgbClr val="FFFFFF"/>
                          </a:solidFill>
                          <a:effectLst/>
                          <a:latin typeface="Arial" charset="0"/>
                          <a:ea typeface="ＭＳ Ｐゴシック" pitchFamily="-1" charset="-128"/>
                        </a:rPr>
                        <a:t>T.S. Lee as a % of 2011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smtClean="0">
                          <a:ln>
                            <a:noFill/>
                          </a:ln>
                          <a:solidFill>
                            <a:srgbClr val="FFFFFF"/>
                          </a:solidFill>
                          <a:effectLst/>
                          <a:latin typeface="Arial" charset="0"/>
                          <a:ea typeface="ＭＳ Ｐゴシック" pitchFamily="-1" charset="-128"/>
                        </a:rPr>
                        <a:t>T.S. Lee as a % of last decade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FFFF"/>
                          </a:solidFill>
                          <a:effectLst/>
                          <a:latin typeface="Arial" charset="0"/>
                          <a:ea typeface="ＭＳ Ｐゴシック" pitchFamily="-1" charset="-128"/>
                        </a:rPr>
                        <a:t>T.S. Lee as a % of full record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FFFF"/>
                          </a:solidFill>
                          <a:effectLst/>
                          <a:latin typeface="Arial" charset="0"/>
                          <a:ea typeface="ＭＳ Ｐゴシック" pitchFamily="-1" charset="-128"/>
                        </a:rPr>
                        <a:t>(1978)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91916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ea typeface="ＭＳ Ｐゴシック" pitchFamily="-1" charset="-128"/>
                        </a:rPr>
                        <a:t>Time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rgbClr val="000000"/>
                          </a:solidFill>
                          <a:effectLst/>
                          <a:latin typeface="Arial" charset="0"/>
                          <a:ea typeface="ＭＳ Ｐゴシック" pitchFamily="-1" charset="-128"/>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rgbClr val="000000"/>
                          </a:solidFill>
                          <a:effectLst/>
                          <a:latin typeface="Arial" charset="0"/>
                          <a:ea typeface="ＭＳ Ｐゴシック" pitchFamily="-1" charset="-128"/>
                        </a:rPr>
                        <a:t>0.2%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rgbClr val="000000"/>
                          </a:solidFill>
                          <a:effectLst/>
                          <a:latin typeface="Arial" charset="0"/>
                          <a:ea typeface="ＭＳ Ｐゴシック" pitchFamily="-1" charset="-128"/>
                        </a:rPr>
                        <a:t>0.06%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r>
              <a:tr h="91916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ea typeface="ＭＳ Ｐゴシック" pitchFamily="-1" charset="-128"/>
                        </a:rPr>
                        <a:t>Flow</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EF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rgbClr val="000000"/>
                          </a:solidFill>
                          <a:effectLst/>
                          <a:latin typeface="Arial" charset="0"/>
                          <a:ea typeface="ＭＳ Ｐゴシック" pitchFamily="-1" charset="-128"/>
                        </a:rPr>
                        <a:t>12%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EF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rgbClr val="000000"/>
                          </a:solidFill>
                          <a:effectLst/>
                          <a:latin typeface="Arial" charset="0"/>
                          <a:ea typeface="ＭＳ Ｐゴシック" pitchFamily="-1" charset="-128"/>
                        </a:rPr>
                        <a:t>1.8%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EF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rgbClr val="000000"/>
                          </a:solidFill>
                          <a:effectLst/>
                          <a:latin typeface="Arial" charset="0"/>
                          <a:ea typeface="ＭＳ Ｐゴシック" pitchFamily="-1" charset="-128"/>
                        </a:rPr>
                        <a:t>0.6%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EFF"/>
                    </a:solidFill>
                  </a:tcPr>
                </a:tc>
              </a:tr>
              <a:tr h="91916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ea typeface="ＭＳ Ｐゴシック" pitchFamily="-1" charset="-128"/>
                        </a:rPr>
                        <a:t>Total Nitrogen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rgbClr val="000000"/>
                          </a:solidFill>
                          <a:effectLst/>
                          <a:latin typeface="Arial" charset="0"/>
                          <a:ea typeface="ＭＳ Ｐゴシック" pitchFamily="-1" charset="-128"/>
                        </a:rPr>
                        <a:t>31%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rgbClr val="000000"/>
                          </a:solidFill>
                          <a:effectLst/>
                          <a:latin typeface="Arial" charset="0"/>
                          <a:ea typeface="ＭＳ Ｐゴシック" pitchFamily="-1" charset="-128"/>
                        </a:rPr>
                        <a:t>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rgbClr val="000000"/>
                          </a:solidFill>
                          <a:effectLst/>
                          <a:latin typeface="Arial" charset="0"/>
                          <a:ea typeface="ＭＳ Ｐゴシック" pitchFamily="-1" charset="-128"/>
                        </a:rPr>
                        <a:t>1.8%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r>
              <a:tr h="91916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ea typeface="ＭＳ Ｐゴシック" pitchFamily="-1" charset="-128"/>
                        </a:rPr>
                        <a:t>Total Phosphorus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EF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rgbClr val="000000"/>
                          </a:solidFill>
                          <a:effectLst/>
                          <a:latin typeface="Arial" charset="0"/>
                          <a:ea typeface="ＭＳ Ｐゴシック" pitchFamily="-1" charset="-128"/>
                        </a:rPr>
                        <a:t>61%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EF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rgbClr val="000000"/>
                          </a:solidFill>
                          <a:effectLst/>
                          <a:latin typeface="Arial" charset="0"/>
                          <a:ea typeface="ＭＳ Ｐゴシック" pitchFamily="-1" charset="-128"/>
                        </a:rPr>
                        <a:t>22%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EF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rgbClr val="000000"/>
                          </a:solidFill>
                          <a:effectLst/>
                          <a:latin typeface="Arial" charset="0"/>
                          <a:ea typeface="ＭＳ Ｐゴシック" pitchFamily="-1" charset="-128"/>
                        </a:rPr>
                        <a:t>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EFF"/>
                    </a:solidFill>
                  </a:tcPr>
                </a:tc>
              </a:tr>
              <a:tr h="91916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ea typeface="ＭＳ Ｐゴシック" pitchFamily="-1" charset="-128"/>
                        </a:rPr>
                        <a:t>Suspended Sediment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rgbClr val="000000"/>
                          </a:solidFill>
                          <a:effectLst/>
                          <a:latin typeface="Arial" charset="0"/>
                          <a:ea typeface="ＭＳ Ｐゴシック" pitchFamily="-1" charset="-128"/>
                        </a:rPr>
                        <a:t>78%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rgbClr val="000000"/>
                          </a:solidFill>
                          <a:effectLst/>
                          <a:latin typeface="Arial" charset="0"/>
                          <a:ea typeface="ＭＳ Ｐゴシック" pitchFamily="-1" charset="-128"/>
                        </a:rPr>
                        <a:t>39%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rgbClr val="000000"/>
                          </a:solidFill>
                          <a:effectLst/>
                          <a:latin typeface="Arial" charset="0"/>
                          <a:ea typeface="ＭＳ Ｐゴシック" pitchFamily="-1" charset="-128"/>
                        </a:rPr>
                        <a:t>22%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r>
            </a:tbl>
          </a:graphicData>
        </a:graphic>
      </p:graphicFrame>
    </p:spTree>
    <p:extLst>
      <p:ext uri="{BB962C8B-B14F-4D97-AF65-F5344CB8AC3E}">
        <p14:creationId xmlns:p14="http://schemas.microsoft.com/office/powerpoint/2010/main" xmlns="" val="6985348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ChangeArrowheads="1"/>
          </p:cNvSpPr>
          <p:nvPr/>
        </p:nvSpPr>
        <p:spPr bwMode="auto">
          <a:xfrm>
            <a:off x="0" y="0"/>
            <a:ext cx="9144000" cy="6858000"/>
          </a:xfrm>
          <a:prstGeom prst="rect">
            <a:avLst/>
          </a:prstGeom>
          <a:solidFill>
            <a:srgbClr val="FFFFFF"/>
          </a:solidFill>
          <a:ln w="12700">
            <a:solidFill>
              <a:schemeClr val="tx1"/>
            </a:solidFill>
            <a:round/>
            <a:headEnd/>
            <a:tailEnd/>
          </a:ln>
        </p:spPr>
        <p:txBody>
          <a:bodyPr/>
          <a:lstStyle/>
          <a:p>
            <a:pPr eaLnBrk="0" hangingPunct="0"/>
            <a:endParaRPr lang="en-US" sz="2800" b="1" smtClean="0">
              <a:solidFill>
                <a:srgbClr val="000000"/>
              </a:solidFill>
              <a:ea typeface="ＭＳ Ｐゴシック" pitchFamily="-1" charset="-128"/>
            </a:endParaRPr>
          </a:p>
        </p:txBody>
      </p:sp>
      <p:pic>
        <p:nvPicPr>
          <p:cNvPr id="6147" name="Picture 4" descr="Reservoirs location map.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9905748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410">
                                            <p:bg/>
                                          </p:spTgt>
                                        </p:tgtEl>
                                        <p:attrNameLst>
                                          <p:attrName>style.visibility</p:attrName>
                                        </p:attrNameLst>
                                      </p:cBhvr>
                                      <p:to>
                                        <p:strVal val="visible"/>
                                      </p:to>
                                    </p:set>
                                  </p:childTnLst>
                                </p:cTn>
                              </p:par>
                              <p:par>
                                <p:cTn id="7" presetID="1" presetClass="entr" presetSubtype="0" fill="hold" grpId="0" nodeType="withEffect" nodePh="1">
                                  <p:stCondLst>
                                    <p:cond delay="0"/>
                                  </p:stCondLst>
                                  <p:endCondLst>
                                    <p:cond evt="begin" delay="0">
                                      <p:tn val="7"/>
                                    </p:cond>
                                  </p:endCondLst>
                                  <p:childTnLst>
                                    <p:set>
                                      <p:cBhvr>
                                        <p:cTn id="8" dur="1" fill="hold">
                                          <p:stCondLst>
                                            <p:cond delay="0"/>
                                          </p:stCondLst>
                                        </p:cTn>
                                        <p:tgtEl>
                                          <p:spTgt spid="174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0" y="0"/>
            <a:ext cx="9144000" cy="6858000"/>
          </a:xfrm>
          <a:prstGeom prst="rect">
            <a:avLst/>
          </a:prstGeom>
          <a:solidFill>
            <a:srgbClr val="FFFFFF"/>
          </a:solidFill>
          <a:ln w="12700" cap="flat" cmpd="sng" algn="ctr">
            <a:solidFill>
              <a:schemeClr val="tx1"/>
            </a:solidFill>
            <a:prstDash val="solid"/>
            <a:round/>
            <a:headEnd type="none" w="med" len="med"/>
            <a:tailEnd type="none" w="med" len="med"/>
          </a:ln>
          <a:effectLst/>
        </p:spPr>
        <p:txBody>
          <a:bodyPr vert="vert270"/>
          <a:lstStyle/>
          <a:p>
            <a:pPr eaLnBrk="0" hangingPunct="0">
              <a:defRPr/>
            </a:pPr>
            <a:endParaRPr lang="en-US" sz="3200" dirty="0">
              <a:solidFill>
                <a:srgbClr val="000000"/>
              </a:solidFill>
              <a:latin typeface="Arial" pitchFamily="-97" charset="0"/>
              <a:ea typeface="ＭＳ Ｐゴシック" pitchFamily="-1" charset="-128"/>
              <a:cs typeface="ＭＳ Ｐゴシック" pitchFamily="-1" charset="-128"/>
            </a:endParaRPr>
          </a:p>
        </p:txBody>
      </p:sp>
      <p:pic>
        <p:nvPicPr>
          <p:cNvPr id="7171" name="Picture 1"/>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9600" y="1143000"/>
            <a:ext cx="7302500" cy="482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Rectangle 3"/>
          <p:cNvSpPr/>
          <p:nvPr/>
        </p:nvSpPr>
        <p:spPr bwMode="auto">
          <a:xfrm>
            <a:off x="7924800" y="152400"/>
            <a:ext cx="609600" cy="4953000"/>
          </a:xfrm>
          <a:prstGeom prst="rect">
            <a:avLst/>
          </a:prstGeom>
          <a:solidFill>
            <a:srgbClr val="FFFFFF"/>
          </a:solidFill>
          <a:ln w="12700" cap="flat" cmpd="sng" algn="ctr">
            <a:noFill/>
            <a:prstDash val="solid"/>
            <a:round/>
            <a:headEnd type="none" w="med" len="med"/>
            <a:tailEnd type="none" w="med" len="med"/>
          </a:ln>
          <a:effectLst/>
        </p:spPr>
        <p:txBody>
          <a:bodyPr vert="vert270"/>
          <a:lstStyle/>
          <a:p>
            <a:pPr eaLnBrk="0" hangingPunct="0">
              <a:defRPr/>
            </a:pPr>
            <a:r>
              <a:rPr lang="en-US" sz="2800" dirty="0">
                <a:solidFill>
                  <a:srgbClr val="000000"/>
                </a:solidFill>
                <a:latin typeface="Arial" pitchFamily="-97" charset="0"/>
                <a:ea typeface="ＭＳ Ｐゴシック" pitchFamily="-1" charset="-128"/>
                <a:cs typeface="ＭＳ Ｐゴシック" pitchFamily="-1" charset="-128"/>
              </a:rPr>
              <a:t>Percent of capacity</a:t>
            </a:r>
          </a:p>
        </p:txBody>
      </p:sp>
      <p:sp>
        <p:nvSpPr>
          <p:cNvPr id="7173" name="Rectangle 4"/>
          <p:cNvSpPr>
            <a:spLocks noChangeArrowheads="1"/>
          </p:cNvSpPr>
          <p:nvPr/>
        </p:nvSpPr>
        <p:spPr bwMode="auto">
          <a:xfrm>
            <a:off x="1524000" y="6172200"/>
            <a:ext cx="6324600" cy="838200"/>
          </a:xfrm>
          <a:prstGeom prst="rect">
            <a:avLst/>
          </a:prstGeom>
          <a:solidFill>
            <a:srgbClr val="FFFFFF"/>
          </a:solidFill>
          <a:ln>
            <a:noFill/>
          </a:ln>
          <a:extLst>
            <a:ext uri="{91240B29-F687-4F45-9708-019B960494DF}">
              <a14:hiddenLine xmlns:a14="http://schemas.microsoft.com/office/drawing/2010/main" xmlns="" w="12700">
                <a:solidFill>
                  <a:srgbClr val="000000"/>
                </a:solidFill>
                <a:round/>
                <a:headEnd/>
                <a:tailEnd/>
              </a14:hiddenLine>
            </a:ext>
          </a:extLst>
        </p:spPr>
        <p:txBody>
          <a:bodyPr/>
          <a:lstStyle/>
          <a:p>
            <a:pPr eaLnBrk="0" hangingPunct="0"/>
            <a:r>
              <a:rPr lang="en-US" smtClean="0">
                <a:solidFill>
                  <a:srgbClr val="000000"/>
                </a:solidFill>
                <a:ea typeface="ＭＳ Ｐゴシック" pitchFamily="-1" charset="-128"/>
              </a:rPr>
              <a:t>Source: Langland, 2009, USGS</a:t>
            </a:r>
          </a:p>
          <a:p>
            <a:pPr eaLnBrk="0" hangingPunct="0"/>
            <a:r>
              <a:rPr lang="en-US" smtClean="0">
                <a:solidFill>
                  <a:srgbClr val="000000"/>
                </a:solidFill>
                <a:ea typeface="ＭＳ Ｐゴシック" pitchFamily="-1" charset="-128"/>
              </a:rPr>
              <a:t>http://pubs.usgs.gov/sir/2009/5110/</a:t>
            </a:r>
          </a:p>
        </p:txBody>
      </p:sp>
    </p:spTree>
    <p:extLst>
      <p:ext uri="{BB962C8B-B14F-4D97-AF65-F5344CB8AC3E}">
        <p14:creationId xmlns:p14="http://schemas.microsoft.com/office/powerpoint/2010/main" xmlns="" val="33300134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5"/>
          <p:cNvSpPr>
            <a:spLocks noChangeArrowheads="1"/>
          </p:cNvSpPr>
          <p:nvPr/>
        </p:nvSpPr>
        <p:spPr bwMode="auto">
          <a:xfrm>
            <a:off x="0" y="0"/>
            <a:ext cx="9144000" cy="6858000"/>
          </a:xfrm>
          <a:prstGeom prst="rect">
            <a:avLst/>
          </a:prstGeom>
          <a:solidFill>
            <a:srgbClr val="FFFFFF"/>
          </a:solidFill>
          <a:ln w="12700">
            <a:solidFill>
              <a:schemeClr val="tx1"/>
            </a:solidFill>
            <a:round/>
            <a:headEnd/>
            <a:tailEnd/>
          </a:ln>
        </p:spPr>
        <p:txBody>
          <a:bodyPr/>
          <a:lstStyle/>
          <a:p>
            <a:pPr eaLnBrk="0" hangingPunct="0">
              <a:defRPr/>
            </a:pPr>
            <a:r>
              <a:rPr lang="en-US" sz="2800" b="1" dirty="0">
                <a:solidFill>
                  <a:srgbClr val="000000"/>
                </a:solidFill>
                <a:ea typeface="ＭＳ Ｐゴシック" pitchFamily="-1" charset="-128"/>
              </a:rPr>
              <a:t>Two techniques to estimate trends:</a:t>
            </a:r>
          </a:p>
          <a:p>
            <a:pPr marL="457200" indent="-457200" eaLnBrk="0" hangingPunct="0">
              <a:buFont typeface="Arial" pitchFamily="34" charset="0"/>
              <a:buChar char="•"/>
              <a:defRPr/>
            </a:pPr>
            <a:r>
              <a:rPr lang="en-US" sz="2800" b="1" dirty="0">
                <a:solidFill>
                  <a:srgbClr val="000000"/>
                </a:solidFill>
                <a:ea typeface="ＭＳ Ｐゴシック" pitchFamily="-1" charset="-128"/>
              </a:rPr>
              <a:t>Concentration or “levels in water”</a:t>
            </a:r>
          </a:p>
          <a:p>
            <a:pPr marL="457200" indent="-457200" eaLnBrk="0" hangingPunct="0">
              <a:buFont typeface="Arial" pitchFamily="34" charset="0"/>
              <a:buChar char="•"/>
              <a:defRPr/>
            </a:pPr>
            <a:r>
              <a:rPr lang="en-US" sz="2800" b="1" dirty="0">
                <a:solidFill>
                  <a:srgbClr val="000000"/>
                </a:solidFill>
                <a:ea typeface="ＭＳ Ｐゴシック" pitchFamily="-1" charset="-128"/>
              </a:rPr>
              <a:t>Flux/loads or “total amount”(new technique)</a:t>
            </a:r>
          </a:p>
          <a:p>
            <a:pPr marL="457200" indent="-457200" eaLnBrk="0" hangingPunct="0">
              <a:buFont typeface="Arial" pitchFamily="34" charset="0"/>
              <a:buChar char="•"/>
              <a:defRPr/>
            </a:pPr>
            <a:r>
              <a:rPr lang="en-US" sz="2800" b="1" dirty="0">
                <a:solidFill>
                  <a:srgbClr val="000000"/>
                </a:solidFill>
                <a:ea typeface="ＭＳ Ｐゴシック" pitchFamily="-1" charset="-128"/>
              </a:rPr>
              <a:t>Both adjust for variability in flow</a:t>
            </a:r>
          </a:p>
        </p:txBody>
      </p:sp>
      <p:pic>
        <p:nvPicPr>
          <p:cNvPr id="8195" name="Picture 3" descr="All samples TP.pd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2209800"/>
            <a:ext cx="9144000" cy="4922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5689657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p:cNvSpPr>
            <a:spLocks noChangeArrowheads="1"/>
          </p:cNvSpPr>
          <p:nvPr/>
        </p:nvSpPr>
        <p:spPr bwMode="auto">
          <a:xfrm>
            <a:off x="0" y="0"/>
            <a:ext cx="9144000" cy="6858000"/>
          </a:xfrm>
          <a:prstGeom prst="rect">
            <a:avLst/>
          </a:prstGeom>
          <a:solidFill>
            <a:srgbClr val="FFFFFF"/>
          </a:solidFill>
          <a:ln w="12700">
            <a:solidFill>
              <a:schemeClr val="tx1"/>
            </a:solidFill>
            <a:round/>
            <a:headEnd/>
            <a:tailEnd/>
          </a:ln>
        </p:spPr>
        <p:txBody>
          <a:bodyPr/>
          <a:lstStyle/>
          <a:p>
            <a:pPr eaLnBrk="0" hangingPunct="0"/>
            <a:r>
              <a:rPr lang="en-US" sz="2800" b="1" smtClean="0">
                <a:solidFill>
                  <a:srgbClr val="000000"/>
                </a:solidFill>
                <a:ea typeface="ＭＳ Ｐゴシック" pitchFamily="-1" charset="-128"/>
              </a:rPr>
              <a:t>Annual Load of Phosphorus</a:t>
            </a:r>
          </a:p>
          <a:p>
            <a:pPr eaLnBrk="0" hangingPunct="0"/>
            <a:r>
              <a:rPr lang="en-US" sz="2400" smtClean="0">
                <a:solidFill>
                  <a:srgbClr val="000000"/>
                </a:solidFill>
                <a:ea typeface="ＭＳ Ｐゴシック" pitchFamily="-1" charset="-128"/>
              </a:rPr>
              <a:t>(In 10</a:t>
            </a:r>
            <a:r>
              <a:rPr lang="en-US" sz="2400" baseline="30000" smtClean="0">
                <a:solidFill>
                  <a:srgbClr val="000000"/>
                </a:solidFill>
                <a:ea typeface="ＭＳ Ｐゴシック" pitchFamily="-1" charset="-128"/>
              </a:rPr>
              <a:t>3</a:t>
            </a:r>
            <a:r>
              <a:rPr lang="en-US" sz="2400" smtClean="0">
                <a:solidFill>
                  <a:srgbClr val="000000"/>
                </a:solidFill>
                <a:ea typeface="ＭＳ Ｐゴシック" pitchFamily="-1" charset="-128"/>
              </a:rPr>
              <a:t> tons/yr)</a:t>
            </a:r>
          </a:p>
          <a:p>
            <a:pPr eaLnBrk="0" hangingPunct="0"/>
            <a:endParaRPr lang="en-US" sz="3200" smtClean="0">
              <a:solidFill>
                <a:srgbClr val="000000"/>
              </a:solidFill>
              <a:ea typeface="ＭＳ Ｐゴシック" pitchFamily="-1" charset="-128"/>
            </a:endParaRPr>
          </a:p>
          <a:p>
            <a:pPr eaLnBrk="0" hangingPunct="0"/>
            <a:endParaRPr lang="en-US" sz="3200" smtClean="0">
              <a:solidFill>
                <a:srgbClr val="000000"/>
              </a:solidFill>
              <a:ea typeface="ＭＳ Ｐゴシック" pitchFamily="-1" charset="-128"/>
            </a:endParaRPr>
          </a:p>
          <a:p>
            <a:pPr eaLnBrk="0" hangingPunct="0"/>
            <a:endParaRPr lang="en-US" sz="3200" smtClean="0">
              <a:solidFill>
                <a:srgbClr val="000000"/>
              </a:solidFill>
              <a:ea typeface="ＭＳ Ｐゴシック" pitchFamily="-1" charset="-128"/>
            </a:endParaRPr>
          </a:p>
          <a:p>
            <a:pPr eaLnBrk="0" hangingPunct="0"/>
            <a:r>
              <a:rPr lang="en-US" sz="2800" smtClean="0">
                <a:solidFill>
                  <a:srgbClr val="000000"/>
                </a:solidFill>
                <a:ea typeface="ＭＳ Ｐゴシック" pitchFamily="-1" charset="-128"/>
              </a:rPr>
              <a:t>Flow</a:t>
            </a:r>
          </a:p>
          <a:p>
            <a:pPr eaLnBrk="0" hangingPunct="0"/>
            <a:r>
              <a:rPr lang="en-US" sz="2800" smtClean="0">
                <a:solidFill>
                  <a:srgbClr val="000000"/>
                </a:solidFill>
                <a:ea typeface="ＭＳ Ｐゴシック" pitchFamily="-1" charset="-128"/>
              </a:rPr>
              <a:t>Normalized</a:t>
            </a:r>
          </a:p>
          <a:p>
            <a:pPr eaLnBrk="0" hangingPunct="0"/>
            <a:r>
              <a:rPr lang="en-US" sz="2800" smtClean="0">
                <a:solidFill>
                  <a:srgbClr val="000000"/>
                </a:solidFill>
                <a:ea typeface="ＭＳ Ｐゴシック" pitchFamily="-1" charset="-128"/>
              </a:rPr>
              <a:t>Load</a:t>
            </a:r>
          </a:p>
          <a:p>
            <a:pPr eaLnBrk="0" hangingPunct="0"/>
            <a:r>
              <a:rPr lang="en-US" sz="2800" smtClean="0">
                <a:solidFill>
                  <a:srgbClr val="000000"/>
                </a:solidFill>
                <a:ea typeface="ＭＳ Ｐゴシック" pitchFamily="-1" charset="-128"/>
              </a:rPr>
              <a:t>Up 55%</a:t>
            </a:r>
          </a:p>
          <a:p>
            <a:pPr eaLnBrk="0" hangingPunct="0"/>
            <a:r>
              <a:rPr lang="en-US" sz="2800" smtClean="0">
                <a:solidFill>
                  <a:srgbClr val="000000"/>
                </a:solidFill>
                <a:ea typeface="ＭＳ Ｐゴシック" pitchFamily="-1" charset="-128"/>
              </a:rPr>
              <a:t>Since 1996</a:t>
            </a:r>
          </a:p>
          <a:p>
            <a:pPr eaLnBrk="0" hangingPunct="0"/>
            <a:endParaRPr lang="en-US" sz="3200" smtClean="0">
              <a:solidFill>
                <a:srgbClr val="000000"/>
              </a:solidFill>
              <a:ea typeface="ＭＳ Ｐゴシック" pitchFamily="-1" charset="-128"/>
            </a:endParaRPr>
          </a:p>
          <a:p>
            <a:pPr eaLnBrk="0" hangingPunct="0"/>
            <a:endParaRPr lang="en-US" sz="3200" smtClean="0">
              <a:solidFill>
                <a:srgbClr val="000000"/>
              </a:solidFill>
              <a:ea typeface="ＭＳ Ｐゴシック" pitchFamily="-1" charset="-128"/>
            </a:endParaRPr>
          </a:p>
        </p:txBody>
      </p:sp>
      <p:pic>
        <p:nvPicPr>
          <p:cNvPr id="9219" name="Picture 3"/>
          <p:cNvPicPr>
            <a:picLocks noChangeAspect="1"/>
          </p:cNvPicPr>
          <p:nvPr/>
        </p:nvPicPr>
        <p:blipFill>
          <a:blip r:embed="rId3" cstate="print">
            <a:extLst>
              <a:ext uri="{28A0092B-C50C-407E-A947-70E740481C1C}">
                <a14:useLocalDpi xmlns:a14="http://schemas.microsoft.com/office/drawing/2010/main" xmlns="" val="0"/>
              </a:ext>
            </a:extLst>
          </a:blip>
          <a:srcRect l="3571" t="8333" r="2380" b="14285"/>
          <a:stretch>
            <a:fillRect/>
          </a:stretch>
        </p:blipFill>
        <p:spPr bwMode="auto">
          <a:xfrm>
            <a:off x="1827213" y="304800"/>
            <a:ext cx="7316787" cy="6019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0441335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1"/>
          <p:cNvSpPr txBox="1">
            <a:spLocks noChangeArrowheads="1"/>
          </p:cNvSpPr>
          <p:nvPr/>
        </p:nvSpPr>
        <p:spPr bwMode="auto">
          <a:xfrm>
            <a:off x="152400" y="0"/>
            <a:ext cx="899160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4400">
                <a:solidFill>
                  <a:schemeClr val="tx1"/>
                </a:solidFill>
                <a:latin typeface="Arial" charset="0"/>
                <a:ea typeface="ＭＳ Ｐゴシック" pitchFamily="-1" charset="-128"/>
              </a:defRPr>
            </a:lvl1pPr>
            <a:lvl2pPr marL="742950" indent="-285750" eaLnBrk="0" hangingPunct="0">
              <a:defRPr sz="4400">
                <a:solidFill>
                  <a:schemeClr val="tx1"/>
                </a:solidFill>
                <a:latin typeface="Arial" charset="0"/>
                <a:ea typeface="ＭＳ Ｐゴシック" pitchFamily="-1" charset="-128"/>
              </a:defRPr>
            </a:lvl2pPr>
            <a:lvl3pPr marL="1143000" indent="-228600" eaLnBrk="0" hangingPunct="0">
              <a:defRPr sz="4400">
                <a:solidFill>
                  <a:schemeClr val="tx1"/>
                </a:solidFill>
                <a:latin typeface="Arial" charset="0"/>
                <a:ea typeface="ＭＳ Ｐゴシック" pitchFamily="-1" charset="-128"/>
              </a:defRPr>
            </a:lvl3pPr>
            <a:lvl4pPr marL="1600200" indent="-228600" eaLnBrk="0" hangingPunct="0">
              <a:defRPr sz="4400">
                <a:solidFill>
                  <a:schemeClr val="tx1"/>
                </a:solidFill>
                <a:latin typeface="Arial" charset="0"/>
                <a:ea typeface="ＭＳ Ｐゴシック" pitchFamily="-1" charset="-128"/>
              </a:defRPr>
            </a:lvl4pPr>
            <a:lvl5pPr marL="2057400" indent="-228600" eaLnBrk="0" hangingPunct="0">
              <a:defRPr sz="4400">
                <a:solidFill>
                  <a:schemeClr val="tx1"/>
                </a:solidFill>
                <a:latin typeface="Arial" charset="0"/>
                <a:ea typeface="ＭＳ Ｐゴシック" pitchFamily="-1" charset="-128"/>
              </a:defRPr>
            </a:lvl5pPr>
            <a:lvl6pPr marL="2514600" indent="-228600" eaLnBrk="0" fontAlgn="base" hangingPunct="0">
              <a:spcBef>
                <a:spcPct val="0"/>
              </a:spcBef>
              <a:spcAft>
                <a:spcPct val="0"/>
              </a:spcAft>
              <a:defRPr sz="4400">
                <a:solidFill>
                  <a:schemeClr val="tx1"/>
                </a:solidFill>
                <a:latin typeface="Arial" charset="0"/>
                <a:ea typeface="ＭＳ Ｐゴシック" pitchFamily="-1" charset="-128"/>
              </a:defRPr>
            </a:lvl6pPr>
            <a:lvl7pPr marL="2971800" indent="-228600" eaLnBrk="0" fontAlgn="base" hangingPunct="0">
              <a:spcBef>
                <a:spcPct val="0"/>
              </a:spcBef>
              <a:spcAft>
                <a:spcPct val="0"/>
              </a:spcAft>
              <a:defRPr sz="4400">
                <a:solidFill>
                  <a:schemeClr val="tx1"/>
                </a:solidFill>
                <a:latin typeface="Arial" charset="0"/>
                <a:ea typeface="ＭＳ Ｐゴシック" pitchFamily="-1" charset="-128"/>
              </a:defRPr>
            </a:lvl7pPr>
            <a:lvl8pPr marL="3429000" indent="-228600" eaLnBrk="0" fontAlgn="base" hangingPunct="0">
              <a:spcBef>
                <a:spcPct val="0"/>
              </a:spcBef>
              <a:spcAft>
                <a:spcPct val="0"/>
              </a:spcAft>
              <a:defRPr sz="4400">
                <a:solidFill>
                  <a:schemeClr val="tx1"/>
                </a:solidFill>
                <a:latin typeface="Arial" charset="0"/>
                <a:ea typeface="ＭＳ Ｐゴシック" pitchFamily="-1" charset="-128"/>
              </a:defRPr>
            </a:lvl8pPr>
            <a:lvl9pPr marL="3886200" indent="-228600" eaLnBrk="0" fontAlgn="base" hangingPunct="0">
              <a:spcBef>
                <a:spcPct val="0"/>
              </a:spcBef>
              <a:spcAft>
                <a:spcPct val="0"/>
              </a:spcAft>
              <a:defRPr sz="4400">
                <a:solidFill>
                  <a:schemeClr val="tx1"/>
                </a:solidFill>
                <a:latin typeface="Arial" charset="0"/>
                <a:ea typeface="ＭＳ Ｐゴシック" pitchFamily="-1" charset="-128"/>
              </a:defRPr>
            </a:lvl9pPr>
          </a:lstStyle>
          <a:p>
            <a:pPr eaLnBrk="1" hangingPunct="1"/>
            <a:r>
              <a:rPr lang="en-US" sz="4000" b="1" smtClean="0">
                <a:solidFill>
                  <a:srgbClr val="FFFF00"/>
                </a:solidFill>
              </a:rPr>
              <a:t>Messages about TP and Sediment</a:t>
            </a:r>
          </a:p>
        </p:txBody>
      </p:sp>
      <p:sp>
        <p:nvSpPr>
          <p:cNvPr id="40963" name="TextBox 2"/>
          <p:cNvSpPr txBox="1">
            <a:spLocks noChangeArrowheads="1"/>
          </p:cNvSpPr>
          <p:nvPr/>
        </p:nvSpPr>
        <p:spPr bwMode="auto">
          <a:xfrm>
            <a:off x="152400" y="838200"/>
            <a:ext cx="8915400" cy="5970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4400">
                <a:solidFill>
                  <a:schemeClr val="tx1"/>
                </a:solidFill>
                <a:latin typeface="Arial" charset="0"/>
                <a:ea typeface="ＭＳ Ｐゴシック" pitchFamily="-1" charset="-128"/>
              </a:defRPr>
            </a:lvl1pPr>
            <a:lvl2pPr marL="37931725" indent="-37474525" eaLnBrk="0" hangingPunct="0">
              <a:defRPr sz="4400">
                <a:solidFill>
                  <a:schemeClr val="tx1"/>
                </a:solidFill>
                <a:latin typeface="Arial" charset="0"/>
                <a:ea typeface="ＭＳ Ｐゴシック" pitchFamily="-1" charset="-128"/>
              </a:defRPr>
            </a:lvl2pPr>
            <a:lvl3pPr marL="1143000" indent="-228600" eaLnBrk="0" hangingPunct="0">
              <a:defRPr sz="4400">
                <a:solidFill>
                  <a:schemeClr val="tx1"/>
                </a:solidFill>
                <a:latin typeface="Arial" charset="0"/>
                <a:ea typeface="ＭＳ Ｐゴシック" pitchFamily="-1" charset="-128"/>
              </a:defRPr>
            </a:lvl3pPr>
            <a:lvl4pPr marL="1600200" indent="-228600" eaLnBrk="0" hangingPunct="0">
              <a:defRPr sz="4400">
                <a:solidFill>
                  <a:schemeClr val="tx1"/>
                </a:solidFill>
                <a:latin typeface="Arial" charset="0"/>
                <a:ea typeface="ＭＳ Ｐゴシック" pitchFamily="-1" charset="-128"/>
              </a:defRPr>
            </a:lvl4pPr>
            <a:lvl5pPr marL="2057400" indent="-228600" eaLnBrk="0" hangingPunct="0">
              <a:defRPr sz="4400">
                <a:solidFill>
                  <a:schemeClr val="tx1"/>
                </a:solidFill>
                <a:latin typeface="Arial" charset="0"/>
                <a:ea typeface="ＭＳ Ｐゴシック" pitchFamily="-1" charset="-128"/>
              </a:defRPr>
            </a:lvl5pPr>
            <a:lvl6pPr marL="2514600" indent="-228600" eaLnBrk="0" fontAlgn="base" hangingPunct="0">
              <a:spcBef>
                <a:spcPct val="0"/>
              </a:spcBef>
              <a:spcAft>
                <a:spcPct val="0"/>
              </a:spcAft>
              <a:defRPr sz="4400">
                <a:solidFill>
                  <a:schemeClr val="tx1"/>
                </a:solidFill>
                <a:latin typeface="Arial" charset="0"/>
                <a:ea typeface="ＭＳ Ｐゴシック" pitchFamily="-1" charset="-128"/>
              </a:defRPr>
            </a:lvl6pPr>
            <a:lvl7pPr marL="2971800" indent="-228600" eaLnBrk="0" fontAlgn="base" hangingPunct="0">
              <a:spcBef>
                <a:spcPct val="0"/>
              </a:spcBef>
              <a:spcAft>
                <a:spcPct val="0"/>
              </a:spcAft>
              <a:defRPr sz="4400">
                <a:solidFill>
                  <a:schemeClr val="tx1"/>
                </a:solidFill>
                <a:latin typeface="Arial" charset="0"/>
                <a:ea typeface="ＭＳ Ｐゴシック" pitchFamily="-1" charset="-128"/>
              </a:defRPr>
            </a:lvl7pPr>
            <a:lvl8pPr marL="3429000" indent="-228600" eaLnBrk="0" fontAlgn="base" hangingPunct="0">
              <a:spcBef>
                <a:spcPct val="0"/>
              </a:spcBef>
              <a:spcAft>
                <a:spcPct val="0"/>
              </a:spcAft>
              <a:defRPr sz="4400">
                <a:solidFill>
                  <a:schemeClr val="tx1"/>
                </a:solidFill>
                <a:latin typeface="Arial" charset="0"/>
                <a:ea typeface="ＭＳ Ｐゴシック" pitchFamily="-1" charset="-128"/>
              </a:defRPr>
            </a:lvl8pPr>
            <a:lvl9pPr marL="3886200" indent="-228600" eaLnBrk="0" fontAlgn="base" hangingPunct="0">
              <a:spcBef>
                <a:spcPct val="0"/>
              </a:spcBef>
              <a:spcAft>
                <a:spcPct val="0"/>
              </a:spcAft>
              <a:defRPr sz="4400">
                <a:solidFill>
                  <a:schemeClr val="tx1"/>
                </a:solidFill>
                <a:latin typeface="Arial" charset="0"/>
                <a:ea typeface="ＭＳ Ｐゴシック" pitchFamily="-1" charset="-128"/>
              </a:defRPr>
            </a:lvl9pPr>
          </a:lstStyle>
          <a:p>
            <a:pPr eaLnBrk="1" hangingPunct="1">
              <a:spcAft>
                <a:spcPts val="1200"/>
              </a:spcAft>
              <a:buFont typeface="Arial" charset="0"/>
              <a:buChar char="•"/>
            </a:pPr>
            <a:r>
              <a:rPr lang="en-US" sz="2800" b="1" smtClean="0">
                <a:solidFill>
                  <a:srgbClr val="FFFFFF"/>
                </a:solidFill>
              </a:rPr>
              <a:t>Concentrations are relatively stable at moderate and low flows, increasing during storms</a:t>
            </a:r>
          </a:p>
          <a:p>
            <a:pPr eaLnBrk="1" hangingPunct="1">
              <a:spcAft>
                <a:spcPts val="1200"/>
              </a:spcAft>
              <a:buFont typeface="Arial" charset="0"/>
              <a:buChar char="•"/>
            </a:pPr>
            <a:r>
              <a:rPr lang="en-US" sz="2800" b="1" smtClean="0">
                <a:solidFill>
                  <a:srgbClr val="FFFFFF"/>
                </a:solidFill>
              </a:rPr>
              <a:t>2011: highest recorded loads for TP and sediment</a:t>
            </a:r>
          </a:p>
          <a:p>
            <a:pPr eaLnBrk="1" hangingPunct="1">
              <a:spcAft>
                <a:spcPts val="1200"/>
              </a:spcAft>
              <a:buFont typeface="Arial" charset="0"/>
              <a:buChar char="•"/>
            </a:pPr>
            <a:r>
              <a:rPr lang="en-US" sz="2800" b="1" smtClean="0">
                <a:solidFill>
                  <a:srgbClr val="FFFFFF"/>
                </a:solidFill>
              </a:rPr>
              <a:t>Loads risen since mid-1990s: TP: 55%: Sed: 97%</a:t>
            </a:r>
          </a:p>
          <a:p>
            <a:pPr eaLnBrk="1" hangingPunct="1">
              <a:spcAft>
                <a:spcPts val="1200"/>
              </a:spcAft>
              <a:buFont typeface="Arial" charset="0"/>
              <a:buChar char="•"/>
            </a:pPr>
            <a:r>
              <a:rPr lang="en-US" sz="2800" b="1" smtClean="0">
                <a:solidFill>
                  <a:srgbClr val="FFFFFF"/>
                </a:solidFill>
              </a:rPr>
              <a:t>Conowingo Reservoir not trapping as much sediment</a:t>
            </a:r>
          </a:p>
          <a:p>
            <a:pPr eaLnBrk="1" hangingPunct="1">
              <a:spcAft>
                <a:spcPts val="1200"/>
              </a:spcAft>
              <a:buFont typeface="Arial" charset="0"/>
              <a:buChar char="•"/>
            </a:pPr>
            <a:r>
              <a:rPr lang="en-US" sz="2800" b="1" smtClean="0">
                <a:solidFill>
                  <a:srgbClr val="FFFFFF"/>
                </a:solidFill>
              </a:rPr>
              <a:t>Upstream river sites show TP decreases </a:t>
            </a:r>
          </a:p>
          <a:p>
            <a:pPr eaLnBrk="1" hangingPunct="1">
              <a:spcAft>
                <a:spcPts val="1200"/>
              </a:spcAft>
              <a:buFont typeface="Arial" charset="0"/>
              <a:buChar char="•"/>
            </a:pPr>
            <a:r>
              <a:rPr lang="en-US" sz="2800" b="1" smtClean="0">
                <a:solidFill>
                  <a:srgbClr val="FFFFFF"/>
                </a:solidFill>
              </a:rPr>
              <a:t>Practices are working in many areas of Susq. but may be counter balanced by reservoir filling. </a:t>
            </a:r>
          </a:p>
          <a:p>
            <a:pPr lvl="1" eaLnBrk="1" hangingPunct="1">
              <a:spcAft>
                <a:spcPts val="1200"/>
              </a:spcAft>
              <a:buFont typeface="Arial" charset="0"/>
              <a:buChar char="•"/>
            </a:pPr>
            <a:endParaRPr lang="en-US" sz="2800" b="1" smtClean="0">
              <a:solidFill>
                <a:srgbClr val="FFFFFF"/>
              </a:solidFill>
            </a:endParaRPr>
          </a:p>
          <a:p>
            <a:pPr lvl="1" eaLnBrk="1" hangingPunct="1">
              <a:spcAft>
                <a:spcPts val="1200"/>
              </a:spcAft>
              <a:buFont typeface="Arial" charset="0"/>
              <a:buChar char="•"/>
            </a:pPr>
            <a:endParaRPr lang="en-US" sz="3200" b="1" smtClean="0">
              <a:solidFill>
                <a:srgbClr val="FFFFFF"/>
              </a:solidFill>
            </a:endParaRPr>
          </a:p>
        </p:txBody>
      </p:sp>
    </p:spTree>
    <p:extLst>
      <p:ext uri="{BB962C8B-B14F-4D97-AF65-F5344CB8AC3E}">
        <p14:creationId xmlns:p14="http://schemas.microsoft.com/office/powerpoint/2010/main" xmlns="" val="25103692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9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96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096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096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096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p:cNvSpPr>
            <a:spLocks noChangeArrowheads="1"/>
          </p:cNvSpPr>
          <p:nvPr/>
        </p:nvSpPr>
        <p:spPr bwMode="auto">
          <a:xfrm>
            <a:off x="0" y="0"/>
            <a:ext cx="9144000" cy="6858000"/>
          </a:xfrm>
          <a:prstGeom prst="rect">
            <a:avLst/>
          </a:prstGeom>
          <a:solidFill>
            <a:srgbClr val="FFFFFF"/>
          </a:solidFill>
          <a:ln w="12700">
            <a:solidFill>
              <a:schemeClr val="tx1"/>
            </a:solidFill>
            <a:round/>
            <a:headEnd/>
            <a:tailEnd/>
          </a:ln>
        </p:spPr>
        <p:txBody>
          <a:bodyPr/>
          <a:lstStyle/>
          <a:p>
            <a:pPr eaLnBrk="0" hangingPunct="0"/>
            <a:r>
              <a:rPr lang="en-US" sz="3200" b="1" smtClean="0">
                <a:solidFill>
                  <a:srgbClr val="000000"/>
                </a:solidFill>
                <a:ea typeface="ＭＳ Ｐゴシック" pitchFamily="-1" charset="-128"/>
              </a:rPr>
              <a:t>Annual Load of Nitrogen</a:t>
            </a:r>
          </a:p>
          <a:p>
            <a:pPr eaLnBrk="0" hangingPunct="0"/>
            <a:r>
              <a:rPr lang="en-US" sz="2400" smtClean="0">
                <a:solidFill>
                  <a:srgbClr val="000000"/>
                </a:solidFill>
                <a:ea typeface="ＭＳ Ｐゴシック" pitchFamily="-1" charset="-128"/>
              </a:rPr>
              <a:t>(In 10</a:t>
            </a:r>
            <a:r>
              <a:rPr lang="en-US" sz="2400" baseline="30000" smtClean="0">
                <a:solidFill>
                  <a:srgbClr val="000000"/>
                </a:solidFill>
                <a:ea typeface="ＭＳ Ｐゴシック" pitchFamily="-1" charset="-128"/>
              </a:rPr>
              <a:t>3</a:t>
            </a:r>
            <a:r>
              <a:rPr lang="en-US" sz="2400" smtClean="0">
                <a:solidFill>
                  <a:srgbClr val="000000"/>
                </a:solidFill>
                <a:ea typeface="ＭＳ Ｐゴシック" pitchFamily="-1" charset="-128"/>
              </a:rPr>
              <a:t> tons/yr)</a:t>
            </a:r>
          </a:p>
          <a:p>
            <a:pPr eaLnBrk="0" hangingPunct="0"/>
            <a:endParaRPr lang="en-US" sz="3200" smtClean="0">
              <a:solidFill>
                <a:srgbClr val="000000"/>
              </a:solidFill>
              <a:ea typeface="ＭＳ Ｐゴシック" pitchFamily="-1" charset="-128"/>
            </a:endParaRPr>
          </a:p>
          <a:p>
            <a:pPr eaLnBrk="0" hangingPunct="0"/>
            <a:endParaRPr lang="en-US" sz="3200" smtClean="0">
              <a:solidFill>
                <a:srgbClr val="000000"/>
              </a:solidFill>
              <a:ea typeface="ＭＳ Ｐゴシック" pitchFamily="-1" charset="-128"/>
            </a:endParaRPr>
          </a:p>
          <a:p>
            <a:pPr eaLnBrk="0" hangingPunct="0"/>
            <a:r>
              <a:rPr lang="en-US" sz="2800" smtClean="0">
                <a:solidFill>
                  <a:srgbClr val="000000"/>
                </a:solidFill>
                <a:ea typeface="ＭＳ Ｐゴシック" pitchFamily="-1" charset="-128"/>
              </a:rPr>
              <a:t>Flow </a:t>
            </a:r>
          </a:p>
          <a:p>
            <a:pPr eaLnBrk="0" hangingPunct="0"/>
            <a:r>
              <a:rPr lang="en-US" sz="2800" smtClean="0">
                <a:solidFill>
                  <a:srgbClr val="000000"/>
                </a:solidFill>
                <a:ea typeface="ＭＳ Ｐゴシック" pitchFamily="-1" charset="-128"/>
              </a:rPr>
              <a:t>Normalized</a:t>
            </a:r>
          </a:p>
          <a:p>
            <a:pPr eaLnBrk="0" hangingPunct="0"/>
            <a:r>
              <a:rPr lang="en-US" sz="2800" smtClean="0">
                <a:solidFill>
                  <a:srgbClr val="000000"/>
                </a:solidFill>
                <a:ea typeface="ＭＳ Ｐゴシック" pitchFamily="-1" charset="-128"/>
              </a:rPr>
              <a:t>Load Change</a:t>
            </a:r>
          </a:p>
          <a:p>
            <a:pPr eaLnBrk="0" hangingPunct="0"/>
            <a:r>
              <a:rPr lang="en-US" sz="2800" smtClean="0">
                <a:solidFill>
                  <a:srgbClr val="000000"/>
                </a:solidFill>
                <a:ea typeface="ＭＳ Ｐゴシック" pitchFamily="-1" charset="-128"/>
              </a:rPr>
              <a:t>Since 1996</a:t>
            </a:r>
          </a:p>
          <a:p>
            <a:pPr eaLnBrk="0" hangingPunct="0"/>
            <a:r>
              <a:rPr lang="en-US" sz="2800" smtClean="0">
                <a:solidFill>
                  <a:srgbClr val="000000"/>
                </a:solidFill>
                <a:ea typeface="ＭＳ Ｐゴシック" pitchFamily="-1" charset="-128"/>
              </a:rPr>
              <a:t>-3%</a:t>
            </a:r>
          </a:p>
        </p:txBody>
      </p:sp>
      <p:pic>
        <p:nvPicPr>
          <p:cNvPr id="11267" name="Picture 3"/>
          <p:cNvPicPr>
            <a:picLocks noChangeAspect="1"/>
          </p:cNvPicPr>
          <p:nvPr/>
        </p:nvPicPr>
        <p:blipFill>
          <a:blip r:embed="rId3" cstate="print">
            <a:extLst>
              <a:ext uri="{28A0092B-C50C-407E-A947-70E740481C1C}">
                <a14:useLocalDpi xmlns:a14="http://schemas.microsoft.com/office/drawing/2010/main" xmlns="" val="0"/>
              </a:ext>
            </a:extLst>
          </a:blip>
          <a:srcRect l="4762" t="8333" b="11905"/>
          <a:stretch>
            <a:fillRect/>
          </a:stretch>
        </p:blipFill>
        <p:spPr bwMode="auto">
          <a:xfrm>
            <a:off x="2411413" y="838200"/>
            <a:ext cx="6732587" cy="563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2829874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1"/>
          <p:cNvSpPr txBox="1">
            <a:spLocks noChangeArrowheads="1"/>
          </p:cNvSpPr>
          <p:nvPr/>
        </p:nvSpPr>
        <p:spPr bwMode="auto">
          <a:xfrm>
            <a:off x="457200" y="0"/>
            <a:ext cx="8382000" cy="769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4400">
                <a:solidFill>
                  <a:schemeClr val="tx1"/>
                </a:solidFill>
                <a:latin typeface="Arial" charset="0"/>
                <a:ea typeface="ＭＳ Ｐゴシック" pitchFamily="-1" charset="-128"/>
              </a:defRPr>
            </a:lvl1pPr>
            <a:lvl2pPr marL="742950" indent="-285750" eaLnBrk="0" hangingPunct="0">
              <a:defRPr sz="4400">
                <a:solidFill>
                  <a:schemeClr val="tx1"/>
                </a:solidFill>
                <a:latin typeface="Arial" charset="0"/>
                <a:ea typeface="ＭＳ Ｐゴシック" pitchFamily="-1" charset="-128"/>
              </a:defRPr>
            </a:lvl2pPr>
            <a:lvl3pPr marL="1143000" indent="-228600" eaLnBrk="0" hangingPunct="0">
              <a:defRPr sz="4400">
                <a:solidFill>
                  <a:schemeClr val="tx1"/>
                </a:solidFill>
                <a:latin typeface="Arial" charset="0"/>
                <a:ea typeface="ＭＳ Ｐゴシック" pitchFamily="-1" charset="-128"/>
              </a:defRPr>
            </a:lvl3pPr>
            <a:lvl4pPr marL="1600200" indent="-228600" eaLnBrk="0" hangingPunct="0">
              <a:defRPr sz="4400">
                <a:solidFill>
                  <a:schemeClr val="tx1"/>
                </a:solidFill>
                <a:latin typeface="Arial" charset="0"/>
                <a:ea typeface="ＭＳ Ｐゴシック" pitchFamily="-1" charset="-128"/>
              </a:defRPr>
            </a:lvl4pPr>
            <a:lvl5pPr marL="2057400" indent="-228600" eaLnBrk="0" hangingPunct="0">
              <a:defRPr sz="4400">
                <a:solidFill>
                  <a:schemeClr val="tx1"/>
                </a:solidFill>
                <a:latin typeface="Arial" charset="0"/>
                <a:ea typeface="ＭＳ Ｐゴシック" pitchFamily="-1" charset="-128"/>
              </a:defRPr>
            </a:lvl5pPr>
            <a:lvl6pPr marL="2514600" indent="-228600" eaLnBrk="0" fontAlgn="base" hangingPunct="0">
              <a:spcBef>
                <a:spcPct val="0"/>
              </a:spcBef>
              <a:spcAft>
                <a:spcPct val="0"/>
              </a:spcAft>
              <a:defRPr sz="4400">
                <a:solidFill>
                  <a:schemeClr val="tx1"/>
                </a:solidFill>
                <a:latin typeface="Arial" charset="0"/>
                <a:ea typeface="ＭＳ Ｐゴシック" pitchFamily="-1" charset="-128"/>
              </a:defRPr>
            </a:lvl6pPr>
            <a:lvl7pPr marL="2971800" indent="-228600" eaLnBrk="0" fontAlgn="base" hangingPunct="0">
              <a:spcBef>
                <a:spcPct val="0"/>
              </a:spcBef>
              <a:spcAft>
                <a:spcPct val="0"/>
              </a:spcAft>
              <a:defRPr sz="4400">
                <a:solidFill>
                  <a:schemeClr val="tx1"/>
                </a:solidFill>
                <a:latin typeface="Arial" charset="0"/>
                <a:ea typeface="ＭＳ Ｐゴシック" pitchFamily="-1" charset="-128"/>
              </a:defRPr>
            </a:lvl7pPr>
            <a:lvl8pPr marL="3429000" indent="-228600" eaLnBrk="0" fontAlgn="base" hangingPunct="0">
              <a:spcBef>
                <a:spcPct val="0"/>
              </a:spcBef>
              <a:spcAft>
                <a:spcPct val="0"/>
              </a:spcAft>
              <a:defRPr sz="4400">
                <a:solidFill>
                  <a:schemeClr val="tx1"/>
                </a:solidFill>
                <a:latin typeface="Arial" charset="0"/>
                <a:ea typeface="ＭＳ Ｐゴシック" pitchFamily="-1" charset="-128"/>
              </a:defRPr>
            </a:lvl8pPr>
            <a:lvl9pPr marL="3886200" indent="-228600" eaLnBrk="0" fontAlgn="base" hangingPunct="0">
              <a:spcBef>
                <a:spcPct val="0"/>
              </a:spcBef>
              <a:spcAft>
                <a:spcPct val="0"/>
              </a:spcAft>
              <a:defRPr sz="4400">
                <a:solidFill>
                  <a:schemeClr val="tx1"/>
                </a:solidFill>
                <a:latin typeface="Arial" charset="0"/>
                <a:ea typeface="ＭＳ Ｐゴシック" pitchFamily="-1" charset="-128"/>
              </a:defRPr>
            </a:lvl9pPr>
          </a:lstStyle>
          <a:p>
            <a:pPr eaLnBrk="1" hangingPunct="1"/>
            <a:r>
              <a:rPr lang="en-US" b="1" smtClean="0">
                <a:solidFill>
                  <a:srgbClr val="FFFF00"/>
                </a:solidFill>
              </a:rPr>
              <a:t>Take home messages: TN</a:t>
            </a:r>
          </a:p>
        </p:txBody>
      </p:sp>
      <p:sp>
        <p:nvSpPr>
          <p:cNvPr id="12291" name="TextBox 2"/>
          <p:cNvSpPr txBox="1">
            <a:spLocks noChangeArrowheads="1"/>
          </p:cNvSpPr>
          <p:nvPr/>
        </p:nvSpPr>
        <p:spPr bwMode="auto">
          <a:xfrm>
            <a:off x="381000" y="838200"/>
            <a:ext cx="8382000" cy="5386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4400">
                <a:solidFill>
                  <a:schemeClr val="tx1"/>
                </a:solidFill>
                <a:latin typeface="Arial" charset="0"/>
                <a:ea typeface="ＭＳ Ｐゴシック" pitchFamily="-1" charset="-128"/>
              </a:defRPr>
            </a:lvl1pPr>
            <a:lvl2pPr marL="742950" indent="-285750" eaLnBrk="0" hangingPunct="0">
              <a:defRPr sz="4400">
                <a:solidFill>
                  <a:schemeClr val="tx1"/>
                </a:solidFill>
                <a:latin typeface="Arial" charset="0"/>
                <a:ea typeface="ＭＳ Ｐゴシック" pitchFamily="-1" charset="-128"/>
              </a:defRPr>
            </a:lvl2pPr>
            <a:lvl3pPr marL="1143000" indent="-228600" eaLnBrk="0" hangingPunct="0">
              <a:defRPr sz="4400">
                <a:solidFill>
                  <a:schemeClr val="tx1"/>
                </a:solidFill>
                <a:latin typeface="Arial" charset="0"/>
                <a:ea typeface="ＭＳ Ｐゴシック" pitchFamily="-1" charset="-128"/>
              </a:defRPr>
            </a:lvl3pPr>
            <a:lvl4pPr marL="1600200" indent="-228600" eaLnBrk="0" hangingPunct="0">
              <a:defRPr sz="4400">
                <a:solidFill>
                  <a:schemeClr val="tx1"/>
                </a:solidFill>
                <a:latin typeface="Arial" charset="0"/>
                <a:ea typeface="ＭＳ Ｐゴシック" pitchFamily="-1" charset="-128"/>
              </a:defRPr>
            </a:lvl4pPr>
            <a:lvl5pPr marL="2057400" indent="-228600" eaLnBrk="0" hangingPunct="0">
              <a:defRPr sz="4400">
                <a:solidFill>
                  <a:schemeClr val="tx1"/>
                </a:solidFill>
                <a:latin typeface="Arial" charset="0"/>
                <a:ea typeface="ＭＳ Ｐゴシック" pitchFamily="-1" charset="-128"/>
              </a:defRPr>
            </a:lvl5pPr>
            <a:lvl6pPr marL="2514600" indent="-228600" eaLnBrk="0" fontAlgn="base" hangingPunct="0">
              <a:spcBef>
                <a:spcPct val="0"/>
              </a:spcBef>
              <a:spcAft>
                <a:spcPct val="0"/>
              </a:spcAft>
              <a:defRPr sz="4400">
                <a:solidFill>
                  <a:schemeClr val="tx1"/>
                </a:solidFill>
                <a:latin typeface="Arial" charset="0"/>
                <a:ea typeface="ＭＳ Ｐゴシック" pitchFamily="-1" charset="-128"/>
              </a:defRPr>
            </a:lvl6pPr>
            <a:lvl7pPr marL="2971800" indent="-228600" eaLnBrk="0" fontAlgn="base" hangingPunct="0">
              <a:spcBef>
                <a:spcPct val="0"/>
              </a:spcBef>
              <a:spcAft>
                <a:spcPct val="0"/>
              </a:spcAft>
              <a:defRPr sz="4400">
                <a:solidFill>
                  <a:schemeClr val="tx1"/>
                </a:solidFill>
                <a:latin typeface="Arial" charset="0"/>
                <a:ea typeface="ＭＳ Ｐゴシック" pitchFamily="-1" charset="-128"/>
              </a:defRPr>
            </a:lvl7pPr>
            <a:lvl8pPr marL="3429000" indent="-228600" eaLnBrk="0" fontAlgn="base" hangingPunct="0">
              <a:spcBef>
                <a:spcPct val="0"/>
              </a:spcBef>
              <a:spcAft>
                <a:spcPct val="0"/>
              </a:spcAft>
              <a:defRPr sz="4400">
                <a:solidFill>
                  <a:schemeClr val="tx1"/>
                </a:solidFill>
                <a:latin typeface="Arial" charset="0"/>
                <a:ea typeface="ＭＳ Ｐゴシック" pitchFamily="-1" charset="-128"/>
              </a:defRPr>
            </a:lvl8pPr>
            <a:lvl9pPr marL="3886200" indent="-228600" eaLnBrk="0" fontAlgn="base" hangingPunct="0">
              <a:spcBef>
                <a:spcPct val="0"/>
              </a:spcBef>
              <a:spcAft>
                <a:spcPct val="0"/>
              </a:spcAft>
              <a:defRPr sz="4400">
                <a:solidFill>
                  <a:schemeClr val="tx1"/>
                </a:solidFill>
                <a:latin typeface="Arial" charset="0"/>
                <a:ea typeface="ＭＳ Ｐゴシック" pitchFamily="-1" charset="-128"/>
              </a:defRPr>
            </a:lvl9pPr>
          </a:lstStyle>
          <a:p>
            <a:pPr eaLnBrk="1" hangingPunct="1">
              <a:spcAft>
                <a:spcPts val="1200"/>
              </a:spcAft>
              <a:buFont typeface="Arial" charset="0"/>
              <a:buChar char="•"/>
            </a:pPr>
            <a:r>
              <a:rPr lang="en-US" sz="2800" b="1" dirty="0" smtClean="0">
                <a:solidFill>
                  <a:srgbClr val="FFFFFF"/>
                </a:solidFill>
              </a:rPr>
              <a:t>Total Nitrogen concentrations are continuing to decline at most discharges, but some increase during storms.</a:t>
            </a:r>
          </a:p>
          <a:p>
            <a:pPr eaLnBrk="1" hangingPunct="1">
              <a:spcAft>
                <a:spcPts val="1200"/>
              </a:spcAft>
              <a:buFont typeface="Arial" charset="0"/>
              <a:buChar char="•"/>
            </a:pPr>
            <a:r>
              <a:rPr lang="en-US" sz="2800" b="1" dirty="0" smtClean="0">
                <a:solidFill>
                  <a:srgbClr val="FFFFFF"/>
                </a:solidFill>
              </a:rPr>
              <a:t>2011 was near record, and load getting more variable over time.  </a:t>
            </a:r>
          </a:p>
          <a:p>
            <a:pPr eaLnBrk="1" hangingPunct="1">
              <a:spcAft>
                <a:spcPts val="1200"/>
              </a:spcAft>
              <a:buFont typeface="Arial" charset="0"/>
              <a:buChar char="•"/>
            </a:pPr>
            <a:r>
              <a:rPr lang="en-US" sz="2800" b="1" dirty="0" smtClean="0">
                <a:solidFill>
                  <a:srgbClr val="FFFFFF"/>
                </a:solidFill>
              </a:rPr>
              <a:t>Flow-normalized flux continues to decline.  </a:t>
            </a:r>
          </a:p>
          <a:p>
            <a:pPr eaLnBrk="1" hangingPunct="1">
              <a:spcAft>
                <a:spcPts val="1200"/>
              </a:spcAft>
            </a:pPr>
            <a:r>
              <a:rPr lang="en-US" sz="2800" b="1" dirty="0" smtClean="0">
                <a:solidFill>
                  <a:srgbClr val="FFFFFF"/>
                </a:solidFill>
              </a:rPr>
              <a:t>	-Down about 3% since 1996. </a:t>
            </a:r>
          </a:p>
          <a:p>
            <a:pPr eaLnBrk="1" hangingPunct="1">
              <a:spcAft>
                <a:spcPts val="1200"/>
              </a:spcAft>
            </a:pPr>
            <a:r>
              <a:rPr lang="en-US" sz="2800" b="1" dirty="0" smtClean="0">
                <a:solidFill>
                  <a:srgbClr val="FFFFFF"/>
                </a:solidFill>
              </a:rPr>
              <a:t>	-16 % since mid 1980s </a:t>
            </a:r>
          </a:p>
          <a:p>
            <a:pPr eaLnBrk="1" hangingPunct="1">
              <a:spcAft>
                <a:spcPts val="1200"/>
              </a:spcAft>
            </a:pPr>
            <a:r>
              <a:rPr lang="en-US" sz="2800" b="1" dirty="0" smtClean="0">
                <a:solidFill>
                  <a:srgbClr val="FFFFFF"/>
                </a:solidFill>
              </a:rPr>
              <a:t>	-Management practices working</a:t>
            </a:r>
          </a:p>
          <a:p>
            <a:pPr eaLnBrk="1" hangingPunct="1">
              <a:spcAft>
                <a:spcPts val="1200"/>
              </a:spcAft>
            </a:pPr>
            <a:endParaRPr lang="en-US" sz="3200" b="1" dirty="0" smtClean="0">
              <a:solidFill>
                <a:srgbClr val="FFFFFF"/>
              </a:solidFill>
            </a:endParaRPr>
          </a:p>
        </p:txBody>
      </p:sp>
    </p:spTree>
    <p:extLst>
      <p:ext uri="{BB962C8B-B14F-4D97-AF65-F5344CB8AC3E}">
        <p14:creationId xmlns:p14="http://schemas.microsoft.com/office/powerpoint/2010/main" xmlns="" val="16985669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112713"/>
            <a:ext cx="8226425" cy="1901826"/>
          </a:xfrm>
        </p:spPr>
        <p:txBody>
          <a:bodyPr/>
          <a:lstStyle/>
          <a:p>
            <a:r>
              <a:rPr lang="en-US" sz="4000" smtClean="0">
                <a:ea typeface="ＭＳ Ｐゴシック" pitchFamily="-1" charset="-128"/>
              </a:rPr>
              <a:t>Potential impacts when Conowingo reaches capacity</a:t>
            </a:r>
            <a:r>
              <a:rPr lang="en-US" smtClean="0">
                <a:ea typeface="ＭＳ Ｐゴシック" pitchFamily="-1" charset="-128"/>
              </a:rPr>
              <a:t/>
            </a:r>
            <a:br>
              <a:rPr lang="en-US" smtClean="0">
                <a:ea typeface="ＭＳ Ｐゴシック" pitchFamily="-1" charset="-128"/>
              </a:rPr>
            </a:br>
            <a:endParaRPr lang="en-US" smtClean="0">
              <a:ea typeface="ＭＳ Ｐゴシック" pitchFamily="-1" charset="-128"/>
            </a:endParaRPr>
          </a:p>
        </p:txBody>
      </p:sp>
      <p:graphicFrame>
        <p:nvGraphicFramePr>
          <p:cNvPr id="4" name="Table 3"/>
          <p:cNvGraphicFramePr>
            <a:graphicFrameLocks noGrp="1"/>
          </p:cNvGraphicFramePr>
          <p:nvPr/>
        </p:nvGraphicFramePr>
        <p:xfrm>
          <a:off x="0" y="1406525"/>
          <a:ext cx="9067800" cy="4721227"/>
        </p:xfrm>
        <a:graphic>
          <a:graphicData uri="http://schemas.openxmlformats.org/drawingml/2006/table">
            <a:tbl>
              <a:tblPr/>
              <a:tblGrid>
                <a:gridCol w="990600"/>
                <a:gridCol w="3987800"/>
                <a:gridCol w="4089400"/>
              </a:tblGrid>
              <a:tr h="1554471">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3600" b="1" i="0" u="none" strike="noStrike" cap="none" normalizeH="0" baseline="0" dirty="0" smtClean="0">
                        <a:ln>
                          <a:noFill/>
                        </a:ln>
                        <a:solidFill>
                          <a:srgbClr val="FFFFFF"/>
                        </a:solidFill>
                        <a:effectLst/>
                        <a:latin typeface="Arial" charset="0"/>
                        <a:ea typeface="ＭＳ Ｐゴシック" pitchFamily="-1" charset="-128"/>
                      </a:endParaRP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FFFFFF"/>
                          </a:solidFill>
                          <a:effectLst/>
                          <a:latin typeface="Arial" charset="0"/>
                          <a:ea typeface="ＭＳ Ｐゴシック" pitchFamily="-1" charset="-128"/>
                        </a:rPr>
                        <a:t>Change since 1996</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sz="3600" b="1" i="0" u="none" strike="noStrike" cap="none" normalizeH="0" baseline="0" dirty="0" smtClean="0">
                        <a:ln>
                          <a:noFill/>
                        </a:ln>
                        <a:solidFill>
                          <a:srgbClr val="FFFFFF"/>
                        </a:solidFill>
                        <a:effectLst/>
                        <a:latin typeface="Arial" charset="0"/>
                        <a:ea typeface="ＭＳ Ｐゴシック" pitchFamily="-1" charset="-128"/>
                      </a:endParaRP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FFFFFF"/>
                          </a:solidFill>
                          <a:effectLst/>
                          <a:latin typeface="Arial" charset="0"/>
                          <a:ea typeface="ＭＳ Ｐゴシック" pitchFamily="-1" charset="-128"/>
                        </a:rPr>
                        <a:t>Predicted change when reservoirs “filled”</a:t>
                      </a: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05558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rgbClr val="000000"/>
                          </a:solidFill>
                          <a:effectLst/>
                          <a:latin typeface="Arial" charset="0"/>
                          <a:ea typeface="ＭＳ Ｐゴシック" pitchFamily="-1" charset="-128"/>
                        </a:rPr>
                        <a:t>TN</a:t>
                      </a: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rgbClr val="000000"/>
                          </a:solidFill>
                          <a:effectLst/>
                          <a:latin typeface="Arial" charset="0"/>
                          <a:ea typeface="ＭＳ Ｐゴシック" pitchFamily="-1" charset="-128"/>
                        </a:rPr>
                        <a:t>-3%</a:t>
                      </a: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rgbClr val="000000"/>
                          </a:solidFill>
                          <a:effectLst/>
                          <a:latin typeface="Arial" charset="0"/>
                          <a:ea typeface="ＭＳ Ｐゴシック" pitchFamily="-1" charset="-128"/>
                        </a:rPr>
                        <a:t>+2%</a:t>
                      </a: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r>
              <a:tr h="105558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rgbClr val="000000"/>
                          </a:solidFill>
                          <a:effectLst/>
                          <a:latin typeface="Arial" charset="0"/>
                          <a:ea typeface="ＭＳ Ｐゴシック" pitchFamily="-1" charset="-128"/>
                        </a:rPr>
                        <a:t>TP</a:t>
                      </a: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EF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rgbClr val="000000"/>
                          </a:solidFill>
                          <a:effectLst/>
                          <a:latin typeface="Arial" charset="0"/>
                          <a:ea typeface="ＭＳ Ｐゴシック" pitchFamily="-1" charset="-128"/>
                        </a:rPr>
                        <a:t>+55%</a:t>
                      </a: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EF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rgbClr val="000000"/>
                          </a:solidFill>
                          <a:effectLst/>
                          <a:latin typeface="Arial" charset="0"/>
                          <a:ea typeface="ＭＳ Ｐゴシック" pitchFamily="-1" charset="-128"/>
                        </a:rPr>
                        <a:t>+70%</a:t>
                      </a: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EFF"/>
                    </a:solidFill>
                  </a:tcPr>
                </a:tc>
              </a:tr>
              <a:tr h="105558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rgbClr val="000000"/>
                          </a:solidFill>
                          <a:effectLst/>
                          <a:latin typeface="Arial" charset="0"/>
                          <a:ea typeface="ＭＳ Ｐゴシック" pitchFamily="-1" charset="-128"/>
                        </a:rPr>
                        <a:t>SS</a:t>
                      </a: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rgbClr val="000000"/>
                          </a:solidFill>
                          <a:effectLst/>
                          <a:latin typeface="Arial" charset="0"/>
                          <a:ea typeface="ＭＳ Ｐゴシック" pitchFamily="-1" charset="-128"/>
                        </a:rPr>
                        <a:t>+97%</a:t>
                      </a: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rgbClr val="000000"/>
                          </a:solidFill>
                          <a:effectLst/>
                          <a:latin typeface="Arial" charset="0"/>
                          <a:ea typeface="ＭＳ Ｐゴシック" pitchFamily="-1" charset="-128"/>
                        </a:rPr>
                        <a:t>+250%</a:t>
                      </a: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BFE"/>
                    </a:solidFill>
                  </a:tcPr>
                </a:tc>
              </a:tr>
            </a:tbl>
          </a:graphicData>
        </a:graphic>
      </p:graphicFrame>
    </p:spTree>
    <p:extLst>
      <p:ext uri="{BB962C8B-B14F-4D97-AF65-F5344CB8AC3E}">
        <p14:creationId xmlns:p14="http://schemas.microsoft.com/office/powerpoint/2010/main" xmlns="" val="40170922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76200"/>
            <a:ext cx="8226425" cy="533400"/>
          </a:xfrm>
        </p:spPr>
        <p:txBody>
          <a:bodyPr/>
          <a:lstStyle/>
          <a:p>
            <a:r>
              <a:rPr lang="en-US" smtClean="0">
                <a:ea typeface="ＭＳ Ｐゴシック" pitchFamily="-1" charset="-128"/>
              </a:rPr>
              <a:t>Implications:</a:t>
            </a:r>
          </a:p>
        </p:txBody>
      </p:sp>
      <p:sp>
        <p:nvSpPr>
          <p:cNvPr id="100355" name="Content Placeholder 2"/>
          <p:cNvSpPr>
            <a:spLocks noGrp="1"/>
          </p:cNvSpPr>
          <p:nvPr>
            <p:ph idx="1"/>
          </p:nvPr>
        </p:nvSpPr>
        <p:spPr>
          <a:xfrm>
            <a:off x="76200" y="533400"/>
            <a:ext cx="8915400" cy="8874125"/>
          </a:xfrm>
        </p:spPr>
        <p:txBody>
          <a:bodyPr/>
          <a:lstStyle/>
          <a:p>
            <a:pPr>
              <a:spcAft>
                <a:spcPts val="1800"/>
              </a:spcAft>
            </a:pPr>
            <a:r>
              <a:rPr lang="en-US" sz="2800" smtClean="0">
                <a:ea typeface="ＭＳ Ｐゴシック" pitchFamily="-1" charset="-128"/>
              </a:rPr>
              <a:t>As the reservoirs fill:</a:t>
            </a:r>
          </a:p>
          <a:p>
            <a:pPr lvl="1">
              <a:spcAft>
                <a:spcPts val="1800"/>
              </a:spcAft>
            </a:pPr>
            <a:r>
              <a:rPr lang="en-US" sz="2400" smtClean="0">
                <a:ea typeface="ＭＳ Ｐゴシック" pitchFamily="-1" charset="-128"/>
              </a:rPr>
              <a:t>This leads to more frequent scour of sediment/TP</a:t>
            </a:r>
          </a:p>
          <a:p>
            <a:pPr lvl="1">
              <a:spcAft>
                <a:spcPts val="1800"/>
              </a:spcAft>
            </a:pPr>
            <a:r>
              <a:rPr lang="en-US" sz="2400" smtClean="0">
                <a:ea typeface="ＭＳ Ｐゴシック" pitchFamily="-1" charset="-128"/>
              </a:rPr>
              <a:t>Decrease in the amount of sediment and TP that can be trapped</a:t>
            </a:r>
          </a:p>
          <a:p>
            <a:pPr>
              <a:spcAft>
                <a:spcPts val="1800"/>
              </a:spcAft>
            </a:pPr>
            <a:r>
              <a:rPr lang="en-US" sz="2800" smtClean="0">
                <a:ea typeface="ＭＳ Ｐゴシック" pitchFamily="-1" charset="-128"/>
              </a:rPr>
              <a:t>Increase in sediment and phosphorous loads</a:t>
            </a:r>
          </a:p>
          <a:p>
            <a:pPr>
              <a:spcAft>
                <a:spcPts val="1800"/>
              </a:spcAft>
            </a:pPr>
            <a:r>
              <a:rPr lang="en-US" sz="2800" smtClean="0">
                <a:ea typeface="ＭＳ Ｐゴシック" pitchFamily="-1" charset="-128"/>
              </a:rPr>
              <a:t>Upstream practices to reduce P and sediment may be counter balanced by reservoir effects</a:t>
            </a:r>
          </a:p>
          <a:p>
            <a:pPr>
              <a:spcAft>
                <a:spcPts val="1800"/>
              </a:spcAft>
            </a:pPr>
            <a:r>
              <a:rPr lang="en-US" sz="2800" smtClean="0">
                <a:ea typeface="ＭＳ Ｐゴシック" pitchFamily="-1" charset="-128"/>
              </a:rPr>
              <a:t>More difficult to achieve standards in upper Bay</a:t>
            </a:r>
          </a:p>
          <a:p>
            <a:pPr lvl="1">
              <a:spcAft>
                <a:spcPts val="1800"/>
              </a:spcAft>
            </a:pPr>
            <a:r>
              <a:rPr lang="en-US" sz="2400" smtClean="0">
                <a:ea typeface="ＭＳ Ｐゴシック" pitchFamily="-1" charset="-128"/>
              </a:rPr>
              <a:t>Water clarity most impacted; less for DO</a:t>
            </a:r>
          </a:p>
          <a:p>
            <a:pPr>
              <a:spcAft>
                <a:spcPts val="1800"/>
              </a:spcAft>
            </a:pPr>
            <a:endParaRPr lang="en-US" sz="2800" smtClean="0">
              <a:ea typeface="ＭＳ Ｐゴシック" pitchFamily="-1" charset="-128"/>
            </a:endParaRPr>
          </a:p>
          <a:p>
            <a:pPr>
              <a:spcAft>
                <a:spcPts val="1800"/>
              </a:spcAft>
            </a:pPr>
            <a:endParaRPr lang="en-US" sz="2800" smtClean="0">
              <a:ea typeface="ＭＳ Ｐゴシック" pitchFamily="-1" charset="-128"/>
            </a:endParaRPr>
          </a:p>
          <a:p>
            <a:pPr>
              <a:spcAft>
                <a:spcPts val="1800"/>
              </a:spcAft>
            </a:pPr>
            <a:endParaRPr lang="en-US" sz="3200" smtClean="0">
              <a:ea typeface="ＭＳ Ｐゴシック" pitchFamily="-1" charset="-128"/>
            </a:endParaRPr>
          </a:p>
          <a:p>
            <a:endParaRPr lang="en-US" smtClean="0">
              <a:ea typeface="ＭＳ Ｐゴシック" pitchFamily="-1" charset="-128"/>
            </a:endParaRPr>
          </a:p>
        </p:txBody>
      </p:sp>
    </p:spTree>
    <p:extLst>
      <p:ext uri="{BB962C8B-B14F-4D97-AF65-F5344CB8AC3E}">
        <p14:creationId xmlns:p14="http://schemas.microsoft.com/office/powerpoint/2010/main" xmlns="" val="14227376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35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035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035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035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0355">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0355">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035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381000" y="0"/>
            <a:ext cx="8226425" cy="620713"/>
          </a:xfrm>
        </p:spPr>
        <p:txBody>
          <a:bodyPr/>
          <a:lstStyle/>
          <a:p>
            <a:pPr algn="ctr"/>
            <a:r>
              <a:rPr lang="en-US" sz="3600" smtClean="0">
                <a:ea typeface="ＭＳ Ｐゴシック" pitchFamily="-1" charset="-128"/>
              </a:rPr>
              <a:t>Next steps and Questions</a:t>
            </a:r>
          </a:p>
        </p:txBody>
      </p:sp>
      <p:sp>
        <p:nvSpPr>
          <p:cNvPr id="101379" name="Content Placeholder 2"/>
          <p:cNvSpPr>
            <a:spLocks noGrp="1"/>
          </p:cNvSpPr>
          <p:nvPr>
            <p:ph idx="1"/>
          </p:nvPr>
        </p:nvSpPr>
        <p:spPr>
          <a:xfrm>
            <a:off x="0" y="457200"/>
            <a:ext cx="3886200" cy="7183438"/>
          </a:xfrm>
        </p:spPr>
        <p:txBody>
          <a:bodyPr/>
          <a:lstStyle/>
          <a:p>
            <a:pPr marL="342900" lvl="1" indent="-342900">
              <a:spcAft>
                <a:spcPts val="1800"/>
              </a:spcAft>
              <a:defRPr/>
            </a:pPr>
            <a:r>
              <a:rPr lang="en-US" sz="2400" dirty="0" smtClean="0">
                <a:ea typeface="ＭＳ Ｐゴシック" pitchFamily="-1" charset="-128"/>
              </a:rPr>
              <a:t>USACE study on options addressing reservoirs</a:t>
            </a:r>
          </a:p>
          <a:p>
            <a:pPr>
              <a:spcAft>
                <a:spcPts val="1800"/>
              </a:spcAft>
              <a:defRPr/>
            </a:pPr>
            <a:r>
              <a:rPr lang="en-US" sz="2400" dirty="0" smtClean="0">
                <a:ea typeface="ＭＳ Ｐゴシック" pitchFamily="-1" charset="-128"/>
              </a:rPr>
              <a:t>Nutrient and sediment allocations</a:t>
            </a:r>
          </a:p>
          <a:p>
            <a:pPr lvl="1">
              <a:spcAft>
                <a:spcPts val="1800"/>
              </a:spcAft>
              <a:defRPr/>
            </a:pPr>
            <a:r>
              <a:rPr lang="en-US" sz="2000" dirty="0" smtClean="0">
                <a:ea typeface="ＭＳ Ｐゴシック" pitchFamily="-1" charset="-128"/>
              </a:rPr>
              <a:t>2017 assessment of TMDL</a:t>
            </a:r>
          </a:p>
          <a:p>
            <a:pPr>
              <a:spcAft>
                <a:spcPts val="1800"/>
              </a:spcAft>
              <a:defRPr/>
            </a:pPr>
            <a:r>
              <a:rPr lang="en-US" sz="2400" dirty="0" smtClean="0">
                <a:ea typeface="ＭＳ Ｐゴシック" pitchFamily="-1" charset="-128"/>
              </a:rPr>
              <a:t>New USGS report on trend in loads</a:t>
            </a:r>
          </a:p>
          <a:p>
            <a:pPr>
              <a:spcAft>
                <a:spcPts val="1800"/>
              </a:spcAft>
              <a:defRPr/>
            </a:pPr>
            <a:r>
              <a:rPr lang="en-US" sz="2400" dirty="0" smtClean="0">
                <a:ea typeface="ＭＳ Ｐゴシック" pitchFamily="-1" charset="-128"/>
                <a:hlinkClick r:id="rId3"/>
              </a:rPr>
              <a:t>chesapeake.usgs.gov</a:t>
            </a:r>
            <a:endParaRPr lang="en-US" sz="2400" dirty="0" smtClean="0">
              <a:ea typeface="ＭＳ Ｐゴシック" pitchFamily="-1" charset="-128"/>
            </a:endParaRPr>
          </a:p>
          <a:p>
            <a:pPr marL="0" indent="0">
              <a:spcAft>
                <a:spcPts val="1800"/>
              </a:spcAft>
              <a:buFontTx/>
              <a:buNone/>
              <a:defRPr/>
            </a:pPr>
            <a:endParaRPr lang="en-US" sz="2400" dirty="0" smtClean="0">
              <a:ea typeface="ＭＳ Ｐゴシック" pitchFamily="-1" charset="-128"/>
            </a:endParaRPr>
          </a:p>
          <a:p>
            <a:pPr>
              <a:spcAft>
                <a:spcPts val="1800"/>
              </a:spcAft>
              <a:buFontTx/>
              <a:buNone/>
              <a:defRPr/>
            </a:pPr>
            <a:endParaRPr lang="en-US" sz="3200" dirty="0" smtClean="0">
              <a:ea typeface="ＭＳ Ｐゴシック" pitchFamily="-1" charset="-128"/>
            </a:endParaRPr>
          </a:p>
          <a:p>
            <a:pPr>
              <a:spcAft>
                <a:spcPts val="1800"/>
              </a:spcAft>
              <a:defRPr/>
            </a:pPr>
            <a:endParaRPr lang="en-US" sz="3200" dirty="0" smtClean="0">
              <a:ea typeface="ＭＳ Ｐゴシック" pitchFamily="-1" charset="-128"/>
            </a:endParaRPr>
          </a:p>
        </p:txBody>
      </p:sp>
      <p:pic>
        <p:nvPicPr>
          <p:cNvPr id="15364" name="Picture 6" descr="Conowingo-Susquehanna West bank 9-12-11 W-McPhersonJPG.jp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781425" y="685800"/>
            <a:ext cx="5105400" cy="340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3926594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3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137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1379">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1379">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137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3352800" cy="1143000"/>
          </a:xfrm>
        </p:spPr>
        <p:txBody>
          <a:bodyPr/>
          <a:lstStyle/>
          <a:p>
            <a:r>
              <a:rPr lang="en-US" dirty="0" smtClean="0">
                <a:solidFill>
                  <a:srgbClr val="FFFF00"/>
                </a:solidFill>
                <a:latin typeface="Times New Roman" pitchFamily="18" charset="0"/>
                <a:cs typeface="Times New Roman" pitchFamily="18" charset="0"/>
              </a:rPr>
              <a:t>Publication</a:t>
            </a:r>
            <a:endParaRPr lang="en-US" dirty="0">
              <a:solidFill>
                <a:srgbClr val="FFFF00"/>
              </a:solidFill>
              <a:latin typeface="Times New Roman" pitchFamily="18" charset="0"/>
              <a:cs typeface="Times New Roman" pitchFamily="18" charset="0"/>
            </a:endParaRPr>
          </a:p>
        </p:txBody>
      </p:sp>
      <p:sp>
        <p:nvSpPr>
          <p:cNvPr id="8" name="TextBox 7"/>
          <p:cNvSpPr txBox="1"/>
          <p:nvPr/>
        </p:nvSpPr>
        <p:spPr>
          <a:xfrm>
            <a:off x="228600" y="685800"/>
            <a:ext cx="3581400" cy="5632311"/>
          </a:xfrm>
          <a:prstGeom prst="rect">
            <a:avLst/>
          </a:prstGeom>
          <a:noFill/>
        </p:spPr>
        <p:txBody>
          <a:bodyPr wrap="square" rtlCol="0">
            <a:spAutoFit/>
          </a:bodyPr>
          <a:lstStyle/>
          <a:p>
            <a:r>
              <a:rPr lang="en-US" sz="2400" dirty="0" smtClean="0">
                <a:solidFill>
                  <a:srgbClr val="FFFFCC"/>
                </a:solidFill>
                <a:effectLst>
                  <a:outerShdw blurRad="38100" dist="38100" dir="2700000" algn="tl">
                    <a:srgbClr val="000000">
                      <a:alpha val="43137"/>
                    </a:srgbClr>
                  </a:outerShdw>
                </a:effectLst>
                <a:latin typeface="Times New Roman" pitchFamily="18" charset="0"/>
                <a:cs typeface="Times New Roman" pitchFamily="18" charset="0"/>
              </a:rPr>
              <a:t>Draft report has been completed and has gone through technical and editorial review. </a:t>
            </a:r>
          </a:p>
          <a:p>
            <a:endParaRPr lang="en-US" sz="2400" dirty="0">
              <a:solidFill>
                <a:srgbClr val="FFFFCC"/>
              </a:solidFill>
              <a:effectLst>
                <a:outerShdw blurRad="38100" dist="38100" dir="2700000" algn="tl">
                  <a:srgbClr val="000000">
                    <a:alpha val="43137"/>
                  </a:srgbClr>
                </a:outerShdw>
              </a:effectLst>
              <a:latin typeface="Times New Roman" pitchFamily="18" charset="0"/>
              <a:cs typeface="Times New Roman" pitchFamily="18" charset="0"/>
            </a:endParaRPr>
          </a:p>
          <a:p>
            <a:r>
              <a:rPr lang="en-US" sz="2400" dirty="0" smtClean="0">
                <a:solidFill>
                  <a:srgbClr val="FFFFCC"/>
                </a:solidFill>
                <a:effectLst>
                  <a:outerShdw blurRad="38100" dist="38100" dir="2700000" algn="tl">
                    <a:srgbClr val="000000">
                      <a:alpha val="43137"/>
                    </a:srgbClr>
                  </a:outerShdw>
                </a:effectLst>
                <a:latin typeface="Times New Roman" pitchFamily="18" charset="0"/>
                <a:cs typeface="Times New Roman" pitchFamily="18" charset="0"/>
              </a:rPr>
              <a:t>The report should be approved and ready for release near the end of the calendar year.</a:t>
            </a:r>
          </a:p>
          <a:p>
            <a:endParaRPr lang="en-US" sz="2400" dirty="0">
              <a:solidFill>
                <a:srgbClr val="FFFFCC"/>
              </a:solidFill>
              <a:effectLst>
                <a:outerShdw blurRad="38100" dist="38100" dir="2700000" algn="tl">
                  <a:srgbClr val="000000">
                    <a:alpha val="43137"/>
                  </a:srgbClr>
                </a:outerShdw>
              </a:effectLst>
              <a:latin typeface="Times New Roman" pitchFamily="18" charset="0"/>
              <a:cs typeface="Times New Roman" pitchFamily="18" charset="0"/>
            </a:endParaRPr>
          </a:p>
          <a:p>
            <a:r>
              <a:rPr lang="en-US" sz="2400" dirty="0" smtClean="0">
                <a:solidFill>
                  <a:srgbClr val="FFFFCC"/>
                </a:solidFill>
                <a:effectLst>
                  <a:outerShdw blurRad="38100" dist="38100" dir="2700000" algn="tl">
                    <a:srgbClr val="000000">
                      <a:alpha val="43137"/>
                    </a:srgbClr>
                  </a:outerShdw>
                </a:effectLst>
                <a:latin typeface="Times New Roman" pitchFamily="18" charset="0"/>
                <a:cs typeface="Times New Roman" pitchFamily="18" charset="0"/>
              </a:rPr>
              <a:t>The report is fairly technical which will impede consumption of the new trends in load results, so…..</a:t>
            </a:r>
            <a:endParaRPr lang="en-US" sz="2400" dirty="0">
              <a:solidFill>
                <a:srgbClr val="FFFFCC"/>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2560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017433" y="76200"/>
            <a:ext cx="4974167" cy="6715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822267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defRPr/>
            </a:pPr>
            <a:r>
              <a:rPr lang="en-US" sz="3600" dirty="0">
                <a:solidFill>
                  <a:srgbClr val="FFFF00"/>
                </a:solidFill>
                <a:effectLst>
                  <a:outerShdw blurRad="38100" dist="38100" dir="2700000" algn="tl">
                    <a:srgbClr val="000000"/>
                  </a:outerShdw>
                </a:effectLst>
                <a:latin typeface="Times New Roman" pitchFamily="18" charset="0"/>
              </a:rPr>
              <a:t>Evolution of CB Trend </a:t>
            </a:r>
            <a:r>
              <a:rPr lang="en-US" sz="3600" dirty="0" smtClean="0">
                <a:solidFill>
                  <a:srgbClr val="FFFF00"/>
                </a:solidFill>
                <a:effectLst>
                  <a:outerShdw blurRad="38100" dist="38100" dir="2700000" algn="tl">
                    <a:srgbClr val="000000"/>
                  </a:outerShdw>
                </a:effectLst>
                <a:latin typeface="Times New Roman" pitchFamily="18" charset="0"/>
              </a:rPr>
              <a:t>Methods: 2008</a:t>
            </a:r>
            <a:endParaRPr lang="en-US" sz="36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a:xfrm>
            <a:off x="457200" y="3581400"/>
            <a:ext cx="8229600" cy="2057400"/>
          </a:xfrm>
        </p:spPr>
        <p:txBody>
          <a:bodyPr/>
          <a:lstStyle/>
          <a:p>
            <a:pPr>
              <a:defRPr/>
            </a:pPr>
            <a:r>
              <a:rPr lang="en-US" sz="2800" dirty="0" smtClean="0">
                <a:solidFill>
                  <a:srgbClr val="FFFFCC"/>
                </a:solidFill>
                <a:effectLst>
                  <a:outerShdw blurRad="38100" dist="38100" dir="2700000" algn="tl">
                    <a:srgbClr val="000000">
                      <a:alpha val="43137"/>
                    </a:srgbClr>
                  </a:outerShdw>
                </a:effectLst>
                <a:latin typeface="Times New Roman" pitchFamily="18" charset="0"/>
                <a:cs typeface="Times New Roman" pitchFamily="18" charset="0"/>
              </a:rPr>
              <a:t>Increase relevancy of USGS trends to CBP questions </a:t>
            </a:r>
          </a:p>
          <a:p>
            <a:pPr>
              <a:defRPr/>
            </a:pPr>
            <a:r>
              <a:rPr lang="en-US" sz="2800" dirty="0" smtClean="0">
                <a:solidFill>
                  <a:srgbClr val="FFFFCC"/>
                </a:solidFill>
                <a:effectLst>
                  <a:outerShdw blurRad="38100" dist="38100" dir="2700000" algn="tl">
                    <a:srgbClr val="000000">
                      <a:alpha val="43137"/>
                    </a:srgbClr>
                  </a:outerShdw>
                </a:effectLst>
                <a:latin typeface="Times New Roman" pitchFamily="18" charset="0"/>
                <a:cs typeface="Times New Roman" pitchFamily="18" charset="0"/>
              </a:rPr>
              <a:t>Better link USGS trends to CBP goals (i.e. TMDL)</a:t>
            </a:r>
          </a:p>
          <a:p>
            <a:pPr>
              <a:defRPr/>
            </a:pPr>
            <a:r>
              <a:rPr lang="en-US" sz="2800" dirty="0" smtClean="0">
                <a:solidFill>
                  <a:srgbClr val="FFFFCC"/>
                </a:solidFill>
                <a:effectLst>
                  <a:outerShdw blurRad="38100" dist="38100" dir="2700000" algn="tl">
                    <a:srgbClr val="000000">
                      <a:alpha val="43137"/>
                    </a:srgbClr>
                  </a:outerShdw>
                </a:effectLst>
                <a:latin typeface="Times New Roman" pitchFamily="18" charset="0"/>
                <a:cs typeface="Times New Roman" pitchFamily="18" charset="0"/>
              </a:rPr>
              <a:t>Continue/improve CBP’s/USGS’s confidence in load and trend methodology </a:t>
            </a:r>
            <a:endParaRPr lang="en-US" sz="2800" dirty="0">
              <a:solidFill>
                <a:srgbClr val="FFFFCC"/>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6388" name="Content Placeholder 2"/>
          <p:cNvSpPr txBox="1">
            <a:spLocks/>
          </p:cNvSpPr>
          <p:nvPr/>
        </p:nvSpPr>
        <p:spPr bwMode="auto">
          <a:xfrm>
            <a:off x="381000" y="914400"/>
            <a:ext cx="8610600" cy="205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20000"/>
              </a:spcBef>
            </a:pPr>
            <a:r>
              <a:rPr lang="en-US" sz="2400" dirty="0">
                <a:solidFill>
                  <a:srgbClr val="FFFFCC"/>
                </a:solidFill>
                <a:latin typeface="Times New Roman" pitchFamily="18" charset="0"/>
                <a:cs typeface="Times New Roman" pitchFamily="18" charset="0"/>
              </a:rPr>
              <a:t>Doug Moyer, VAWSC,		Ken </a:t>
            </a:r>
            <a:r>
              <a:rPr lang="en-US" sz="2400" dirty="0" err="1">
                <a:solidFill>
                  <a:srgbClr val="FFFFCC"/>
                </a:solidFill>
                <a:latin typeface="Times New Roman" pitchFamily="18" charset="0"/>
                <a:cs typeface="Times New Roman" pitchFamily="18" charset="0"/>
              </a:rPr>
              <a:t>Hyer</a:t>
            </a:r>
            <a:r>
              <a:rPr lang="en-US" sz="2400" dirty="0">
                <a:solidFill>
                  <a:srgbClr val="FFFFCC"/>
                </a:solidFill>
                <a:latin typeface="Times New Roman" pitchFamily="18" charset="0"/>
                <a:cs typeface="Times New Roman" pitchFamily="18" charset="0"/>
              </a:rPr>
              <a:t>, VAWSC</a:t>
            </a:r>
          </a:p>
          <a:p>
            <a:pPr>
              <a:spcBef>
                <a:spcPct val="20000"/>
              </a:spcBef>
            </a:pPr>
            <a:r>
              <a:rPr lang="en-US" sz="2400" dirty="0">
                <a:solidFill>
                  <a:srgbClr val="FFFFCC"/>
                </a:solidFill>
                <a:latin typeface="Times New Roman" pitchFamily="18" charset="0"/>
                <a:cs typeface="Times New Roman" pitchFamily="18" charset="0"/>
              </a:rPr>
              <a:t>Joel </a:t>
            </a:r>
            <a:r>
              <a:rPr lang="en-US" sz="2400" dirty="0" err="1">
                <a:solidFill>
                  <a:srgbClr val="FFFFCC"/>
                </a:solidFill>
                <a:latin typeface="Times New Roman" pitchFamily="18" charset="0"/>
                <a:cs typeface="Times New Roman" pitchFamily="18" charset="0"/>
              </a:rPr>
              <a:t>Blomquist</a:t>
            </a:r>
            <a:r>
              <a:rPr lang="en-US" sz="2400" dirty="0">
                <a:solidFill>
                  <a:srgbClr val="FFFFCC"/>
                </a:solidFill>
                <a:latin typeface="Times New Roman" pitchFamily="18" charset="0"/>
                <a:cs typeface="Times New Roman" pitchFamily="18" charset="0"/>
              </a:rPr>
              <a:t>, MDWSC, 		Mike Langland, PAWSC</a:t>
            </a:r>
          </a:p>
          <a:p>
            <a:pPr>
              <a:spcBef>
                <a:spcPct val="20000"/>
              </a:spcBef>
            </a:pPr>
            <a:r>
              <a:rPr lang="en-US" sz="2400" dirty="0">
                <a:solidFill>
                  <a:srgbClr val="FFFFCC"/>
                </a:solidFill>
                <a:latin typeface="Times New Roman" pitchFamily="18" charset="0"/>
                <a:cs typeface="Times New Roman" pitchFamily="18" charset="0"/>
              </a:rPr>
              <a:t>Greg Schwarz, OWQ NAWQA	Bob Hirsch, NRP</a:t>
            </a:r>
          </a:p>
          <a:p>
            <a:pPr>
              <a:spcBef>
                <a:spcPct val="20000"/>
              </a:spcBef>
            </a:pPr>
            <a:r>
              <a:rPr lang="en-US" sz="2400" dirty="0">
                <a:solidFill>
                  <a:srgbClr val="FFFFCC"/>
                </a:solidFill>
                <a:latin typeface="Times New Roman" pitchFamily="18" charset="0"/>
                <a:cs typeface="Times New Roman" pitchFamily="18" charset="0"/>
              </a:rPr>
              <a:t>Gary </a:t>
            </a:r>
            <a:r>
              <a:rPr lang="en-US" sz="2400" dirty="0" err="1">
                <a:solidFill>
                  <a:srgbClr val="FFFFCC"/>
                </a:solidFill>
                <a:latin typeface="Times New Roman" pitchFamily="18" charset="0"/>
                <a:cs typeface="Times New Roman" pitchFamily="18" charset="0"/>
              </a:rPr>
              <a:t>Shenk</a:t>
            </a:r>
            <a:r>
              <a:rPr lang="en-US" sz="2400" dirty="0">
                <a:solidFill>
                  <a:srgbClr val="FFFFCC"/>
                </a:solidFill>
                <a:latin typeface="Times New Roman" pitchFamily="18" charset="0"/>
                <a:cs typeface="Times New Roman" pitchFamily="18" charset="0"/>
              </a:rPr>
              <a:t>, USEPA CBP</a:t>
            </a:r>
          </a:p>
        </p:txBody>
      </p:sp>
      <p:sp>
        <p:nvSpPr>
          <p:cNvPr id="4" name="TextBox 3"/>
          <p:cNvSpPr txBox="1"/>
          <p:nvPr/>
        </p:nvSpPr>
        <p:spPr>
          <a:xfrm>
            <a:off x="2430071" y="2935069"/>
            <a:ext cx="4275529" cy="646331"/>
          </a:xfrm>
          <a:prstGeom prst="rect">
            <a:avLst/>
          </a:prstGeom>
          <a:noFill/>
        </p:spPr>
        <p:txBody>
          <a:bodyPr wrap="none" rtlCol="0">
            <a:spAutoFit/>
          </a:bodyPr>
          <a:lstStyle/>
          <a:p>
            <a:r>
              <a:rPr lang="en-US" sz="3600" dirty="0" smtClean="0">
                <a:solidFill>
                  <a:srgbClr val="FFFF00"/>
                </a:solidFill>
                <a:latin typeface="Times New Roman" pitchFamily="18" charset="0"/>
                <a:cs typeface="Times New Roman" pitchFamily="18" charset="0"/>
              </a:rPr>
              <a:t>Evaluation Objectives</a:t>
            </a:r>
            <a:endParaRPr lang="en-US" sz="3600"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5379739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4"/>
          <p:cNvSpPr>
            <a:spLocks noGrp="1"/>
          </p:cNvSpPr>
          <p:nvPr>
            <p:ph type="ctrTitle"/>
          </p:nvPr>
        </p:nvSpPr>
        <p:spPr>
          <a:xfrm>
            <a:off x="-152400" y="-228601"/>
            <a:ext cx="9372600" cy="1219201"/>
          </a:xfrm>
        </p:spPr>
        <p:txBody>
          <a:bodyPr/>
          <a:lstStyle/>
          <a:p>
            <a:r>
              <a:rPr lang="en-US" sz="3600" dirty="0" smtClean="0">
                <a:solidFill>
                  <a:srgbClr val="FFFF00"/>
                </a:solidFill>
                <a:latin typeface="Times New Roman" pitchFamily="18" charset="0"/>
                <a:cs typeface="Times New Roman" pitchFamily="18" charset="0"/>
              </a:rPr>
              <a:t>Current Study: Moyer, Hirsch, &amp; </a:t>
            </a:r>
            <a:r>
              <a:rPr lang="en-US" sz="3600" dirty="0" err="1" smtClean="0">
                <a:solidFill>
                  <a:srgbClr val="FFFF00"/>
                </a:solidFill>
                <a:latin typeface="Times New Roman" pitchFamily="18" charset="0"/>
                <a:cs typeface="Times New Roman" pitchFamily="18" charset="0"/>
              </a:rPr>
              <a:t>Hyer</a:t>
            </a:r>
            <a:endParaRPr lang="en-US" sz="3600" dirty="0" smtClean="0">
              <a:solidFill>
                <a:srgbClr val="FFFF00"/>
              </a:solidFill>
              <a:latin typeface="Times New Roman" pitchFamily="18" charset="0"/>
              <a:cs typeface="Times New Roman" pitchFamily="18" charset="0"/>
            </a:endParaRPr>
          </a:p>
        </p:txBody>
      </p:sp>
      <p:sp>
        <p:nvSpPr>
          <p:cNvPr id="7" name="TextBox 6"/>
          <p:cNvSpPr txBox="1"/>
          <p:nvPr/>
        </p:nvSpPr>
        <p:spPr>
          <a:xfrm>
            <a:off x="381000" y="685800"/>
            <a:ext cx="8458200" cy="2308324"/>
          </a:xfrm>
          <a:prstGeom prst="rect">
            <a:avLst/>
          </a:prstGeom>
          <a:noFill/>
        </p:spPr>
        <p:txBody>
          <a:bodyPr>
            <a:spAutoFit/>
          </a:bodyPr>
          <a:lstStyle/>
          <a:p>
            <a:pPr>
              <a:defRPr/>
            </a:pPr>
            <a:r>
              <a:rPr lang="en-US" sz="24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OBJECTIVE:</a:t>
            </a:r>
          </a:p>
          <a:p>
            <a:pPr>
              <a:defRPr/>
            </a:pPr>
            <a:r>
              <a:rPr lang="en-US" sz="2400" dirty="0">
                <a:solidFill>
                  <a:srgbClr val="FFFFCC"/>
                </a:solidFill>
                <a:latin typeface="Times New Roman" pitchFamily="18" charset="0"/>
                <a:cs typeface="Times New Roman" pitchFamily="18" charset="0"/>
              </a:rPr>
              <a:t>Evaluate </a:t>
            </a:r>
            <a:r>
              <a:rPr lang="en-US" sz="2400" dirty="0" smtClean="0">
                <a:solidFill>
                  <a:srgbClr val="FFFFCC"/>
                </a:solidFill>
                <a:latin typeface="Times New Roman" pitchFamily="18" charset="0"/>
                <a:cs typeface="Times New Roman" pitchFamily="18" charset="0"/>
              </a:rPr>
              <a:t>the performance of ESTIMATOR and WRTDS </a:t>
            </a:r>
            <a:r>
              <a:rPr lang="en-US" sz="2400" dirty="0">
                <a:solidFill>
                  <a:srgbClr val="FFFFCC"/>
                </a:solidFill>
                <a:latin typeface="Times New Roman" pitchFamily="18" charset="0"/>
                <a:cs typeface="Times New Roman" pitchFamily="18" charset="0"/>
              </a:rPr>
              <a:t>in reproducing nutrient and sediment concentrations and </a:t>
            </a:r>
            <a:r>
              <a:rPr lang="en-US" sz="2400" dirty="0" smtClean="0">
                <a:solidFill>
                  <a:srgbClr val="FFFFCC"/>
                </a:solidFill>
                <a:latin typeface="Times New Roman" pitchFamily="18" charset="0"/>
                <a:cs typeface="Times New Roman" pitchFamily="18" charset="0"/>
              </a:rPr>
              <a:t>loads </a:t>
            </a:r>
            <a:r>
              <a:rPr lang="en-US" sz="2400" dirty="0">
                <a:solidFill>
                  <a:srgbClr val="FFFFCC"/>
                </a:solidFill>
                <a:latin typeface="Times New Roman" pitchFamily="18" charset="0"/>
                <a:cs typeface="Times New Roman" pitchFamily="18" charset="0"/>
              </a:rPr>
              <a:t>and </a:t>
            </a:r>
            <a:r>
              <a:rPr lang="en-US" sz="2400" dirty="0" smtClean="0">
                <a:solidFill>
                  <a:srgbClr val="FFFFCC"/>
                </a:solidFill>
                <a:latin typeface="Times New Roman" pitchFamily="18" charset="0"/>
                <a:cs typeface="Times New Roman" pitchFamily="18" charset="0"/>
              </a:rPr>
              <a:t>determine </a:t>
            </a:r>
            <a:r>
              <a:rPr lang="en-US" sz="2400" dirty="0">
                <a:solidFill>
                  <a:srgbClr val="FFFFCC"/>
                </a:solidFill>
                <a:latin typeface="Times New Roman" pitchFamily="18" charset="0"/>
                <a:cs typeface="Times New Roman" pitchFamily="18" charset="0"/>
              </a:rPr>
              <a:t>which model ultimately ensures the highest level of accuracy in annual </a:t>
            </a:r>
            <a:r>
              <a:rPr lang="en-US" sz="2400" dirty="0" smtClean="0">
                <a:solidFill>
                  <a:srgbClr val="FFFFCC"/>
                </a:solidFill>
                <a:latin typeface="Times New Roman" pitchFamily="18" charset="0"/>
                <a:cs typeface="Times New Roman" pitchFamily="18" charset="0"/>
              </a:rPr>
              <a:t>load </a:t>
            </a:r>
            <a:r>
              <a:rPr lang="en-US" sz="2400" dirty="0">
                <a:solidFill>
                  <a:srgbClr val="FFFFCC"/>
                </a:solidFill>
                <a:latin typeface="Times New Roman" pitchFamily="18" charset="0"/>
                <a:cs typeface="Times New Roman" pitchFamily="18" charset="0"/>
              </a:rPr>
              <a:t>estimates provided to the Chesapeake Bay Program. </a:t>
            </a:r>
          </a:p>
        </p:txBody>
      </p:sp>
      <p:sp>
        <p:nvSpPr>
          <p:cNvPr id="8" name="TextBox 7"/>
          <p:cNvSpPr txBox="1"/>
          <p:nvPr/>
        </p:nvSpPr>
        <p:spPr>
          <a:xfrm>
            <a:off x="457200" y="3049587"/>
            <a:ext cx="8458200" cy="3416320"/>
          </a:xfrm>
          <a:prstGeom prst="rect">
            <a:avLst/>
          </a:prstGeom>
          <a:noFill/>
        </p:spPr>
        <p:txBody>
          <a:bodyPr>
            <a:spAutoFit/>
          </a:bodyPr>
          <a:lstStyle/>
          <a:p>
            <a:pPr>
              <a:defRPr/>
            </a:pPr>
            <a:r>
              <a:rPr lang="en-US" sz="24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QUESTIONS:</a:t>
            </a:r>
          </a:p>
          <a:p>
            <a:pPr marL="457200" indent="-457200">
              <a:buFont typeface="+mj-lt"/>
              <a:buAutoNum type="arabicPeriod"/>
              <a:defRPr/>
            </a:pPr>
            <a:r>
              <a:rPr lang="en-US" sz="2400" dirty="0">
                <a:solidFill>
                  <a:srgbClr val="FFFFCC"/>
                </a:solidFill>
                <a:effectLst>
                  <a:outerShdw blurRad="38100" dist="38100" dir="2700000" algn="tl">
                    <a:srgbClr val="000000">
                      <a:alpha val="43137"/>
                    </a:srgbClr>
                  </a:outerShdw>
                </a:effectLst>
                <a:latin typeface="Times New Roman" pitchFamily="18" charset="0"/>
                <a:cs typeface="Times New Roman" pitchFamily="18" charset="0"/>
              </a:rPr>
              <a:t>What are the differences in functional form and model construction?</a:t>
            </a:r>
          </a:p>
          <a:p>
            <a:pPr marL="457200" indent="-457200">
              <a:buFont typeface="+mj-lt"/>
              <a:buAutoNum type="arabicPeriod"/>
              <a:defRPr/>
            </a:pPr>
            <a:r>
              <a:rPr lang="en-US" sz="2400" dirty="0">
                <a:solidFill>
                  <a:srgbClr val="FFFFCC"/>
                </a:solidFill>
                <a:effectLst>
                  <a:outerShdw blurRad="38100" dist="38100" dir="2700000" algn="tl">
                    <a:srgbClr val="000000">
                      <a:alpha val="43137"/>
                    </a:srgbClr>
                  </a:outerShdw>
                </a:effectLst>
                <a:latin typeface="Times New Roman" pitchFamily="18" charset="0"/>
                <a:cs typeface="Times New Roman" pitchFamily="18" charset="0"/>
              </a:rPr>
              <a:t>Which model </a:t>
            </a:r>
            <a:r>
              <a:rPr lang="en-US" sz="2400" dirty="0" smtClean="0">
                <a:solidFill>
                  <a:srgbClr val="FFFFCC"/>
                </a:solidFill>
                <a:effectLst>
                  <a:outerShdw blurRad="38100" dist="38100" dir="2700000" algn="tl">
                    <a:srgbClr val="000000">
                      <a:alpha val="43137"/>
                    </a:srgbClr>
                  </a:outerShdw>
                </a:effectLst>
                <a:latin typeface="Times New Roman" pitchFamily="18" charset="0"/>
                <a:cs typeface="Times New Roman" pitchFamily="18" charset="0"/>
              </a:rPr>
              <a:t>reproduces </a:t>
            </a:r>
            <a:r>
              <a:rPr lang="en-US" sz="2400" dirty="0">
                <a:solidFill>
                  <a:srgbClr val="FFFFCC"/>
                </a:solidFill>
                <a:effectLst>
                  <a:outerShdw blurRad="38100" dist="38100" dir="2700000" algn="tl">
                    <a:srgbClr val="000000">
                      <a:alpha val="43137"/>
                    </a:srgbClr>
                  </a:outerShdw>
                </a:effectLst>
                <a:latin typeface="Times New Roman" pitchFamily="18" charset="0"/>
                <a:cs typeface="Times New Roman" pitchFamily="18" charset="0"/>
              </a:rPr>
              <a:t>discrete </a:t>
            </a:r>
            <a:r>
              <a:rPr lang="en-US" sz="2400" dirty="0" smtClean="0">
                <a:solidFill>
                  <a:srgbClr val="FFFFCC"/>
                </a:solidFill>
                <a:effectLst>
                  <a:outerShdw blurRad="38100" dist="38100" dir="2700000" algn="tl">
                    <a:srgbClr val="000000">
                      <a:alpha val="43137"/>
                    </a:srgbClr>
                  </a:outerShdw>
                </a:effectLst>
                <a:latin typeface="Times New Roman" pitchFamily="18" charset="0"/>
                <a:cs typeface="Times New Roman" pitchFamily="18" charset="0"/>
              </a:rPr>
              <a:t>observations </a:t>
            </a:r>
            <a:r>
              <a:rPr lang="en-US" sz="2400" dirty="0">
                <a:solidFill>
                  <a:srgbClr val="FFFFCC"/>
                </a:solidFill>
                <a:effectLst>
                  <a:outerShdw blurRad="38100" dist="38100" dir="2700000" algn="tl">
                    <a:srgbClr val="000000">
                      <a:alpha val="43137"/>
                    </a:srgbClr>
                  </a:outerShdw>
                </a:effectLst>
                <a:latin typeface="Times New Roman" pitchFamily="18" charset="0"/>
                <a:cs typeface="Times New Roman" pitchFamily="18" charset="0"/>
              </a:rPr>
              <a:t>with the greatest accuracy and least bias?</a:t>
            </a:r>
          </a:p>
          <a:p>
            <a:pPr marL="457200" indent="-457200">
              <a:buFont typeface="+mj-lt"/>
              <a:buAutoNum type="arabicPeriod"/>
              <a:defRPr/>
            </a:pPr>
            <a:r>
              <a:rPr lang="en-US" sz="2400" dirty="0">
                <a:solidFill>
                  <a:srgbClr val="FFFFCC"/>
                </a:solidFill>
                <a:effectLst>
                  <a:outerShdw blurRad="38100" dist="38100" dir="2700000" algn="tl">
                    <a:srgbClr val="000000">
                      <a:alpha val="43137"/>
                    </a:srgbClr>
                  </a:outerShdw>
                </a:effectLst>
                <a:latin typeface="Times New Roman" pitchFamily="18" charset="0"/>
                <a:cs typeface="Times New Roman" pitchFamily="18" charset="0"/>
              </a:rPr>
              <a:t>How different would the historical estimates of </a:t>
            </a:r>
            <a:r>
              <a:rPr lang="en-US" sz="2400" dirty="0" smtClean="0">
                <a:solidFill>
                  <a:srgbClr val="FFFFCC"/>
                </a:solidFill>
                <a:effectLst>
                  <a:outerShdw blurRad="38100" dist="38100" dir="2700000" algn="tl">
                    <a:srgbClr val="000000">
                      <a:alpha val="43137"/>
                    </a:srgbClr>
                  </a:outerShdw>
                </a:effectLst>
                <a:latin typeface="Times New Roman" pitchFamily="18" charset="0"/>
                <a:cs typeface="Times New Roman" pitchFamily="18" charset="0"/>
              </a:rPr>
              <a:t>load been </a:t>
            </a:r>
            <a:r>
              <a:rPr lang="en-US" sz="2400" dirty="0">
                <a:solidFill>
                  <a:srgbClr val="FFFFCC"/>
                </a:solidFill>
                <a:effectLst>
                  <a:outerShdw blurRad="38100" dist="38100" dir="2700000" algn="tl">
                    <a:srgbClr val="000000">
                      <a:alpha val="43137"/>
                    </a:srgbClr>
                  </a:outerShdw>
                </a:effectLst>
                <a:latin typeface="Times New Roman" pitchFamily="18" charset="0"/>
                <a:cs typeface="Times New Roman" pitchFamily="18" charset="0"/>
              </a:rPr>
              <a:t>had WRTDS been used instead of ESTIMATOR?</a:t>
            </a:r>
          </a:p>
          <a:p>
            <a:pPr marL="457200" indent="-457200">
              <a:buFont typeface="+mj-lt"/>
              <a:buAutoNum type="arabicPeriod"/>
              <a:defRPr/>
            </a:pPr>
            <a:r>
              <a:rPr lang="en-US" sz="2400" dirty="0">
                <a:solidFill>
                  <a:srgbClr val="FFFFCC"/>
                </a:solidFill>
                <a:effectLst>
                  <a:outerShdw blurRad="38100" dist="38100" dir="2700000" algn="tl">
                    <a:srgbClr val="000000">
                      <a:alpha val="43137"/>
                    </a:srgbClr>
                  </a:outerShdw>
                </a:effectLst>
                <a:latin typeface="Times New Roman" pitchFamily="18" charset="0"/>
                <a:cs typeface="Times New Roman" pitchFamily="18" charset="0"/>
              </a:rPr>
              <a:t>What </a:t>
            </a:r>
            <a:r>
              <a:rPr lang="en-US" sz="2400" dirty="0" smtClean="0">
                <a:solidFill>
                  <a:srgbClr val="FFFFCC"/>
                </a:solidFill>
                <a:effectLst>
                  <a:outerShdw blurRad="38100" dist="38100" dir="2700000" algn="tl">
                    <a:srgbClr val="000000">
                      <a:alpha val="43137"/>
                    </a:srgbClr>
                  </a:outerShdw>
                </a:effectLst>
                <a:latin typeface="Times New Roman" pitchFamily="18" charset="0"/>
                <a:cs typeface="Times New Roman" pitchFamily="18" charset="0"/>
              </a:rPr>
              <a:t>are the trends </a:t>
            </a:r>
            <a:r>
              <a:rPr lang="en-US" sz="2400" dirty="0">
                <a:solidFill>
                  <a:srgbClr val="FFFFCC"/>
                </a:solidFill>
                <a:effectLst>
                  <a:outerShdw blurRad="38100" dist="38100" dir="2700000" algn="tl">
                    <a:srgbClr val="000000">
                      <a:alpha val="43137"/>
                    </a:srgbClr>
                  </a:outerShdw>
                </a:effectLst>
                <a:latin typeface="Times New Roman" pitchFamily="18" charset="0"/>
                <a:cs typeface="Times New Roman" pitchFamily="18" charset="0"/>
              </a:rPr>
              <a:t>in </a:t>
            </a:r>
            <a:r>
              <a:rPr lang="en-US" sz="2400" dirty="0" smtClean="0">
                <a:solidFill>
                  <a:srgbClr val="FFFFCC"/>
                </a:solidFill>
                <a:effectLst>
                  <a:outerShdw blurRad="38100" dist="38100" dir="2700000" algn="tl">
                    <a:srgbClr val="000000">
                      <a:alpha val="43137"/>
                    </a:srgbClr>
                  </a:outerShdw>
                </a:effectLst>
                <a:latin typeface="Times New Roman" pitchFamily="18" charset="0"/>
                <a:cs typeface="Times New Roman" pitchFamily="18" charset="0"/>
              </a:rPr>
              <a:t>annual nutrient and sediment loads and how do they compare to ESTIMATOR concentration trends?</a:t>
            </a:r>
            <a:endParaRPr lang="en-US" sz="2400" dirty="0">
              <a:solidFill>
                <a:srgbClr val="FFFFCC"/>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4"/>
          <p:cNvSpPr>
            <a:spLocks noGrp="1"/>
          </p:cNvSpPr>
          <p:nvPr>
            <p:ph type="title"/>
          </p:nvPr>
        </p:nvSpPr>
        <p:spPr>
          <a:xfrm>
            <a:off x="152400" y="-152400"/>
            <a:ext cx="3810000" cy="1162050"/>
          </a:xfrm>
        </p:spPr>
        <p:txBody>
          <a:bodyPr anchor="ctr" anchorCtr="1"/>
          <a:lstStyle/>
          <a:p>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Chesapeake Bay: River Input Monitoring Stations</a:t>
            </a:r>
          </a:p>
        </p:txBody>
      </p:sp>
      <p:sp>
        <p:nvSpPr>
          <p:cNvPr id="6" name="Text Placeholder 5"/>
          <p:cNvSpPr>
            <a:spLocks noGrp="1"/>
          </p:cNvSpPr>
          <p:nvPr>
            <p:ph type="body" idx="2"/>
          </p:nvPr>
        </p:nvSpPr>
        <p:spPr>
          <a:xfrm>
            <a:off x="228600" y="838200"/>
            <a:ext cx="3657600" cy="5562600"/>
          </a:xfrm>
        </p:spPr>
        <p:txBody>
          <a:bodyPr>
            <a:noAutofit/>
          </a:bodyPr>
          <a:lstStyle/>
          <a:p>
            <a:pPr fontAlgn="auto">
              <a:spcAft>
                <a:spcPts val="0"/>
              </a:spcAft>
              <a:buClr>
                <a:schemeClr val="tx1">
                  <a:shade val="95000"/>
                </a:schemeClr>
              </a:buClr>
              <a:defRPr/>
            </a:pPr>
            <a:r>
              <a:rPr lang="en-US" b="1" dirty="0" smtClean="0">
                <a:solidFill>
                  <a:srgbClr val="FFFFCC"/>
                </a:solidFill>
                <a:latin typeface="Times New Roman" pitchFamily="18" charset="0"/>
                <a:cs typeface="Times New Roman" pitchFamily="18" charset="0"/>
              </a:rPr>
              <a:t>Stations:</a:t>
            </a:r>
          </a:p>
          <a:p>
            <a:pPr marL="285750" indent="-285750" fontAlgn="auto">
              <a:spcAft>
                <a:spcPts val="0"/>
              </a:spcAft>
              <a:buClr>
                <a:schemeClr val="tx1">
                  <a:shade val="95000"/>
                </a:schemeClr>
              </a:buClr>
              <a:buFont typeface="Arial" pitchFamily="34" charset="0"/>
              <a:buChar char="•"/>
              <a:defRPr/>
            </a:pPr>
            <a:r>
              <a:rPr lang="en-US" b="1" dirty="0" smtClean="0">
                <a:solidFill>
                  <a:srgbClr val="FFFFCC"/>
                </a:solidFill>
                <a:latin typeface="Times New Roman" pitchFamily="18" charset="0"/>
                <a:cs typeface="Times New Roman" pitchFamily="18" charset="0"/>
              </a:rPr>
              <a:t>Susquehanna	Pamunkey</a:t>
            </a:r>
          </a:p>
          <a:p>
            <a:pPr marL="285750" indent="-285750" fontAlgn="auto">
              <a:spcAft>
                <a:spcPts val="0"/>
              </a:spcAft>
              <a:buClr>
                <a:schemeClr val="tx1">
                  <a:shade val="95000"/>
                </a:schemeClr>
              </a:buClr>
              <a:buFont typeface="Arial" pitchFamily="34" charset="0"/>
              <a:buChar char="•"/>
              <a:defRPr/>
            </a:pPr>
            <a:r>
              <a:rPr lang="en-US" b="1" dirty="0" smtClean="0">
                <a:solidFill>
                  <a:srgbClr val="FFFFCC"/>
                </a:solidFill>
                <a:latin typeface="Times New Roman" pitchFamily="18" charset="0"/>
                <a:cs typeface="Times New Roman" pitchFamily="18" charset="0"/>
              </a:rPr>
              <a:t>Potomac	Mattaponi</a:t>
            </a:r>
          </a:p>
          <a:p>
            <a:pPr marL="285750" indent="-285750" fontAlgn="auto">
              <a:spcAft>
                <a:spcPts val="0"/>
              </a:spcAft>
              <a:buClr>
                <a:schemeClr val="tx1">
                  <a:shade val="95000"/>
                </a:schemeClr>
              </a:buClr>
              <a:buFont typeface="Arial" pitchFamily="34" charset="0"/>
              <a:buChar char="•"/>
              <a:defRPr/>
            </a:pPr>
            <a:r>
              <a:rPr lang="en-US" b="1" dirty="0" smtClean="0">
                <a:solidFill>
                  <a:srgbClr val="FFFFCC"/>
                </a:solidFill>
                <a:latin typeface="Times New Roman" pitchFamily="18" charset="0"/>
                <a:cs typeface="Times New Roman" pitchFamily="18" charset="0"/>
              </a:rPr>
              <a:t>James		Patuxent</a:t>
            </a:r>
          </a:p>
          <a:p>
            <a:pPr marL="285750" indent="-285750" fontAlgn="auto">
              <a:spcAft>
                <a:spcPts val="0"/>
              </a:spcAft>
              <a:buClr>
                <a:schemeClr val="tx1">
                  <a:shade val="95000"/>
                </a:schemeClr>
              </a:buClr>
              <a:buFont typeface="Arial" pitchFamily="34" charset="0"/>
              <a:buChar char="•"/>
              <a:defRPr/>
            </a:pPr>
            <a:r>
              <a:rPr lang="en-US" b="1" dirty="0" smtClean="0">
                <a:solidFill>
                  <a:srgbClr val="FFFFCC"/>
                </a:solidFill>
                <a:latin typeface="Times New Roman" pitchFamily="18" charset="0"/>
                <a:cs typeface="Times New Roman" pitchFamily="18" charset="0"/>
              </a:rPr>
              <a:t>Rappahannock	Choptank</a:t>
            </a:r>
          </a:p>
          <a:p>
            <a:pPr marL="285750" indent="-285750" fontAlgn="auto">
              <a:spcAft>
                <a:spcPts val="0"/>
              </a:spcAft>
              <a:buClr>
                <a:schemeClr val="tx1">
                  <a:shade val="95000"/>
                </a:schemeClr>
              </a:buClr>
              <a:buFont typeface="Arial" pitchFamily="34" charset="0"/>
              <a:buChar char="•"/>
              <a:defRPr/>
            </a:pPr>
            <a:r>
              <a:rPr lang="en-US" b="1" dirty="0" smtClean="0">
                <a:solidFill>
                  <a:srgbClr val="FFFFCC"/>
                </a:solidFill>
                <a:latin typeface="Times New Roman" pitchFamily="18" charset="0"/>
                <a:cs typeface="Times New Roman" pitchFamily="18" charset="0"/>
              </a:rPr>
              <a:t>Appomattox</a:t>
            </a:r>
          </a:p>
          <a:p>
            <a:pPr fontAlgn="auto">
              <a:spcAft>
                <a:spcPts val="0"/>
              </a:spcAft>
              <a:buClr>
                <a:schemeClr val="tx1">
                  <a:shade val="95000"/>
                </a:schemeClr>
              </a:buClr>
              <a:defRPr/>
            </a:pPr>
            <a:endParaRPr lang="en-US" sz="500" b="1" dirty="0" smtClean="0">
              <a:solidFill>
                <a:srgbClr val="FFFFCC"/>
              </a:solidFill>
              <a:latin typeface="Times New Roman" pitchFamily="18" charset="0"/>
              <a:cs typeface="Times New Roman" pitchFamily="18" charset="0"/>
            </a:endParaRPr>
          </a:p>
          <a:p>
            <a:pPr fontAlgn="auto">
              <a:spcAft>
                <a:spcPts val="0"/>
              </a:spcAft>
              <a:buClr>
                <a:schemeClr val="tx1">
                  <a:shade val="95000"/>
                </a:schemeClr>
              </a:buClr>
              <a:defRPr/>
            </a:pPr>
            <a:r>
              <a:rPr lang="en-US" b="1" dirty="0" smtClean="0">
                <a:solidFill>
                  <a:srgbClr val="FFFFCC"/>
                </a:solidFill>
                <a:latin typeface="Times New Roman" pitchFamily="18" charset="0"/>
                <a:cs typeface="Times New Roman" pitchFamily="18" charset="0"/>
              </a:rPr>
              <a:t>Why these stations:</a:t>
            </a:r>
          </a:p>
          <a:p>
            <a:pPr marL="285750" indent="-285750" fontAlgn="auto">
              <a:spcAft>
                <a:spcPts val="0"/>
              </a:spcAft>
              <a:buClr>
                <a:srgbClr val="FFFFCC"/>
              </a:buClr>
              <a:buFont typeface="Arial" pitchFamily="34" charset="0"/>
              <a:buChar char="•"/>
              <a:defRPr/>
            </a:pPr>
            <a:r>
              <a:rPr lang="en-US" b="1" dirty="0" smtClean="0">
                <a:solidFill>
                  <a:srgbClr val="FFFFCC"/>
                </a:solidFill>
                <a:latin typeface="Times New Roman" pitchFamily="18" charset="0"/>
                <a:cs typeface="Times New Roman" pitchFamily="18" charset="0"/>
              </a:rPr>
              <a:t>Greater than 75% of the land area</a:t>
            </a:r>
          </a:p>
          <a:p>
            <a:pPr marL="285750" indent="-285750" fontAlgn="auto">
              <a:spcAft>
                <a:spcPts val="0"/>
              </a:spcAft>
              <a:buClr>
                <a:srgbClr val="FFFFCC"/>
              </a:buClr>
              <a:buFont typeface="Arial" pitchFamily="34" charset="0"/>
              <a:buChar char="•"/>
              <a:defRPr/>
            </a:pPr>
            <a:r>
              <a:rPr lang="en-US" b="1" dirty="0" smtClean="0">
                <a:solidFill>
                  <a:srgbClr val="FFFFCC"/>
                </a:solidFill>
                <a:latin typeface="Times New Roman" pitchFamily="18" charset="0"/>
                <a:cs typeface="Times New Roman" pitchFamily="18" charset="0"/>
              </a:rPr>
              <a:t>Vast majority of the total discharge from the nontidal areas passes these stations</a:t>
            </a:r>
          </a:p>
          <a:p>
            <a:pPr marL="285750" indent="-285750" fontAlgn="auto">
              <a:spcAft>
                <a:spcPts val="0"/>
              </a:spcAft>
              <a:buClr>
                <a:srgbClr val="FFFFCC"/>
              </a:buClr>
              <a:buFont typeface="Arial" pitchFamily="34" charset="0"/>
              <a:buChar char="•"/>
              <a:defRPr/>
            </a:pPr>
            <a:r>
              <a:rPr lang="en-US" b="1" dirty="0" smtClean="0">
                <a:solidFill>
                  <a:srgbClr val="FFFFCC"/>
                </a:solidFill>
                <a:latin typeface="Times New Roman" pitchFamily="18" charset="0"/>
                <a:cs typeface="Times New Roman" pitchFamily="18" charset="0"/>
              </a:rPr>
              <a:t>Robust datasets: nearly 30 years of monitoring with total observations ranging from 600 to 1,400 </a:t>
            </a:r>
          </a:p>
          <a:p>
            <a:pPr fontAlgn="auto">
              <a:spcAft>
                <a:spcPts val="0"/>
              </a:spcAft>
              <a:buClr>
                <a:schemeClr val="tx1">
                  <a:shade val="95000"/>
                </a:schemeClr>
              </a:buClr>
              <a:buFont typeface="Wingdings 2"/>
              <a:buNone/>
              <a:defRPr/>
            </a:pPr>
            <a:endParaRPr lang="en-US" sz="500" b="1" dirty="0" smtClean="0">
              <a:solidFill>
                <a:schemeClr val="bg1"/>
              </a:solidFill>
              <a:latin typeface="Times New Roman" pitchFamily="18" charset="0"/>
              <a:cs typeface="Times New Roman" pitchFamily="18" charset="0"/>
            </a:endParaRPr>
          </a:p>
          <a:p>
            <a:pPr marL="342900" indent="-342900" fontAlgn="auto">
              <a:spcAft>
                <a:spcPts val="0"/>
              </a:spcAft>
              <a:buClr>
                <a:schemeClr val="tx1">
                  <a:shade val="95000"/>
                </a:schemeClr>
              </a:buClr>
              <a:buFont typeface="Wingdings 2"/>
              <a:buNone/>
              <a:defRPr/>
            </a:pPr>
            <a:r>
              <a:rPr lang="en-US" b="1" dirty="0" smtClean="0">
                <a:solidFill>
                  <a:srgbClr val="FFFFCC"/>
                </a:solidFill>
                <a:latin typeface="Times New Roman" pitchFamily="18" charset="0"/>
                <a:cs typeface="Times New Roman" pitchFamily="18" charset="0"/>
              </a:rPr>
              <a:t>Constituents:</a:t>
            </a:r>
          </a:p>
          <a:p>
            <a:pPr marL="342900" indent="-342900" fontAlgn="auto">
              <a:spcAft>
                <a:spcPts val="0"/>
              </a:spcAft>
              <a:buClr>
                <a:srgbClr val="FFFFCC"/>
              </a:buClr>
              <a:buFont typeface="Arial" pitchFamily="34" charset="0"/>
              <a:buChar char="•"/>
              <a:defRPr/>
            </a:pPr>
            <a:r>
              <a:rPr lang="en-US" b="1" dirty="0" smtClean="0">
                <a:solidFill>
                  <a:srgbClr val="FFFFCC"/>
                </a:solidFill>
                <a:latin typeface="Times New Roman" pitchFamily="18" charset="0"/>
                <a:cs typeface="Times New Roman" pitchFamily="18" charset="0"/>
              </a:rPr>
              <a:t>Total Nitrogen</a:t>
            </a:r>
          </a:p>
          <a:p>
            <a:pPr marL="342900" indent="-342900" fontAlgn="auto">
              <a:spcAft>
                <a:spcPts val="0"/>
              </a:spcAft>
              <a:buClr>
                <a:srgbClr val="FFFFCC"/>
              </a:buClr>
              <a:buFont typeface="Arial" pitchFamily="34" charset="0"/>
              <a:buChar char="•"/>
              <a:defRPr/>
            </a:pPr>
            <a:r>
              <a:rPr lang="en-US" b="1" dirty="0" smtClean="0">
                <a:solidFill>
                  <a:srgbClr val="FFFFCC"/>
                </a:solidFill>
                <a:latin typeface="Times New Roman" pitchFamily="18" charset="0"/>
                <a:cs typeface="Times New Roman" pitchFamily="18" charset="0"/>
              </a:rPr>
              <a:t>Nitrate</a:t>
            </a:r>
          </a:p>
          <a:p>
            <a:pPr marL="342900" indent="-342900" fontAlgn="auto">
              <a:spcAft>
                <a:spcPts val="0"/>
              </a:spcAft>
              <a:buClr>
                <a:srgbClr val="FFFFCC"/>
              </a:buClr>
              <a:buFont typeface="Arial" pitchFamily="34" charset="0"/>
              <a:buChar char="•"/>
              <a:defRPr/>
            </a:pPr>
            <a:r>
              <a:rPr lang="en-US" b="1" dirty="0" smtClean="0">
                <a:solidFill>
                  <a:srgbClr val="FFFFCC"/>
                </a:solidFill>
                <a:latin typeface="Times New Roman" pitchFamily="18" charset="0"/>
                <a:cs typeface="Times New Roman" pitchFamily="18" charset="0"/>
              </a:rPr>
              <a:t>Total Phosphorus</a:t>
            </a:r>
          </a:p>
          <a:p>
            <a:pPr marL="342900" indent="-342900" fontAlgn="auto">
              <a:spcAft>
                <a:spcPts val="0"/>
              </a:spcAft>
              <a:buClr>
                <a:srgbClr val="FFFFCC"/>
              </a:buClr>
              <a:buFont typeface="Arial" pitchFamily="34" charset="0"/>
              <a:buChar char="•"/>
              <a:defRPr/>
            </a:pPr>
            <a:r>
              <a:rPr lang="en-US" b="1" dirty="0" smtClean="0">
                <a:solidFill>
                  <a:srgbClr val="FFFFCC"/>
                </a:solidFill>
                <a:latin typeface="Times New Roman" pitchFamily="18" charset="0"/>
                <a:cs typeface="Times New Roman" pitchFamily="18" charset="0"/>
              </a:rPr>
              <a:t>Orthophosphorus</a:t>
            </a:r>
          </a:p>
          <a:p>
            <a:pPr marL="342900" indent="-342900" fontAlgn="auto">
              <a:spcAft>
                <a:spcPts val="0"/>
              </a:spcAft>
              <a:buClr>
                <a:srgbClr val="FFFFCC"/>
              </a:buClr>
              <a:buFont typeface="Arial" pitchFamily="34" charset="0"/>
              <a:buChar char="•"/>
              <a:defRPr/>
            </a:pPr>
            <a:r>
              <a:rPr lang="en-US" b="1" dirty="0" smtClean="0">
                <a:solidFill>
                  <a:srgbClr val="FFFFCC"/>
                </a:solidFill>
                <a:latin typeface="Times New Roman" pitchFamily="18" charset="0"/>
                <a:cs typeface="Times New Roman" pitchFamily="18" charset="0"/>
              </a:rPr>
              <a:t>Suspended Sediment</a:t>
            </a:r>
          </a:p>
          <a:p>
            <a:pPr marL="342900" indent="-342900" fontAlgn="auto">
              <a:spcAft>
                <a:spcPts val="0"/>
              </a:spcAft>
              <a:buClr>
                <a:srgbClr val="FFFFCC"/>
              </a:buClr>
              <a:buFont typeface="Arial" pitchFamily="34" charset="0"/>
              <a:buChar char="•"/>
              <a:defRPr/>
            </a:pPr>
            <a:endParaRPr lang="en-US" sz="500" b="1" dirty="0">
              <a:solidFill>
                <a:srgbClr val="FFFFCC"/>
              </a:solidFill>
              <a:latin typeface="Times New Roman" pitchFamily="18" charset="0"/>
              <a:cs typeface="Times New Roman" pitchFamily="18" charset="0"/>
            </a:endParaRPr>
          </a:p>
          <a:p>
            <a:pPr fontAlgn="auto">
              <a:spcAft>
                <a:spcPts val="0"/>
              </a:spcAft>
              <a:buClr>
                <a:schemeClr val="tx1">
                  <a:shade val="95000"/>
                </a:schemeClr>
              </a:buClr>
              <a:defRPr/>
            </a:pPr>
            <a:r>
              <a:rPr lang="en-US" b="1" dirty="0" smtClean="0">
                <a:solidFill>
                  <a:srgbClr val="FFFFCC"/>
                </a:solidFill>
                <a:latin typeface="Times New Roman" pitchFamily="18" charset="0"/>
                <a:cs typeface="Times New Roman" pitchFamily="18" charset="0"/>
              </a:rPr>
              <a:t>Therefore 9RIM * 5 Constituents = 45 possible analytical combinations</a:t>
            </a:r>
          </a:p>
        </p:txBody>
      </p:sp>
      <p:pic>
        <p:nvPicPr>
          <p:cNvPr id="2457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191000" y="152400"/>
            <a:ext cx="4734306" cy="65802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407505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a:spLocks noChangeArrowheads="1"/>
          </p:cNvSpPr>
          <p:nvPr/>
        </p:nvSpPr>
        <p:spPr bwMode="auto">
          <a:xfrm>
            <a:off x="381000" y="0"/>
            <a:ext cx="8763000" cy="1077218"/>
          </a:xfrm>
          <a:prstGeom prst="rect">
            <a:avLst/>
          </a:prstGeom>
          <a:noFill/>
          <a:ln w="9525">
            <a:noFill/>
            <a:miter lim="800000"/>
            <a:headEnd/>
            <a:tailEnd/>
          </a:ln>
        </p:spPr>
        <p:txBody>
          <a:bodyPr>
            <a:spAutoFit/>
          </a:bodyPr>
          <a:lstStyle/>
          <a:p>
            <a:pPr eaLnBrk="0" hangingPunct="0">
              <a:defRPr/>
            </a:pPr>
            <a:r>
              <a:rPr lang="en-US" sz="32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Question 1: Functional form and determination of model coefficients</a:t>
            </a:r>
            <a:endParaRPr lang="en-US" sz="32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xmlns="" val="665302588"/>
              </p:ext>
            </p:extLst>
          </p:nvPr>
        </p:nvGraphicFramePr>
        <p:xfrm>
          <a:off x="228600" y="1110341"/>
          <a:ext cx="8686800" cy="5595259"/>
        </p:xfrm>
        <a:graphic>
          <a:graphicData uri="http://schemas.openxmlformats.org/drawingml/2006/table">
            <a:tbl>
              <a:tblPr firstRow="1" bandRow="1">
                <a:tableStyleId>{C4B1156A-380E-4F78-BDF5-A606A8083BF9}</a:tableStyleId>
              </a:tblPr>
              <a:tblGrid>
                <a:gridCol w="2895600"/>
                <a:gridCol w="2895600"/>
                <a:gridCol w="2895600"/>
              </a:tblGrid>
              <a:tr h="378408">
                <a:tc>
                  <a:txBody>
                    <a:bodyPr/>
                    <a:lstStyle/>
                    <a:p>
                      <a:endParaRPr lang="en-US" sz="1800" dirty="0"/>
                    </a:p>
                  </a:txBody>
                  <a:tcPr marT="45723" marB="45723"/>
                </a:tc>
                <a:tc>
                  <a:txBody>
                    <a:bodyPr/>
                    <a:lstStyle/>
                    <a:p>
                      <a:r>
                        <a:rPr lang="en-US" sz="1800" dirty="0" smtClean="0"/>
                        <a:t>ESTIMATOR</a:t>
                      </a:r>
                      <a:endParaRPr lang="en-US" sz="1800" dirty="0"/>
                    </a:p>
                  </a:txBody>
                  <a:tcPr marT="45723" marB="45723"/>
                </a:tc>
                <a:tc>
                  <a:txBody>
                    <a:bodyPr/>
                    <a:lstStyle/>
                    <a:p>
                      <a:r>
                        <a:rPr lang="en-US" sz="1800" dirty="0" smtClean="0"/>
                        <a:t>WRTDS</a:t>
                      </a:r>
                      <a:endParaRPr lang="en-US" sz="1800" dirty="0"/>
                    </a:p>
                  </a:txBody>
                  <a:tcPr marT="45723" marB="45723"/>
                </a:tc>
              </a:tr>
              <a:tr h="378408">
                <a:tc>
                  <a:txBody>
                    <a:bodyPr/>
                    <a:lstStyle/>
                    <a:p>
                      <a:r>
                        <a:rPr lang="en-US" sz="1800" dirty="0" smtClean="0"/>
                        <a:t>Variables</a:t>
                      </a:r>
                      <a:endParaRPr lang="en-US" sz="1800" dirty="0"/>
                    </a:p>
                  </a:txBody>
                  <a:tcPr marT="45723" marB="45723"/>
                </a:tc>
                <a:tc>
                  <a:txBody>
                    <a:bodyPr/>
                    <a:lstStyle/>
                    <a:p>
                      <a:r>
                        <a:rPr lang="en-US" sz="1800" dirty="0" smtClean="0"/>
                        <a:t>Q, Time, and Season</a:t>
                      </a:r>
                      <a:endParaRPr lang="en-US" sz="1800" dirty="0"/>
                    </a:p>
                  </a:txBody>
                  <a:tcPr marT="45723" marB="45723"/>
                </a:tc>
                <a:tc>
                  <a:txBody>
                    <a:bodyPr/>
                    <a:lstStyle/>
                    <a:p>
                      <a:r>
                        <a:rPr lang="en-US" sz="1800" dirty="0" smtClean="0"/>
                        <a:t>Q, Time, and Season</a:t>
                      </a:r>
                      <a:endParaRPr lang="en-US" sz="1800" dirty="0"/>
                    </a:p>
                  </a:txBody>
                  <a:tcPr marT="45723" marB="45723"/>
                </a:tc>
              </a:tr>
              <a:tr h="653142">
                <a:tc>
                  <a:txBody>
                    <a:bodyPr/>
                    <a:lstStyle/>
                    <a:p>
                      <a:r>
                        <a:rPr lang="en-US" sz="1800" dirty="0" smtClean="0"/>
                        <a:t>Determination</a:t>
                      </a:r>
                      <a:r>
                        <a:rPr lang="en-US" sz="1800" baseline="0" dirty="0" smtClean="0"/>
                        <a:t> of model coefficients</a:t>
                      </a:r>
                      <a:endParaRPr lang="en-US" sz="1800" dirty="0"/>
                    </a:p>
                  </a:txBody>
                  <a:tcPr marT="45723" marB="45723"/>
                </a:tc>
                <a:tc>
                  <a:txBody>
                    <a:bodyPr/>
                    <a:lstStyle/>
                    <a:p>
                      <a:r>
                        <a:rPr lang="en-US" sz="1800" dirty="0" smtClean="0"/>
                        <a:t>9-year moving windows</a:t>
                      </a:r>
                      <a:endParaRPr lang="en-US" sz="1800" dirty="0"/>
                    </a:p>
                  </a:txBody>
                  <a:tcPr marT="45723" marB="45723"/>
                </a:tc>
                <a:tc>
                  <a:txBody>
                    <a:bodyPr/>
                    <a:lstStyle/>
                    <a:p>
                      <a:r>
                        <a:rPr lang="en-US" sz="1800" dirty="0" smtClean="0"/>
                        <a:t>One</a:t>
                      </a:r>
                      <a:r>
                        <a:rPr lang="en-US" sz="1800" baseline="0" dirty="0" smtClean="0"/>
                        <a:t> model for each Q and t combination (~Daily)</a:t>
                      </a:r>
                      <a:endParaRPr lang="en-US" sz="1800" dirty="0"/>
                    </a:p>
                  </a:txBody>
                  <a:tcPr marT="45723" marB="45723"/>
                </a:tc>
              </a:tr>
              <a:tr h="933061">
                <a:tc>
                  <a:txBody>
                    <a:bodyPr/>
                    <a:lstStyle/>
                    <a:p>
                      <a:r>
                        <a:rPr lang="en-US" sz="1800" dirty="0" smtClean="0"/>
                        <a:t>Data used in regression</a:t>
                      </a:r>
                      <a:endParaRPr lang="en-US" sz="1800" dirty="0"/>
                    </a:p>
                  </a:txBody>
                  <a:tcPr marT="45723" marB="45723"/>
                </a:tc>
                <a:tc>
                  <a:txBody>
                    <a:bodyPr/>
                    <a:lstStyle/>
                    <a:p>
                      <a:r>
                        <a:rPr lang="en-US" sz="1800" dirty="0" smtClean="0"/>
                        <a:t>All for specified period</a:t>
                      </a:r>
                      <a:endParaRPr lang="en-US" sz="1800" dirty="0"/>
                    </a:p>
                  </a:txBody>
                  <a:tcPr marT="45723" marB="45723"/>
                </a:tc>
                <a:tc>
                  <a:txBody>
                    <a:bodyPr/>
                    <a:lstStyle/>
                    <a:p>
                      <a:r>
                        <a:rPr lang="en-US" sz="1800" dirty="0" smtClean="0"/>
                        <a:t>Determined based on weight rankings</a:t>
                      </a:r>
                      <a:r>
                        <a:rPr lang="en-US" sz="1800" baseline="0" dirty="0" smtClean="0"/>
                        <a:t> of observations</a:t>
                      </a:r>
                      <a:endParaRPr lang="en-US" sz="1800" dirty="0"/>
                    </a:p>
                  </a:txBody>
                  <a:tcPr marT="45723" marB="45723"/>
                </a:tc>
              </a:tr>
              <a:tr h="378408">
                <a:tc>
                  <a:txBody>
                    <a:bodyPr/>
                    <a:lstStyle/>
                    <a:p>
                      <a:r>
                        <a:rPr lang="en-US" sz="1800" dirty="0" smtClean="0"/>
                        <a:t>Ideal</a:t>
                      </a:r>
                      <a:r>
                        <a:rPr lang="en-US" sz="1800" baseline="0" dirty="0" smtClean="0"/>
                        <a:t> dataset</a:t>
                      </a:r>
                      <a:endParaRPr lang="en-US" sz="1800" dirty="0"/>
                    </a:p>
                  </a:txBody>
                  <a:tcPr marT="45723" marB="45723"/>
                </a:tc>
                <a:tc>
                  <a:txBody>
                    <a:bodyPr/>
                    <a:lstStyle/>
                    <a:p>
                      <a:r>
                        <a:rPr lang="en-US" sz="1800" dirty="0" smtClean="0"/>
                        <a:t>5 to 25 years </a:t>
                      </a:r>
                      <a:endParaRPr lang="en-US" sz="1800" dirty="0"/>
                    </a:p>
                  </a:txBody>
                  <a:tcPr marT="45723" marB="45723"/>
                </a:tc>
                <a:tc>
                  <a:txBody>
                    <a:bodyPr/>
                    <a:lstStyle/>
                    <a:p>
                      <a:r>
                        <a:rPr lang="en-US" sz="1800" dirty="0" smtClean="0"/>
                        <a:t>&gt;25 years</a:t>
                      </a:r>
                      <a:endParaRPr lang="en-US" sz="1800" dirty="0"/>
                    </a:p>
                  </a:txBody>
                  <a:tcPr marT="45723" marB="45723"/>
                </a:tc>
              </a:tr>
              <a:tr h="653142">
                <a:tc>
                  <a:txBody>
                    <a:bodyPr/>
                    <a:lstStyle/>
                    <a:p>
                      <a:r>
                        <a:rPr lang="en-US" sz="1800" dirty="0" smtClean="0"/>
                        <a:t>C vs. Q</a:t>
                      </a:r>
                      <a:r>
                        <a:rPr lang="en-US" sz="1800" baseline="0" dirty="0" smtClean="0"/>
                        <a:t> </a:t>
                      </a:r>
                    </a:p>
                    <a:p>
                      <a:r>
                        <a:rPr lang="en-US" sz="1800" baseline="0" dirty="0" smtClean="0"/>
                        <a:t>C vs. Time</a:t>
                      </a:r>
                      <a:endParaRPr lang="en-US" sz="1800" dirty="0"/>
                    </a:p>
                  </a:txBody>
                  <a:tcPr marT="45723" marB="45723"/>
                </a:tc>
                <a:tc>
                  <a:txBody>
                    <a:bodyPr/>
                    <a:lstStyle/>
                    <a:p>
                      <a:r>
                        <a:rPr lang="en-US" sz="1800" dirty="0" smtClean="0"/>
                        <a:t>Constrained to Linear and/or Quadratic</a:t>
                      </a:r>
                      <a:endParaRPr lang="en-US" sz="1800" dirty="0"/>
                    </a:p>
                  </a:txBody>
                  <a:tcPr marT="45723" marB="45723"/>
                </a:tc>
                <a:tc>
                  <a:txBody>
                    <a:bodyPr/>
                    <a:lstStyle/>
                    <a:p>
                      <a:r>
                        <a:rPr lang="en-US" sz="1800" dirty="0" smtClean="0"/>
                        <a:t>Free form</a:t>
                      </a:r>
                      <a:endParaRPr lang="en-US" sz="1800" dirty="0"/>
                    </a:p>
                  </a:txBody>
                  <a:tcPr marT="45723" marB="45723"/>
                </a:tc>
              </a:tr>
              <a:tr h="653142">
                <a:tc>
                  <a:txBody>
                    <a:bodyPr/>
                    <a:lstStyle/>
                    <a:p>
                      <a:r>
                        <a:rPr lang="en-US" sz="1800" dirty="0" smtClean="0"/>
                        <a:t>C</a:t>
                      </a:r>
                      <a:r>
                        <a:rPr lang="en-US" sz="1800" baseline="0" dirty="0" smtClean="0"/>
                        <a:t> vs. Season </a:t>
                      </a:r>
                      <a:endParaRPr lang="en-US" sz="1800" dirty="0"/>
                    </a:p>
                  </a:txBody>
                  <a:tcPr marT="45723" marB="45723"/>
                </a:tc>
                <a:tc>
                  <a:txBody>
                    <a:bodyPr/>
                    <a:lstStyle/>
                    <a:p>
                      <a:r>
                        <a:rPr lang="en-US" sz="1800" dirty="0" smtClean="0"/>
                        <a:t>Fixed magnitude</a:t>
                      </a:r>
                      <a:r>
                        <a:rPr lang="en-US" sz="1800" baseline="0" dirty="0" smtClean="0"/>
                        <a:t> oscillation</a:t>
                      </a:r>
                      <a:endParaRPr lang="en-US" sz="1800" dirty="0"/>
                    </a:p>
                  </a:txBody>
                  <a:tcPr marT="45723" marB="45723"/>
                </a:tc>
                <a:tc>
                  <a:txBody>
                    <a:bodyPr/>
                    <a:lstStyle/>
                    <a:p>
                      <a:r>
                        <a:rPr lang="en-US" sz="1800" dirty="0" smtClean="0"/>
                        <a:t>Variable magnitude oscillation</a:t>
                      </a:r>
                      <a:endParaRPr lang="en-US" sz="1800" dirty="0"/>
                    </a:p>
                  </a:txBody>
                  <a:tcPr marT="45723" marB="45723"/>
                </a:tc>
              </a:tr>
              <a:tr h="653142">
                <a:tc>
                  <a:txBody>
                    <a:bodyPr/>
                    <a:lstStyle/>
                    <a:p>
                      <a:r>
                        <a:rPr lang="en-US" sz="1800" dirty="0" smtClean="0"/>
                        <a:t>Trends</a:t>
                      </a:r>
                      <a:endParaRPr lang="en-US" sz="1800" dirty="0"/>
                    </a:p>
                  </a:txBody>
                  <a:tcPr marT="45723" marB="45723"/>
                </a:tc>
                <a:tc>
                  <a:txBody>
                    <a:bodyPr/>
                    <a:lstStyle/>
                    <a:p>
                      <a:r>
                        <a:rPr lang="en-US" sz="1800" dirty="0" smtClean="0"/>
                        <a:t>Flow adjusted concentration (%)</a:t>
                      </a:r>
                      <a:endParaRPr lang="en-US" sz="1800" dirty="0"/>
                    </a:p>
                  </a:txBody>
                  <a:tcPr marT="45723" marB="45723"/>
                </a:tc>
                <a:tc>
                  <a:txBody>
                    <a:bodyPr/>
                    <a:lstStyle/>
                    <a:p>
                      <a:r>
                        <a:rPr lang="en-US" sz="1800" dirty="0" smtClean="0"/>
                        <a:t>Flow normalized concentration</a:t>
                      </a:r>
                      <a:r>
                        <a:rPr lang="en-US" sz="1800" baseline="0" dirty="0" smtClean="0"/>
                        <a:t> and load</a:t>
                      </a:r>
                      <a:r>
                        <a:rPr lang="en-US" sz="1800" dirty="0" smtClean="0"/>
                        <a:t>     (units and %)</a:t>
                      </a:r>
                      <a:endParaRPr lang="en-US" sz="1800" dirty="0"/>
                    </a:p>
                  </a:txBody>
                  <a:tcPr marT="45723" marB="45723"/>
                </a:tc>
              </a:tr>
              <a:tr h="653142">
                <a:tc>
                  <a:txBody>
                    <a:bodyPr/>
                    <a:lstStyle/>
                    <a:p>
                      <a:r>
                        <a:rPr lang="en-US" sz="1800" dirty="0" smtClean="0"/>
                        <a:t>Estimate Uncertainty</a:t>
                      </a:r>
                      <a:endParaRPr lang="en-US" sz="1800" dirty="0"/>
                    </a:p>
                  </a:txBody>
                  <a:tcPr marT="45723" marB="45723"/>
                </a:tc>
                <a:tc>
                  <a:txBody>
                    <a:bodyPr/>
                    <a:lstStyle/>
                    <a:p>
                      <a:r>
                        <a:rPr lang="en-US" sz="1800" dirty="0" smtClean="0"/>
                        <a:t>Yes – Confidence intervals and hypothesis testing</a:t>
                      </a:r>
                      <a:endParaRPr lang="en-US" sz="1800" dirty="0"/>
                    </a:p>
                  </a:txBody>
                  <a:tcPr marT="45723" marB="45723"/>
                </a:tc>
                <a:tc>
                  <a:txBody>
                    <a:bodyPr/>
                    <a:lstStyle/>
                    <a:p>
                      <a:r>
                        <a:rPr lang="en-US" sz="1800" dirty="0" smtClean="0"/>
                        <a:t>No – Not computed</a:t>
                      </a:r>
                      <a:endParaRPr lang="en-US" sz="1800" dirty="0"/>
                    </a:p>
                  </a:txBody>
                  <a:tcPr marT="45723" marB="45723"/>
                </a:tc>
              </a:tr>
            </a:tbl>
          </a:graphicData>
        </a:graphic>
      </p:graphicFrame>
    </p:spTree>
    <p:extLst>
      <p:ext uri="{BB962C8B-B14F-4D97-AF65-F5344CB8AC3E}">
        <p14:creationId xmlns:p14="http://schemas.microsoft.com/office/powerpoint/2010/main" xmlns="" val="22097978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8"/>
          <p:cNvSpPr>
            <a:spLocks noGrp="1"/>
          </p:cNvSpPr>
          <p:nvPr>
            <p:ph type="title"/>
          </p:nvPr>
        </p:nvSpPr>
        <p:spPr>
          <a:xfrm>
            <a:off x="457200" y="76200"/>
            <a:ext cx="8534400" cy="1143000"/>
          </a:xfrm>
        </p:spPr>
        <p:txBody>
          <a:bodyPr/>
          <a:lstStyle/>
          <a:p>
            <a:r>
              <a:rPr lang="en-US" dirty="0" smtClean="0">
                <a:solidFill>
                  <a:srgbClr val="FFFF00"/>
                </a:solidFill>
                <a:latin typeface="Times New Roman" pitchFamily="18" charset="0"/>
                <a:cs typeface="Times New Roman" pitchFamily="18" charset="0"/>
              </a:rPr>
              <a:t>Major Comparison Conclusions</a:t>
            </a:r>
          </a:p>
        </p:txBody>
      </p:sp>
      <p:sp>
        <p:nvSpPr>
          <p:cNvPr id="11" name="Content Placeholder 10"/>
          <p:cNvSpPr>
            <a:spLocks noGrp="1"/>
          </p:cNvSpPr>
          <p:nvPr>
            <p:ph sz="half" idx="2"/>
          </p:nvPr>
        </p:nvSpPr>
        <p:spPr>
          <a:xfrm>
            <a:off x="457200" y="1189037"/>
            <a:ext cx="8229600" cy="5135563"/>
          </a:xfrm>
        </p:spPr>
        <p:txBody>
          <a:bodyPr/>
          <a:lstStyle/>
          <a:p>
            <a:pPr marL="0" indent="0">
              <a:buNone/>
              <a:defRPr/>
            </a:pPr>
            <a:r>
              <a:rPr lang="en-US" sz="2600" dirty="0" smtClean="0">
                <a:solidFill>
                  <a:srgbClr val="FFFFCC"/>
                </a:solidFill>
              </a:rPr>
              <a:t>We have shown:</a:t>
            </a:r>
          </a:p>
          <a:p>
            <a:pPr>
              <a:defRPr/>
            </a:pPr>
            <a:r>
              <a:rPr lang="en-US" sz="2600" dirty="0" smtClean="0">
                <a:solidFill>
                  <a:srgbClr val="FFFFCC"/>
                </a:solidFill>
              </a:rPr>
              <a:t>For the majority of the combinations, ESTIMATOR and WRTDS produce nutrient and sediment loads that are comparable in accuracy and bias.</a:t>
            </a:r>
          </a:p>
          <a:p>
            <a:pPr>
              <a:defRPr/>
            </a:pPr>
            <a:r>
              <a:rPr lang="en-US" sz="2600" dirty="0" smtClean="0">
                <a:solidFill>
                  <a:srgbClr val="FFFFCC"/>
                </a:solidFill>
              </a:rPr>
              <a:t>However, WRTDS produces nutrient and sediment loads that are considerably more accurate and less biased for 15 of the 45 combinations with complex concentration-discharge relations. </a:t>
            </a:r>
          </a:p>
          <a:p>
            <a:pPr>
              <a:defRPr/>
            </a:pPr>
            <a:r>
              <a:rPr lang="en-US" sz="2600" dirty="0" smtClean="0">
                <a:solidFill>
                  <a:srgbClr val="FFFFCC"/>
                </a:solidFill>
              </a:rPr>
              <a:t>Out of 85 possible combinations for trend, there are 10 where the percent change in </a:t>
            </a:r>
            <a:r>
              <a:rPr lang="en-US" sz="2600" dirty="0" smtClean="0">
                <a:solidFill>
                  <a:srgbClr val="FFFF00"/>
                </a:solidFill>
              </a:rPr>
              <a:t>CONCENTRATION</a:t>
            </a:r>
            <a:r>
              <a:rPr lang="en-US" sz="2600" dirty="0" smtClean="0">
                <a:solidFill>
                  <a:srgbClr val="FFFFCC"/>
                </a:solidFill>
              </a:rPr>
              <a:t> is in the opposite direction of the percent change in </a:t>
            </a:r>
            <a:r>
              <a:rPr lang="en-US" sz="2600" dirty="0" smtClean="0">
                <a:solidFill>
                  <a:srgbClr val="FFFF00"/>
                </a:solidFill>
              </a:rPr>
              <a:t>LOAD</a:t>
            </a:r>
          </a:p>
        </p:txBody>
      </p:sp>
    </p:spTree>
    <p:extLst>
      <p:ext uri="{BB962C8B-B14F-4D97-AF65-F5344CB8AC3E}">
        <p14:creationId xmlns:p14="http://schemas.microsoft.com/office/powerpoint/2010/main" xmlns="" val="18953442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0"/>
            <a:ext cx="5410200" cy="685800"/>
          </a:xfrm>
        </p:spPr>
        <p:txBody>
          <a:bodyPr/>
          <a:lstStyle/>
          <a:p>
            <a:r>
              <a:rPr lang="en-US" sz="3200" dirty="0" smtClean="0">
                <a:solidFill>
                  <a:srgbClr val="FFFF00"/>
                </a:solidFill>
                <a:latin typeface="Times New Roman" pitchFamily="18" charset="0"/>
                <a:cs typeface="Times New Roman" pitchFamily="18" charset="0"/>
              </a:rPr>
              <a:t>Trends in Annual Load (Yield)</a:t>
            </a:r>
            <a:endParaRPr lang="en-US" sz="3200" dirty="0">
              <a:solidFill>
                <a:srgbClr val="FFFF00"/>
              </a:solidFill>
              <a:latin typeface="Times New Roman" pitchFamily="18" charset="0"/>
              <a:cs typeface="Times New Roman" pitchFamily="18" charset="0"/>
            </a:endParaRPr>
          </a:p>
        </p:txBody>
      </p:sp>
      <p:sp>
        <p:nvSpPr>
          <p:cNvPr id="9" name="TextBox 8"/>
          <p:cNvSpPr txBox="1"/>
          <p:nvPr/>
        </p:nvSpPr>
        <p:spPr>
          <a:xfrm>
            <a:off x="152401" y="3409890"/>
            <a:ext cx="1939955" cy="400110"/>
          </a:xfrm>
          <a:prstGeom prst="rect">
            <a:avLst/>
          </a:prstGeom>
          <a:noFill/>
        </p:spPr>
        <p:txBody>
          <a:bodyPr wrap="none" rtlCol="0">
            <a:spAutoFit/>
          </a:bodyPr>
          <a:lstStyle/>
          <a:p>
            <a:r>
              <a:rPr lang="en-US" sz="2000" dirty="0" smtClean="0">
                <a:solidFill>
                  <a:srgbClr val="FFFFCC"/>
                </a:solidFill>
                <a:effectLst>
                  <a:outerShdw blurRad="38100" dist="38100" dir="2700000" algn="tl">
                    <a:srgbClr val="000000">
                      <a:alpha val="43137"/>
                    </a:srgbClr>
                  </a:outerShdw>
                </a:effectLst>
                <a:latin typeface="Times New Roman" pitchFamily="18" charset="0"/>
                <a:cs typeface="Times New Roman" pitchFamily="18" charset="0"/>
              </a:rPr>
              <a:t>Example: Nitrate</a:t>
            </a:r>
            <a:endParaRPr lang="en-US" sz="2000" dirty="0">
              <a:solidFill>
                <a:srgbClr val="FFFFCC"/>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 name="TextBox 9"/>
          <p:cNvSpPr txBox="1"/>
          <p:nvPr/>
        </p:nvSpPr>
        <p:spPr>
          <a:xfrm>
            <a:off x="152401" y="685800"/>
            <a:ext cx="2286000" cy="2554545"/>
          </a:xfrm>
          <a:prstGeom prst="rect">
            <a:avLst/>
          </a:prstGeom>
          <a:noFill/>
        </p:spPr>
        <p:txBody>
          <a:bodyPr wrap="square" rtlCol="0">
            <a:spAutoFit/>
          </a:bodyPr>
          <a:lstStyle/>
          <a:p>
            <a:r>
              <a:rPr lang="en-US" sz="2000" dirty="0" smtClean="0">
                <a:solidFill>
                  <a:srgbClr val="FFFFCC"/>
                </a:solidFill>
                <a:effectLst>
                  <a:outerShdw blurRad="38100" dist="38100" dir="2700000" algn="tl">
                    <a:srgbClr val="000000">
                      <a:alpha val="43137"/>
                    </a:srgbClr>
                  </a:outerShdw>
                </a:effectLst>
                <a:latin typeface="Times New Roman" pitchFamily="18" charset="0"/>
                <a:cs typeface="Times New Roman" pitchFamily="18" charset="0"/>
              </a:rPr>
              <a:t>With WRTDS, we  now can communicate how annual loads have changed once the year-to-year variation in Q has been removed</a:t>
            </a:r>
            <a:endParaRPr lang="en-US" sz="2000" dirty="0">
              <a:solidFill>
                <a:srgbClr val="FFFFCC"/>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1" name="TextBox 10"/>
          <p:cNvSpPr txBox="1"/>
          <p:nvPr/>
        </p:nvSpPr>
        <p:spPr>
          <a:xfrm>
            <a:off x="152401" y="4013537"/>
            <a:ext cx="2063097" cy="1938992"/>
          </a:xfrm>
          <a:prstGeom prst="rect">
            <a:avLst/>
          </a:prstGeom>
          <a:noFill/>
        </p:spPr>
        <p:txBody>
          <a:bodyPr wrap="square" rtlCol="0">
            <a:spAutoFit/>
          </a:bodyPr>
          <a:lstStyle/>
          <a:p>
            <a:r>
              <a:rPr lang="en-US" sz="2000" dirty="0" smtClean="0">
                <a:solidFill>
                  <a:srgbClr val="FFFFCC"/>
                </a:solidFill>
                <a:effectLst>
                  <a:outerShdw blurRad="38100" dist="38100" dir="2700000" algn="tl">
                    <a:srgbClr val="000000">
                      <a:alpha val="43137"/>
                    </a:srgbClr>
                  </a:outerShdw>
                </a:effectLst>
                <a:latin typeface="Times New Roman" pitchFamily="18" charset="0"/>
                <a:cs typeface="Times New Roman" pitchFamily="18" charset="0"/>
              </a:rPr>
              <a:t>Determine trend in flow-normalized load for: </a:t>
            </a:r>
          </a:p>
          <a:p>
            <a:r>
              <a:rPr lang="en-US" sz="2000" dirty="0" smtClean="0">
                <a:solidFill>
                  <a:srgbClr val="FFFFCC"/>
                </a:solidFill>
                <a:effectLst>
                  <a:outerShdw blurRad="38100" dist="38100" dir="2700000" algn="tl">
                    <a:srgbClr val="000000">
                      <a:alpha val="43137"/>
                    </a:srgbClr>
                  </a:outerShdw>
                </a:effectLst>
                <a:latin typeface="Times New Roman" pitchFamily="18" charset="0"/>
                <a:cs typeface="Times New Roman" pitchFamily="18" charset="0"/>
              </a:rPr>
              <a:t>1985 to 2010</a:t>
            </a:r>
          </a:p>
          <a:p>
            <a:r>
              <a:rPr lang="en-US" sz="2000" dirty="0" smtClean="0">
                <a:solidFill>
                  <a:srgbClr val="FFFFCC"/>
                </a:solidFill>
                <a:effectLst>
                  <a:outerShdw blurRad="38100" dist="38100" dir="2700000" algn="tl">
                    <a:srgbClr val="000000">
                      <a:alpha val="43137"/>
                    </a:srgbClr>
                  </a:outerShdw>
                </a:effectLst>
                <a:latin typeface="Times New Roman" pitchFamily="18" charset="0"/>
                <a:cs typeface="Times New Roman" pitchFamily="18" charset="0"/>
              </a:rPr>
              <a:t>2001 to 2010</a:t>
            </a:r>
            <a:endParaRPr lang="en-US" sz="2000" dirty="0">
              <a:solidFill>
                <a:srgbClr val="FFFFCC"/>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TextBox 4"/>
          <p:cNvSpPr txBox="1"/>
          <p:nvPr/>
        </p:nvSpPr>
        <p:spPr>
          <a:xfrm>
            <a:off x="2209800" y="6183868"/>
            <a:ext cx="6853286" cy="369332"/>
          </a:xfrm>
          <a:prstGeom prst="rect">
            <a:avLst/>
          </a:prstGeom>
          <a:solidFill>
            <a:srgbClr val="FFFFCC"/>
          </a:solidFill>
        </p:spPr>
        <p:txBody>
          <a:bodyPr wrap="none" rtlCol="0">
            <a:spAutoFit/>
          </a:bodyPr>
          <a:lstStyle/>
          <a:p>
            <a:r>
              <a:rPr lang="en-US" dirty="0" smtClean="0"/>
              <a:t>Black Circles = Annual Yield     Red Line = Flow Normalized Load</a:t>
            </a:r>
            <a:endParaRPr lang="en-US" dirty="0"/>
          </a:p>
        </p:txBody>
      </p:sp>
      <p:pic>
        <p:nvPicPr>
          <p:cNvPr id="266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09800" y="619126"/>
            <a:ext cx="6827806" cy="54511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TextBox 2"/>
          <p:cNvSpPr txBox="1"/>
          <p:nvPr/>
        </p:nvSpPr>
        <p:spPr>
          <a:xfrm>
            <a:off x="2541245" y="835223"/>
            <a:ext cx="513282" cy="307777"/>
          </a:xfrm>
          <a:prstGeom prst="rect">
            <a:avLst/>
          </a:prstGeom>
          <a:solidFill>
            <a:schemeClr val="bg1"/>
          </a:solidFill>
        </p:spPr>
        <p:txBody>
          <a:bodyPr wrap="none" rtlCol="0">
            <a:spAutoFit/>
          </a:bodyPr>
          <a:lstStyle/>
          <a:p>
            <a:r>
              <a:rPr lang="en-US" sz="1400" dirty="0" smtClean="0">
                <a:latin typeface="Times New Roman" pitchFamily="18" charset="0"/>
                <a:cs typeface="Times New Roman" pitchFamily="18" charset="0"/>
              </a:rPr>
              <a:t>SUS</a:t>
            </a:r>
            <a:endParaRPr lang="en-US" sz="1400" dirty="0">
              <a:latin typeface="Times New Roman" pitchFamily="18" charset="0"/>
              <a:cs typeface="Times New Roman" pitchFamily="18" charset="0"/>
            </a:endParaRPr>
          </a:p>
        </p:txBody>
      </p:sp>
      <p:sp>
        <p:nvSpPr>
          <p:cNvPr id="12" name="TextBox 11"/>
          <p:cNvSpPr txBox="1"/>
          <p:nvPr/>
        </p:nvSpPr>
        <p:spPr>
          <a:xfrm>
            <a:off x="4876800" y="835223"/>
            <a:ext cx="522900" cy="307777"/>
          </a:xfrm>
          <a:prstGeom prst="rect">
            <a:avLst/>
          </a:prstGeom>
          <a:solidFill>
            <a:schemeClr val="bg1"/>
          </a:solidFill>
        </p:spPr>
        <p:txBody>
          <a:bodyPr wrap="none" rtlCol="0">
            <a:spAutoFit/>
          </a:bodyPr>
          <a:lstStyle/>
          <a:p>
            <a:r>
              <a:rPr lang="en-US" sz="1400" dirty="0" smtClean="0">
                <a:latin typeface="Times New Roman" pitchFamily="18" charset="0"/>
                <a:cs typeface="Times New Roman" pitchFamily="18" charset="0"/>
              </a:rPr>
              <a:t>POT</a:t>
            </a:r>
            <a:endParaRPr lang="en-US" sz="1400" dirty="0">
              <a:latin typeface="Times New Roman" pitchFamily="18" charset="0"/>
              <a:cs typeface="Times New Roman" pitchFamily="18" charset="0"/>
            </a:endParaRPr>
          </a:p>
        </p:txBody>
      </p:sp>
      <p:sp>
        <p:nvSpPr>
          <p:cNvPr id="13" name="TextBox 12"/>
          <p:cNvSpPr txBox="1"/>
          <p:nvPr/>
        </p:nvSpPr>
        <p:spPr>
          <a:xfrm>
            <a:off x="7182918" y="835223"/>
            <a:ext cx="545342" cy="307777"/>
          </a:xfrm>
          <a:prstGeom prst="rect">
            <a:avLst/>
          </a:prstGeom>
          <a:solidFill>
            <a:schemeClr val="bg1"/>
          </a:solidFill>
        </p:spPr>
        <p:txBody>
          <a:bodyPr wrap="none" rtlCol="0">
            <a:spAutoFit/>
          </a:bodyPr>
          <a:lstStyle/>
          <a:p>
            <a:r>
              <a:rPr lang="en-US" sz="1400" dirty="0" smtClean="0">
                <a:latin typeface="Times New Roman" pitchFamily="18" charset="0"/>
                <a:cs typeface="Times New Roman" pitchFamily="18" charset="0"/>
              </a:rPr>
              <a:t>JAM</a:t>
            </a:r>
          </a:p>
        </p:txBody>
      </p:sp>
      <p:sp>
        <p:nvSpPr>
          <p:cNvPr id="14" name="TextBox 13"/>
          <p:cNvSpPr txBox="1"/>
          <p:nvPr/>
        </p:nvSpPr>
        <p:spPr>
          <a:xfrm>
            <a:off x="2590800" y="2514600"/>
            <a:ext cx="534121" cy="307777"/>
          </a:xfrm>
          <a:prstGeom prst="rect">
            <a:avLst/>
          </a:prstGeom>
          <a:solidFill>
            <a:schemeClr val="bg1"/>
          </a:solidFill>
        </p:spPr>
        <p:txBody>
          <a:bodyPr wrap="none" rtlCol="0">
            <a:spAutoFit/>
          </a:bodyPr>
          <a:lstStyle/>
          <a:p>
            <a:r>
              <a:rPr lang="en-US" sz="1400" dirty="0" smtClean="0">
                <a:latin typeface="Times New Roman" pitchFamily="18" charset="0"/>
                <a:cs typeface="Times New Roman" pitchFamily="18" charset="0"/>
              </a:rPr>
              <a:t>RAP</a:t>
            </a:r>
            <a:endParaRPr lang="en-US" sz="1400" dirty="0">
              <a:latin typeface="Times New Roman" pitchFamily="18" charset="0"/>
              <a:cs typeface="Times New Roman" pitchFamily="18" charset="0"/>
            </a:endParaRPr>
          </a:p>
        </p:txBody>
      </p:sp>
      <p:sp>
        <p:nvSpPr>
          <p:cNvPr id="15" name="TextBox 14"/>
          <p:cNvSpPr txBox="1"/>
          <p:nvPr/>
        </p:nvSpPr>
        <p:spPr>
          <a:xfrm>
            <a:off x="4926355" y="2514600"/>
            <a:ext cx="513282" cy="307777"/>
          </a:xfrm>
          <a:prstGeom prst="rect">
            <a:avLst/>
          </a:prstGeom>
          <a:solidFill>
            <a:schemeClr val="bg1"/>
          </a:solidFill>
        </p:spPr>
        <p:txBody>
          <a:bodyPr wrap="none" rtlCol="0">
            <a:spAutoFit/>
          </a:bodyPr>
          <a:lstStyle/>
          <a:p>
            <a:r>
              <a:rPr lang="en-US" sz="1400" dirty="0" smtClean="0">
                <a:latin typeface="Times New Roman" pitchFamily="18" charset="0"/>
                <a:cs typeface="Times New Roman" pitchFamily="18" charset="0"/>
              </a:rPr>
              <a:t>APP</a:t>
            </a:r>
            <a:endParaRPr lang="en-US" sz="1400" dirty="0">
              <a:latin typeface="Times New Roman" pitchFamily="18" charset="0"/>
              <a:cs typeface="Times New Roman" pitchFamily="18" charset="0"/>
            </a:endParaRPr>
          </a:p>
        </p:txBody>
      </p:sp>
      <p:sp>
        <p:nvSpPr>
          <p:cNvPr id="16" name="TextBox 15"/>
          <p:cNvSpPr txBox="1"/>
          <p:nvPr/>
        </p:nvSpPr>
        <p:spPr>
          <a:xfrm>
            <a:off x="7232473" y="2514600"/>
            <a:ext cx="557717" cy="307777"/>
          </a:xfrm>
          <a:prstGeom prst="rect">
            <a:avLst/>
          </a:prstGeom>
          <a:solidFill>
            <a:schemeClr val="bg1"/>
          </a:solidFill>
        </p:spPr>
        <p:txBody>
          <a:bodyPr wrap="none" rtlCol="0">
            <a:spAutoFit/>
          </a:bodyPr>
          <a:lstStyle/>
          <a:p>
            <a:r>
              <a:rPr lang="en-US" sz="1400" dirty="0" smtClean="0">
                <a:latin typeface="Times New Roman" pitchFamily="18" charset="0"/>
                <a:cs typeface="Times New Roman" pitchFamily="18" charset="0"/>
              </a:rPr>
              <a:t>PAM</a:t>
            </a:r>
          </a:p>
        </p:txBody>
      </p:sp>
      <p:sp>
        <p:nvSpPr>
          <p:cNvPr id="17" name="TextBox 16"/>
          <p:cNvSpPr txBox="1"/>
          <p:nvPr/>
        </p:nvSpPr>
        <p:spPr>
          <a:xfrm>
            <a:off x="2566149" y="4188023"/>
            <a:ext cx="563937" cy="307777"/>
          </a:xfrm>
          <a:prstGeom prst="rect">
            <a:avLst/>
          </a:prstGeom>
          <a:solidFill>
            <a:schemeClr val="bg1"/>
          </a:solidFill>
        </p:spPr>
        <p:txBody>
          <a:bodyPr wrap="none" rtlCol="0">
            <a:spAutoFit/>
          </a:bodyPr>
          <a:lstStyle/>
          <a:p>
            <a:r>
              <a:rPr lang="en-US" sz="1400" dirty="0" smtClean="0">
                <a:latin typeface="Times New Roman" pitchFamily="18" charset="0"/>
                <a:cs typeface="Times New Roman" pitchFamily="18" charset="0"/>
              </a:rPr>
              <a:t>MAT</a:t>
            </a:r>
            <a:endParaRPr lang="en-US" sz="1400" dirty="0">
              <a:latin typeface="Times New Roman" pitchFamily="18" charset="0"/>
              <a:cs typeface="Times New Roman" pitchFamily="18" charset="0"/>
            </a:endParaRPr>
          </a:p>
        </p:txBody>
      </p:sp>
      <p:sp>
        <p:nvSpPr>
          <p:cNvPr id="18" name="TextBox 17"/>
          <p:cNvSpPr txBox="1"/>
          <p:nvPr/>
        </p:nvSpPr>
        <p:spPr>
          <a:xfrm>
            <a:off x="4901704" y="4188023"/>
            <a:ext cx="486543" cy="307777"/>
          </a:xfrm>
          <a:prstGeom prst="rect">
            <a:avLst/>
          </a:prstGeom>
          <a:solidFill>
            <a:schemeClr val="bg1"/>
          </a:solidFill>
        </p:spPr>
        <p:txBody>
          <a:bodyPr wrap="none" rtlCol="0">
            <a:spAutoFit/>
          </a:bodyPr>
          <a:lstStyle/>
          <a:p>
            <a:r>
              <a:rPr lang="en-US" sz="1400" dirty="0" smtClean="0">
                <a:latin typeface="Times New Roman" pitchFamily="18" charset="0"/>
                <a:cs typeface="Times New Roman" pitchFamily="18" charset="0"/>
              </a:rPr>
              <a:t>PAT</a:t>
            </a:r>
            <a:endParaRPr lang="en-US" sz="1400" dirty="0">
              <a:latin typeface="Times New Roman" pitchFamily="18" charset="0"/>
              <a:cs typeface="Times New Roman" pitchFamily="18" charset="0"/>
            </a:endParaRPr>
          </a:p>
        </p:txBody>
      </p:sp>
      <p:sp>
        <p:nvSpPr>
          <p:cNvPr id="19" name="TextBox 18"/>
          <p:cNvSpPr txBox="1"/>
          <p:nvPr/>
        </p:nvSpPr>
        <p:spPr>
          <a:xfrm>
            <a:off x="7207822" y="4188023"/>
            <a:ext cx="564578" cy="307777"/>
          </a:xfrm>
          <a:prstGeom prst="rect">
            <a:avLst/>
          </a:prstGeom>
          <a:solidFill>
            <a:schemeClr val="bg1"/>
          </a:solidFill>
        </p:spPr>
        <p:txBody>
          <a:bodyPr wrap="none" rtlCol="0">
            <a:spAutoFit/>
          </a:bodyPr>
          <a:lstStyle/>
          <a:p>
            <a:r>
              <a:rPr lang="en-US" sz="1400" dirty="0" smtClean="0">
                <a:latin typeface="Times New Roman" pitchFamily="18" charset="0"/>
                <a:cs typeface="Times New Roman" pitchFamily="18" charset="0"/>
              </a:rPr>
              <a:t>CHO</a:t>
            </a:r>
          </a:p>
        </p:txBody>
      </p:sp>
    </p:spTree>
    <p:extLst>
      <p:ext uri="{BB962C8B-B14F-4D97-AF65-F5344CB8AC3E}">
        <p14:creationId xmlns:p14="http://schemas.microsoft.com/office/powerpoint/2010/main" xmlns="" val="1789860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04800"/>
            <a:ext cx="8229600" cy="1143000"/>
          </a:xfrm>
        </p:spPr>
        <p:txBody>
          <a:bodyPr/>
          <a:lstStyle/>
          <a:p>
            <a:r>
              <a:rPr lang="en-US" sz="3200" dirty="0" smtClean="0">
                <a:solidFill>
                  <a:srgbClr val="FFFF00"/>
                </a:solidFill>
                <a:latin typeface="Times New Roman" pitchFamily="18" charset="0"/>
                <a:cs typeface="Times New Roman" pitchFamily="18" charset="0"/>
              </a:rPr>
              <a:t>Trends in Annual Loads</a:t>
            </a:r>
            <a:endParaRPr lang="en-US" sz="3200" dirty="0">
              <a:solidFill>
                <a:srgbClr val="FFFF00"/>
              </a:solidFill>
              <a:latin typeface="Times New Roman" pitchFamily="18" charset="0"/>
              <a:cs typeface="Times New Roman" pitchFamily="18" charset="0"/>
            </a:endParaRPr>
          </a:p>
        </p:txBody>
      </p:sp>
      <p:pic>
        <p:nvPicPr>
          <p:cNvPr id="2355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38300" y="762000"/>
            <a:ext cx="7429500" cy="5553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Box 4"/>
          <p:cNvSpPr txBox="1"/>
          <p:nvPr/>
        </p:nvSpPr>
        <p:spPr>
          <a:xfrm>
            <a:off x="25401" y="1010334"/>
            <a:ext cx="1612900" cy="2585323"/>
          </a:xfrm>
          <a:prstGeom prst="rect">
            <a:avLst/>
          </a:prstGeom>
          <a:noFill/>
        </p:spPr>
        <p:txBody>
          <a:bodyPr wrap="square" rtlCol="0">
            <a:spAutoFit/>
          </a:bodyPr>
          <a:lstStyle/>
          <a:p>
            <a:r>
              <a:rPr lang="en-US" dirty="0" smtClean="0">
                <a:solidFill>
                  <a:srgbClr val="FFFFCC"/>
                </a:solidFill>
              </a:rPr>
              <a:t>Two Time periods:</a:t>
            </a:r>
          </a:p>
          <a:p>
            <a:endParaRPr lang="en-US" dirty="0">
              <a:solidFill>
                <a:srgbClr val="FFFFCC"/>
              </a:solidFill>
            </a:endParaRPr>
          </a:p>
          <a:p>
            <a:r>
              <a:rPr lang="en-US" dirty="0" smtClean="0">
                <a:solidFill>
                  <a:srgbClr val="FFFFCC"/>
                </a:solidFill>
              </a:rPr>
              <a:t>1985 to 2010</a:t>
            </a:r>
          </a:p>
          <a:p>
            <a:r>
              <a:rPr lang="en-US" dirty="0" smtClean="0">
                <a:solidFill>
                  <a:srgbClr val="FFFFCC"/>
                </a:solidFill>
              </a:rPr>
              <a:t>(white bars)</a:t>
            </a:r>
          </a:p>
          <a:p>
            <a:endParaRPr lang="en-US" dirty="0">
              <a:solidFill>
                <a:srgbClr val="FFFFCC"/>
              </a:solidFill>
            </a:endParaRPr>
          </a:p>
          <a:p>
            <a:r>
              <a:rPr lang="en-US" dirty="0" smtClean="0">
                <a:solidFill>
                  <a:srgbClr val="FFFFCC"/>
                </a:solidFill>
              </a:rPr>
              <a:t>2001 to 2010</a:t>
            </a:r>
          </a:p>
          <a:p>
            <a:r>
              <a:rPr lang="en-US" dirty="0" smtClean="0">
                <a:solidFill>
                  <a:srgbClr val="FFFFCC"/>
                </a:solidFill>
              </a:rPr>
              <a:t>(black bars)</a:t>
            </a:r>
          </a:p>
          <a:p>
            <a:endParaRPr lang="en-US" dirty="0">
              <a:solidFill>
                <a:srgbClr val="FFFFCC"/>
              </a:solidFill>
            </a:endParaRPr>
          </a:p>
        </p:txBody>
      </p:sp>
    </p:spTree>
    <p:extLst>
      <p:ext uri="{BB962C8B-B14F-4D97-AF65-F5344CB8AC3E}">
        <p14:creationId xmlns:p14="http://schemas.microsoft.com/office/powerpoint/2010/main" xmlns="" val="33580389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solidFill>
                  <a:srgbClr val="FFFFCC"/>
                </a:solidFill>
                <a:effectLst>
                  <a:outerShdw blurRad="38100" dist="38100" dir="2700000" algn="tl">
                    <a:srgbClr val="000000">
                      <a:alpha val="43137"/>
                    </a:srgbClr>
                  </a:outerShdw>
                </a:effectLst>
              </a:rPr>
              <a:t>Now, a challenge for the NTN is to communicate two different types of trend results</a:t>
            </a:r>
          </a:p>
          <a:p>
            <a:r>
              <a:rPr lang="en-US" dirty="0" smtClean="0">
                <a:solidFill>
                  <a:srgbClr val="FFFFCC"/>
                </a:solidFill>
                <a:effectLst>
                  <a:outerShdw blurRad="38100" dist="38100" dir="2700000" algn="tl">
                    <a:srgbClr val="000000">
                      <a:alpha val="43137"/>
                    </a:srgbClr>
                  </a:outerShdw>
                </a:effectLst>
              </a:rPr>
              <a:t>Our goal is to explain how these trends should be interpreted and why trends in concentration may differ in direction compared to trends in load</a:t>
            </a:r>
            <a:endParaRPr lang="en-US" dirty="0">
              <a:solidFill>
                <a:srgbClr val="FFFFCC"/>
              </a:solidFill>
              <a:effectLst>
                <a:outerShdw blurRad="38100" dist="38100" dir="2700000" algn="tl">
                  <a:srgbClr val="000000">
                    <a:alpha val="43137"/>
                  </a:srgbClr>
                </a:outerShdw>
              </a:effectLst>
            </a:endParaRPr>
          </a:p>
        </p:txBody>
      </p:sp>
      <p:sp>
        <p:nvSpPr>
          <p:cNvPr id="4" name="Title 1"/>
          <p:cNvSpPr>
            <a:spLocks noGrp="1"/>
          </p:cNvSpPr>
          <p:nvPr>
            <p:ph type="title"/>
          </p:nvPr>
        </p:nvSpPr>
        <p:spPr>
          <a:xfrm>
            <a:off x="457200" y="152400"/>
            <a:ext cx="8229600" cy="1143000"/>
          </a:xfrm>
        </p:spPr>
        <p:txBody>
          <a:bodyPr/>
          <a:lstStyle/>
          <a:p>
            <a:r>
              <a:rPr lang="en-US" sz="3200" dirty="0" smtClean="0">
                <a:solidFill>
                  <a:srgbClr val="FFFF00"/>
                </a:solidFill>
                <a:effectLst>
                  <a:outerShdw blurRad="38100" dist="38100" dir="2700000" algn="tl">
                    <a:srgbClr val="000000">
                      <a:alpha val="43137"/>
                    </a:srgbClr>
                  </a:outerShdw>
                </a:effectLst>
              </a:rPr>
              <a:t>Trend in Concentration vs. Trend in Load</a:t>
            </a:r>
            <a:endParaRPr lang="en-US" sz="3200"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9062097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sz="3200" dirty="0" smtClean="0">
                <a:solidFill>
                  <a:srgbClr val="FFFF00"/>
                </a:solidFill>
                <a:effectLst>
                  <a:outerShdw blurRad="38100" dist="38100" dir="2700000" algn="tl">
                    <a:srgbClr val="000000">
                      <a:alpha val="43137"/>
                    </a:srgbClr>
                  </a:outerShdw>
                </a:effectLst>
              </a:rPr>
              <a:t>Trend in Concentration vs. Trend in Load</a:t>
            </a:r>
            <a:endParaRPr lang="en-US" sz="3200" dirty="0">
              <a:solidFill>
                <a:srgbClr val="FFFF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762000"/>
            <a:ext cx="8229600" cy="5334000"/>
          </a:xfrm>
        </p:spPr>
        <p:txBody>
          <a:bodyPr/>
          <a:lstStyle/>
          <a:p>
            <a:r>
              <a:rPr lang="en-US" sz="2400" dirty="0" smtClean="0">
                <a:solidFill>
                  <a:srgbClr val="FFFFCC"/>
                </a:solidFill>
                <a:effectLst>
                  <a:outerShdw blurRad="38100" dist="38100" dir="2700000" algn="tl">
                    <a:srgbClr val="000000">
                      <a:alpha val="43137"/>
                    </a:srgbClr>
                  </a:outerShdw>
                </a:effectLst>
              </a:rPr>
              <a:t>Trend in concentration (flow-adjusted) provides information on how BMPs have influenced </a:t>
            </a:r>
            <a:r>
              <a:rPr lang="en-US" sz="2400" dirty="0" err="1" smtClean="0">
                <a:solidFill>
                  <a:srgbClr val="FFFFCC"/>
                </a:solidFill>
                <a:effectLst>
                  <a:outerShdw blurRad="38100" dist="38100" dir="2700000" algn="tl">
                    <a:srgbClr val="000000">
                      <a:alpha val="43137"/>
                    </a:srgbClr>
                  </a:outerShdw>
                </a:effectLst>
              </a:rPr>
              <a:t>instream</a:t>
            </a:r>
            <a:r>
              <a:rPr lang="en-US" sz="2400" dirty="0" smtClean="0">
                <a:solidFill>
                  <a:srgbClr val="FFFFCC"/>
                </a:solidFill>
                <a:effectLst>
                  <a:outerShdw blurRad="38100" dist="38100" dir="2700000" algn="tl">
                    <a:srgbClr val="000000">
                      <a:alpha val="43137"/>
                    </a:srgbClr>
                  </a:outerShdw>
                </a:effectLst>
              </a:rPr>
              <a:t> concentrations at a given point.</a:t>
            </a:r>
          </a:p>
          <a:p>
            <a:pPr lvl="1"/>
            <a:r>
              <a:rPr lang="en-US" sz="2200" dirty="0" smtClean="0">
                <a:solidFill>
                  <a:srgbClr val="FFFFCC"/>
                </a:solidFill>
                <a:effectLst>
                  <a:outerShdw blurRad="38100" dist="38100" dir="2700000" algn="tl">
                    <a:srgbClr val="000000">
                      <a:alpha val="43137"/>
                    </a:srgbClr>
                  </a:outerShdw>
                </a:effectLst>
              </a:rPr>
              <a:t>Great information for local water-quality and standards attainment</a:t>
            </a:r>
          </a:p>
          <a:p>
            <a:pPr lvl="1"/>
            <a:r>
              <a:rPr lang="en-US" sz="2200" dirty="0" smtClean="0">
                <a:solidFill>
                  <a:srgbClr val="FFFFCC"/>
                </a:solidFill>
                <a:effectLst>
                  <a:outerShdw blurRad="38100" dist="38100" dir="2700000" algn="tl">
                    <a:srgbClr val="000000">
                      <a:alpha val="43137"/>
                    </a:srgbClr>
                  </a:outerShdw>
                </a:effectLst>
              </a:rPr>
              <a:t>Determined based on patterns in the majority of observed water-quality data (often low to intermediate Q)</a:t>
            </a:r>
          </a:p>
          <a:p>
            <a:pPr lvl="1"/>
            <a:endParaRPr lang="en-US" sz="2200" dirty="0">
              <a:solidFill>
                <a:srgbClr val="FFFFCC"/>
              </a:solidFill>
              <a:effectLst>
                <a:outerShdw blurRad="38100" dist="38100" dir="2700000" algn="tl">
                  <a:srgbClr val="000000">
                    <a:alpha val="43137"/>
                  </a:srgbClr>
                </a:outerShdw>
              </a:effectLst>
            </a:endParaRPr>
          </a:p>
          <a:p>
            <a:r>
              <a:rPr lang="en-US" sz="2600" dirty="0" smtClean="0">
                <a:solidFill>
                  <a:srgbClr val="FFFFCC"/>
                </a:solidFill>
                <a:effectLst>
                  <a:outerShdw blurRad="38100" dist="38100" dir="2700000" algn="tl">
                    <a:srgbClr val="000000">
                      <a:alpha val="43137"/>
                    </a:srgbClr>
                  </a:outerShdw>
                </a:effectLst>
              </a:rPr>
              <a:t>Trend in load (flow-normalized) provides information on how BMPs have influenced the downstream transport of mass.</a:t>
            </a:r>
          </a:p>
          <a:p>
            <a:pPr lvl="1"/>
            <a:r>
              <a:rPr lang="en-US" sz="2200" dirty="0" smtClean="0">
                <a:solidFill>
                  <a:srgbClr val="FFFFCC"/>
                </a:solidFill>
                <a:effectLst>
                  <a:outerShdw blurRad="38100" dist="38100" dir="2700000" algn="tl">
                    <a:srgbClr val="000000">
                      <a:alpha val="43137"/>
                    </a:srgbClr>
                  </a:outerShdw>
                </a:effectLst>
              </a:rPr>
              <a:t>Great information for managers trying to reduce the mass delivered to the tidal portions of the Bay.</a:t>
            </a:r>
          </a:p>
          <a:p>
            <a:pPr lvl="1"/>
            <a:r>
              <a:rPr lang="en-US" sz="2200" dirty="0" smtClean="0">
                <a:solidFill>
                  <a:srgbClr val="FFFFCC"/>
                </a:solidFill>
                <a:effectLst>
                  <a:outerShdw blurRad="38100" dist="38100" dir="2700000" algn="tl">
                    <a:srgbClr val="000000">
                      <a:alpha val="43137"/>
                    </a:srgbClr>
                  </a:outerShdw>
                </a:effectLst>
              </a:rPr>
              <a:t>Determined based on patterns in the highest load samples </a:t>
            </a:r>
            <a:r>
              <a:rPr lang="en-US" sz="2000" dirty="0" smtClean="0">
                <a:solidFill>
                  <a:srgbClr val="FFFFCC"/>
                </a:solidFill>
                <a:effectLst>
                  <a:outerShdw blurRad="38100" dist="38100" dir="2700000" algn="tl">
                    <a:srgbClr val="000000">
                      <a:alpha val="43137"/>
                    </a:srgbClr>
                  </a:outerShdw>
                </a:effectLst>
              </a:rPr>
              <a:t>(~10 percent of the observations)</a:t>
            </a:r>
            <a:endParaRPr lang="en-US" sz="2000" dirty="0">
              <a:solidFill>
                <a:srgbClr val="FFFFCC"/>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1276700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76200"/>
            <a:ext cx="8229600" cy="1143000"/>
          </a:xfrm>
        </p:spPr>
        <p:txBody>
          <a:bodyPr/>
          <a:lstStyle/>
          <a:p>
            <a:r>
              <a:rPr lang="en-US" sz="3200" dirty="0" smtClean="0">
                <a:solidFill>
                  <a:srgbClr val="FFFF00"/>
                </a:solidFill>
                <a:effectLst>
                  <a:outerShdw blurRad="38100" dist="38100" dir="2700000" algn="tl">
                    <a:srgbClr val="000000">
                      <a:alpha val="43137"/>
                    </a:srgbClr>
                  </a:outerShdw>
                </a:effectLst>
              </a:rPr>
              <a:t>Trend in Concentration vs. Trend in Load</a:t>
            </a:r>
            <a:endParaRPr lang="en-US" sz="3200" dirty="0">
              <a:solidFill>
                <a:srgbClr val="FFFF00"/>
              </a:solidFill>
              <a:effectLst>
                <a:outerShdw blurRad="38100" dist="38100" dir="2700000" algn="tl">
                  <a:srgbClr val="000000">
                    <a:alpha val="43137"/>
                  </a:srgbClr>
                </a:outerShdw>
              </a:effectLst>
            </a:endParaRPr>
          </a:p>
        </p:txBody>
      </p:sp>
      <p:graphicFrame>
        <p:nvGraphicFramePr>
          <p:cNvPr id="6" name="Table 5"/>
          <p:cNvGraphicFramePr>
            <a:graphicFrameLocks noGrp="1"/>
          </p:cNvGraphicFramePr>
          <p:nvPr>
            <p:extLst>
              <p:ext uri="{D42A27DB-BD31-4B8C-83A1-F6EECF244321}">
                <p14:modId xmlns:p14="http://schemas.microsoft.com/office/powerpoint/2010/main" xmlns="" val="3615623002"/>
              </p:ext>
            </p:extLst>
          </p:nvPr>
        </p:nvGraphicFramePr>
        <p:xfrm>
          <a:off x="1143000" y="990600"/>
          <a:ext cx="6553200" cy="5006430"/>
        </p:xfrm>
        <a:graphic>
          <a:graphicData uri="http://schemas.openxmlformats.org/drawingml/2006/table">
            <a:tbl>
              <a:tblPr firstRow="1" bandRow="1">
                <a:tableStyleId>{D7AC3CCA-C797-4891-BE02-D94E43425B78}</a:tableStyleId>
              </a:tblPr>
              <a:tblGrid>
                <a:gridCol w="2057400"/>
                <a:gridCol w="2819400"/>
                <a:gridCol w="1676400"/>
              </a:tblGrid>
              <a:tr h="784772">
                <a:tc>
                  <a:txBody>
                    <a:bodyPr/>
                    <a:lstStyle/>
                    <a:p>
                      <a:pPr algn="ctr"/>
                      <a:r>
                        <a:rPr lang="en-US" dirty="0" smtClean="0"/>
                        <a:t>TIME</a:t>
                      </a:r>
                      <a:r>
                        <a:rPr lang="en-US" baseline="0" dirty="0" smtClean="0"/>
                        <a:t> PERIOD</a:t>
                      </a:r>
                      <a:endParaRPr lang="en-US" dirty="0"/>
                    </a:p>
                  </a:txBody>
                  <a:tcPr anchor="ctr">
                    <a:solidFill>
                      <a:schemeClr val="bg1">
                        <a:lumMod val="85000"/>
                      </a:schemeClr>
                    </a:solidFill>
                  </a:tcPr>
                </a:tc>
                <a:tc>
                  <a:txBody>
                    <a:bodyPr/>
                    <a:lstStyle/>
                    <a:p>
                      <a:pPr algn="ctr"/>
                      <a:r>
                        <a:rPr lang="en-US" dirty="0" smtClean="0"/>
                        <a:t>TRENDS</a:t>
                      </a:r>
                      <a:r>
                        <a:rPr lang="en-US" baseline="0" dirty="0" smtClean="0"/>
                        <a:t> IN SAME DIRECTION</a:t>
                      </a:r>
                      <a:endParaRPr lang="en-US" dirty="0"/>
                    </a:p>
                  </a:txBody>
                  <a:tcPr anchor="ctr">
                    <a:solidFill>
                      <a:schemeClr val="bg1">
                        <a:lumMod val="85000"/>
                      </a:schemeClr>
                    </a:solidFill>
                  </a:tcPr>
                </a:tc>
                <a:tc>
                  <a:txBody>
                    <a:bodyPr/>
                    <a:lstStyle/>
                    <a:p>
                      <a:pPr algn="ctr"/>
                      <a:r>
                        <a:rPr lang="en-US" dirty="0" smtClean="0"/>
                        <a:t>TRENDS IN OPPOSITE DIRECTIONS</a:t>
                      </a:r>
                      <a:endParaRPr lang="en-US" dirty="0"/>
                    </a:p>
                  </a:txBody>
                  <a:tcPr anchor="ctr">
                    <a:solidFill>
                      <a:schemeClr val="bg1">
                        <a:lumMod val="85000"/>
                      </a:schemeClr>
                    </a:solidFill>
                  </a:tcPr>
                </a:tc>
              </a:tr>
              <a:tr h="454670">
                <a:tc gridSpan="3">
                  <a:txBody>
                    <a:bodyPr/>
                    <a:lstStyle/>
                    <a:p>
                      <a:pPr algn="ctr"/>
                      <a:r>
                        <a:rPr lang="en-US" dirty="0" smtClean="0"/>
                        <a:t>TOTAL NITROGEN</a:t>
                      </a:r>
                      <a:endParaRPr lang="en-US" dirty="0"/>
                    </a:p>
                  </a:txBody>
                  <a:tcPr>
                    <a:solidFill>
                      <a:schemeClr val="bg1">
                        <a:lumMod val="65000"/>
                      </a:schemeClr>
                    </a:solidFill>
                  </a:tcPr>
                </a:tc>
                <a:tc hMerge="1">
                  <a:txBody>
                    <a:bodyPr/>
                    <a:lstStyle/>
                    <a:p>
                      <a:endParaRPr lang="en-US" dirty="0"/>
                    </a:p>
                  </a:txBody>
                  <a:tcPr/>
                </a:tc>
                <a:tc hMerge="1">
                  <a:txBody>
                    <a:bodyPr/>
                    <a:lstStyle/>
                    <a:p>
                      <a:endParaRPr lang="en-US" dirty="0"/>
                    </a:p>
                  </a:txBody>
                  <a:tcPr/>
                </a:tc>
              </a:tr>
              <a:tr h="454670">
                <a:tc>
                  <a:txBody>
                    <a:bodyPr/>
                    <a:lstStyle/>
                    <a:p>
                      <a:pPr algn="ctr"/>
                      <a:r>
                        <a:rPr lang="en-US" dirty="0" smtClean="0"/>
                        <a:t>1985 to</a:t>
                      </a:r>
                      <a:r>
                        <a:rPr lang="en-US" baseline="0" dirty="0" smtClean="0"/>
                        <a:t> 2010</a:t>
                      </a:r>
                      <a:endParaRPr lang="en-US" dirty="0"/>
                    </a:p>
                  </a:txBody>
                  <a:tcPr anchor="ctr">
                    <a:solidFill>
                      <a:schemeClr val="bg1">
                        <a:lumMod val="85000"/>
                      </a:schemeClr>
                    </a:solidFill>
                  </a:tcPr>
                </a:tc>
                <a:tc>
                  <a:txBody>
                    <a:bodyPr/>
                    <a:lstStyle/>
                    <a:p>
                      <a:pPr algn="ctr"/>
                      <a:r>
                        <a:rPr lang="en-US" dirty="0" smtClean="0"/>
                        <a:t>9</a:t>
                      </a:r>
                      <a:endParaRPr lang="en-US" dirty="0"/>
                    </a:p>
                  </a:txBody>
                  <a:tcPr anchor="ctr">
                    <a:solidFill>
                      <a:schemeClr val="bg1">
                        <a:lumMod val="85000"/>
                      </a:schemeClr>
                    </a:solidFill>
                  </a:tcPr>
                </a:tc>
                <a:tc>
                  <a:txBody>
                    <a:bodyPr/>
                    <a:lstStyle/>
                    <a:p>
                      <a:pPr algn="ctr"/>
                      <a:r>
                        <a:rPr lang="en-US" dirty="0" smtClean="0"/>
                        <a:t>0</a:t>
                      </a:r>
                      <a:endParaRPr lang="en-US" dirty="0"/>
                    </a:p>
                  </a:txBody>
                  <a:tcPr anchor="ctr">
                    <a:solidFill>
                      <a:schemeClr val="bg1">
                        <a:lumMod val="85000"/>
                      </a:schemeClr>
                    </a:solidFill>
                  </a:tcPr>
                </a:tc>
              </a:tr>
              <a:tr h="454670">
                <a:tc>
                  <a:txBody>
                    <a:bodyPr/>
                    <a:lstStyle/>
                    <a:p>
                      <a:pPr algn="ctr"/>
                      <a:r>
                        <a:rPr lang="en-US" dirty="0" smtClean="0"/>
                        <a:t>2001 to 2010</a:t>
                      </a:r>
                      <a:endParaRPr lang="en-US" dirty="0"/>
                    </a:p>
                  </a:txBody>
                  <a:tcPr anchor="ctr">
                    <a:solidFill>
                      <a:schemeClr val="bg1">
                        <a:lumMod val="85000"/>
                      </a:schemeClr>
                    </a:solidFill>
                  </a:tcPr>
                </a:tc>
                <a:tc>
                  <a:txBody>
                    <a:bodyPr/>
                    <a:lstStyle/>
                    <a:p>
                      <a:pPr algn="ctr"/>
                      <a:r>
                        <a:rPr lang="en-US" dirty="0" smtClean="0"/>
                        <a:t>9</a:t>
                      </a:r>
                      <a:endParaRPr lang="en-US" dirty="0"/>
                    </a:p>
                  </a:txBody>
                  <a:tcPr anchor="ctr">
                    <a:solidFill>
                      <a:schemeClr val="bg1">
                        <a:lumMod val="85000"/>
                      </a:schemeClr>
                    </a:solidFill>
                  </a:tcPr>
                </a:tc>
                <a:tc>
                  <a:txBody>
                    <a:bodyPr/>
                    <a:lstStyle/>
                    <a:p>
                      <a:pPr algn="ctr"/>
                      <a:r>
                        <a:rPr lang="en-US" dirty="0" smtClean="0"/>
                        <a:t>0</a:t>
                      </a:r>
                      <a:endParaRPr lang="en-US" dirty="0"/>
                    </a:p>
                  </a:txBody>
                  <a:tcPr anchor="ctr">
                    <a:solidFill>
                      <a:schemeClr val="bg1">
                        <a:lumMod val="85000"/>
                      </a:schemeClr>
                    </a:solidFill>
                  </a:tcPr>
                </a:tc>
              </a:tr>
              <a:tr h="454670">
                <a:tc gridSpan="3">
                  <a:txBody>
                    <a:bodyPr/>
                    <a:lstStyle/>
                    <a:p>
                      <a:pPr algn="ctr"/>
                      <a:r>
                        <a:rPr lang="en-US" dirty="0" smtClean="0"/>
                        <a:t>TOTAL PHOSPHORUS</a:t>
                      </a:r>
                      <a:endParaRPr lang="en-US" dirty="0"/>
                    </a:p>
                  </a:txBody>
                  <a:tcPr anchor="ctr">
                    <a:solidFill>
                      <a:schemeClr val="bg1">
                        <a:lumMod val="65000"/>
                      </a:schemeClr>
                    </a:solidFill>
                  </a:tcPr>
                </a:tc>
                <a:tc hMerge="1">
                  <a:txBody>
                    <a:bodyPr/>
                    <a:lstStyle/>
                    <a:p>
                      <a:endParaRPr lang="en-US" dirty="0"/>
                    </a:p>
                  </a:txBody>
                  <a:tcPr/>
                </a:tc>
                <a:tc hMerge="1">
                  <a:txBody>
                    <a:bodyPr/>
                    <a:lstStyle/>
                    <a:p>
                      <a:endParaRPr lang="en-US" dirty="0"/>
                    </a:p>
                  </a:txBody>
                  <a:tcPr/>
                </a:tc>
              </a:tr>
              <a:tr h="454670">
                <a:tc>
                  <a:txBody>
                    <a:bodyPr/>
                    <a:lstStyle/>
                    <a:p>
                      <a:pPr algn="ctr"/>
                      <a:r>
                        <a:rPr lang="en-US" dirty="0" smtClean="0"/>
                        <a:t>1985 to</a:t>
                      </a:r>
                      <a:r>
                        <a:rPr lang="en-US" baseline="0" dirty="0" smtClean="0"/>
                        <a:t> 2010</a:t>
                      </a:r>
                      <a:endParaRPr lang="en-US" dirty="0"/>
                    </a:p>
                  </a:txBody>
                  <a:tcPr anchor="ctr">
                    <a:solidFill>
                      <a:schemeClr val="bg1">
                        <a:lumMod val="85000"/>
                      </a:schemeClr>
                    </a:solidFill>
                  </a:tcPr>
                </a:tc>
                <a:tc>
                  <a:txBody>
                    <a:bodyPr/>
                    <a:lstStyle/>
                    <a:p>
                      <a:pPr algn="ctr"/>
                      <a:r>
                        <a:rPr lang="en-US" dirty="0" smtClean="0"/>
                        <a:t>7</a:t>
                      </a:r>
                      <a:endParaRPr lang="en-US" dirty="0"/>
                    </a:p>
                  </a:txBody>
                  <a:tcPr anchor="ctr">
                    <a:solidFill>
                      <a:schemeClr val="bg1">
                        <a:lumMod val="85000"/>
                      </a:schemeClr>
                    </a:solidFill>
                  </a:tcPr>
                </a:tc>
                <a:tc>
                  <a:txBody>
                    <a:bodyPr/>
                    <a:lstStyle/>
                    <a:p>
                      <a:pPr algn="ctr"/>
                      <a:r>
                        <a:rPr lang="en-US" dirty="0" smtClean="0"/>
                        <a:t>2</a:t>
                      </a:r>
                      <a:endParaRPr lang="en-US" dirty="0"/>
                    </a:p>
                  </a:txBody>
                  <a:tcPr anchor="ctr">
                    <a:solidFill>
                      <a:schemeClr val="bg1">
                        <a:lumMod val="85000"/>
                      </a:schemeClr>
                    </a:solidFill>
                  </a:tcPr>
                </a:tc>
              </a:tr>
              <a:tr h="454670">
                <a:tc>
                  <a:txBody>
                    <a:bodyPr/>
                    <a:lstStyle/>
                    <a:p>
                      <a:pPr algn="ctr"/>
                      <a:r>
                        <a:rPr lang="en-US" dirty="0" smtClean="0"/>
                        <a:t>2001 to 2010</a:t>
                      </a:r>
                      <a:endParaRPr lang="en-US" dirty="0"/>
                    </a:p>
                  </a:txBody>
                  <a:tcPr anchor="ctr">
                    <a:solidFill>
                      <a:schemeClr val="bg1">
                        <a:lumMod val="85000"/>
                      </a:schemeClr>
                    </a:solidFill>
                  </a:tcPr>
                </a:tc>
                <a:tc>
                  <a:txBody>
                    <a:bodyPr/>
                    <a:lstStyle/>
                    <a:p>
                      <a:pPr algn="ctr"/>
                      <a:r>
                        <a:rPr lang="en-US" dirty="0" smtClean="0"/>
                        <a:t>6</a:t>
                      </a:r>
                      <a:endParaRPr lang="en-US" dirty="0"/>
                    </a:p>
                  </a:txBody>
                  <a:tcPr anchor="ctr">
                    <a:solidFill>
                      <a:schemeClr val="bg1">
                        <a:lumMod val="85000"/>
                      </a:schemeClr>
                    </a:solidFill>
                  </a:tcPr>
                </a:tc>
                <a:tc>
                  <a:txBody>
                    <a:bodyPr/>
                    <a:lstStyle/>
                    <a:p>
                      <a:pPr algn="ctr"/>
                      <a:r>
                        <a:rPr lang="en-US" dirty="0" smtClean="0"/>
                        <a:t>3</a:t>
                      </a:r>
                      <a:endParaRPr lang="en-US" dirty="0"/>
                    </a:p>
                  </a:txBody>
                  <a:tcPr anchor="ctr">
                    <a:solidFill>
                      <a:schemeClr val="bg1">
                        <a:lumMod val="85000"/>
                      </a:schemeClr>
                    </a:solidFill>
                  </a:tcPr>
                </a:tc>
              </a:tr>
              <a:tr h="454670">
                <a:tc gridSpan="3">
                  <a:txBody>
                    <a:bodyPr/>
                    <a:lstStyle/>
                    <a:p>
                      <a:pPr algn="ctr"/>
                      <a:r>
                        <a:rPr lang="en-US" dirty="0" smtClean="0"/>
                        <a:t>SUSPENDED SEDIMENT</a:t>
                      </a:r>
                      <a:endParaRPr lang="en-US" dirty="0"/>
                    </a:p>
                  </a:txBody>
                  <a:tcPr anchor="ctr">
                    <a:solidFill>
                      <a:schemeClr val="bg1">
                        <a:lumMod val="65000"/>
                      </a:schemeClr>
                    </a:solidFill>
                  </a:tcPr>
                </a:tc>
                <a:tc hMerge="1">
                  <a:txBody>
                    <a:bodyPr/>
                    <a:lstStyle/>
                    <a:p>
                      <a:endParaRPr lang="en-US" dirty="0"/>
                    </a:p>
                  </a:txBody>
                  <a:tcPr/>
                </a:tc>
                <a:tc hMerge="1">
                  <a:txBody>
                    <a:bodyPr/>
                    <a:lstStyle/>
                    <a:p>
                      <a:endParaRPr lang="en-US" dirty="0"/>
                    </a:p>
                  </a:txBody>
                  <a:tcPr/>
                </a:tc>
              </a:tr>
              <a:tr h="454670">
                <a:tc>
                  <a:txBody>
                    <a:bodyPr/>
                    <a:lstStyle/>
                    <a:p>
                      <a:pPr algn="ctr"/>
                      <a:r>
                        <a:rPr lang="en-US" dirty="0" smtClean="0"/>
                        <a:t>1985 to</a:t>
                      </a:r>
                      <a:r>
                        <a:rPr lang="en-US" baseline="0" dirty="0" smtClean="0"/>
                        <a:t> 2010</a:t>
                      </a:r>
                      <a:endParaRPr lang="en-US" dirty="0"/>
                    </a:p>
                  </a:txBody>
                  <a:tcPr anchor="ctr">
                    <a:solidFill>
                      <a:schemeClr val="bg1">
                        <a:lumMod val="85000"/>
                      </a:schemeClr>
                    </a:solidFill>
                  </a:tcPr>
                </a:tc>
                <a:tc>
                  <a:txBody>
                    <a:bodyPr/>
                    <a:lstStyle/>
                    <a:p>
                      <a:pPr algn="ctr"/>
                      <a:r>
                        <a:rPr lang="en-US" dirty="0" smtClean="0"/>
                        <a:t>2</a:t>
                      </a:r>
                      <a:endParaRPr lang="en-US" dirty="0"/>
                    </a:p>
                  </a:txBody>
                  <a:tcPr anchor="ctr">
                    <a:solidFill>
                      <a:schemeClr val="bg1">
                        <a:lumMod val="85000"/>
                      </a:schemeClr>
                    </a:solidFill>
                  </a:tcPr>
                </a:tc>
                <a:tc>
                  <a:txBody>
                    <a:bodyPr/>
                    <a:lstStyle/>
                    <a:p>
                      <a:pPr algn="ctr"/>
                      <a:r>
                        <a:rPr lang="en-US" dirty="0" smtClean="0"/>
                        <a:t>2</a:t>
                      </a:r>
                      <a:endParaRPr lang="en-US" dirty="0"/>
                    </a:p>
                  </a:txBody>
                  <a:tcPr anchor="ctr">
                    <a:solidFill>
                      <a:schemeClr val="bg1">
                        <a:lumMod val="85000"/>
                      </a:schemeClr>
                    </a:solidFill>
                  </a:tcPr>
                </a:tc>
              </a:tr>
              <a:tr h="454670">
                <a:tc>
                  <a:txBody>
                    <a:bodyPr/>
                    <a:lstStyle/>
                    <a:p>
                      <a:pPr algn="ctr"/>
                      <a:r>
                        <a:rPr lang="en-US" dirty="0" smtClean="0"/>
                        <a:t>2001 to 2010</a:t>
                      </a:r>
                      <a:endParaRPr lang="en-US" dirty="0"/>
                    </a:p>
                  </a:txBody>
                  <a:tcPr anchor="ctr">
                    <a:solidFill>
                      <a:schemeClr val="bg1">
                        <a:lumMod val="85000"/>
                      </a:schemeClr>
                    </a:solidFill>
                  </a:tcPr>
                </a:tc>
                <a:tc>
                  <a:txBody>
                    <a:bodyPr/>
                    <a:lstStyle/>
                    <a:p>
                      <a:pPr algn="ctr"/>
                      <a:r>
                        <a:rPr lang="en-US" dirty="0" smtClean="0"/>
                        <a:t>9</a:t>
                      </a:r>
                      <a:endParaRPr lang="en-US" dirty="0"/>
                    </a:p>
                  </a:txBody>
                  <a:tcPr anchor="ctr">
                    <a:solidFill>
                      <a:schemeClr val="bg1">
                        <a:lumMod val="85000"/>
                      </a:schemeClr>
                    </a:solidFill>
                  </a:tcPr>
                </a:tc>
                <a:tc>
                  <a:txBody>
                    <a:bodyPr/>
                    <a:lstStyle/>
                    <a:p>
                      <a:pPr algn="ctr"/>
                      <a:r>
                        <a:rPr lang="en-US" dirty="0" smtClean="0"/>
                        <a:t>0</a:t>
                      </a:r>
                      <a:endParaRPr lang="en-US" dirty="0"/>
                    </a:p>
                  </a:txBody>
                  <a:tcPr anchor="ctr">
                    <a:solidFill>
                      <a:schemeClr val="bg1">
                        <a:lumMod val="85000"/>
                      </a:schemeClr>
                    </a:solidFill>
                  </a:tcPr>
                </a:tc>
              </a:tr>
            </a:tbl>
          </a:graphicData>
        </a:graphic>
      </p:graphicFrame>
    </p:spTree>
    <p:extLst>
      <p:ext uri="{BB962C8B-B14F-4D97-AF65-F5344CB8AC3E}">
        <p14:creationId xmlns:p14="http://schemas.microsoft.com/office/powerpoint/2010/main" xmlns="" val="3921058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xmlns="" val="0"/>
              </a:ext>
            </a:extLst>
          </a:blip>
          <a:stretch>
            <a:fillRect/>
          </a:stretch>
        </p:blipFill>
        <p:spPr>
          <a:xfrm>
            <a:off x="4419600" y="0"/>
            <a:ext cx="4643140" cy="6837121"/>
          </a:xfrm>
        </p:spPr>
      </p:pic>
      <p:sp>
        <p:nvSpPr>
          <p:cNvPr id="2" name="TextBox 1"/>
          <p:cNvSpPr txBox="1"/>
          <p:nvPr/>
        </p:nvSpPr>
        <p:spPr>
          <a:xfrm>
            <a:off x="152400" y="914400"/>
            <a:ext cx="4038600" cy="923330"/>
          </a:xfrm>
          <a:prstGeom prst="rect">
            <a:avLst/>
          </a:prstGeom>
          <a:noFill/>
        </p:spPr>
        <p:txBody>
          <a:bodyPr wrap="square" rtlCol="0">
            <a:spAutoFit/>
          </a:bodyPr>
          <a:lstStyle/>
          <a:p>
            <a:r>
              <a:rPr lang="en-US" dirty="0" smtClean="0">
                <a:solidFill>
                  <a:srgbClr val="FFFF00"/>
                </a:solidFill>
                <a:effectLst>
                  <a:outerShdw blurRad="38100" dist="38100" dir="2700000" algn="tl">
                    <a:srgbClr val="000000">
                      <a:alpha val="43137"/>
                    </a:srgbClr>
                  </a:outerShdw>
                </a:effectLst>
              </a:rPr>
              <a:t>Example where trend in concentration and trend in load are in the same direction  (NITRATE)</a:t>
            </a:r>
            <a:endParaRPr lang="en-US" dirty="0">
              <a:solidFill>
                <a:srgbClr val="FFFF00"/>
              </a:solidFill>
              <a:effectLst>
                <a:outerShdw blurRad="38100" dist="38100" dir="2700000" algn="tl">
                  <a:srgbClr val="000000">
                    <a:alpha val="43137"/>
                  </a:srgbClr>
                </a:outerShdw>
              </a:effectLst>
            </a:endParaRPr>
          </a:p>
        </p:txBody>
      </p:sp>
      <p:sp>
        <p:nvSpPr>
          <p:cNvPr id="6" name="TextBox 5"/>
          <p:cNvSpPr txBox="1"/>
          <p:nvPr/>
        </p:nvSpPr>
        <p:spPr>
          <a:xfrm>
            <a:off x="152400" y="2180272"/>
            <a:ext cx="4038600" cy="1477328"/>
          </a:xfrm>
          <a:prstGeom prst="rect">
            <a:avLst/>
          </a:prstGeom>
          <a:noFill/>
        </p:spPr>
        <p:txBody>
          <a:bodyPr wrap="square" rtlCol="0">
            <a:spAutoFit/>
          </a:bodyPr>
          <a:lstStyle/>
          <a:p>
            <a:r>
              <a:rPr lang="en-US" dirty="0" smtClean="0">
                <a:solidFill>
                  <a:srgbClr val="FFFFCC"/>
                </a:solidFill>
              </a:rPr>
              <a:t>Categorize water-quality observations based on 3 discharge conditions:</a:t>
            </a:r>
          </a:p>
          <a:p>
            <a:pPr marL="285750" indent="-285750">
              <a:buFont typeface="Arial" pitchFamily="34" charset="0"/>
              <a:buChar char="•"/>
            </a:pPr>
            <a:r>
              <a:rPr lang="en-US" dirty="0" smtClean="0">
                <a:solidFill>
                  <a:srgbClr val="FFFFCC"/>
                </a:solidFill>
              </a:rPr>
              <a:t>High </a:t>
            </a:r>
          </a:p>
          <a:p>
            <a:pPr marL="285750" indent="-285750">
              <a:buFont typeface="Arial" pitchFamily="34" charset="0"/>
              <a:buChar char="•"/>
            </a:pPr>
            <a:r>
              <a:rPr lang="en-US" dirty="0" smtClean="0">
                <a:solidFill>
                  <a:srgbClr val="FFFFCC"/>
                </a:solidFill>
              </a:rPr>
              <a:t>Intermediate</a:t>
            </a:r>
          </a:p>
          <a:p>
            <a:pPr marL="285750" indent="-285750">
              <a:buFont typeface="Arial" pitchFamily="34" charset="0"/>
              <a:buChar char="•"/>
            </a:pPr>
            <a:r>
              <a:rPr lang="en-US" dirty="0" smtClean="0">
                <a:solidFill>
                  <a:srgbClr val="FFFFCC"/>
                </a:solidFill>
              </a:rPr>
              <a:t>Low </a:t>
            </a:r>
            <a:endParaRPr lang="en-US" dirty="0">
              <a:solidFill>
                <a:srgbClr val="FFFFCC"/>
              </a:solidFill>
            </a:endParaRPr>
          </a:p>
        </p:txBody>
      </p:sp>
      <p:sp>
        <p:nvSpPr>
          <p:cNvPr id="4" name="TextBox 3"/>
          <p:cNvSpPr txBox="1"/>
          <p:nvPr/>
        </p:nvSpPr>
        <p:spPr>
          <a:xfrm>
            <a:off x="8088789" y="87868"/>
            <a:ext cx="902811" cy="369332"/>
          </a:xfrm>
          <a:prstGeom prst="rect">
            <a:avLst/>
          </a:prstGeom>
          <a:solidFill>
            <a:schemeClr val="bg1"/>
          </a:solidFill>
        </p:spPr>
        <p:txBody>
          <a:bodyPr wrap="none" rtlCol="0">
            <a:spAutoFit/>
          </a:bodyPr>
          <a:lstStyle/>
          <a:p>
            <a:r>
              <a:rPr lang="en-US" dirty="0" smtClean="0"/>
              <a:t>High Q</a:t>
            </a:r>
            <a:endParaRPr lang="en-US" dirty="0"/>
          </a:p>
        </p:txBody>
      </p:sp>
      <p:sp>
        <p:nvSpPr>
          <p:cNvPr id="9" name="TextBox 8"/>
          <p:cNvSpPr txBox="1"/>
          <p:nvPr/>
        </p:nvSpPr>
        <p:spPr>
          <a:xfrm>
            <a:off x="8242677" y="2438400"/>
            <a:ext cx="748923" cy="369332"/>
          </a:xfrm>
          <a:prstGeom prst="rect">
            <a:avLst/>
          </a:prstGeom>
          <a:solidFill>
            <a:schemeClr val="bg1"/>
          </a:solidFill>
        </p:spPr>
        <p:txBody>
          <a:bodyPr wrap="none" rtlCol="0">
            <a:spAutoFit/>
          </a:bodyPr>
          <a:lstStyle/>
          <a:p>
            <a:r>
              <a:rPr lang="en-US" dirty="0" smtClean="0"/>
              <a:t>Int. Q</a:t>
            </a:r>
            <a:endParaRPr lang="en-US" dirty="0"/>
          </a:p>
        </p:txBody>
      </p:sp>
      <p:sp>
        <p:nvSpPr>
          <p:cNvPr id="10" name="TextBox 9"/>
          <p:cNvSpPr txBox="1"/>
          <p:nvPr/>
        </p:nvSpPr>
        <p:spPr>
          <a:xfrm>
            <a:off x="8140085" y="4888468"/>
            <a:ext cx="851515" cy="369332"/>
          </a:xfrm>
          <a:prstGeom prst="rect">
            <a:avLst/>
          </a:prstGeom>
          <a:solidFill>
            <a:schemeClr val="bg1"/>
          </a:solidFill>
        </p:spPr>
        <p:txBody>
          <a:bodyPr wrap="none" rtlCol="0">
            <a:spAutoFit/>
          </a:bodyPr>
          <a:lstStyle/>
          <a:p>
            <a:r>
              <a:rPr lang="en-US" dirty="0" smtClean="0"/>
              <a:t>Low Q</a:t>
            </a:r>
            <a:endParaRPr lang="en-US" dirty="0"/>
          </a:p>
        </p:txBody>
      </p:sp>
      <p:grpSp>
        <p:nvGrpSpPr>
          <p:cNvPr id="18" name="Group 17"/>
          <p:cNvGrpSpPr/>
          <p:nvPr/>
        </p:nvGrpSpPr>
        <p:grpSpPr>
          <a:xfrm>
            <a:off x="152400" y="3886200"/>
            <a:ext cx="4064000" cy="2010728"/>
            <a:chOff x="152400" y="3179802"/>
            <a:chExt cx="4064000" cy="2010728"/>
          </a:xfrm>
        </p:grpSpPr>
        <p:sp>
          <p:nvSpPr>
            <p:cNvPr id="12" name="TextBox 11"/>
            <p:cNvSpPr txBox="1"/>
            <p:nvPr/>
          </p:nvSpPr>
          <p:spPr>
            <a:xfrm>
              <a:off x="177800" y="3179802"/>
              <a:ext cx="4038600" cy="1200329"/>
            </a:xfrm>
            <a:prstGeom prst="rect">
              <a:avLst/>
            </a:prstGeom>
            <a:noFill/>
          </p:spPr>
          <p:txBody>
            <a:bodyPr wrap="square" rtlCol="0">
              <a:spAutoFit/>
            </a:bodyPr>
            <a:lstStyle/>
            <a:p>
              <a:r>
                <a:rPr lang="en-US" dirty="0" smtClean="0">
                  <a:solidFill>
                    <a:srgbClr val="FFFFCC"/>
                  </a:solidFill>
                </a:rPr>
                <a:t>ESTIMATOR trend in concentration indicates improving conditions (total reduction of approx. 16%)</a:t>
              </a:r>
            </a:p>
            <a:p>
              <a:endParaRPr lang="en-US" dirty="0">
                <a:solidFill>
                  <a:srgbClr val="FFFFCC"/>
                </a:solidFill>
              </a:endParaRPr>
            </a:p>
          </p:txBody>
        </p:sp>
        <p:sp>
          <p:nvSpPr>
            <p:cNvPr id="13" name="TextBox 12"/>
            <p:cNvSpPr txBox="1"/>
            <p:nvPr/>
          </p:nvSpPr>
          <p:spPr>
            <a:xfrm>
              <a:off x="152400" y="4267200"/>
              <a:ext cx="4038600" cy="923330"/>
            </a:xfrm>
            <a:prstGeom prst="rect">
              <a:avLst/>
            </a:prstGeom>
            <a:noFill/>
          </p:spPr>
          <p:txBody>
            <a:bodyPr wrap="square" rtlCol="0">
              <a:spAutoFit/>
            </a:bodyPr>
            <a:lstStyle/>
            <a:p>
              <a:r>
                <a:rPr lang="en-US" dirty="0" smtClean="0">
                  <a:solidFill>
                    <a:srgbClr val="FFFFCC"/>
                  </a:solidFill>
                </a:rPr>
                <a:t>WRTDS trend in load indicates improving conditions (total reduction of approx. 16%)</a:t>
              </a:r>
              <a:endParaRPr lang="en-US" dirty="0">
                <a:solidFill>
                  <a:srgbClr val="FFFFCC"/>
                </a:solidFill>
              </a:endParaRPr>
            </a:p>
          </p:txBody>
        </p:sp>
      </p:grpSp>
      <p:grpSp>
        <p:nvGrpSpPr>
          <p:cNvPr id="19" name="Group 18"/>
          <p:cNvGrpSpPr/>
          <p:nvPr/>
        </p:nvGrpSpPr>
        <p:grpSpPr>
          <a:xfrm>
            <a:off x="4876800" y="609600"/>
            <a:ext cx="4191000" cy="5334000"/>
            <a:chOff x="4876800" y="609600"/>
            <a:chExt cx="4191000" cy="5334000"/>
          </a:xfrm>
        </p:grpSpPr>
        <p:cxnSp>
          <p:nvCxnSpPr>
            <p:cNvPr id="15" name="Straight Arrow Connector 14"/>
            <p:cNvCxnSpPr/>
            <p:nvPr/>
          </p:nvCxnSpPr>
          <p:spPr>
            <a:xfrm>
              <a:off x="4876800" y="609600"/>
              <a:ext cx="4191000" cy="38100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876800" y="3124200"/>
              <a:ext cx="4191000" cy="38100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4876800" y="5562600"/>
              <a:ext cx="4191000" cy="38100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7" name="TextBox 6"/>
          <p:cNvSpPr txBox="1"/>
          <p:nvPr/>
        </p:nvSpPr>
        <p:spPr>
          <a:xfrm>
            <a:off x="685800" y="152400"/>
            <a:ext cx="2937727" cy="646331"/>
          </a:xfrm>
          <a:prstGeom prst="rect">
            <a:avLst/>
          </a:prstGeom>
          <a:noFill/>
        </p:spPr>
        <p:txBody>
          <a:bodyPr wrap="none" rtlCol="0">
            <a:spAutoFit/>
          </a:bodyPr>
          <a:lstStyle/>
          <a:p>
            <a:r>
              <a:rPr lang="en-US" sz="3600" dirty="0" smtClean="0">
                <a:solidFill>
                  <a:srgbClr val="FFFFCC"/>
                </a:solidFill>
              </a:rPr>
              <a:t>Trends Agree</a:t>
            </a:r>
            <a:endParaRPr lang="en-US" sz="3600" dirty="0">
              <a:solidFill>
                <a:srgbClr val="FFFFCC"/>
              </a:solidFill>
            </a:endParaRPr>
          </a:p>
        </p:txBody>
      </p:sp>
    </p:spTree>
    <p:extLst>
      <p:ext uri="{BB962C8B-B14F-4D97-AF65-F5344CB8AC3E}">
        <p14:creationId xmlns:p14="http://schemas.microsoft.com/office/powerpoint/2010/main" xmlns="" val="3345892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030599" y="54769"/>
            <a:ext cx="5037201" cy="67270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extBox 1"/>
          <p:cNvSpPr txBox="1"/>
          <p:nvPr/>
        </p:nvSpPr>
        <p:spPr>
          <a:xfrm>
            <a:off x="0" y="1295400"/>
            <a:ext cx="4038600" cy="923330"/>
          </a:xfrm>
          <a:prstGeom prst="rect">
            <a:avLst/>
          </a:prstGeom>
          <a:noFill/>
        </p:spPr>
        <p:txBody>
          <a:bodyPr wrap="square" rtlCol="0">
            <a:spAutoFit/>
          </a:bodyPr>
          <a:lstStyle/>
          <a:p>
            <a:r>
              <a:rPr lang="en-US" dirty="0" smtClean="0">
                <a:solidFill>
                  <a:srgbClr val="FFFF00"/>
                </a:solidFill>
                <a:effectLst>
                  <a:outerShdw blurRad="38100" dist="38100" dir="2700000" algn="tl">
                    <a:srgbClr val="000000">
                      <a:alpha val="43137"/>
                    </a:srgbClr>
                  </a:outerShdw>
                </a:effectLst>
              </a:rPr>
              <a:t>Example where trend in concentration and trend in load are in opposite direction  (TOTAL PHOSPHORUS)</a:t>
            </a:r>
            <a:endParaRPr lang="en-US" dirty="0">
              <a:solidFill>
                <a:srgbClr val="FFFF00"/>
              </a:solidFill>
              <a:effectLst>
                <a:outerShdw blurRad="38100" dist="38100" dir="2700000" algn="tl">
                  <a:srgbClr val="000000">
                    <a:alpha val="43137"/>
                  </a:srgbClr>
                </a:outerShdw>
              </a:effectLst>
            </a:endParaRPr>
          </a:p>
        </p:txBody>
      </p:sp>
      <p:sp>
        <p:nvSpPr>
          <p:cNvPr id="4" name="TextBox 3"/>
          <p:cNvSpPr txBox="1"/>
          <p:nvPr/>
        </p:nvSpPr>
        <p:spPr>
          <a:xfrm>
            <a:off x="4724400" y="316468"/>
            <a:ext cx="902811" cy="369332"/>
          </a:xfrm>
          <a:prstGeom prst="rect">
            <a:avLst/>
          </a:prstGeom>
          <a:solidFill>
            <a:schemeClr val="bg1"/>
          </a:solidFill>
        </p:spPr>
        <p:txBody>
          <a:bodyPr wrap="none" rtlCol="0">
            <a:spAutoFit/>
          </a:bodyPr>
          <a:lstStyle/>
          <a:p>
            <a:r>
              <a:rPr lang="en-US" dirty="0" smtClean="0"/>
              <a:t>High Q</a:t>
            </a:r>
            <a:endParaRPr lang="en-US" dirty="0"/>
          </a:p>
        </p:txBody>
      </p:sp>
      <p:sp>
        <p:nvSpPr>
          <p:cNvPr id="9" name="TextBox 8"/>
          <p:cNvSpPr txBox="1"/>
          <p:nvPr/>
        </p:nvSpPr>
        <p:spPr>
          <a:xfrm>
            <a:off x="4724400" y="2514600"/>
            <a:ext cx="748923" cy="369332"/>
          </a:xfrm>
          <a:prstGeom prst="rect">
            <a:avLst/>
          </a:prstGeom>
          <a:solidFill>
            <a:schemeClr val="bg1"/>
          </a:solidFill>
        </p:spPr>
        <p:txBody>
          <a:bodyPr wrap="none" rtlCol="0">
            <a:spAutoFit/>
          </a:bodyPr>
          <a:lstStyle/>
          <a:p>
            <a:r>
              <a:rPr lang="en-US" dirty="0" smtClean="0"/>
              <a:t>Int. Q</a:t>
            </a:r>
            <a:endParaRPr lang="en-US" dirty="0"/>
          </a:p>
        </p:txBody>
      </p:sp>
      <p:sp>
        <p:nvSpPr>
          <p:cNvPr id="10" name="TextBox 9"/>
          <p:cNvSpPr txBox="1"/>
          <p:nvPr/>
        </p:nvSpPr>
        <p:spPr>
          <a:xfrm>
            <a:off x="4724400" y="4736068"/>
            <a:ext cx="851515" cy="369332"/>
          </a:xfrm>
          <a:prstGeom prst="rect">
            <a:avLst/>
          </a:prstGeom>
          <a:solidFill>
            <a:schemeClr val="bg1"/>
          </a:solidFill>
        </p:spPr>
        <p:txBody>
          <a:bodyPr wrap="none" rtlCol="0">
            <a:spAutoFit/>
          </a:bodyPr>
          <a:lstStyle/>
          <a:p>
            <a:r>
              <a:rPr lang="en-US" dirty="0" smtClean="0"/>
              <a:t>Low Q</a:t>
            </a:r>
            <a:endParaRPr lang="en-US" dirty="0"/>
          </a:p>
        </p:txBody>
      </p:sp>
      <p:grpSp>
        <p:nvGrpSpPr>
          <p:cNvPr id="18" name="Group 17"/>
          <p:cNvGrpSpPr/>
          <p:nvPr/>
        </p:nvGrpSpPr>
        <p:grpSpPr>
          <a:xfrm>
            <a:off x="38100" y="2987574"/>
            <a:ext cx="4076700" cy="2270226"/>
            <a:chOff x="114300" y="2920304"/>
            <a:chExt cx="4076700" cy="2270226"/>
          </a:xfrm>
        </p:grpSpPr>
        <p:sp>
          <p:nvSpPr>
            <p:cNvPr id="12" name="TextBox 11"/>
            <p:cNvSpPr txBox="1"/>
            <p:nvPr/>
          </p:nvSpPr>
          <p:spPr>
            <a:xfrm>
              <a:off x="114300" y="2920304"/>
              <a:ext cx="4038600" cy="1200329"/>
            </a:xfrm>
            <a:prstGeom prst="rect">
              <a:avLst/>
            </a:prstGeom>
            <a:noFill/>
          </p:spPr>
          <p:txBody>
            <a:bodyPr wrap="square" rtlCol="0">
              <a:spAutoFit/>
            </a:bodyPr>
            <a:lstStyle/>
            <a:p>
              <a:r>
                <a:rPr lang="en-US" dirty="0" smtClean="0">
                  <a:solidFill>
                    <a:srgbClr val="FFFFCC"/>
                  </a:solidFill>
                </a:rPr>
                <a:t>ESTIMATOR trend in concentration indicates improving conditions (total reduction of approx. 60%)</a:t>
              </a:r>
            </a:p>
            <a:p>
              <a:endParaRPr lang="en-US" dirty="0">
                <a:solidFill>
                  <a:srgbClr val="FFFFCC"/>
                </a:solidFill>
              </a:endParaRPr>
            </a:p>
          </p:txBody>
        </p:sp>
        <p:sp>
          <p:nvSpPr>
            <p:cNvPr id="13" name="TextBox 12"/>
            <p:cNvSpPr txBox="1"/>
            <p:nvPr/>
          </p:nvSpPr>
          <p:spPr>
            <a:xfrm>
              <a:off x="152400" y="4267200"/>
              <a:ext cx="4038600" cy="923330"/>
            </a:xfrm>
            <a:prstGeom prst="rect">
              <a:avLst/>
            </a:prstGeom>
            <a:noFill/>
          </p:spPr>
          <p:txBody>
            <a:bodyPr wrap="square" rtlCol="0">
              <a:spAutoFit/>
            </a:bodyPr>
            <a:lstStyle/>
            <a:p>
              <a:r>
                <a:rPr lang="en-US" dirty="0" smtClean="0">
                  <a:solidFill>
                    <a:srgbClr val="FFFFCC"/>
                  </a:solidFill>
                </a:rPr>
                <a:t>WRTDS trend in load indicates degrading conditions (total increase of 10%)</a:t>
              </a:r>
              <a:endParaRPr lang="en-US" dirty="0">
                <a:solidFill>
                  <a:srgbClr val="FFFFCC"/>
                </a:solidFill>
              </a:endParaRPr>
            </a:p>
          </p:txBody>
        </p:sp>
      </p:grpSp>
      <p:grpSp>
        <p:nvGrpSpPr>
          <p:cNvPr id="26" name="Group 25"/>
          <p:cNvGrpSpPr/>
          <p:nvPr/>
        </p:nvGrpSpPr>
        <p:grpSpPr>
          <a:xfrm>
            <a:off x="4851400" y="1591270"/>
            <a:ext cx="3911600" cy="4809530"/>
            <a:chOff x="4851400" y="1591270"/>
            <a:chExt cx="3911600" cy="4809530"/>
          </a:xfrm>
        </p:grpSpPr>
        <p:cxnSp>
          <p:nvCxnSpPr>
            <p:cNvPr id="15" name="Straight Arrow Connector 14"/>
            <p:cNvCxnSpPr/>
            <p:nvPr/>
          </p:nvCxnSpPr>
          <p:spPr>
            <a:xfrm flipV="1">
              <a:off x="5124261" y="1591270"/>
              <a:ext cx="3638739" cy="16133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902200" y="3918942"/>
              <a:ext cx="3860800" cy="43458"/>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4851400" y="5715000"/>
              <a:ext cx="3886200" cy="68580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25" name="TextBox 24"/>
          <p:cNvSpPr txBox="1"/>
          <p:nvPr/>
        </p:nvSpPr>
        <p:spPr>
          <a:xfrm>
            <a:off x="383922" y="304800"/>
            <a:ext cx="3197478" cy="584775"/>
          </a:xfrm>
          <a:prstGeom prst="rect">
            <a:avLst/>
          </a:prstGeom>
          <a:noFill/>
        </p:spPr>
        <p:txBody>
          <a:bodyPr wrap="none" rtlCol="0">
            <a:spAutoFit/>
          </a:bodyPr>
          <a:lstStyle/>
          <a:p>
            <a:r>
              <a:rPr lang="en-US" sz="3200" dirty="0" smtClean="0">
                <a:solidFill>
                  <a:srgbClr val="FFFFCC"/>
                </a:solidFill>
              </a:rPr>
              <a:t>Trends Disagree</a:t>
            </a:r>
            <a:endParaRPr lang="en-US" sz="3200" dirty="0">
              <a:solidFill>
                <a:srgbClr val="FFFFCC"/>
              </a:solidFill>
            </a:endParaRPr>
          </a:p>
        </p:txBody>
      </p:sp>
    </p:spTree>
    <p:extLst>
      <p:ext uri="{BB962C8B-B14F-4D97-AF65-F5344CB8AC3E}">
        <p14:creationId xmlns:p14="http://schemas.microsoft.com/office/powerpoint/2010/main" xmlns="" val="278570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solidFill>
                  <a:srgbClr val="FFFF00"/>
                </a:solidFill>
              </a:rPr>
              <a:t>Next Steps</a:t>
            </a:r>
            <a:endParaRPr lang="en-US" dirty="0">
              <a:solidFill>
                <a:srgbClr val="FFFF00"/>
              </a:solidFill>
            </a:endParaRPr>
          </a:p>
        </p:txBody>
      </p:sp>
      <p:sp>
        <p:nvSpPr>
          <p:cNvPr id="4" name="Content Placeholder 3"/>
          <p:cNvSpPr>
            <a:spLocks noGrp="1"/>
          </p:cNvSpPr>
          <p:nvPr>
            <p:ph sz="half" idx="2"/>
          </p:nvPr>
        </p:nvSpPr>
        <p:spPr>
          <a:xfrm>
            <a:off x="381000" y="838200"/>
            <a:ext cx="8305800" cy="5334000"/>
          </a:xfrm>
        </p:spPr>
        <p:txBody>
          <a:bodyPr/>
          <a:lstStyle/>
          <a:p>
            <a:r>
              <a:rPr lang="en-US" sz="2400" dirty="0" smtClean="0">
                <a:solidFill>
                  <a:srgbClr val="FFFFCC"/>
                </a:solidFill>
                <a:latin typeface="Times New Roman" pitchFamily="18" charset="0"/>
                <a:cs typeface="Times New Roman" pitchFamily="18" charset="0"/>
              </a:rPr>
              <a:t>Compare WRTDS load and flow normalized results from the 9-RIM stations to CB Watershed Model results.  Link WRTDS results to CBP nutrient and sediment goals (2012-2013)</a:t>
            </a:r>
          </a:p>
          <a:p>
            <a:r>
              <a:rPr lang="en-US" sz="2400" dirty="0" smtClean="0">
                <a:solidFill>
                  <a:srgbClr val="FFFFCC"/>
                </a:solidFill>
                <a:latin typeface="Times New Roman" pitchFamily="18" charset="0"/>
                <a:cs typeface="Times New Roman" pitchFamily="18" charset="0"/>
              </a:rPr>
              <a:t>Continue effort to develop method for quantifying uncertainty associated with WRTDS estimates (2013)</a:t>
            </a:r>
          </a:p>
          <a:p>
            <a:r>
              <a:rPr lang="en-US" sz="2400" dirty="0" smtClean="0">
                <a:solidFill>
                  <a:srgbClr val="FFFFCC"/>
                </a:solidFill>
                <a:latin typeface="Times New Roman" pitchFamily="18" charset="0"/>
                <a:cs typeface="Times New Roman" pitchFamily="18" charset="0"/>
              </a:rPr>
              <a:t>Work with CBP to better integrate nontidal nutrient and sediment load and trend results into the current tidal-waters assessment methodology </a:t>
            </a:r>
          </a:p>
          <a:p>
            <a:r>
              <a:rPr lang="en-US" sz="2400" dirty="0" smtClean="0">
                <a:solidFill>
                  <a:srgbClr val="FFFFCC"/>
                </a:solidFill>
                <a:latin typeface="Times New Roman" pitchFamily="18" charset="0"/>
                <a:cs typeface="Times New Roman" pitchFamily="18" charset="0"/>
              </a:rPr>
              <a:t>Determine how WRTDS and ESTIMATOR results are integrated at the 9-RIM stations</a:t>
            </a:r>
          </a:p>
          <a:p>
            <a:r>
              <a:rPr lang="en-US" sz="2400" dirty="0" smtClean="0">
                <a:solidFill>
                  <a:srgbClr val="FFFFCC"/>
                </a:solidFill>
                <a:latin typeface="Times New Roman" pitchFamily="18" charset="0"/>
                <a:cs typeface="Times New Roman" pitchFamily="18" charset="0"/>
              </a:rPr>
              <a:t>Develop a strategy for </a:t>
            </a:r>
            <a:r>
              <a:rPr lang="en-US" sz="2400" dirty="0" err="1" smtClean="0">
                <a:solidFill>
                  <a:srgbClr val="FFFFCC"/>
                </a:solidFill>
                <a:latin typeface="Times New Roman" pitchFamily="18" charset="0"/>
                <a:cs typeface="Times New Roman" pitchFamily="18" charset="0"/>
              </a:rPr>
              <a:t>utlizing</a:t>
            </a:r>
            <a:r>
              <a:rPr lang="en-US" sz="2400" dirty="0" smtClean="0">
                <a:solidFill>
                  <a:srgbClr val="FFFFCC"/>
                </a:solidFill>
                <a:latin typeface="Times New Roman" pitchFamily="18" charset="0"/>
                <a:cs typeface="Times New Roman" pitchFamily="18" charset="0"/>
              </a:rPr>
              <a:t> our data-analysis tools at the rest of the NTN stations, Pilot this activity in the Potomac River Basin</a:t>
            </a:r>
          </a:p>
        </p:txBody>
      </p:sp>
    </p:spTree>
    <p:extLst>
      <p:ext uri="{BB962C8B-B14F-4D97-AF65-F5344CB8AC3E}">
        <p14:creationId xmlns:p14="http://schemas.microsoft.com/office/powerpoint/2010/main" xmlns="" val="3858741817"/>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400" b="0" i="0" u="none" strike="noStrike" cap="none" normalizeH="0" baseline="0">
            <a:ln>
              <a:noFill/>
            </a:ln>
            <a:solidFill>
              <a:schemeClr val="tx1"/>
            </a:solidFill>
            <a:effectLst/>
            <a:latin typeface="Arial" pitchFamily="-97"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400" b="0" i="0" u="none" strike="noStrike" cap="none" normalizeH="0" baseline="0">
            <a:ln>
              <a:noFill/>
            </a:ln>
            <a:solidFill>
              <a:schemeClr val="tx1"/>
            </a:solidFill>
            <a:effectLst/>
            <a:latin typeface="Arial" pitchFamily="-97"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6302</TotalTime>
  <Words>3056</Words>
  <Application>Microsoft Office PowerPoint</Application>
  <PresentationFormat>On-screen Show (4:3)</PresentationFormat>
  <Paragraphs>322</Paragraphs>
  <Slides>31</Slides>
  <Notes>13</Notes>
  <HiddenSlides>0</HiddenSlides>
  <MMClips>0</MMClips>
  <ScaleCrop>false</ScaleCrop>
  <HeadingPairs>
    <vt:vector size="4" baseType="variant">
      <vt:variant>
        <vt:lpstr>Theme</vt:lpstr>
      </vt:variant>
      <vt:variant>
        <vt:i4>2</vt:i4>
      </vt:variant>
      <vt:variant>
        <vt:lpstr>Slide Titles</vt:lpstr>
      </vt:variant>
      <vt:variant>
        <vt:i4>31</vt:i4>
      </vt:variant>
    </vt:vector>
  </HeadingPairs>
  <TitlesOfParts>
    <vt:vector size="33" baseType="lpstr">
      <vt:lpstr>Default Design</vt:lpstr>
      <vt:lpstr>1_Default Design</vt:lpstr>
      <vt:lpstr>Slide 1</vt:lpstr>
      <vt:lpstr>Points of Discussion</vt:lpstr>
      <vt:lpstr>NEW METHODOLOGY</vt:lpstr>
      <vt:lpstr>TECHNICAL CONCERNS</vt:lpstr>
      <vt:lpstr>Results of data analysis on Nitrogen, Phosphorus, and Suspended Sediment fluxes from the Susquehanna River to the Bay in Tropical Storm Lee, 2011</vt:lpstr>
      <vt:lpstr>Report</vt:lpstr>
      <vt:lpstr>Slide 7</vt:lpstr>
      <vt:lpstr>Slide 8</vt:lpstr>
      <vt:lpstr>Slide 9</vt:lpstr>
      <vt:lpstr>Slide 10</vt:lpstr>
      <vt:lpstr>Slide 11</vt:lpstr>
      <vt:lpstr>Slide 12</vt:lpstr>
      <vt:lpstr>Slide 13</vt:lpstr>
      <vt:lpstr>Slide 14</vt:lpstr>
      <vt:lpstr>Potential impacts when Conowingo reaches capacity </vt:lpstr>
      <vt:lpstr>Implications:</vt:lpstr>
      <vt:lpstr>Next steps and Questions</vt:lpstr>
      <vt:lpstr>Publication</vt:lpstr>
      <vt:lpstr>Evolution of CB Trend Methods: 2008</vt:lpstr>
      <vt:lpstr>Current Study: Moyer, Hirsch, &amp; Hyer</vt:lpstr>
      <vt:lpstr>Chesapeake Bay: River Input Monitoring Stations</vt:lpstr>
      <vt:lpstr>Slide 22</vt:lpstr>
      <vt:lpstr>Major Comparison Conclusions</vt:lpstr>
      <vt:lpstr>Trends in Annual Load (Yield)</vt:lpstr>
      <vt:lpstr>Trends in Annual Loads</vt:lpstr>
      <vt:lpstr>Trend in Concentration vs. Trend in Load</vt:lpstr>
      <vt:lpstr>Trend in Concentration vs. Trend in Load</vt:lpstr>
      <vt:lpstr>Trend in Concentration vs. Trend in Load</vt:lpstr>
      <vt:lpstr>Slide 29</vt:lpstr>
      <vt:lpstr>Slide 30</vt:lpstr>
      <vt:lpstr>Next Steps</vt:lpstr>
    </vt:vector>
  </TitlesOfParts>
  <Company>Administrator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dlmoyer</dc:creator>
  <cp:lastModifiedBy>meetingroom</cp:lastModifiedBy>
  <cp:revision>304</cp:revision>
  <cp:lastPrinted>2012-11-08T12:27:35Z</cp:lastPrinted>
  <dcterms:created xsi:type="dcterms:W3CDTF">2008-06-12T14:18:54Z</dcterms:created>
  <dcterms:modified xsi:type="dcterms:W3CDTF">2012-11-08T17:50:36Z</dcterms:modified>
</cp:coreProperties>
</file>