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handoutMasterIdLst>
    <p:handoutMasterId r:id="rId20"/>
  </p:handoutMasterIdLst>
  <p:sldIdLst>
    <p:sldId id="376" r:id="rId2"/>
    <p:sldId id="381" r:id="rId3"/>
    <p:sldId id="393" r:id="rId4"/>
    <p:sldId id="394" r:id="rId5"/>
    <p:sldId id="395" r:id="rId6"/>
    <p:sldId id="389" r:id="rId7"/>
    <p:sldId id="390" r:id="rId8"/>
    <p:sldId id="398" r:id="rId9"/>
    <p:sldId id="397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92" r:id="rId18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woodman" initials="" lastIdx="12" clrIdx="0"/>
  <p:cmAuthor id="1" name="Stephanie Smith" initials="" lastIdx="1" clrIdx="1"/>
  <p:cmAuthor id="2" name="Kevin Nelson" initials="KMN" lastIdx="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8B49E"/>
    <a:srgbClr val="B66C8D"/>
    <a:srgbClr val="BBD6F3"/>
    <a:srgbClr val="ADCDF1"/>
    <a:srgbClr val="ABD9CE"/>
    <a:srgbClr val="E64C32"/>
    <a:srgbClr val="CAD7AD"/>
    <a:srgbClr val="DDC9D9"/>
    <a:srgbClr val="B98FB1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69385" autoAdjust="0"/>
  </p:normalViewPr>
  <p:slideViewPr>
    <p:cSldViewPr>
      <p:cViewPr>
        <p:scale>
          <a:sx n="70" d="100"/>
          <a:sy n="70" d="100"/>
        </p:scale>
        <p:origin x="-8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38" y="-78"/>
      </p:cViewPr>
      <p:guideLst>
        <p:guide orient="horz" pos="2926"/>
        <p:guide pos="220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r">
              <a:defRPr sz="1200" dirty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3644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7341" y="8823644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72FE058-847D-4735-8CA2-8DA1C3EF81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61648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0FEC06-D159-4B80-872A-C931C1F8EFBF}" type="datetimeFigureOut">
              <a:rPr lang="en-US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45025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10" rIns="91419" bIns="4571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3410"/>
            <a:ext cx="5603240" cy="4180206"/>
          </a:xfrm>
          <a:prstGeom prst="rect">
            <a:avLst/>
          </a:prstGeom>
        </p:spPr>
        <p:txBody>
          <a:bodyPr vert="horz" lIns="91419" tIns="45710" rIns="91419" bIns="4571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644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644"/>
            <a:ext cx="3035088" cy="464820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32979C-272E-40E5-8F01-E941F2EBCE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74337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7D501F-35FB-4005-BBDA-C42FF51797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3592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4252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9248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6730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3299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1693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1693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4147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346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7915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1152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5865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8646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32979C-272E-40E5-8F01-E941F2EBCE3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7846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7D501F-35FB-4005-BBDA-C42FF51797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9"/>
          <p:cNvSpPr/>
          <p:nvPr/>
        </p:nvSpPr>
        <p:spPr>
          <a:xfrm>
            <a:off x="-9525" y="6054725"/>
            <a:ext cx="2249488" cy="7112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0"/>
          <p:cNvSpPr/>
          <p:nvPr/>
        </p:nvSpPr>
        <p:spPr>
          <a:xfrm>
            <a:off x="2359025" y="6045200"/>
            <a:ext cx="6784975" cy="711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8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30D44-CB5A-4461-9F8A-1A2F021FDE71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DBF0C02-288B-411A-8051-B74802E9DD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21C63-6331-47C8-8B4B-78CA52D73FDB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A2A62-4580-4D7E-A894-1031C759B1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9E04A-57AE-48CC-A2F7-0A8C4F95A847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180EEE7-10BB-4256-AA8E-E6D02ED186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EAFDA4-8D94-41FB-9E92-A7C80A3669ED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8300C8F-109C-40CB-A3E7-047DA201BE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AC221AA-4A34-4C15-BBA6-FB81E99AB3E7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759585F-2D52-478D-8927-B20AC86AE0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309EE-A76D-40D7-8C50-43CB6AEC8D6E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21E0A-EBB8-4111-AEAC-5A024F8540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7660D-6F74-4800-8F9C-05741CECC658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28384F7-6E36-49D4-813D-6FD6E8BCE0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1E617-985D-4FF1-B3C8-7FD9F934EA2B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3BB9-FD04-4125-9CB4-35B85D1A27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12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5551340-7ED8-4D27-936C-6D660E3D4BC1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4606C465-CD91-4FA1-93B2-CA5A418DC9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4F0FB-0AEE-491E-81BD-13D16C0C1ACE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2F84E-6811-43C2-8B03-6C95531C08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6A376-9EAE-42E6-AC83-30811D93DA95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899C7-5AD6-4680-B8C7-36341FBAC4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047DEDA-8B65-4453-8F3B-76AA7920F11E}" type="datetimeFigureOut">
              <a:rPr lang="en-US" smtClean="0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3175"/>
            <a:ext cx="533400" cy="242888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7442FCEA-36B3-4E7E-91ED-F48E388874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9" r:id="rId2"/>
    <p:sldLayoutId id="2147483721" r:id="rId3"/>
    <p:sldLayoutId id="2147483722" r:id="rId4"/>
    <p:sldLayoutId id="2147483723" r:id="rId5"/>
    <p:sldLayoutId id="2147483718" r:id="rId6"/>
    <p:sldLayoutId id="2147483724" r:id="rId7"/>
    <p:sldLayoutId id="2147483717" r:id="rId8"/>
    <p:sldLayoutId id="2147483725" r:id="rId9"/>
    <p:sldLayoutId id="2147483716" r:id="rId10"/>
    <p:sldLayoutId id="21474837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ri.com/news/arcnews/fall03articles/fall03gifs/p14p2-lg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http://photoguidedc.com/files/2011/06/169-15540980-600x398.jpg" TargetMode="Externa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valanduseconstructionlaw.com/uploads/file/EFC%20Use%20Plan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ubtitle 2"/>
          <p:cNvSpPr>
            <a:spLocks noGrp="1"/>
          </p:cNvSpPr>
          <p:nvPr>
            <p:ph type="subTitle" idx="1"/>
          </p:nvPr>
        </p:nvSpPr>
        <p:spPr>
          <a:xfrm>
            <a:off x="1295400" y="2057400"/>
            <a:ext cx="7848600" cy="39624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2"/>
              </a:buClr>
              <a:buSzPct val="100000"/>
            </a:pPr>
            <a:endParaRPr lang="en-US" sz="3000" dirty="0" smtClean="0">
              <a:solidFill>
                <a:schemeClr val="tx2"/>
              </a:solidFill>
            </a:endParaRPr>
          </a:p>
          <a:p>
            <a:pPr lvl="1" algn="l" eaLnBrk="1" hangingPunct="1"/>
            <a:endParaRPr lang="en-US" sz="3600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	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228600" y="17526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r>
              <a:rPr lang="en-US" sz="3200" cap="all" dirty="0" smtClean="0">
                <a:latin typeface="+mn-lt"/>
              </a:rPr>
              <a:t>Draft Sustainable Communities </a:t>
            </a:r>
            <a:br>
              <a:rPr lang="en-US" sz="3200" cap="all" dirty="0" smtClean="0">
                <a:latin typeface="+mn-lt"/>
              </a:rPr>
            </a:br>
            <a:r>
              <a:rPr lang="en-US" sz="3200" cap="all" dirty="0" smtClean="0">
                <a:latin typeface="+mn-lt"/>
              </a:rPr>
              <a:t>Climate Adaptation Guidebook</a:t>
            </a:r>
          </a:p>
          <a:p>
            <a:pPr marL="0" lvl="1"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endParaRPr lang="en-US" sz="3200" cap="all" dirty="0" smtClean="0">
              <a:latin typeface="+mn-lt"/>
            </a:endParaRPr>
          </a:p>
          <a:p>
            <a:pPr marL="0" lvl="1"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endParaRPr lang="en-US" sz="3200" cap="all" dirty="0">
              <a:latin typeface="+mn-lt"/>
            </a:endParaRPr>
          </a:p>
          <a:p>
            <a:pPr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endParaRPr lang="en-US" sz="3200" cap="all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304800" y="1905000"/>
            <a:ext cx="8839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/>
            </a:pPr>
            <a:r>
              <a:rPr lang="en-US" sz="2800" dirty="0" smtClean="0">
                <a:latin typeface="+mn-lt"/>
              </a:rPr>
              <a:t>Kate Marshall, </a:t>
            </a: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SRA International, Inc.</a:t>
            </a:r>
          </a:p>
          <a:p>
            <a:pPr marL="0" lvl="1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(703) 284 6234, kate_marshall@sra.com</a:t>
            </a: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Subtitle 12"/>
          <p:cNvSpPr txBox="1">
            <a:spLocks/>
          </p:cNvSpPr>
          <p:nvPr/>
        </p:nvSpPr>
        <p:spPr bwMode="auto">
          <a:xfrm>
            <a:off x="2362200" y="6049963"/>
            <a:ext cx="670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Guidebook Purpose</a:t>
            </a:r>
            <a:endParaRPr lang="en-US" dirty="0"/>
          </a:p>
        </p:txBody>
      </p:sp>
      <p:pic>
        <p:nvPicPr>
          <p:cNvPr id="9" name="Picture 2" descr="http://2.bp.blogspot.com/_kbx7Ek8xvEw/SHEipAxqkRI/AAAAAAAAAGc/nPToltQy3ZE/s400/reassuring.lie.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69362"/>
            <a:ext cx="6553200" cy="478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73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Guidebook Development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November: draft guidebook developed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December: MWCOG review of guidebook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January-March: EPA review </a:t>
            </a:r>
            <a:r>
              <a:rPr lang="en-US" sz="2800" dirty="0"/>
              <a:t>of </a:t>
            </a:r>
            <a:r>
              <a:rPr lang="en-US" sz="2800" dirty="0" smtClean="0"/>
              <a:t>guidebook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April: final revisions to guidebook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May: final guidebook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0306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Guidebook Structure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1487488" indent="-1487488">
              <a:buNone/>
            </a:pPr>
            <a:r>
              <a:rPr lang="en-US" sz="2800" dirty="0" smtClean="0"/>
              <a:t>Introduction</a:t>
            </a:r>
          </a:p>
          <a:p>
            <a:pPr marL="1487488" indent="-1487488">
              <a:buNone/>
            </a:pPr>
            <a:r>
              <a:rPr lang="en-US" sz="2800" dirty="0"/>
              <a:t>Section 1: </a:t>
            </a:r>
            <a:r>
              <a:rPr lang="en-US" sz="2800" dirty="0" smtClean="0"/>
              <a:t>Plan for Climate Change</a:t>
            </a:r>
          </a:p>
          <a:p>
            <a:pPr marL="1487488" indent="-1487488">
              <a:buNone/>
            </a:pPr>
            <a:r>
              <a:rPr lang="en-US" sz="2800" dirty="0" smtClean="0"/>
              <a:t>Section 2: Consider Regional Approaches</a:t>
            </a:r>
          </a:p>
          <a:p>
            <a:pPr marL="1487488" indent="-1487488">
              <a:buNone/>
            </a:pPr>
            <a:r>
              <a:rPr lang="en-US" sz="2800" dirty="0" smtClean="0"/>
              <a:t>Section 3: Protect Vulnerable Areas </a:t>
            </a:r>
            <a:r>
              <a:rPr lang="en-US" sz="2800" dirty="0"/>
              <a:t>from </a:t>
            </a:r>
            <a:r>
              <a:rPr lang="en-US" sz="2800" dirty="0" smtClean="0"/>
              <a:t>Development </a:t>
            </a:r>
          </a:p>
          <a:p>
            <a:pPr marL="1487488" indent="-1487488">
              <a:buNone/>
            </a:pPr>
            <a:r>
              <a:rPr lang="en-US" sz="2800" dirty="0" smtClean="0"/>
              <a:t>Section 4: Protect People </a:t>
            </a:r>
            <a:r>
              <a:rPr lang="en-US" sz="2800" dirty="0"/>
              <a:t>and </a:t>
            </a:r>
            <a:r>
              <a:rPr lang="en-US" sz="2800" dirty="0" smtClean="0"/>
              <a:t>Assets </a:t>
            </a:r>
            <a:r>
              <a:rPr lang="en-US" sz="2800" dirty="0"/>
              <a:t>in </a:t>
            </a:r>
            <a:r>
              <a:rPr lang="en-US" sz="2800" dirty="0" smtClean="0"/>
              <a:t>Vulnerable Areas </a:t>
            </a:r>
          </a:p>
          <a:p>
            <a:pPr marL="1487488" indent="-1487488">
              <a:buNone/>
            </a:pPr>
            <a:r>
              <a:rPr lang="en-US" sz="2800" dirty="0" smtClean="0"/>
              <a:t>Section 5: Encourage Sustainable Growth in Appropriate</a:t>
            </a:r>
            <a:r>
              <a:rPr lang="en-US" sz="2800" dirty="0"/>
              <a:t>, </a:t>
            </a:r>
            <a:r>
              <a:rPr lang="en-US" sz="2800" dirty="0" smtClean="0"/>
              <a:t>Less-vulnerable Areas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7719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Guidebook Structure – Major Changes from Draft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1487488" indent="-1487488">
              <a:buNone/>
            </a:pPr>
            <a:r>
              <a:rPr lang="en-US" sz="2000" dirty="0" smtClean="0"/>
              <a:t>Introduction</a:t>
            </a:r>
          </a:p>
          <a:p>
            <a:pPr marL="457200" indent="-225425">
              <a:buFont typeface="Arial" pitchFamily="34" charset="0"/>
              <a:buChar char="•"/>
            </a:pPr>
            <a:r>
              <a:rPr lang="en-US" sz="2000" dirty="0" smtClean="0"/>
              <a:t>Greater focus on smart growth planning principles, document purpose</a:t>
            </a:r>
          </a:p>
          <a:p>
            <a:pPr marL="1487488" indent="-1487488">
              <a:buNone/>
            </a:pPr>
            <a:r>
              <a:rPr lang="en-US" sz="2000" dirty="0"/>
              <a:t>Section 1: </a:t>
            </a:r>
            <a:r>
              <a:rPr lang="en-US" sz="2000" dirty="0" smtClean="0"/>
              <a:t>Plan for Climate Change</a:t>
            </a:r>
          </a:p>
          <a:p>
            <a:pPr marL="457200" indent="-225425">
              <a:buFont typeface="Arial" pitchFamily="34" charset="0"/>
              <a:buChar char="•"/>
            </a:pPr>
            <a:r>
              <a:rPr lang="en-US" sz="2000" dirty="0" smtClean="0"/>
              <a:t>Rewritten to provide:</a:t>
            </a:r>
          </a:p>
          <a:p>
            <a:pPr marL="777875" lvl="1" indent="-225425">
              <a:buFont typeface="Arial" pitchFamily="34" charset="0"/>
              <a:buChar char="•"/>
            </a:pPr>
            <a:r>
              <a:rPr lang="en-US" sz="1700" dirty="0" smtClean="0"/>
              <a:t>Overview of NOAA roadmap for climate change vulnerability planning</a:t>
            </a:r>
          </a:p>
          <a:p>
            <a:pPr marL="777875" lvl="1" indent="-225425">
              <a:buFont typeface="Arial" pitchFamily="34" charset="0"/>
              <a:buChar char="•"/>
            </a:pPr>
            <a:r>
              <a:rPr lang="en-US" sz="1700" dirty="0" smtClean="0"/>
              <a:t>Summary of MWCOG’s </a:t>
            </a:r>
            <a:r>
              <a:rPr lang="en-US" sz="1700" dirty="0"/>
              <a:t>climate change vulnerability planning process</a:t>
            </a:r>
          </a:p>
          <a:p>
            <a:pPr marL="1487488" indent="-1487488">
              <a:buNone/>
            </a:pPr>
            <a:r>
              <a:rPr lang="en-US" sz="2000" dirty="0" smtClean="0"/>
              <a:t>Section 2: Consider Regional Approaches</a:t>
            </a:r>
          </a:p>
          <a:p>
            <a:pPr marL="457200" indent="-225425">
              <a:buFont typeface="Arial" pitchFamily="34" charset="0"/>
              <a:buChar char="•"/>
            </a:pPr>
            <a:r>
              <a:rPr lang="en-US" sz="2000" dirty="0" smtClean="0"/>
              <a:t>Added information from Fall 2011 MWCOG sector meetings to bring local element into guidebook earlier</a:t>
            </a:r>
            <a:endParaRPr lang="en-US" sz="2000" dirty="0"/>
          </a:p>
          <a:p>
            <a:pPr marL="1487488" indent="-1487488">
              <a:buNone/>
            </a:pPr>
            <a:r>
              <a:rPr lang="en-US" sz="2000" dirty="0" smtClean="0"/>
              <a:t>Section 3: Protect Vulnerable Areas </a:t>
            </a:r>
            <a:r>
              <a:rPr lang="en-US" sz="2000" dirty="0"/>
              <a:t>from </a:t>
            </a:r>
            <a:r>
              <a:rPr lang="en-US" sz="2000" dirty="0" smtClean="0"/>
              <a:t>Development </a:t>
            </a:r>
          </a:p>
          <a:p>
            <a:pPr marL="1487488" indent="-1487488">
              <a:buNone/>
            </a:pPr>
            <a:r>
              <a:rPr lang="en-US" sz="2000" dirty="0" smtClean="0"/>
              <a:t>Section 4: Protect People </a:t>
            </a:r>
            <a:r>
              <a:rPr lang="en-US" sz="2000" dirty="0"/>
              <a:t>and </a:t>
            </a:r>
            <a:r>
              <a:rPr lang="en-US" sz="2000" dirty="0" smtClean="0"/>
              <a:t>Assets </a:t>
            </a:r>
            <a:r>
              <a:rPr lang="en-US" sz="2000" dirty="0"/>
              <a:t>in </a:t>
            </a:r>
            <a:r>
              <a:rPr lang="en-US" sz="2000" dirty="0" smtClean="0"/>
              <a:t>Vulnerable Areas </a:t>
            </a:r>
          </a:p>
          <a:p>
            <a:pPr marL="1487488" indent="-1487488">
              <a:buNone/>
            </a:pPr>
            <a:r>
              <a:rPr lang="en-US" sz="2000" dirty="0" smtClean="0"/>
              <a:t>Section 5: Encourage Sustainable Growth in Appropriate</a:t>
            </a:r>
            <a:r>
              <a:rPr lang="en-US" sz="2000" dirty="0"/>
              <a:t>, </a:t>
            </a:r>
            <a:r>
              <a:rPr lang="en-US" sz="2000" dirty="0" smtClean="0"/>
              <a:t>Less-vulnerable Areas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5849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1: Roadmap </a:t>
            </a:r>
            <a:r>
              <a:rPr lang="en-US" dirty="0"/>
              <a:t>for </a:t>
            </a:r>
            <a:r>
              <a:rPr lang="en-US" dirty="0" smtClean="0"/>
              <a:t>Identifying</a:t>
            </a:r>
            <a:br>
              <a:rPr lang="en-US" dirty="0" smtClean="0"/>
            </a:br>
            <a:r>
              <a:rPr lang="en-US" dirty="0" smtClean="0"/>
              <a:t>Climate Change Vulnerabilities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023647" y="3632941"/>
            <a:ext cx="0" cy="225386"/>
          </a:xfrm>
          <a:prstGeom prst="straightConnector1">
            <a:avLst/>
          </a:prstGeom>
          <a:ln w="28575">
            <a:solidFill>
              <a:srgbClr val="984806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11939" y="4687835"/>
            <a:ext cx="3929" cy="237292"/>
          </a:xfrm>
          <a:prstGeom prst="straightConnector1">
            <a:avLst/>
          </a:prstGeom>
          <a:ln w="28575">
            <a:solidFill>
              <a:srgbClr val="984806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28" idx="2"/>
            <a:endCxn id="29" idx="0"/>
          </p:cNvCxnSpPr>
          <p:nvPr/>
        </p:nvCxnSpPr>
        <p:spPr>
          <a:xfrm rot="5400000" flipH="1" flipV="1">
            <a:off x="3468330" y="2438494"/>
            <a:ext cx="2367381" cy="3719835"/>
          </a:xfrm>
          <a:prstGeom prst="bentConnector5">
            <a:avLst>
              <a:gd name="adj1" fmla="val -9656"/>
              <a:gd name="adj2" fmla="val 50000"/>
              <a:gd name="adj3" fmla="val 109656"/>
            </a:avLst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52400" y="1676400"/>
            <a:ext cx="4238955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>
                <a:solidFill>
                  <a:schemeClr val="bg1"/>
                </a:solidFill>
              </a:rPr>
              <a:t>Getting Started</a:t>
            </a:r>
            <a:r>
              <a:rPr lang="en-US" sz="1400" dirty="0">
                <a:solidFill>
                  <a:schemeClr val="bg1"/>
                </a:solidFill>
              </a:rPr>
              <a:t/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Define community goals and objectives and highlight priority issues and drivers for consideration throughout the assessment </a:t>
            </a:r>
            <a:endParaRPr lang="en-US" sz="1400" dirty="0"/>
          </a:p>
        </p:txBody>
      </p:sp>
      <p:sp>
        <p:nvSpPr>
          <p:cNvPr id="27" name="Rounded Rectangle 26"/>
          <p:cNvSpPr/>
          <p:nvPr/>
        </p:nvSpPr>
        <p:spPr>
          <a:xfrm>
            <a:off x="1190955" y="3095702"/>
            <a:ext cx="3200400" cy="1026275"/>
          </a:xfrm>
          <a:prstGeom prst="roundRect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 smtClean="0">
                <a:solidFill>
                  <a:schemeClr val="bg1"/>
                </a:solidFill>
              </a:rPr>
              <a:t>Hazards </a:t>
            </a:r>
            <a:r>
              <a:rPr lang="en-US" b="1" dirty="0">
                <a:solidFill>
                  <a:schemeClr val="bg1"/>
                </a:solidFill>
              </a:rPr>
              <a:t>Profile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Explore relevant hazards, climate trends, and potential impacts as a starting point for considering community vulnerabilities 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91904" y="4455827"/>
            <a:ext cx="3200400" cy="1026275"/>
          </a:xfrm>
          <a:prstGeom prst="roundRect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>
                <a:solidFill>
                  <a:schemeClr val="bg1"/>
                </a:solidFill>
              </a:rPr>
              <a:t>Societal Profile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Evaluate strengths and vulnerabilities of the local population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911739" y="3114721"/>
            <a:ext cx="3200400" cy="1026275"/>
          </a:xfrm>
          <a:prstGeom prst="roundRect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 smtClean="0">
                <a:solidFill>
                  <a:schemeClr val="bg1"/>
                </a:solidFill>
              </a:rPr>
              <a:t>Infrastructure </a:t>
            </a:r>
            <a:r>
              <a:rPr lang="en-US" b="1" dirty="0">
                <a:solidFill>
                  <a:schemeClr val="bg1"/>
                </a:solidFill>
              </a:rPr>
              <a:t>Profile</a:t>
            </a:r>
            <a:r>
              <a:rPr lang="en-US" sz="1600" dirty="0">
                <a:solidFill>
                  <a:schemeClr val="bg1"/>
                </a:solidFill>
              </a:rPr>
              <a:t/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Identify the strengths and vulnerabilities of the built environment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916452" y="4455826"/>
            <a:ext cx="3200400" cy="1026275"/>
          </a:xfrm>
          <a:prstGeom prst="roundRect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>
                <a:solidFill>
                  <a:schemeClr val="bg1"/>
                </a:solidFill>
              </a:rPr>
              <a:t>Ecosystem Profile</a:t>
            </a:r>
            <a:r>
              <a:rPr lang="en-US" sz="1400" dirty="0">
                <a:solidFill>
                  <a:schemeClr val="bg1"/>
                </a:solidFill>
              </a:rPr>
              <a:t/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Consider the strengths and vulnerabilities of important natural resources 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16452" y="5786735"/>
            <a:ext cx="4151348" cy="8426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>
                <a:solidFill>
                  <a:schemeClr val="bg1"/>
                </a:solidFill>
              </a:rPr>
              <a:t>Taking Action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Explore opportunities and challenges for risk reduction through education, planning, and regulatory processes </a:t>
            </a:r>
          </a:p>
        </p:txBody>
      </p:sp>
      <p:cxnSp>
        <p:nvCxnSpPr>
          <p:cNvPr id="33" name="Straight Arrow Connector 32"/>
          <p:cNvCxnSpPr>
            <a:endCxn id="27" idx="0"/>
          </p:cNvCxnSpPr>
          <p:nvPr/>
        </p:nvCxnSpPr>
        <p:spPr>
          <a:xfrm flipH="1">
            <a:off x="2791155" y="2819400"/>
            <a:ext cx="949" cy="27630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7" idx="2"/>
            <a:endCxn id="28" idx="0"/>
          </p:cNvCxnSpPr>
          <p:nvPr/>
        </p:nvCxnSpPr>
        <p:spPr>
          <a:xfrm rot="16200000" flipH="1">
            <a:off x="2624704" y="4288427"/>
            <a:ext cx="333850" cy="949"/>
          </a:xfrm>
          <a:prstGeom prst="bentConnector3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29" idx="2"/>
            <a:endCxn id="30" idx="0"/>
          </p:cNvCxnSpPr>
          <p:nvPr/>
        </p:nvCxnSpPr>
        <p:spPr>
          <a:xfrm rot="16200000" flipH="1">
            <a:off x="6356880" y="4296054"/>
            <a:ext cx="314830" cy="4713"/>
          </a:xfrm>
          <a:prstGeom prst="bentConnector3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0" idx="2"/>
          </p:cNvCxnSpPr>
          <p:nvPr/>
        </p:nvCxnSpPr>
        <p:spPr>
          <a:xfrm>
            <a:off x="6516652" y="5482101"/>
            <a:ext cx="0" cy="30463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7585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1: Making Decisions with Imperfect Data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72691971"/>
              </p:ext>
            </p:extLst>
          </p:nvPr>
        </p:nvGraphicFramePr>
        <p:xfrm>
          <a:off x="685801" y="1752600"/>
          <a:ext cx="6476999" cy="3520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4575"/>
                <a:gridCol w="2464075"/>
                <a:gridCol w="2628349"/>
              </a:tblGrid>
              <a:tr h="609600"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100" spc="-20" dirty="0">
                          <a:effectLst/>
                        </a:rPr>
                        <a:t>Planning Areas </a:t>
                      </a:r>
                      <a:r>
                        <a:rPr lang="en-US" sz="2800" kern="1100" spc="-20" dirty="0" smtClean="0">
                          <a:effectLst/>
                        </a:rPr>
                        <a:t>that have…</a:t>
                      </a:r>
                      <a:endParaRPr lang="en-US" sz="28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484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 dirty="0">
                          <a:effectLst/>
                        </a:rPr>
                        <a:t> </a:t>
                      </a:r>
                      <a:endParaRPr lang="en-US" sz="24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 dirty="0">
                          <a:effectLst/>
                        </a:rPr>
                        <a:t>Low Vulnerability</a:t>
                      </a:r>
                      <a:endParaRPr lang="en-US" sz="24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>
                          <a:effectLst/>
                        </a:rPr>
                        <a:t>High Vulnerability</a:t>
                      </a:r>
                      <a:endParaRPr lang="en-US" sz="2400" kern="1100" spc="-2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90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>
                          <a:effectLst/>
                        </a:rPr>
                        <a:t>High Risk</a:t>
                      </a:r>
                      <a:endParaRPr lang="en-US" sz="2400" kern="1100" spc="-2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 dirty="0">
                          <a:effectLst/>
                        </a:rPr>
                        <a:t>May be priority planning areas</a:t>
                      </a:r>
                      <a:endParaRPr lang="en-US" sz="24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 dirty="0">
                          <a:effectLst/>
                        </a:rPr>
                        <a:t>Should be priority planning areas</a:t>
                      </a:r>
                      <a:endParaRPr lang="en-US" sz="24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9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>
                          <a:effectLst/>
                        </a:rPr>
                        <a:t>Low Risk</a:t>
                      </a:r>
                      <a:endParaRPr lang="en-US" sz="2400" kern="1100" spc="-2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 dirty="0">
                          <a:effectLst/>
                        </a:rPr>
                        <a:t>Are unlikely to be priority planning areas</a:t>
                      </a:r>
                      <a:endParaRPr lang="en-US" sz="24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100" spc="-20" dirty="0">
                          <a:effectLst/>
                        </a:rPr>
                        <a:t>May be priority planning areas</a:t>
                      </a:r>
                      <a:endParaRPr lang="en-US" sz="2400" kern="1100" spc="-2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0" name="Picture 4" descr="click to see enlargemen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195065"/>
            <a:ext cx="2133600" cy="2510535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67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2: Regional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0352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Land Use</a:t>
            </a:r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Regional </a:t>
            </a:r>
            <a:r>
              <a:rPr lang="en-US" sz="2400" dirty="0"/>
              <a:t>Land Use Planning for Climate </a:t>
            </a:r>
            <a:r>
              <a:rPr lang="en-US" sz="2400" dirty="0" smtClean="0"/>
              <a:t>Change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Data </a:t>
            </a:r>
            <a:r>
              <a:rPr lang="en-US" sz="2400" dirty="0"/>
              <a:t>Consolidation and </a:t>
            </a:r>
            <a:r>
              <a:rPr lang="en-US" sz="2400" dirty="0" smtClean="0"/>
              <a:t>Distribution</a:t>
            </a:r>
          </a:p>
          <a:p>
            <a:pPr marL="0" indent="0">
              <a:buNone/>
            </a:pPr>
            <a:r>
              <a:rPr lang="en-US" sz="2400" dirty="0" smtClean="0"/>
              <a:t>Transportation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Increase </a:t>
            </a:r>
            <a:r>
              <a:rPr lang="en-US" sz="2400" dirty="0"/>
              <a:t>Regional </a:t>
            </a:r>
            <a:r>
              <a:rPr lang="en-US" sz="2400" dirty="0" smtClean="0"/>
              <a:t>Transportation Resiliency through </a:t>
            </a:r>
            <a:r>
              <a:rPr lang="en-US" sz="2400" dirty="0"/>
              <a:t>Smart </a:t>
            </a:r>
            <a:r>
              <a:rPr lang="en-US" sz="2400" dirty="0" smtClean="0"/>
              <a:t>Growth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Develop </a:t>
            </a:r>
            <a:r>
              <a:rPr lang="en-US" sz="2400" dirty="0"/>
              <a:t>a Regional Risk-Based Approach to Identify Transportation Investments</a:t>
            </a:r>
          </a:p>
          <a:p>
            <a:pPr marL="0" indent="0">
              <a:buNone/>
            </a:pPr>
            <a:r>
              <a:rPr lang="en-US" sz="2400" dirty="0" smtClean="0"/>
              <a:t>Water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Use a Watershed Framework to Enhance Regional Water Resource Management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Develop </a:t>
            </a:r>
            <a:r>
              <a:rPr lang="en-US" sz="2400" dirty="0"/>
              <a:t>a Regional </a:t>
            </a:r>
            <a:r>
              <a:rPr lang="en-US" sz="2400" dirty="0" err="1" smtClean="0"/>
              <a:t>Stormwater</a:t>
            </a:r>
            <a:r>
              <a:rPr lang="en-US" sz="2400" dirty="0" smtClean="0"/>
              <a:t> </a:t>
            </a:r>
            <a:r>
              <a:rPr lang="en-US" sz="2400" dirty="0"/>
              <a:t>Management Strategy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540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2: Regional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0352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Examples of regional approaches identified at Fall 2012 MWCOG sector meetings:</a:t>
            </a:r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/>
              <a:t>Define expected climate impacts across the region (e.g. </a:t>
            </a:r>
            <a:r>
              <a:rPr lang="en-US" sz="2400" dirty="0" smtClean="0"/>
              <a:t>GIS </a:t>
            </a:r>
            <a:r>
              <a:rPr lang="en-US" sz="2400" dirty="0"/>
              <a:t>data </a:t>
            </a:r>
            <a:r>
              <a:rPr lang="en-US" sz="2400" dirty="0" smtClean="0"/>
              <a:t>for sea </a:t>
            </a:r>
            <a:r>
              <a:rPr lang="en-US" sz="2400" dirty="0"/>
              <a:t>level </a:t>
            </a:r>
            <a:r>
              <a:rPr lang="en-US" sz="2400" dirty="0" smtClean="0"/>
              <a:t>rise, </a:t>
            </a:r>
            <a:r>
              <a:rPr lang="en-US" sz="2400" dirty="0"/>
              <a:t>average seasonal changes in temperature, </a:t>
            </a:r>
            <a:r>
              <a:rPr lang="en-US" sz="2400" dirty="0" err="1"/>
              <a:t>stormwater</a:t>
            </a:r>
            <a:r>
              <a:rPr lang="en-US" sz="2400" dirty="0"/>
              <a:t> projections)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Develop </a:t>
            </a:r>
            <a:r>
              <a:rPr lang="en-US" sz="2400" dirty="0"/>
              <a:t>cost-benefit analyses of business-as-usual compared with smart growth land use planning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/>
              <a:t>Coordinating across jurisdictions to develop consistent strategies for increasing roadway </a:t>
            </a:r>
            <a:r>
              <a:rPr lang="en-US" sz="2400" dirty="0" smtClean="0"/>
              <a:t>connectivity</a:t>
            </a:r>
          </a:p>
        </p:txBody>
      </p:sp>
    </p:spTree>
    <p:extLst>
      <p:ext uri="{BB962C8B-B14F-4D97-AF65-F5344CB8AC3E}">
        <p14:creationId xmlns:p14="http://schemas.microsoft.com/office/powerpoint/2010/main" xmlns="" val="45933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Sections 3-5: Making the “climate connection”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6092952" cy="4495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/>
              <a:t>Climate adaptation planning is a natural </a:t>
            </a:r>
            <a:r>
              <a:rPr lang="en-US" sz="2400" dirty="0" smtClean="0"/>
              <a:t>extension of </a:t>
            </a:r>
            <a:r>
              <a:rPr lang="en-US" sz="2400" dirty="0"/>
              <a:t>long-term land use planning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Focus on use of existing processes and tools for adaptation planning</a:t>
            </a:r>
          </a:p>
          <a:p>
            <a:pPr marL="0" indent="0">
              <a:buNone/>
            </a:pPr>
            <a:endParaRPr lang="en-US" sz="1400" b="1" dirty="0" smtClean="0"/>
          </a:p>
          <a:p>
            <a:pPr marL="0" indent="0">
              <a:buNone/>
            </a:pPr>
            <a:r>
              <a:rPr lang="en-US" sz="2400" b="1" dirty="0" smtClean="0"/>
              <a:t>Three primary types of approaches:</a:t>
            </a:r>
          </a:p>
          <a:p>
            <a:pPr marL="682625" lvl="1" indent="-457200">
              <a:buSzPct val="120000"/>
              <a:buFont typeface="+mj-lt"/>
              <a:buAutoNum type="arabicPeriod"/>
            </a:pPr>
            <a:r>
              <a:rPr lang="en-US" sz="2200" dirty="0" smtClean="0"/>
              <a:t>Protect </a:t>
            </a:r>
            <a:r>
              <a:rPr lang="en-US" sz="2200" dirty="0"/>
              <a:t>vulnerable areas from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development </a:t>
            </a:r>
          </a:p>
          <a:p>
            <a:pPr marL="682625" lvl="1" indent="-457200">
              <a:buSzPct val="120000"/>
              <a:buFont typeface="+mj-lt"/>
              <a:buAutoNum type="arabicPeriod"/>
            </a:pPr>
            <a:r>
              <a:rPr lang="en-US" sz="2200" dirty="0" smtClean="0"/>
              <a:t>Protect </a:t>
            </a:r>
            <a:r>
              <a:rPr lang="en-US" sz="2200" dirty="0"/>
              <a:t>people and assets in vulnerable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areas </a:t>
            </a:r>
          </a:p>
          <a:p>
            <a:pPr marL="682625" lvl="1" indent="-457200">
              <a:buSzPct val="120000"/>
              <a:buFont typeface="+mj-lt"/>
              <a:buAutoNum type="arabicPeriod"/>
            </a:pPr>
            <a:r>
              <a:rPr lang="en-US" sz="2200" dirty="0" smtClean="0"/>
              <a:t>Encourage </a:t>
            </a:r>
            <a:r>
              <a:rPr lang="en-US" sz="2200" dirty="0"/>
              <a:t>sustainable </a:t>
            </a:r>
            <a:r>
              <a:rPr lang="en-US" sz="2200" dirty="0" smtClean="0"/>
              <a:t>growth in </a:t>
            </a:r>
            <a:r>
              <a:rPr lang="en-US" sz="2200" dirty="0"/>
              <a:t>appropriate, less-vulnerable areas </a:t>
            </a:r>
          </a:p>
          <a:p>
            <a:pPr lvl="1"/>
            <a:endParaRPr lang="en-US" sz="2100" dirty="0"/>
          </a:p>
        </p:txBody>
      </p:sp>
      <p:pic>
        <p:nvPicPr>
          <p:cNvPr id="5" name="Picture 2" descr="http://dc.streetsblog.org/wp-content/uploads/2011/01/smart-growt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5027" y="4724400"/>
            <a:ext cx="1777973" cy="1851182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www.epa.gov/smartgrowth/images/awards2009/rain_gard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8227" y="3470089"/>
            <a:ext cx="1670741" cy="1851181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143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Section 3: Protect vulnerable areas from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44958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Identify </a:t>
            </a:r>
            <a:r>
              <a:rPr lang="en-US" sz="3200" dirty="0"/>
              <a:t>areas in the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community that: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Have limited or no development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Have a higher </a:t>
            </a:r>
            <a:r>
              <a:rPr lang="en-US" sz="2000" dirty="0"/>
              <a:t>vulnerability and risk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to </a:t>
            </a:r>
            <a:r>
              <a:rPr lang="en-US" sz="2000" dirty="0"/>
              <a:t>climate </a:t>
            </a:r>
            <a:r>
              <a:rPr lang="en-US" sz="2000" dirty="0" smtClean="0"/>
              <a:t>changes</a:t>
            </a:r>
          </a:p>
          <a:p>
            <a:pPr marL="0" indent="0">
              <a:buNone/>
            </a:pPr>
            <a:r>
              <a:rPr lang="en-US" sz="3200" dirty="0" smtClean="0"/>
              <a:t>Protect these areas from </a:t>
            </a:r>
            <a:br>
              <a:rPr lang="en-US" sz="3200" dirty="0" smtClean="0"/>
            </a:br>
            <a:r>
              <a:rPr lang="en-US" sz="3200" dirty="0" smtClean="0"/>
              <a:t>future development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u="sng" dirty="0" smtClean="0"/>
              <a:t>Evaluate development incentives in vulnerable areas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Adopt protective regulations </a:t>
            </a:r>
            <a:r>
              <a:rPr lang="en-US" sz="2000" dirty="0"/>
              <a:t>for </a:t>
            </a:r>
            <a:r>
              <a:rPr lang="en-US" sz="2000" dirty="0" smtClean="0"/>
              <a:t>vulnerable areas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Direct development away </a:t>
            </a:r>
            <a:r>
              <a:rPr lang="en-US" sz="2000" dirty="0"/>
              <a:t>from </a:t>
            </a:r>
            <a:r>
              <a:rPr lang="en-US" sz="2000" dirty="0" smtClean="0"/>
              <a:t>vulnerable areas </a:t>
            </a:r>
            <a:r>
              <a:rPr lang="en-US" sz="2000" dirty="0"/>
              <a:t>on </a:t>
            </a:r>
            <a:r>
              <a:rPr lang="en-US" sz="2000" dirty="0" smtClean="0"/>
              <a:t>large sites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Purchase </a:t>
            </a:r>
            <a:r>
              <a:rPr lang="en-US" sz="2000" dirty="0"/>
              <a:t>and </a:t>
            </a:r>
            <a:r>
              <a:rPr lang="en-US" sz="2000" dirty="0" smtClean="0"/>
              <a:t>transfer </a:t>
            </a:r>
            <a:r>
              <a:rPr lang="en-US" sz="2000" dirty="0"/>
              <a:t>of </a:t>
            </a:r>
            <a:r>
              <a:rPr lang="en-US" sz="2000" dirty="0" smtClean="0"/>
              <a:t>development rights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Establish fund </a:t>
            </a:r>
            <a:r>
              <a:rPr lang="en-US" sz="2000" dirty="0"/>
              <a:t>to </a:t>
            </a:r>
            <a:r>
              <a:rPr lang="en-US" sz="2000" dirty="0" smtClean="0"/>
              <a:t>purchase/acquire land </a:t>
            </a:r>
            <a:r>
              <a:rPr lang="en-US" sz="2000" dirty="0"/>
              <a:t>in </a:t>
            </a:r>
            <a:r>
              <a:rPr lang="en-US" sz="2000" dirty="0" smtClean="0"/>
              <a:t>vulnerable areas</a:t>
            </a:r>
            <a:endParaRPr lang="en-US" sz="20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pic>
        <p:nvPicPr>
          <p:cNvPr id="1026" name="Picture 2" descr="P:\EPA Env Innovations\TO 0003-MWCOG Climate Change\2d Guidebook\Draft Guidebook\Graphics\Mason Neck Ar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1441" y="1676400"/>
            <a:ext cx="3731559" cy="281940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5099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>
                <a:solidFill>
                  <a:schemeClr val="accent2"/>
                </a:solidFill>
              </a:rPr>
              <a:t>Example Approach:</a:t>
            </a:r>
            <a:r>
              <a:rPr lang="en-US" sz="3400" i="1" dirty="0" smtClean="0"/>
              <a:t> </a:t>
            </a:r>
            <a:r>
              <a:rPr lang="en-US" sz="3400" dirty="0" smtClean="0"/>
              <a:t>Evaluate </a:t>
            </a:r>
            <a:r>
              <a:rPr lang="en-US" sz="3400" dirty="0"/>
              <a:t>development incentives provided in vulnerable </a:t>
            </a:r>
            <a:r>
              <a:rPr lang="en-US" sz="3400" dirty="0" smtClean="0"/>
              <a:t>areas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Review financial </a:t>
            </a:r>
            <a:r>
              <a:rPr lang="en-US" sz="2800" dirty="0"/>
              <a:t>incentives </a:t>
            </a:r>
            <a:r>
              <a:rPr lang="en-US" sz="2800" dirty="0" smtClean="0"/>
              <a:t>and </a:t>
            </a:r>
            <a:r>
              <a:rPr lang="en-US" sz="2800" dirty="0"/>
              <a:t>regulatory </a:t>
            </a:r>
            <a:r>
              <a:rPr lang="en-US" sz="2800" dirty="0" smtClean="0"/>
              <a:t>policies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Revise policies and incentives that inappropriately encourage development in vulnerable areas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Adjust for future development</a:t>
            </a:r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2400" dirty="0" smtClean="0"/>
              <a:t>Link incentives to </a:t>
            </a:r>
            <a:r>
              <a:rPr lang="en-US" sz="2400" dirty="0"/>
              <a:t>the comprehensive plan </a:t>
            </a:r>
            <a:endParaRPr lang="en-US" sz="2400" dirty="0" smtClean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2400" dirty="0" smtClean="0"/>
              <a:t>Draft </a:t>
            </a:r>
            <a:r>
              <a:rPr lang="en-US" sz="2400" dirty="0"/>
              <a:t>regulatory incentives </a:t>
            </a:r>
            <a:r>
              <a:rPr lang="en-US" sz="2400" dirty="0" smtClean="0"/>
              <a:t>to </a:t>
            </a:r>
            <a:r>
              <a:rPr lang="en-US" sz="2400" dirty="0"/>
              <a:t>protect vulnerable areas </a:t>
            </a:r>
            <a:endParaRPr lang="en-US" sz="2400" dirty="0" smtClean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2400" dirty="0" smtClean="0"/>
              <a:t>Analyze </a:t>
            </a:r>
            <a:r>
              <a:rPr lang="en-US" sz="2400" dirty="0"/>
              <a:t>public funding </a:t>
            </a:r>
            <a:r>
              <a:rPr lang="en-US" sz="2400" dirty="0" smtClean="0"/>
              <a:t>dedicated to new projects </a:t>
            </a:r>
            <a:r>
              <a:rPr lang="en-US" sz="2400" dirty="0"/>
              <a:t>located in </a:t>
            </a:r>
            <a:r>
              <a:rPr lang="en-US" sz="2400" dirty="0" smtClean="0"/>
              <a:t>vulnerable </a:t>
            </a:r>
            <a:r>
              <a:rPr lang="en-US" sz="2400" dirty="0" err="1" smtClean="0"/>
              <a:t>areaa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13892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Section 4: Protect people and assets in vulnerable areas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smtClean="0"/>
              <a:t>Identify vulnerable areas in the community</a:t>
            </a:r>
          </a:p>
          <a:p>
            <a:pPr marL="0" indent="0">
              <a:buNone/>
            </a:pPr>
            <a:r>
              <a:rPr lang="en-US" sz="1800" dirty="0" smtClean="0"/>
              <a:t>Traditional approaches: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Engineered </a:t>
            </a:r>
            <a:r>
              <a:rPr lang="en-US" sz="1500" dirty="0"/>
              <a:t>protective </a:t>
            </a:r>
            <a:r>
              <a:rPr lang="en-US" sz="1500" dirty="0" smtClean="0"/>
              <a:t>structures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Retrofitting buildings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Softer techniques </a:t>
            </a:r>
            <a:r>
              <a:rPr lang="en-US" sz="1500" dirty="0"/>
              <a:t>to increase resiliency </a:t>
            </a:r>
            <a:endParaRPr lang="en-US" sz="15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1600" dirty="0" smtClean="0"/>
              <a:t>Relocating </a:t>
            </a:r>
            <a:r>
              <a:rPr lang="en-US" sz="1600" dirty="0"/>
              <a:t>people or </a:t>
            </a:r>
            <a:r>
              <a:rPr lang="en-US" sz="1600" dirty="0" smtClean="0"/>
              <a:t>assets</a:t>
            </a:r>
          </a:p>
          <a:p>
            <a:pPr marL="0" indent="0">
              <a:buNone/>
            </a:pPr>
            <a:r>
              <a:rPr lang="en-US" sz="1800" dirty="0" smtClean="0"/>
              <a:t>Smart </a:t>
            </a:r>
            <a:r>
              <a:rPr lang="en-US" sz="1800" dirty="0"/>
              <a:t>growth </a:t>
            </a:r>
            <a:r>
              <a:rPr lang="en-US" sz="1800" dirty="0" smtClean="0"/>
              <a:t>approaches: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Improve </a:t>
            </a:r>
            <a:r>
              <a:rPr lang="en-US" sz="1500" dirty="0" err="1"/>
              <a:t>stormwater</a:t>
            </a:r>
            <a:r>
              <a:rPr lang="en-US" sz="1500" dirty="0"/>
              <a:t> management </a:t>
            </a:r>
            <a:r>
              <a:rPr lang="en-US" sz="1500" dirty="0" smtClean="0"/>
              <a:t>approaches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Adapt </a:t>
            </a:r>
            <a:r>
              <a:rPr lang="en-US" sz="1500" dirty="0"/>
              <a:t>zoning and building codes to evolving </a:t>
            </a:r>
            <a:r>
              <a:rPr lang="en-US" sz="1500" dirty="0" smtClean="0"/>
              <a:t>risks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Create </a:t>
            </a:r>
            <a:r>
              <a:rPr lang="en-US" sz="1500" dirty="0"/>
              <a:t>special taxing and assessment districts to fund the protection of buildings and </a:t>
            </a:r>
            <a:r>
              <a:rPr lang="en-US" sz="1500" dirty="0" smtClean="0"/>
              <a:t>infrastructure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Amend </a:t>
            </a:r>
            <a:r>
              <a:rPr lang="en-US" sz="1500" dirty="0"/>
              <a:t>non-conforming use provisions to allow safer, sustainable redevelopment in vulnerable </a:t>
            </a:r>
            <a:r>
              <a:rPr lang="en-US" sz="1500" dirty="0" smtClean="0"/>
              <a:t>areas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Identify </a:t>
            </a:r>
            <a:r>
              <a:rPr lang="en-US" sz="1500" dirty="0"/>
              <a:t>transportation system </a:t>
            </a:r>
            <a:r>
              <a:rPr lang="en-US" sz="1500" dirty="0" smtClean="0"/>
              <a:t>vulnerabilities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u="sng" dirty="0" smtClean="0"/>
              <a:t>Implement </a:t>
            </a:r>
            <a:r>
              <a:rPr lang="en-US" sz="1500" u="sng" dirty="0"/>
              <a:t>integrated heat island </a:t>
            </a:r>
            <a:r>
              <a:rPr lang="en-US" sz="1500" u="sng" dirty="0" smtClean="0"/>
              <a:t>reduction strategies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1500" dirty="0" smtClean="0"/>
              <a:t>Use </a:t>
            </a:r>
            <a:r>
              <a:rPr lang="en-US" sz="1500" dirty="0"/>
              <a:t>non-structural flood mitigation measures for </a:t>
            </a:r>
            <a:r>
              <a:rPr lang="en-US" sz="1500" dirty="0" smtClean="0"/>
              <a:t>buildings</a:t>
            </a:r>
          </a:p>
        </p:txBody>
      </p:sp>
      <p:pic>
        <p:nvPicPr>
          <p:cNvPr id="8194" name="Picture 2" descr="http://photoguidedc.com/files/2011/06/169-15540980-600x398.jpg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0104" y="1833879"/>
            <a:ext cx="3210060" cy="2128521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5397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accent2"/>
                </a:solidFill>
              </a:rPr>
              <a:t>Example Approach</a:t>
            </a:r>
            <a:r>
              <a:rPr lang="en-US" sz="3200" dirty="0">
                <a:solidFill>
                  <a:schemeClr val="accent2"/>
                </a:solidFill>
              </a:rPr>
              <a:t>: </a:t>
            </a:r>
            <a:r>
              <a:rPr lang="en-US" sz="3200" dirty="0" smtClean="0"/>
              <a:t>Implement </a:t>
            </a:r>
            <a:r>
              <a:rPr lang="en-US" sz="3200" dirty="0"/>
              <a:t>integrated heat island </a:t>
            </a:r>
            <a:r>
              <a:rPr lang="en-US" sz="3200" dirty="0" smtClean="0"/>
              <a:t>reduction strategies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Urban </a:t>
            </a:r>
            <a:r>
              <a:rPr lang="en-US" sz="2800" dirty="0" smtClean="0"/>
              <a:t>forestry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Require </a:t>
            </a:r>
            <a:r>
              <a:rPr lang="en-US" sz="2800" dirty="0"/>
              <a:t>cool technologies </a:t>
            </a:r>
            <a:endParaRPr lang="en-US" sz="2800" dirty="0" smtClean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2400" dirty="0" smtClean="0"/>
              <a:t>Reflective </a:t>
            </a:r>
            <a:r>
              <a:rPr lang="en-US" sz="2400" dirty="0"/>
              <a:t>roofing and green </a:t>
            </a:r>
            <a:r>
              <a:rPr lang="en-US" sz="2400" dirty="0" smtClean="0"/>
              <a:t>roofs</a:t>
            </a:r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2400" dirty="0" smtClean="0"/>
              <a:t>Pervious </a:t>
            </a:r>
            <a:r>
              <a:rPr lang="en-US" sz="2400" dirty="0"/>
              <a:t>and light-colored </a:t>
            </a:r>
            <a:r>
              <a:rPr lang="en-US" sz="2400" dirty="0" smtClean="0"/>
              <a:t>pavement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Green </a:t>
            </a:r>
            <a:r>
              <a:rPr lang="en-US" sz="2800" dirty="0"/>
              <a:t>building standards 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Building codes 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Community involvement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Improved </a:t>
            </a:r>
            <a:r>
              <a:rPr lang="en-US" sz="2800" dirty="0"/>
              <a:t>street </a:t>
            </a:r>
            <a:r>
              <a:rPr lang="en-US" sz="2800" dirty="0" smtClean="0"/>
              <a:t>design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Maintenance plans</a:t>
            </a:r>
            <a:endParaRPr lang="en-US" sz="2800" dirty="0" smtClean="0"/>
          </a:p>
        </p:txBody>
      </p:sp>
      <p:pic>
        <p:nvPicPr>
          <p:cNvPr id="9218" name="Picture 2" descr="http://www.deeproot.com/blog/wp-content/uploads/stories/2011/11/Casey-Trees-HQ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1360" y="4343400"/>
            <a:ext cx="3114040" cy="2080179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urbanneighbourhood.com/wp-content/uploads/2008/08/walke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6116" y="1905000"/>
            <a:ext cx="2679284" cy="205740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7711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Section 5: Encourage sustainable growth in appropriate, less-vulnerable areas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600" dirty="0"/>
              <a:t>Identify areas in the community expected to be less-vulnerable to climate </a:t>
            </a:r>
            <a:r>
              <a:rPr lang="en-US" sz="2600" dirty="0" smtClean="0"/>
              <a:t>change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Compare </a:t>
            </a:r>
            <a:r>
              <a:rPr lang="en-US" sz="2600" dirty="0"/>
              <a:t>less-vulnerable areas against areas  prioritized for future </a:t>
            </a:r>
            <a:r>
              <a:rPr lang="en-US" sz="2600" dirty="0" smtClean="0"/>
              <a:t>development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Determine </a:t>
            </a:r>
            <a:r>
              <a:rPr lang="en-US" sz="2600" dirty="0"/>
              <a:t>whether any changes are required </a:t>
            </a:r>
            <a:endParaRPr lang="en-US" sz="26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Encourage </a:t>
            </a:r>
            <a:r>
              <a:rPr lang="en-US" sz="2600" dirty="0"/>
              <a:t>development in these areas</a:t>
            </a:r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1800" dirty="0" smtClean="0"/>
              <a:t>Promote infill development</a:t>
            </a:r>
            <a:endParaRPr lang="en-US" sz="1800" dirty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1800" dirty="0"/>
              <a:t>Remove </a:t>
            </a:r>
            <a:r>
              <a:rPr lang="en-US" sz="1800" dirty="0" smtClean="0"/>
              <a:t>roadblocks </a:t>
            </a:r>
            <a:r>
              <a:rPr lang="en-US" sz="1800" dirty="0"/>
              <a:t>to </a:t>
            </a:r>
            <a:r>
              <a:rPr lang="en-US" sz="1800" dirty="0" smtClean="0"/>
              <a:t>development in </a:t>
            </a:r>
            <a:br>
              <a:rPr lang="en-US" sz="1800" dirty="0" smtClean="0"/>
            </a:br>
            <a:r>
              <a:rPr lang="en-US" sz="1800" dirty="0" smtClean="0"/>
              <a:t>appropriate areas</a:t>
            </a:r>
            <a:endParaRPr lang="en-US" sz="1800" dirty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1800" dirty="0"/>
              <a:t>Adopt </a:t>
            </a:r>
            <a:r>
              <a:rPr lang="en-US" sz="1800" dirty="0" smtClean="0"/>
              <a:t>complete streets design standards</a:t>
            </a:r>
            <a:endParaRPr lang="en-US" sz="1800" dirty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1800" u="sng" dirty="0"/>
              <a:t>Upgrade </a:t>
            </a:r>
            <a:r>
              <a:rPr lang="en-US" sz="1800" u="sng" dirty="0" smtClean="0"/>
              <a:t>building code requirements</a:t>
            </a:r>
            <a:endParaRPr lang="en-US" sz="1800" u="sng" dirty="0"/>
          </a:p>
          <a:p>
            <a:pPr marL="777875" lvl="1" indent="-457200">
              <a:buFont typeface="Arial" pitchFamily="34" charset="0"/>
              <a:buChar char="•"/>
            </a:pPr>
            <a:r>
              <a:rPr lang="en-US" sz="1800" dirty="0"/>
              <a:t>Incorporate </a:t>
            </a:r>
            <a:r>
              <a:rPr lang="en-US" sz="1800" dirty="0" smtClean="0"/>
              <a:t>passive survivability into new </a:t>
            </a:r>
            <a:br>
              <a:rPr lang="en-US" sz="1800" dirty="0" smtClean="0"/>
            </a:br>
            <a:r>
              <a:rPr lang="en-US" sz="1800" dirty="0" smtClean="0"/>
              <a:t>and existing projects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800" dirty="0"/>
          </a:p>
        </p:txBody>
      </p:sp>
      <p:pic>
        <p:nvPicPr>
          <p:cNvPr id="11266" name="Picture 2" descr="http://www.valanduseconstructionlaw.com/uploads/file/EFC%20Use%20Plan.JPG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54" t="16705" r="14728" b="17647"/>
          <a:stretch>
            <a:fillRect/>
          </a:stretch>
        </p:blipFill>
        <p:spPr bwMode="auto">
          <a:xfrm>
            <a:off x="5461000" y="4343400"/>
            <a:ext cx="3557587" cy="2383008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639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accent2"/>
                </a:solidFill>
              </a:rPr>
              <a:t>Example Approach</a:t>
            </a:r>
            <a:r>
              <a:rPr lang="en-US" sz="3200" dirty="0">
                <a:solidFill>
                  <a:schemeClr val="accent2"/>
                </a:solidFill>
              </a:rPr>
              <a:t>: </a:t>
            </a:r>
            <a:r>
              <a:rPr lang="en-US" sz="3200" dirty="0"/>
              <a:t>Upgrade building code </a:t>
            </a:r>
            <a:r>
              <a:rPr lang="en-US" sz="3200" dirty="0" smtClean="0"/>
              <a:t>requirements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200" dirty="0" smtClean="0"/>
              <a:t>Incorporate </a:t>
            </a:r>
            <a:r>
              <a:rPr lang="en-US" sz="2200" dirty="0"/>
              <a:t>weather and climate vulnerable design criteria established </a:t>
            </a:r>
            <a:r>
              <a:rPr lang="en-US" sz="2200" dirty="0" smtClean="0"/>
              <a:t>in vulnerability </a:t>
            </a:r>
            <a:r>
              <a:rPr lang="en-US" sz="2200" dirty="0"/>
              <a:t>assessment process </a:t>
            </a:r>
            <a:endParaRPr lang="en-US" sz="2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200" dirty="0" smtClean="0"/>
              <a:t>Establish </a:t>
            </a:r>
            <a:r>
              <a:rPr lang="en-US" sz="2200" dirty="0"/>
              <a:t>zoning areas with </a:t>
            </a:r>
            <a:r>
              <a:rPr lang="en-US" sz="2200" dirty="0" smtClean="0"/>
              <a:t>heightened </a:t>
            </a:r>
            <a:r>
              <a:rPr lang="en-US" sz="2200" dirty="0"/>
              <a:t>building code </a:t>
            </a:r>
            <a:r>
              <a:rPr lang="en-US" sz="2200" dirty="0" smtClean="0"/>
              <a:t>requirements</a:t>
            </a:r>
            <a:endParaRPr lang="en-US" sz="22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200" dirty="0" smtClean="0"/>
              <a:t>Create </a:t>
            </a:r>
            <a:r>
              <a:rPr lang="en-US" sz="2200" dirty="0"/>
              <a:t>incentive programs tied </a:t>
            </a:r>
            <a:r>
              <a:rPr lang="en-US" sz="2200" dirty="0" smtClean="0"/>
              <a:t>to </a:t>
            </a:r>
            <a:br>
              <a:rPr lang="en-US" sz="2200" dirty="0" smtClean="0"/>
            </a:br>
            <a:r>
              <a:rPr lang="en-US" sz="2200" dirty="0" smtClean="0"/>
              <a:t>voluntary </a:t>
            </a:r>
            <a:r>
              <a:rPr lang="en-US" sz="2200" dirty="0"/>
              <a:t>higher </a:t>
            </a:r>
            <a:r>
              <a:rPr lang="en-US" sz="2200" dirty="0" smtClean="0"/>
              <a:t>standards</a:t>
            </a:r>
            <a:endParaRPr lang="en-US" sz="22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200" dirty="0" smtClean="0"/>
              <a:t>Consider </a:t>
            </a:r>
            <a:r>
              <a:rPr lang="en-US" sz="2200" dirty="0"/>
              <a:t>adopting stretch or reach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codes (</a:t>
            </a:r>
            <a:r>
              <a:rPr lang="en-US" sz="2200" dirty="0"/>
              <a:t>International Green Construction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Code)</a:t>
            </a:r>
            <a:endParaRPr lang="en-US" sz="22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200" dirty="0" smtClean="0"/>
              <a:t>Adopt </a:t>
            </a:r>
            <a:r>
              <a:rPr lang="en-US" sz="2200" dirty="0"/>
              <a:t>ordinances that give greater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flexibility </a:t>
            </a:r>
            <a:r>
              <a:rPr lang="en-US" sz="2200" dirty="0"/>
              <a:t>to building and zoning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departments </a:t>
            </a:r>
            <a:r>
              <a:rPr lang="en-US" sz="2200" dirty="0"/>
              <a:t>to approve </a:t>
            </a:r>
            <a:r>
              <a:rPr lang="en-US" sz="2200" dirty="0" smtClean="0"/>
              <a:t>projects </a:t>
            </a:r>
            <a:br>
              <a:rPr lang="en-US" sz="2200" dirty="0" smtClean="0"/>
            </a:br>
            <a:r>
              <a:rPr lang="en-US" sz="2200" dirty="0" smtClean="0"/>
              <a:t>certified under </a:t>
            </a:r>
            <a:r>
              <a:rPr lang="en-US" sz="2200" dirty="0"/>
              <a:t>a third party </a:t>
            </a:r>
            <a:r>
              <a:rPr lang="en-US" sz="2200" dirty="0" smtClean="0"/>
              <a:t>system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200" dirty="0" smtClean="0"/>
              <a:t>Incorporate passive </a:t>
            </a:r>
            <a:r>
              <a:rPr lang="en-US" sz="2200" dirty="0"/>
              <a:t>survivability goals </a:t>
            </a:r>
            <a:endParaRPr lang="en-US" sz="2200" dirty="0" smtClean="0"/>
          </a:p>
        </p:txBody>
      </p:sp>
      <p:pic>
        <p:nvPicPr>
          <p:cNvPr id="12290" name="Picture 2" descr="http://fire-caulk.com/Hou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95600"/>
            <a:ext cx="3255909" cy="360045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4809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ubtitle 2"/>
          <p:cNvSpPr>
            <a:spLocks noGrp="1"/>
          </p:cNvSpPr>
          <p:nvPr>
            <p:ph type="subTitle" idx="1"/>
          </p:nvPr>
        </p:nvSpPr>
        <p:spPr>
          <a:xfrm>
            <a:off x="1295400" y="2057400"/>
            <a:ext cx="7848600" cy="39624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2"/>
              </a:buClr>
              <a:buSzPct val="100000"/>
            </a:pPr>
            <a:endParaRPr lang="en-US" sz="3000" dirty="0" smtClean="0">
              <a:solidFill>
                <a:schemeClr val="tx2"/>
              </a:solidFill>
            </a:endParaRPr>
          </a:p>
          <a:p>
            <a:pPr lvl="1" algn="l" eaLnBrk="1" hangingPunct="1"/>
            <a:endParaRPr lang="en-US" sz="3600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	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228600" y="816591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r>
              <a:rPr lang="en-US" sz="3200" cap="all" dirty="0" smtClean="0">
                <a:latin typeface="+mn-lt"/>
              </a:rPr>
              <a:t>Discussion</a:t>
            </a:r>
          </a:p>
          <a:p>
            <a:pPr marL="0" lvl="1"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endParaRPr lang="en-US" sz="3200" cap="all" dirty="0" smtClean="0">
              <a:latin typeface="+mn-lt"/>
            </a:endParaRPr>
          </a:p>
          <a:p>
            <a:pPr marL="0" lvl="1"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endParaRPr lang="en-US" sz="3200" cap="all" dirty="0">
              <a:latin typeface="+mn-lt"/>
            </a:endParaRPr>
          </a:p>
          <a:p>
            <a:pPr fontAlgn="auto">
              <a:spcAft>
                <a:spcPts val="0"/>
              </a:spcAft>
              <a:buClr>
                <a:schemeClr val="tx1"/>
              </a:buClr>
              <a:buSzPct val="95000"/>
              <a:defRPr/>
            </a:pPr>
            <a:endParaRPr lang="en-US" sz="3200" cap="all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304800" y="1905000"/>
            <a:ext cx="8839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/>
            </a:pPr>
            <a:r>
              <a:rPr lang="en-US" sz="3200" i="1" dirty="0" smtClean="0">
                <a:solidFill>
                  <a:srgbClr val="FFFFFF"/>
                </a:solidFill>
                <a:latin typeface="+mn-lt"/>
              </a:rPr>
              <a:t>Reactions to the Guidebook</a:t>
            </a:r>
          </a:p>
          <a:p>
            <a:pPr lvl="1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What aspects of the guidebook are most interesting or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useful?</a:t>
            </a:r>
          </a:p>
          <a:p>
            <a:pPr lvl="1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endParaRPr lang="en-US" sz="1000" dirty="0" smtClean="0">
              <a:solidFill>
                <a:srgbClr val="FFFFFF"/>
              </a:solidFill>
              <a:latin typeface="+mn-lt"/>
            </a:endParaRPr>
          </a:p>
          <a:p>
            <a:pPr lvl="1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Has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this process helped you think 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about:</a:t>
            </a:r>
          </a:p>
          <a:p>
            <a:pPr lvl="2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Changing any of your current policies?</a:t>
            </a:r>
          </a:p>
          <a:p>
            <a:pPr lvl="2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Reprioritizing your local investments?</a:t>
            </a:r>
          </a:p>
          <a:p>
            <a:pPr lvl="2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Implementing any specific approaches?</a:t>
            </a:r>
          </a:p>
          <a:p>
            <a:pPr lvl="2" indent="-225425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Coordinating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with other jurisdictions?  </a:t>
            </a:r>
          </a:p>
          <a:p>
            <a:pPr marL="0" lvl="1" fontAlgn="auto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/>
            </a:pP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Subtitle 12"/>
          <p:cNvSpPr txBox="1">
            <a:spLocks/>
          </p:cNvSpPr>
          <p:nvPr/>
        </p:nvSpPr>
        <p:spPr bwMode="auto">
          <a:xfrm>
            <a:off x="2362200" y="6049963"/>
            <a:ext cx="670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097360"/>
      </p:ext>
    </p:extLst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6401</TotalTime>
  <Words>743</Words>
  <Application>Microsoft Office PowerPoint</Application>
  <PresentationFormat>On-screen Show (4:3)</PresentationFormat>
  <Paragraphs>168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Slide 1</vt:lpstr>
      <vt:lpstr>Guidebook Purpose</vt:lpstr>
      <vt:lpstr>Guidebook Development</vt:lpstr>
      <vt:lpstr>Guidebook Structure</vt:lpstr>
      <vt:lpstr>Guidebook Structure – Major Changes from Draft</vt:lpstr>
      <vt:lpstr>Section 1: Roadmap for Identifying Climate Change Vulnerabilities</vt:lpstr>
      <vt:lpstr>Section 1: Making Decisions with Imperfect Data</vt:lpstr>
      <vt:lpstr>Section 2: Regional Approaches</vt:lpstr>
      <vt:lpstr>Section 2: Regional Approaches</vt:lpstr>
      <vt:lpstr>Sections 3-5: Making the “climate connection”</vt:lpstr>
      <vt:lpstr>Section 3: Protect vulnerable areas from development</vt:lpstr>
      <vt:lpstr>Example Approach: Evaluate development incentives provided in vulnerable areas</vt:lpstr>
      <vt:lpstr>Section 4: Protect people and assets in vulnerable areas</vt:lpstr>
      <vt:lpstr>Example Approach: Implement integrated heat island reduction strategies</vt:lpstr>
      <vt:lpstr>Section 5: Encourage sustainable growth in appropriate, less-vulnerable areas</vt:lpstr>
      <vt:lpstr>Example Approach: Upgrade building code requirements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Lana Sindler</dc:creator>
  <cp:lastModifiedBy>Lana Sindler</cp:lastModifiedBy>
  <cp:revision>604</cp:revision>
  <dcterms:created xsi:type="dcterms:W3CDTF">2008-12-08T15:58:54Z</dcterms:created>
  <dcterms:modified xsi:type="dcterms:W3CDTF">2012-05-07T19:09:47Z</dcterms:modified>
</cp:coreProperties>
</file>