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05F8A-87F6-4843-812E-6DD6C2B8D7DD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82D3D-3FC9-4821-A940-18B5297A7C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 Strategy: </a:t>
            </a:r>
            <a:r>
              <a:rPr lang="en-US" dirty="0" smtClean="0"/>
              <a:t>Process for </a:t>
            </a:r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Joan </a:t>
            </a:r>
            <a:r>
              <a:rPr lang="en-US" dirty="0" err="1" smtClean="0"/>
              <a:t>Rohlfs</a:t>
            </a:r>
            <a:endParaRPr lang="en-US" dirty="0" smtClean="0"/>
          </a:p>
          <a:p>
            <a:r>
              <a:rPr lang="en-US" dirty="0" smtClean="0"/>
              <a:t>MWCOG</a:t>
            </a:r>
          </a:p>
          <a:p>
            <a:r>
              <a:rPr lang="en-US" dirty="0" smtClean="0"/>
              <a:t>January 17,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Low market demand for PEVs discourages investment in charging </a:t>
            </a:r>
            <a:r>
              <a:rPr lang="en-US" dirty="0" smtClean="0"/>
              <a:t>infrastructure</a:t>
            </a:r>
          </a:p>
          <a:p>
            <a:r>
              <a:rPr lang="en-US" dirty="0" smtClean="0"/>
              <a:t>Questions about public/private sector roles</a:t>
            </a:r>
            <a:endParaRPr lang="en-US" dirty="0" smtClean="0"/>
          </a:p>
          <a:p>
            <a:r>
              <a:rPr lang="en-US" dirty="0" smtClean="0"/>
              <a:t>Perceived barriers in permitting &amp; inspection processes</a:t>
            </a:r>
          </a:p>
          <a:p>
            <a:r>
              <a:rPr lang="en-US" dirty="0" smtClean="0"/>
              <a:t>Inconsistent regulatory environment re 	</a:t>
            </a:r>
            <a:r>
              <a:rPr lang="en-US" dirty="0" smtClean="0"/>
              <a:t>-</a:t>
            </a:r>
            <a:r>
              <a:rPr lang="en-US" dirty="0" smtClean="0"/>
              <a:t>e</a:t>
            </a:r>
            <a:r>
              <a:rPr lang="en-US" dirty="0" smtClean="0"/>
              <a:t>lectricity </a:t>
            </a:r>
            <a:r>
              <a:rPr lang="en-US" dirty="0" smtClean="0"/>
              <a:t>sales, </a:t>
            </a:r>
            <a:r>
              <a:rPr lang="en-US" dirty="0" smtClean="0"/>
              <a:t>charges </a:t>
            </a:r>
            <a:endParaRPr lang="en-US" dirty="0" smtClean="0"/>
          </a:p>
          <a:p>
            <a:r>
              <a:rPr lang="en-US" dirty="0" smtClean="0"/>
              <a:t>Lack of information re process of purchasing PEV and electricity for recharge (range anxiety)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 Charging Infrastructure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Residential charging installation</a:t>
            </a:r>
          </a:p>
          <a:p>
            <a:r>
              <a:rPr lang="en-US" dirty="0" smtClean="0"/>
              <a:t>Office/workplace</a:t>
            </a:r>
          </a:p>
          <a:p>
            <a:r>
              <a:rPr lang="en-US" dirty="0" smtClean="0"/>
              <a:t>Public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 Readiness Plan, Washington, DC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(challenges, data)</a:t>
            </a:r>
          </a:p>
          <a:p>
            <a:r>
              <a:rPr lang="en-US" dirty="0" smtClean="0"/>
              <a:t>Existing Infrastructure, technology</a:t>
            </a:r>
          </a:p>
          <a:p>
            <a:r>
              <a:rPr lang="en-US" dirty="0" smtClean="0"/>
              <a:t>How and Where to Deploy EVSE</a:t>
            </a:r>
          </a:p>
          <a:p>
            <a:r>
              <a:rPr lang="en-US" dirty="0" smtClean="0"/>
              <a:t>Model Building Codes, Permitting, Zoning</a:t>
            </a:r>
          </a:p>
          <a:p>
            <a:r>
              <a:rPr lang="en-US" dirty="0" smtClean="0"/>
              <a:t>Utility Planning (rates, grid impacts)</a:t>
            </a:r>
          </a:p>
          <a:p>
            <a:r>
              <a:rPr lang="en-US" dirty="0" smtClean="0"/>
              <a:t>Recommendations (summary)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295400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1.Introduction (challenges)	</a:t>
            </a:r>
          </a:p>
          <a:p>
            <a:r>
              <a:rPr lang="en-US" sz="2400" dirty="0" smtClean="0"/>
              <a:t>2. Existing Infrastructure, technology:  </a:t>
            </a:r>
            <a:r>
              <a:rPr lang="en-US" sz="2400" dirty="0" smtClean="0">
                <a:solidFill>
                  <a:srgbClr val="0070C0"/>
                </a:solidFill>
              </a:rPr>
              <a:t>Mar survey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3. How and Where to Deploy EVSE     </a:t>
            </a:r>
          </a:p>
          <a:p>
            <a:r>
              <a:rPr lang="en-US" sz="2400" dirty="0" smtClean="0"/>
              <a:t>4. Model Building Codes, Permitting,	Zoning</a:t>
            </a:r>
          </a:p>
          <a:p>
            <a:r>
              <a:rPr lang="en-US" sz="2400" dirty="0" smtClean="0"/>
              <a:t>5. Utility Planning (rates, grid impacts)</a:t>
            </a:r>
          </a:p>
          <a:p>
            <a:r>
              <a:rPr lang="en-US" sz="2400" dirty="0" smtClean="0"/>
              <a:t>6. Recommendations (summary)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381000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Schedule for addressing Issues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3733800"/>
            <a:ext cx="6858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Remaining issues: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Deployment Strategies: 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Who pays, Business Model Revenue case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Best practices for </a:t>
            </a:r>
            <a:r>
              <a:rPr lang="en-US" sz="2400" dirty="0" err="1" smtClean="0">
                <a:solidFill>
                  <a:srgbClr val="FF0000"/>
                </a:solidFill>
              </a:rPr>
              <a:t>siting</a:t>
            </a:r>
            <a:r>
              <a:rPr lang="en-US" sz="2400" dirty="0" smtClean="0">
                <a:solidFill>
                  <a:srgbClr val="FF0000"/>
                </a:solidFill>
              </a:rPr>
              <a:t> charging stations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Potential Site Locations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Incentives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Multi-family dwelling units, condos, HOA’s</a:t>
            </a:r>
          </a:p>
          <a:p>
            <a:pPr lvl="2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1447800"/>
            <a:ext cx="6324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1.Introduction (challenges)	</a:t>
            </a:r>
          </a:p>
          <a:p>
            <a:r>
              <a:rPr lang="en-US" sz="2400" dirty="0" smtClean="0"/>
              <a:t>2. Existing Infrastructure, technology:  </a:t>
            </a:r>
            <a:r>
              <a:rPr lang="en-US" sz="2400" dirty="0" smtClean="0">
                <a:solidFill>
                  <a:srgbClr val="0070C0"/>
                </a:solidFill>
              </a:rPr>
              <a:t>Mar survey</a:t>
            </a:r>
          </a:p>
          <a:p>
            <a:r>
              <a:rPr lang="en-US" sz="2400" dirty="0" smtClean="0"/>
              <a:t>3. How and Where to Deploy EVSE     </a:t>
            </a:r>
          </a:p>
          <a:p>
            <a:r>
              <a:rPr lang="en-US" sz="2400" dirty="0" smtClean="0"/>
              <a:t>4. </a:t>
            </a:r>
            <a:r>
              <a:rPr lang="en-US" sz="2400" dirty="0" smtClean="0">
                <a:solidFill>
                  <a:srgbClr val="FF0000"/>
                </a:solidFill>
              </a:rPr>
              <a:t>Model Building Codes, Permitting,	Zoning</a:t>
            </a:r>
          </a:p>
          <a:p>
            <a:r>
              <a:rPr lang="en-US" sz="2400" dirty="0" smtClean="0"/>
              <a:t>5. Utility Planning (rates, grid impacts)</a:t>
            </a:r>
          </a:p>
          <a:p>
            <a:r>
              <a:rPr lang="en-US" sz="2400" dirty="0" smtClean="0"/>
              <a:t>6. Recommendations (summary)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219200" y="381000"/>
            <a:ext cx="65102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Schedule for addressing Issues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3886200"/>
            <a:ext cx="7239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Remaining Issues: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	Survey/</a:t>
            </a:r>
            <a:r>
              <a:rPr lang="en-US" sz="2400" dirty="0" smtClean="0">
                <a:solidFill>
                  <a:srgbClr val="FF0000"/>
                </a:solidFill>
              </a:rPr>
              <a:t>Best practices for building codes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     </a:t>
            </a:r>
            <a:r>
              <a:rPr lang="en-US" sz="2400" dirty="0" smtClean="0"/>
              <a:t>Survey</a:t>
            </a:r>
            <a:r>
              <a:rPr lang="en-US" sz="2400" dirty="0" smtClean="0">
                <a:solidFill>
                  <a:srgbClr val="FF0000"/>
                </a:solidFill>
              </a:rPr>
              <a:t>/Best practices for inspection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     Best practices for multiple family dwellings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     </a:t>
            </a:r>
            <a:r>
              <a:rPr lang="en-US" sz="2400" dirty="0" smtClean="0"/>
              <a:t>Survey</a:t>
            </a:r>
            <a:r>
              <a:rPr lang="en-US" sz="2400" dirty="0" smtClean="0">
                <a:solidFill>
                  <a:srgbClr val="FF0000"/>
                </a:solidFill>
              </a:rPr>
              <a:t>/Best practices for zoning and parking</a:t>
            </a:r>
          </a:p>
          <a:p>
            <a:pPr lvl="1"/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381000"/>
            <a:ext cx="65102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Schedule for addressing Issues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762000" y="1143000"/>
            <a:ext cx="7162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1.Introduction (challenges)	</a:t>
            </a:r>
          </a:p>
          <a:p>
            <a:r>
              <a:rPr lang="en-US" sz="2400" dirty="0" smtClean="0"/>
              <a:t>2. Existing Infrastructure, technology:  </a:t>
            </a:r>
            <a:r>
              <a:rPr lang="en-US" sz="2400" dirty="0" smtClean="0">
                <a:solidFill>
                  <a:srgbClr val="0070C0"/>
                </a:solidFill>
              </a:rPr>
              <a:t>Mar survey</a:t>
            </a:r>
          </a:p>
          <a:p>
            <a:r>
              <a:rPr lang="en-US" sz="2400" dirty="0" smtClean="0"/>
              <a:t>3. How and Where to Deploy EVSE     </a:t>
            </a:r>
          </a:p>
          <a:p>
            <a:r>
              <a:rPr lang="en-US" sz="2400" dirty="0" smtClean="0"/>
              <a:t>4. Model Building Codes, Permitting,	Zoning</a:t>
            </a:r>
          </a:p>
          <a:p>
            <a:r>
              <a:rPr lang="en-US" sz="2400" dirty="0" smtClean="0"/>
              <a:t>5</a:t>
            </a:r>
            <a:r>
              <a:rPr lang="en-US" sz="2400" dirty="0" smtClean="0">
                <a:solidFill>
                  <a:srgbClr val="FF0000"/>
                </a:solidFill>
              </a:rPr>
              <a:t>. Utility Planning (rates, grid impacts)</a:t>
            </a:r>
          </a:p>
          <a:p>
            <a:r>
              <a:rPr lang="en-US" sz="2400" dirty="0" smtClean="0"/>
              <a:t>6. Recommendations (summary)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3626346"/>
            <a:ext cx="7848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       </a:t>
            </a:r>
            <a:r>
              <a:rPr lang="en-US" sz="2400" dirty="0" smtClean="0"/>
              <a:t>Create Utility Task Force to Recommend: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Rate Structure and Third-party billing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     Electric Grid impacts (clustering  transformers) 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     Integration with renewable energy: 	solar charging 	and distributed generation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      Best practices   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for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criteria for regional strategy recommendations (</a:t>
            </a:r>
            <a:r>
              <a:rPr lang="en-US" dirty="0" smtClean="0"/>
              <a:t>criteria of cost, </a:t>
            </a:r>
            <a:r>
              <a:rPr lang="en-US" dirty="0" err="1" smtClean="0"/>
              <a:t>implementability</a:t>
            </a:r>
            <a:r>
              <a:rPr lang="en-US" dirty="0" smtClean="0"/>
              <a:t>, </a:t>
            </a:r>
            <a:r>
              <a:rPr lang="en-US" dirty="0" smtClean="0"/>
              <a:t>acceptability)</a:t>
            </a:r>
          </a:p>
          <a:p>
            <a:endParaRPr lang="en-US" dirty="0" smtClean="0"/>
          </a:p>
          <a:p>
            <a:r>
              <a:rPr lang="en-US" dirty="0" smtClean="0"/>
              <a:t>Does process/policy address identified challenges in all three states?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Utility TF Recommendations      Feb/Mar</a:t>
            </a:r>
          </a:p>
          <a:p>
            <a:r>
              <a:rPr lang="en-US" dirty="0" smtClean="0"/>
              <a:t>EV Survey Results  -            	March/April </a:t>
            </a:r>
          </a:p>
          <a:p>
            <a:r>
              <a:rPr lang="en-US" dirty="0" smtClean="0"/>
              <a:t>Best Practices Research	           March/April</a:t>
            </a:r>
          </a:p>
          <a:p>
            <a:pPr lvl="1"/>
            <a:r>
              <a:rPr lang="en-US" dirty="0" err="1" smtClean="0"/>
              <a:t>Siting</a:t>
            </a:r>
            <a:r>
              <a:rPr lang="en-US" dirty="0" smtClean="0"/>
              <a:t> charging stations</a:t>
            </a:r>
          </a:p>
          <a:p>
            <a:pPr lvl="1"/>
            <a:r>
              <a:rPr lang="en-US" dirty="0" smtClean="0"/>
              <a:t>Permitting, inspection</a:t>
            </a:r>
          </a:p>
          <a:p>
            <a:pPr lvl="1"/>
            <a:r>
              <a:rPr lang="en-US" dirty="0" smtClean="0"/>
              <a:t>Multiple family dwellings</a:t>
            </a:r>
          </a:p>
          <a:p>
            <a:r>
              <a:rPr lang="en-US" dirty="0" smtClean="0"/>
              <a:t>Draft Recommendations	                   May		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195</Words>
  <Application>Microsoft Office PowerPoint</Application>
  <PresentationFormat>On-screen Show (4:3)</PresentationFormat>
  <Paragraphs>73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EV Strategy: Process for Recommendations</vt:lpstr>
      <vt:lpstr>EV Challenges</vt:lpstr>
      <vt:lpstr>EV Charging Infrastructure Priorities</vt:lpstr>
      <vt:lpstr>EV Readiness Plan, Washington, DC Region</vt:lpstr>
      <vt:lpstr>Slide 5</vt:lpstr>
      <vt:lpstr>Slide 6</vt:lpstr>
      <vt:lpstr>Slide 7</vt:lpstr>
      <vt:lpstr>Process for Recommendations</vt:lpstr>
      <vt:lpstr>Schedule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 Strategy: Preliminary Recommendations</dc:title>
  <dc:creator>OTPS - Administrator</dc:creator>
  <cp:lastModifiedBy>OTPS - Administrator</cp:lastModifiedBy>
  <cp:revision>40</cp:revision>
  <dcterms:created xsi:type="dcterms:W3CDTF">2012-01-16T13:56:48Z</dcterms:created>
  <dcterms:modified xsi:type="dcterms:W3CDTF">2012-01-16T19:44:40Z</dcterms:modified>
</cp:coreProperties>
</file>