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91" r:id="rId4"/>
    <p:sldId id="264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2" r:id="rId2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162C42"/>
    <a:srgbClr val="FFFFCC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2" autoAdjust="0"/>
    <p:restoredTop sz="94660"/>
  </p:normalViewPr>
  <p:slideViewPr>
    <p:cSldViewPr>
      <p:cViewPr varScale="1">
        <p:scale>
          <a:sx n="68" d="100"/>
          <a:sy n="68" d="100"/>
        </p:scale>
        <p:origin x="-3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2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F5B4042-07D9-4642-8868-7BCD021FEA3C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1E8BFADC-506E-4073-8572-DC3B553E9C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6FEB12-EB95-40CA-AC7E-846AE627FE37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416D0AE-278A-4879-9DB0-DA970A1FB1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78C01F-7DC5-4CF2-85AE-A3C751B6648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6D0AE-278A-4879-9DB0-DA970A1FB10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AE9E1-3A43-4E22-A713-AEB5AE37C3AE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31817-21B3-42F3-B65A-0F8A47766F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61AD7-9B18-4DBB-BB8F-2BFE79A2AF36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71F82-3770-4919-AD14-7DBFDE2A8D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138EF-5D05-4C2E-B7C6-66BB286C3C25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ED5F3-69E7-4A7A-A438-EF54BFD2A9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7539F-E9EA-4735-8991-9729869EEB87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34B1E-EFDB-4592-86DB-445A87101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177BB-83D9-40FA-8C2F-56A7311A4A73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869BF-1575-4BE7-BB09-643CC2508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D58FD-55D1-4723-9A31-89A4813466B7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81168-51FA-442C-9047-782597B4A3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6E415-3DC1-4606-B5A7-D8A276BF1F1D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D896D-FA66-433F-B93F-CF0766290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AE774-281E-4963-9365-D3598B166633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A3CC8-14F4-40AC-B12E-74FDC66241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7AB23-BFBF-4BA4-B47A-098BCDCEB01B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822B3-6598-4910-A8AD-AAA47BB73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DDF59-4770-45DD-9DE3-A1EF145C5FC7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8EE2B-3B6E-4632-BA68-82382F044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7E397-BB40-4BCB-8558-B72050A01E9A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571FD-2DF1-41F8-AED5-E31F6C128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7582FF-5EB5-4DC4-84C7-4F41FCD9340A}" type="datetimeFigureOut">
              <a:rPr lang="en-US"/>
              <a:pPr>
                <a:defRPr/>
              </a:pPr>
              <a:t>11/19/2009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F542DE-9DB4-4AC1-91A9-1D2991624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ston.com/ae/theater_arts/exhibitionist/scissors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umapac.org/wp-content/uploads/2009/01/us_capitol_dome_jan_2006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3855127457_a7c3ae67e6.jpg"/>
          <p:cNvPicPr>
            <a:picLocks noChangeAspect="1"/>
          </p:cNvPicPr>
          <p:nvPr/>
        </p:nvPicPr>
        <p:blipFill>
          <a:blip r:embed="rId3" cstate="print"/>
          <a:srcRect r="112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51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pPr eaLnBrk="1" hangingPunct="1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The Regional Big Picture</a:t>
            </a:r>
          </a:p>
        </p:txBody>
      </p:sp>
      <p:sp>
        <p:nvSpPr>
          <p:cNvPr id="2052" name="Subtitle 2"/>
          <p:cNvSpPr>
            <a:spLocks noGrp="1"/>
          </p:cNvSpPr>
          <p:nvPr>
            <p:ph type="subTitle" idx="1"/>
          </p:nvPr>
        </p:nvSpPr>
        <p:spPr>
          <a:xfrm>
            <a:off x="609600" y="3505200"/>
            <a:ext cx="77724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Preparing to Conduct Outreach </a:t>
            </a:r>
          </a:p>
          <a:p>
            <a:pPr eaLnBrk="1" hangingPunct="1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F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or the 2010 Constrained Long-Range Plan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</a:endParaRPr>
          </a:p>
          <a:p>
            <a:pPr eaLnBrk="1" hangingPunct="1"/>
            <a:r>
              <a:rPr lang="en-US" sz="2000" b="1" dirty="0" smtClean="0">
                <a:solidFill>
                  <a:schemeClr val="bg1"/>
                </a:solidFill>
                <a:latin typeface="Gill Sans MT" pitchFamily="34" charset="0"/>
              </a:rPr>
              <a:t>Presentation to the TPB Access for All Advisory Committee</a:t>
            </a:r>
            <a:endParaRPr lang="en-US" sz="2000" b="1" dirty="0" smtClean="0">
              <a:solidFill>
                <a:schemeClr val="bg1"/>
              </a:solidFill>
              <a:latin typeface="Gill Sans MT" pitchFamily="34" charset="0"/>
            </a:endParaRPr>
          </a:p>
          <a:p>
            <a:pPr eaLnBrk="1" hangingPunct="1"/>
            <a:r>
              <a:rPr lang="en-US" sz="2000" b="1" dirty="0" smtClean="0">
                <a:solidFill>
                  <a:schemeClr val="bg1"/>
                </a:solidFill>
                <a:latin typeface="Gill Sans MT" pitchFamily="34" charset="0"/>
              </a:rPr>
              <a:t>November 19, </a:t>
            </a:r>
            <a:r>
              <a:rPr lang="en-US" sz="2000" b="1" dirty="0" smtClean="0">
                <a:solidFill>
                  <a:schemeClr val="bg1"/>
                </a:solidFill>
                <a:latin typeface="Gill Sans MT" pitchFamily="34" charset="0"/>
              </a:rPr>
              <a:t>2009</a:t>
            </a:r>
          </a:p>
        </p:txBody>
      </p:sp>
      <p:pic>
        <p:nvPicPr>
          <p:cNvPr id="2054" name="Picture 6" descr="http://l.yimg.com/g/images/spacebal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0" y="-1538288"/>
            <a:ext cx="4762500" cy="317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/>
          <p:cNvPicPr>
            <a:picLocks noChangeAspect="1" noChangeArrowheads="1"/>
          </p:cNvPicPr>
          <p:nvPr/>
        </p:nvPicPr>
        <p:blipFill>
          <a:blip r:embed="rId3" cstate="print"/>
          <a:srcRect t="5020" b="46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76200"/>
            <a:ext cx="91440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124200" y="0"/>
            <a:ext cx="6019800" cy="11430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bg1"/>
                </a:solidFill>
              </a:rPr>
              <a:t>Why are we here?</a:t>
            </a:r>
          </a:p>
        </p:txBody>
      </p:sp>
      <p:sp>
        <p:nvSpPr>
          <p:cNvPr id="3077" name="Content Placeholder 2"/>
          <p:cNvSpPr>
            <a:spLocks noGrp="1"/>
          </p:cNvSpPr>
          <p:nvPr>
            <p:ph idx="1"/>
          </p:nvPr>
        </p:nvSpPr>
        <p:spPr>
          <a:xfrm>
            <a:off x="1066800" y="2286000"/>
            <a:ext cx="7162800" cy="3733800"/>
          </a:xfrm>
          <a:solidFill>
            <a:schemeClr val="bg2">
              <a:alpha val="58823"/>
            </a:schemeClr>
          </a:solidFill>
        </p:spPr>
        <p:txBody>
          <a:bodyPr/>
          <a:lstStyle/>
          <a:p>
            <a:pPr eaLnBrk="1" hangingPunct="1"/>
            <a:r>
              <a:rPr lang="en-US" dirty="0" smtClean="0"/>
              <a:t>We’re putting together a new long-range plan and 6-year program</a:t>
            </a:r>
          </a:p>
          <a:p>
            <a:pPr eaLnBrk="1" hangingPunct="1"/>
            <a:r>
              <a:rPr lang="en-US" dirty="0" smtClean="0"/>
              <a:t>We’re planning to conduct public outreach</a:t>
            </a:r>
          </a:p>
          <a:p>
            <a:pPr eaLnBrk="1" hangingPunct="1"/>
            <a:r>
              <a:rPr lang="en-US" dirty="0" smtClean="0"/>
              <a:t>Planning Schedule: </a:t>
            </a:r>
          </a:p>
          <a:p>
            <a:pPr lvl="1" eaLnBrk="1" hangingPunct="1"/>
            <a:r>
              <a:rPr lang="en-US" sz="2400" dirty="0" smtClean="0"/>
              <a:t>Project submissions in February</a:t>
            </a:r>
          </a:p>
          <a:p>
            <a:pPr lvl="1" eaLnBrk="1" hangingPunct="1"/>
            <a:r>
              <a:rPr lang="en-US" sz="2400" dirty="0" smtClean="0"/>
              <a:t>Approval in July </a:t>
            </a:r>
          </a:p>
          <a:p>
            <a:pPr eaLnBrk="1" hangingPunct="1"/>
            <a:endParaRPr lang="en-US" sz="3600" i="1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6600" b="1" dirty="0" smtClean="0"/>
              <a:t>The Planning Cycle</a:t>
            </a: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 r="84167"/>
          <a:stretch>
            <a:fillRect/>
          </a:stretch>
        </p:blipFill>
        <p:spPr bwMode="auto">
          <a:xfrm>
            <a:off x="0" y="0"/>
            <a:ext cx="1295400" cy="109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 r="84167"/>
          <a:stretch>
            <a:fillRect/>
          </a:stretch>
        </p:blipFill>
        <p:spPr bwMode="auto">
          <a:xfrm>
            <a:off x="0" y="0"/>
            <a:ext cx="1295400" cy="109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4" descr="CLRP Broch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48052">
            <a:off x="6781800" y="2244725"/>
            <a:ext cx="2278063" cy="1785938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</p:spPr>
      </p:pic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7086600" cy="4221163"/>
          </a:xfrm>
        </p:spPr>
        <p:txBody>
          <a:bodyPr/>
          <a:lstStyle/>
          <a:p>
            <a:pPr eaLnBrk="1" hangingPunct="1"/>
            <a:r>
              <a:rPr lang="en-US" dirty="0" smtClean="0"/>
              <a:t>20-30 years </a:t>
            </a:r>
          </a:p>
          <a:p>
            <a:pPr eaLnBrk="1" hangingPunct="1"/>
            <a:r>
              <a:rPr lang="en-US" dirty="0" smtClean="0"/>
              <a:t>NOT a wish list</a:t>
            </a:r>
            <a:r>
              <a:rPr lang="en-US" sz="2800" dirty="0" smtClean="0"/>
              <a:t> </a:t>
            </a:r>
          </a:p>
          <a:p>
            <a:pPr lvl="1" eaLnBrk="1" hangingPunct="1"/>
            <a:r>
              <a:rPr lang="en-US" dirty="0" smtClean="0"/>
              <a:t>Only includes projects that can be               “reasonably anticipated” to be funded</a:t>
            </a:r>
          </a:p>
          <a:p>
            <a:pPr lvl="1" eaLnBrk="1" hangingPunct="1"/>
            <a:r>
              <a:rPr lang="en-US" dirty="0" smtClean="0"/>
              <a:t>Reflects the region’s priorities </a:t>
            </a:r>
          </a:p>
          <a:p>
            <a:pPr eaLnBrk="1" hangingPunct="1">
              <a:buSzPct val="35000"/>
              <a:buFont typeface="Monotype Sorts" pitchFamily="2" charset="2"/>
              <a:buChar char="l"/>
            </a:pPr>
            <a:r>
              <a:rPr lang="en-US" dirty="0" smtClean="0"/>
              <a:t>Projects must be in the CLRP in order to qualify for federal funds</a:t>
            </a:r>
          </a:p>
          <a:p>
            <a:pPr eaLnBrk="1" hangingPunct="1">
              <a:buSzPct val="35000"/>
              <a:buFont typeface="Monotype Sorts" pitchFamily="2" charset="2"/>
              <a:buChar char="l"/>
            </a:pPr>
            <a:r>
              <a:rPr lang="en-US" dirty="0" smtClean="0"/>
              <a:t>CLRP must “conform” to regional air quality goals</a:t>
            </a:r>
            <a:r>
              <a:rPr lang="en-US" b="1" dirty="0" smtClean="0"/>
              <a:t> </a:t>
            </a:r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1447800" y="0"/>
            <a:ext cx="7696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Gill Sans MT" pitchFamily="34" charset="0"/>
              </a:rPr>
              <a:t>What is the Constrained </a:t>
            </a:r>
            <a:endParaRPr lang="en-US" sz="3600" b="1" dirty="0" smtClean="0">
              <a:solidFill>
                <a:schemeClr val="bg1"/>
              </a:solidFill>
              <a:latin typeface="Gill Sans MT" pitchFamily="34" charset="0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Gill Sans MT" pitchFamily="34" charset="0"/>
              </a:rPr>
              <a:t>Long-Range </a:t>
            </a:r>
            <a:r>
              <a:rPr lang="en-US" sz="3600" b="1" dirty="0">
                <a:solidFill>
                  <a:schemeClr val="bg1"/>
                </a:solidFill>
                <a:latin typeface="Gill Sans MT" pitchFamily="34" charset="0"/>
              </a:rPr>
              <a:t>Plan?</a:t>
            </a:r>
            <a:endParaRPr lang="en-US" sz="3600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0"/>
            <a:ext cx="57912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</a:rPr>
              <a:t>State Long-Range Plans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6172200" cy="4602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Virginia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VTrans2025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TransAction 2030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State Highway Plan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Maryland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Maryland Transportation Plan (MTP)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District of Columbia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Strategic Transportation Plan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4487">
            <a:off x="6846888" y="4011613"/>
            <a:ext cx="1801812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6" descr="VTrans 2025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7289">
            <a:off x="4368800" y="1817688"/>
            <a:ext cx="2062163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 descr="header-logo"/>
          <p:cNvPicPr>
            <a:picLocks noChangeAspect="1" noChangeArrowheads="1"/>
          </p:cNvPicPr>
          <p:nvPr/>
        </p:nvPicPr>
        <p:blipFill>
          <a:blip r:embed="rId5" cstate="print"/>
          <a:srcRect l="604" r="52147"/>
          <a:stretch>
            <a:fillRect/>
          </a:stretch>
        </p:blipFill>
        <p:spPr bwMode="auto">
          <a:xfrm rot="-187289">
            <a:off x="5432425" y="2832100"/>
            <a:ext cx="329565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 cstate="print"/>
          <a:srcRect r="84167"/>
          <a:stretch>
            <a:fillRect/>
          </a:stretch>
        </p:blipFill>
        <p:spPr bwMode="auto">
          <a:xfrm>
            <a:off x="0" y="0"/>
            <a:ext cx="1295400" cy="109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 r="84167"/>
          <a:stretch>
            <a:fillRect/>
          </a:stretch>
        </p:blipFill>
        <p:spPr bwMode="auto">
          <a:xfrm>
            <a:off x="0" y="0"/>
            <a:ext cx="1295400" cy="109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0"/>
            <a:ext cx="7848600" cy="1295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Financial Constraint</a:t>
            </a:r>
          </a:p>
        </p:txBody>
      </p:sp>
      <p:pic>
        <p:nvPicPr>
          <p:cNvPr id="7171" name="Picture 4" descr="CLRP_Funn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1828800"/>
            <a:ext cx="4343400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762000" y="2133600"/>
            <a:ext cx="32004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Gill Sans MT" pitchFamily="34" charset="0"/>
              </a:rPr>
              <a:t>The CLRP puts a financial squeeze on state and other unconstrained long-range plans.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b="1" dirty="0" smtClean="0">
                <a:solidFill>
                  <a:schemeClr val="bg1"/>
                </a:solidFill>
              </a:rPr>
              <a:t>6-Year Programming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086600" cy="3657600"/>
          </a:xfrm>
        </p:spPr>
        <p:txBody>
          <a:bodyPr/>
          <a:lstStyle/>
          <a:p>
            <a:pPr eaLnBrk="1" hangingPunct="1"/>
            <a:r>
              <a:rPr lang="en-US" sz="3600" smtClean="0"/>
              <a:t>Varies in every state</a:t>
            </a:r>
          </a:p>
          <a:p>
            <a:pPr eaLnBrk="1" hangingPunct="1"/>
            <a:r>
              <a:rPr lang="en-US" sz="3600" smtClean="0"/>
              <a:t>But in every state: </a:t>
            </a:r>
          </a:p>
          <a:p>
            <a:pPr lvl="1" eaLnBrk="1" hangingPunct="1">
              <a:buFontTx/>
              <a:buNone/>
            </a:pPr>
            <a:r>
              <a:rPr lang="en-US" smtClean="0"/>
              <a:t>	- Every new program begins with last year’s program. </a:t>
            </a:r>
          </a:p>
          <a:p>
            <a:pPr lvl="1" eaLnBrk="1" hangingPunct="1">
              <a:buFontTx/>
              <a:buNone/>
            </a:pPr>
            <a:r>
              <a:rPr lang="en-US" smtClean="0"/>
              <a:t>	- The DOTs take the lead. </a:t>
            </a:r>
          </a:p>
          <a:p>
            <a:pPr lvl="1" eaLnBrk="1" hangingPunct="1">
              <a:buFontTx/>
              <a:buNone/>
            </a:pPr>
            <a:r>
              <a:rPr lang="en-US" smtClean="0"/>
              <a:t>	- State legislatures approve funding.</a:t>
            </a:r>
            <a:r>
              <a:rPr lang="en-US" sz="3200" smtClean="0"/>
              <a:t> 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1371600" y="0"/>
            <a:ext cx="754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400" i="1">
              <a:latin typeface="Univers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3200" b="1">
                <a:latin typeface="Univers" pitchFamily="34" charset="0"/>
              </a:rPr>
              <a:t> 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 r="84167"/>
          <a:stretch>
            <a:fillRect/>
          </a:stretch>
        </p:blipFill>
        <p:spPr bwMode="auto">
          <a:xfrm>
            <a:off x="0" y="0"/>
            <a:ext cx="1295400" cy="109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457200" y="220980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>
                <a:latin typeface="Futura Md BT" pitchFamily="34" charset="0"/>
              </a:rPr>
              <a:t>Virginia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>
                <a:latin typeface="Futura Md BT" pitchFamily="34" charset="0"/>
              </a:rPr>
              <a:t>SYIP</a:t>
            </a: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2057400" y="2209800"/>
            <a:ext cx="1676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>
                <a:latin typeface="Futura Md BT" pitchFamily="34" charset="0"/>
              </a:rPr>
              <a:t>Maryland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>
                <a:latin typeface="Futura Md BT" pitchFamily="34" charset="0"/>
              </a:rPr>
              <a:t>CTP</a:t>
            </a: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3810000" y="2209800"/>
            <a:ext cx="114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>
                <a:latin typeface="Futura Md BT" pitchFamily="34" charset="0"/>
              </a:rPr>
              <a:t>D.C. 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>
                <a:latin typeface="Futura Md BT" pitchFamily="34" charset="0"/>
              </a:rPr>
              <a:t>CIP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5410200" y="2209800"/>
            <a:ext cx="1447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>
                <a:latin typeface="Futura Md BT" pitchFamily="34" charset="0"/>
              </a:rPr>
              <a:t>WMATA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000">
                <a:latin typeface="Futura Md BT" pitchFamily="34" charset="0"/>
              </a:rPr>
              <a:t>CIP</a:t>
            </a:r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7239000" y="2209800"/>
            <a:ext cx="1371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>
                <a:latin typeface="Futura Md BT" pitchFamily="34" charset="0"/>
              </a:rPr>
              <a:t>Other 6-year programs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2971800" y="3581400"/>
            <a:ext cx="2743200" cy="181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600" b="1" dirty="0">
                <a:latin typeface="Gill Sans MT" pitchFamily="34" charset="0"/>
              </a:rPr>
              <a:t>The Regional </a:t>
            </a:r>
            <a:r>
              <a:rPr lang="en-US" sz="6000" b="1" dirty="0">
                <a:latin typeface="Gill Sans MT" pitchFamily="34" charset="0"/>
              </a:rPr>
              <a:t>TIP</a:t>
            </a:r>
          </a:p>
        </p:txBody>
      </p:sp>
      <p:sp>
        <p:nvSpPr>
          <p:cNvPr id="9225" name="Line 11"/>
          <p:cNvSpPr>
            <a:spLocks noChangeShapeType="1"/>
          </p:cNvSpPr>
          <p:nvPr/>
        </p:nvSpPr>
        <p:spPr bwMode="auto">
          <a:xfrm>
            <a:off x="1066800" y="2895600"/>
            <a:ext cx="1905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6" name="Line 12"/>
          <p:cNvSpPr>
            <a:spLocks noChangeShapeType="1"/>
          </p:cNvSpPr>
          <p:nvPr/>
        </p:nvSpPr>
        <p:spPr bwMode="auto">
          <a:xfrm>
            <a:off x="3048000" y="2971800"/>
            <a:ext cx="533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7" name="Line 13"/>
          <p:cNvSpPr>
            <a:spLocks noChangeShapeType="1"/>
          </p:cNvSpPr>
          <p:nvPr/>
        </p:nvSpPr>
        <p:spPr bwMode="auto">
          <a:xfrm>
            <a:off x="4343400" y="30480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8" name="Line 14"/>
          <p:cNvSpPr>
            <a:spLocks noChangeShapeType="1"/>
          </p:cNvSpPr>
          <p:nvPr/>
        </p:nvSpPr>
        <p:spPr bwMode="auto">
          <a:xfrm flipH="1">
            <a:off x="5410200" y="2971800"/>
            <a:ext cx="6096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9" name="Line 15"/>
          <p:cNvSpPr>
            <a:spLocks noChangeShapeType="1"/>
          </p:cNvSpPr>
          <p:nvPr/>
        </p:nvSpPr>
        <p:spPr bwMode="auto">
          <a:xfrm flipH="1">
            <a:off x="5791200" y="3124200"/>
            <a:ext cx="20574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9144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371600" y="0"/>
            <a:ext cx="754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400" i="1">
              <a:latin typeface="Univers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3200" b="1">
                <a:latin typeface="Univers" pitchFamily="34" charset="0"/>
              </a:rPr>
              <a:t> </a:t>
            </a:r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3" cstate="print"/>
          <a:srcRect r="84167"/>
          <a:stretch>
            <a:fillRect/>
          </a:stretch>
        </p:blipFill>
        <p:spPr bwMode="auto">
          <a:xfrm>
            <a:off x="0" y="0"/>
            <a:ext cx="1295400" cy="109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</a:rPr>
              <a:t>The TPB’s 6-Year Transportation Improvement Program (TIP)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4" descr="http://www.math.toronto.edu/jjchew/images/wallpaper/sun-on-horizon.jpg"/>
          <p:cNvPicPr>
            <a:picLocks noChangeAspect="1" noChangeArrowheads="1"/>
          </p:cNvPicPr>
          <p:nvPr/>
        </p:nvPicPr>
        <p:blipFill>
          <a:blip r:embed="rId3" cstate="print">
            <a:lum bright="6000"/>
          </a:blip>
          <a:srcRect l="2686" r="16779" b="2147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372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What’s different about this year’s cycle?</a:t>
            </a: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762000" y="2819400"/>
            <a:ext cx="3505200" cy="40386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chemeClr val="bg1"/>
                </a:solidFill>
              </a:rPr>
              <a:t>CLRP horizon extending to 2040</a:t>
            </a:r>
          </a:p>
          <a:p>
            <a:pPr eaLnBrk="1" hangingPunct="1"/>
            <a:r>
              <a:rPr lang="en-US" sz="3600" smtClean="0">
                <a:solidFill>
                  <a:schemeClr val="bg1"/>
                </a:solidFill>
              </a:rPr>
              <a:t>New regional financial analysis</a:t>
            </a:r>
          </a:p>
        </p:txBody>
      </p:sp>
      <p:sp>
        <p:nvSpPr>
          <p:cNvPr id="10245" name="Content Placeholder 2"/>
          <p:cNvSpPr txBox="1">
            <a:spLocks/>
          </p:cNvSpPr>
          <p:nvPr/>
        </p:nvSpPr>
        <p:spPr bwMode="auto">
          <a:xfrm>
            <a:off x="6019800" y="3657600"/>
            <a:ext cx="2438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6600">
                <a:solidFill>
                  <a:schemeClr val="bg1"/>
                </a:solidFill>
                <a:latin typeface="EngraversGothic BT" pitchFamily="34" charset="0"/>
              </a:rPr>
              <a:t>2040</a:t>
            </a:r>
            <a:endParaRPr lang="en-US" sz="6600" i="1">
              <a:solidFill>
                <a:schemeClr val="bg1"/>
              </a:solidFill>
              <a:latin typeface="EngraversGothic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The Financial Landscape</a:t>
            </a:r>
          </a:p>
        </p:txBody>
      </p:sp>
      <p:pic>
        <p:nvPicPr>
          <p:cNvPr id="11267" name="Picture 2" descr="http://thesituationist.files.wordpress.com/2007/11/financial-squeez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905000"/>
            <a:ext cx="4495800" cy="4526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raffic fr cover"/>
          <p:cNvPicPr>
            <a:picLocks noChangeAspect="1" noChangeArrowheads="1"/>
          </p:cNvPicPr>
          <p:nvPr/>
        </p:nvPicPr>
        <p:blipFill>
          <a:blip r:embed="rId3" cstate="print">
            <a:lum bright="60000" contrast="-60000"/>
          </a:blip>
          <a:srcRect/>
          <a:stretch>
            <a:fillRect/>
          </a:stretch>
        </p:blipFill>
        <p:spPr bwMode="auto">
          <a:xfrm>
            <a:off x="0" y="-1588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315200" cy="42973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sz="3600" b="1" i="1" dirty="0" smtClean="0"/>
              <a:t>Expected increases by 2030: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dirty="0" smtClean="0"/>
              <a:t>	Population: 				24%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dirty="0" smtClean="0"/>
              <a:t>	Jobs 					28%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dirty="0" smtClean="0"/>
              <a:t>	Driving (VMT):			21%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dirty="0" smtClean="0"/>
              <a:t>	Lane miles of congestion:	30%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dirty="0" smtClean="0"/>
              <a:t>	New lane miles:			12%</a:t>
            </a:r>
            <a:r>
              <a:rPr lang="en-US" dirty="0" smtClean="0"/>
              <a:t>		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05000" y="228600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Gill Sans MT" pitchFamily="34" charset="0"/>
              </a:rPr>
              <a:t>Needs are growing</a:t>
            </a:r>
            <a:endParaRPr lang="en-US" sz="4800" b="1" dirty="0">
              <a:latin typeface="Gill Sans MT" pitchFamily="34" charset="0"/>
            </a:endParaRPr>
          </a:p>
        </p:txBody>
      </p:sp>
      <p:pic>
        <p:nvPicPr>
          <p:cNvPr id="10" name="Picture 2" descr="http://thesituationist.files.wordpress.com/2007/11/financial-squeez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52400"/>
            <a:ext cx="914400" cy="92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The Recession’s 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2286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Gill Sans MT" pitchFamily="34" charset="0"/>
              </a:rPr>
              <a:t>The recession has hit hard</a:t>
            </a:r>
            <a:endParaRPr lang="en-US" sz="4000" b="1" dirty="0">
              <a:latin typeface="Gill Sans MT" pitchFamily="34" charset="0"/>
            </a:endParaRPr>
          </a:p>
        </p:txBody>
      </p:sp>
      <p:pic>
        <p:nvPicPr>
          <p:cNvPr id="6" name="Picture 2" descr="http://thesituationist.files.wordpress.com/2007/11/financial-squeez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"/>
            <a:ext cx="914400" cy="92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72864">
            <a:off x="685515" y="1437848"/>
            <a:ext cx="4072113" cy="398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48144">
            <a:off x="4384226" y="1811922"/>
            <a:ext cx="3987036" cy="3536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2825" y="3810000"/>
            <a:ext cx="4578350" cy="2530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See full 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358723">
            <a:off x="5210175" y="2852738"/>
            <a:ext cx="26828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pPr algn="ctr">
              <a:defRPr/>
            </a:pPr>
            <a:fld id="{F0E28B25-456A-4D0D-BD08-F82A81055A70}" type="slidenum">
              <a:rPr lang="en-US"/>
              <a:pPr algn="ctr">
                <a:defRPr/>
              </a:pPr>
              <a:t>13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0" y="1905000"/>
            <a:ext cx="7351713" cy="420211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i="1" dirty="0" smtClean="0">
                <a:latin typeface="Gill Sans MT" pitchFamily="34" charset="0"/>
              </a:rPr>
              <a:t>	</a:t>
            </a:r>
            <a:r>
              <a:rPr lang="en-US" sz="4000" i="1" dirty="0" smtClean="0">
                <a:solidFill>
                  <a:srgbClr val="FF0000"/>
                </a:solidFill>
                <a:latin typeface="Gill Sans MT" pitchFamily="34" charset="0"/>
              </a:rPr>
              <a:t>No new projects were included </a:t>
            </a:r>
            <a:r>
              <a:rPr lang="en-US" dirty="0" smtClean="0">
                <a:latin typeface="Gill Sans MT" pitchFamily="34" charset="0"/>
              </a:rPr>
              <a:t>in the FY 2010-2015 TIP and 2009 CLRP approved in July… 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latin typeface="Gill Sans MT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Gill Sans MT" pitchFamily="34" charset="0"/>
              </a:rPr>
              <a:t>	…</a:t>
            </a:r>
            <a:r>
              <a:rPr lang="en-US" sz="4000" i="1" dirty="0" smtClean="0">
                <a:solidFill>
                  <a:schemeClr val="tx2">
                    <a:lumMod val="75000"/>
                  </a:schemeClr>
                </a:solidFill>
                <a:latin typeface="Gill Sans MT" pitchFamily="34" charset="0"/>
              </a:rPr>
              <a:t> </a:t>
            </a:r>
            <a:r>
              <a:rPr lang="en-US" sz="4000" i="1" dirty="0" smtClean="0">
                <a:solidFill>
                  <a:srgbClr val="FF0000"/>
                </a:solidFill>
                <a:latin typeface="Gill Sans MT" pitchFamily="34" charset="0"/>
              </a:rPr>
              <a:t>Just delays and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i="1" dirty="0" smtClean="0">
                <a:solidFill>
                  <a:srgbClr val="FF0000"/>
                </a:solidFill>
                <a:latin typeface="Gill Sans MT" pitchFamily="34" charset="0"/>
              </a:rPr>
              <a:t>	project cuts!</a:t>
            </a:r>
            <a:endParaRPr lang="en-US" sz="4000" dirty="0" smtClean="0">
              <a:solidFill>
                <a:srgbClr val="FF0000"/>
              </a:solidFill>
              <a:latin typeface="Gill Sans MT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>
                <a:latin typeface="Gill Sans MT" pitchFamily="34" charset="0"/>
              </a:rPr>
              <a:t>	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600" dirty="0">
                <a:latin typeface="Gill Sans MT" pitchFamily="34" charset="0"/>
              </a:rPr>
              <a:t>	</a:t>
            </a:r>
            <a:r>
              <a:rPr lang="en-US" sz="2600" dirty="0" smtClean="0">
                <a:latin typeface="Gill Sans MT" pitchFamily="34" charset="0"/>
              </a:rPr>
              <a:t>(</a:t>
            </a:r>
            <a:r>
              <a:rPr lang="en-US" sz="2200" dirty="0" smtClean="0">
                <a:latin typeface="Gill Sans MT" pitchFamily="34" charset="0"/>
              </a:rPr>
              <a:t>The Purple Line and Return to L’Enfant are being added this fall)</a:t>
            </a:r>
            <a:endParaRPr lang="en-US" sz="2600" dirty="0" smtClean="0">
              <a:latin typeface="Gill Sans MT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latin typeface="Gill Sans MT" pitchFamily="34" charset="0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 smtClean="0">
              <a:latin typeface="Gill Sans MT" pitchFamily="34" charset="0"/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sz="4400" b="1" dirty="0" smtClean="0">
              <a:latin typeface="Gill Sans MT" pitchFamily="34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7820025" y="6581775"/>
            <a:ext cx="1314450" cy="2762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AF68DC9-4FF7-4BC8-A13E-856B655777EF}" type="slidenum">
              <a:rPr lang="en-US" sz="1400">
                <a:solidFill>
                  <a:srgbClr val="E3D9C7"/>
                </a:solidFill>
                <a:latin typeface="+mj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en-US" sz="1400">
              <a:solidFill>
                <a:srgbClr val="E3D9C7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00200" y="2286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Gill Sans MT" pitchFamily="34" charset="0"/>
              </a:rPr>
              <a:t>Six-year programs are stagnant</a:t>
            </a:r>
            <a:endParaRPr lang="en-US" sz="3600" b="1" dirty="0">
              <a:latin typeface="Gill Sans MT" pitchFamily="34" charset="0"/>
            </a:endParaRPr>
          </a:p>
        </p:txBody>
      </p:sp>
      <p:pic>
        <p:nvPicPr>
          <p:cNvPr id="10" name="Picture 2" descr="http://thesituationist.files.wordpress.com/2007/11/financial-squeez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52400"/>
            <a:ext cx="914400" cy="92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696200" cy="11430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But the long-term financial shortfall is an old story…</a:t>
            </a:r>
          </a:p>
        </p:txBody>
      </p:sp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89687">
            <a:off x="2851835" y="1722476"/>
            <a:ext cx="2997200" cy="281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799132">
            <a:off x="103188" y="2698750"/>
            <a:ext cx="2909887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172200" y="2514600"/>
            <a:ext cx="2362200" cy="27432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>
                <a:latin typeface="Gill Sans MT" pitchFamily="34" charset="0"/>
                <a:ea typeface="+mj-ea"/>
                <a:cs typeface="+mj-cs"/>
              </a:rPr>
              <a:t>… in good times and </a:t>
            </a:r>
            <a:r>
              <a:rPr lang="en-US" sz="3600" b="1" dirty="0" smtClean="0">
                <a:latin typeface="Gill Sans MT" pitchFamily="34" charset="0"/>
                <a:ea typeface="+mj-ea"/>
                <a:cs typeface="+mj-cs"/>
              </a:rPr>
              <a:t>bad!</a:t>
            </a:r>
            <a:endParaRPr lang="en-US" sz="3600" b="1" dirty="0">
              <a:latin typeface="Gill Sans MT" pitchFamily="34" charset="0"/>
              <a:ea typeface="+mj-ea"/>
              <a:cs typeface="+mj-cs"/>
            </a:endParaRPr>
          </a:p>
        </p:txBody>
      </p:sp>
      <p:pic>
        <p:nvPicPr>
          <p:cNvPr id="10" name="Picture 2" descr="http://thesituationist.files.wordpress.com/2007/11/financial-squeez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52400"/>
            <a:ext cx="914400" cy="92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spect="1" noChangeArrowheads="1"/>
          </p:cNvSpPr>
          <p:nvPr/>
        </p:nvSpPr>
        <p:spPr bwMode="auto">
          <a:xfrm>
            <a:off x="4191000" y="2819400"/>
            <a:ext cx="3762666" cy="3623176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88" name="Arc 4"/>
          <p:cNvSpPr>
            <a:spLocks noChangeAspect="1"/>
          </p:cNvSpPr>
          <p:nvPr/>
        </p:nvSpPr>
        <p:spPr bwMode="auto">
          <a:xfrm>
            <a:off x="2209800" y="1981200"/>
            <a:ext cx="2228641" cy="2564120"/>
          </a:xfrm>
          <a:custGeom>
            <a:avLst/>
            <a:gdLst>
              <a:gd name="T0" fmla="*/ 10695747 w 21600"/>
              <a:gd name="T1" fmla="*/ 274174557 h 27671"/>
              <a:gd name="T2" fmla="*/ 264483168 w 21600"/>
              <a:gd name="T3" fmla="*/ 0 h 27671"/>
              <a:gd name="T4" fmla="*/ 265244355 w 21600"/>
              <a:gd name="T5" fmla="*/ 214020840 h 27671"/>
              <a:gd name="T6" fmla="*/ 0 60000 65536"/>
              <a:gd name="T7" fmla="*/ 0 60000 65536"/>
              <a:gd name="T8" fmla="*/ 0 60000 65536"/>
              <a:gd name="T9" fmla="*/ 0 w 21600"/>
              <a:gd name="T10" fmla="*/ 0 h 27671"/>
              <a:gd name="T11" fmla="*/ 21600 w 21600"/>
              <a:gd name="T12" fmla="*/ 27671 h 276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671" fill="none" extrusionOk="0">
                <a:moveTo>
                  <a:pt x="870" y="27671"/>
                </a:moveTo>
                <a:cubicBezTo>
                  <a:pt x="293" y="25699"/>
                  <a:pt x="0" y="23654"/>
                  <a:pt x="0" y="21600"/>
                </a:cubicBezTo>
                <a:cubicBezTo>
                  <a:pt x="-1" y="9694"/>
                  <a:pt x="9632" y="34"/>
                  <a:pt x="21538" y="0"/>
                </a:cubicBezTo>
              </a:path>
              <a:path w="21600" h="27671" stroke="0" extrusionOk="0">
                <a:moveTo>
                  <a:pt x="870" y="27671"/>
                </a:moveTo>
                <a:cubicBezTo>
                  <a:pt x="293" y="25699"/>
                  <a:pt x="0" y="23654"/>
                  <a:pt x="0" y="21600"/>
                </a:cubicBezTo>
                <a:cubicBezTo>
                  <a:pt x="-1" y="9694"/>
                  <a:pt x="9632" y="34"/>
                  <a:pt x="21538" y="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F9900"/>
          </a:solidFill>
          <a:ln w="8001">
            <a:noFill/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89" name="Arc 5"/>
          <p:cNvSpPr>
            <a:spLocks noChangeAspect="1"/>
          </p:cNvSpPr>
          <p:nvPr/>
        </p:nvSpPr>
        <p:spPr bwMode="auto">
          <a:xfrm>
            <a:off x="2390193" y="1970320"/>
            <a:ext cx="4843009" cy="4472061"/>
          </a:xfrm>
          <a:custGeom>
            <a:avLst/>
            <a:gdLst>
              <a:gd name="T0" fmla="*/ 312088415 w 42187"/>
              <a:gd name="T1" fmla="*/ 0 h 43200"/>
              <a:gd name="T2" fmla="*/ 0 w 42187"/>
              <a:gd name="T3" fmla="*/ 347983667 h 43200"/>
              <a:gd name="T4" fmla="*/ 313031025 w 42187"/>
              <a:gd name="T5" fmla="*/ 267128157 h 43200"/>
              <a:gd name="T6" fmla="*/ 0 60000 65536"/>
              <a:gd name="T7" fmla="*/ 0 60000 65536"/>
              <a:gd name="T8" fmla="*/ 0 60000 65536"/>
              <a:gd name="T9" fmla="*/ 0 w 42187"/>
              <a:gd name="T10" fmla="*/ 0 h 43200"/>
              <a:gd name="T11" fmla="*/ 42187 w 42187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187" h="43200" fill="none" extrusionOk="0">
                <a:moveTo>
                  <a:pt x="20525" y="0"/>
                </a:moveTo>
                <a:cubicBezTo>
                  <a:pt x="20545" y="0"/>
                  <a:pt x="20566" y="-1"/>
                  <a:pt x="20587" y="0"/>
                </a:cubicBezTo>
                <a:cubicBezTo>
                  <a:pt x="32516" y="0"/>
                  <a:pt x="42187" y="9670"/>
                  <a:pt x="42187" y="21600"/>
                </a:cubicBezTo>
                <a:cubicBezTo>
                  <a:pt x="42187" y="33529"/>
                  <a:pt x="32516" y="43200"/>
                  <a:pt x="20587" y="43200"/>
                </a:cubicBezTo>
                <a:cubicBezTo>
                  <a:pt x="11176" y="43200"/>
                  <a:pt x="2848" y="37107"/>
                  <a:pt x="0" y="28137"/>
                </a:cubicBezTo>
              </a:path>
              <a:path w="42187" h="43200" stroke="0" extrusionOk="0">
                <a:moveTo>
                  <a:pt x="20525" y="0"/>
                </a:moveTo>
                <a:cubicBezTo>
                  <a:pt x="20545" y="0"/>
                  <a:pt x="20566" y="-1"/>
                  <a:pt x="20587" y="0"/>
                </a:cubicBezTo>
                <a:cubicBezTo>
                  <a:pt x="32516" y="0"/>
                  <a:pt x="42187" y="9670"/>
                  <a:pt x="42187" y="21600"/>
                </a:cubicBezTo>
                <a:cubicBezTo>
                  <a:pt x="42187" y="33529"/>
                  <a:pt x="32516" y="43200"/>
                  <a:pt x="20587" y="43200"/>
                </a:cubicBezTo>
                <a:cubicBezTo>
                  <a:pt x="11176" y="43200"/>
                  <a:pt x="2848" y="37107"/>
                  <a:pt x="0" y="28137"/>
                </a:cubicBezTo>
                <a:lnTo>
                  <a:pt x="20587" y="21600"/>
                </a:lnTo>
                <a:close/>
              </a:path>
            </a:pathLst>
          </a:custGeom>
          <a:solidFill>
            <a:srgbClr val="9999FF"/>
          </a:solidFill>
          <a:ln w="8001">
            <a:noFill/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895600" y="3124200"/>
            <a:ext cx="1259170" cy="107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2"/>
                </a:solidFill>
                <a:latin typeface="Arial Narrow" pitchFamily="34" charset="0"/>
              </a:rPr>
              <a:t>30%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4724400" y="4670916"/>
            <a:ext cx="1740451" cy="81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2"/>
                </a:solidFill>
                <a:latin typeface="Arial Narrow" pitchFamily="34" charset="0"/>
              </a:rPr>
              <a:t>70%</a:t>
            </a: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6007672" y="3675958"/>
            <a:ext cx="2221928" cy="515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Arial Narrow" pitchFamily="34" charset="0"/>
              </a:rPr>
              <a:t>Operations &amp; Preservation</a:t>
            </a:r>
          </a:p>
        </p:txBody>
      </p:sp>
      <p:sp>
        <p:nvSpPr>
          <p:cNvPr id="16393" name="Rectangle 11"/>
          <p:cNvSpPr>
            <a:spLocks noChangeArrowheads="1"/>
          </p:cNvSpPr>
          <p:nvPr/>
        </p:nvSpPr>
        <p:spPr bwMode="auto">
          <a:xfrm>
            <a:off x="1066800" y="2057400"/>
            <a:ext cx="2133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800" dirty="0">
                <a:latin typeface="Arial Narrow" pitchFamily="34" charset="0"/>
              </a:rPr>
              <a:t>New Roads and Transit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1447800" y="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latin typeface="Gill Sans MT" pitchFamily="34" charset="0"/>
                <a:ea typeface="+mj-ea"/>
                <a:cs typeface="+mj-cs"/>
              </a:rPr>
              <a:t>Maintenance &amp; operations eating up most long-term funding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  <p:pic>
        <p:nvPicPr>
          <p:cNvPr id="13" name="Picture 2" descr="http://thesituationist.files.wordpress.com/2007/11/financial-squeez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"/>
            <a:ext cx="914400" cy="92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LRP_Revenues_2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38100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CLRP_Revenues_2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2987" y="1720850"/>
            <a:ext cx="38100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762000" y="5988050"/>
            <a:ext cx="3352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Calibri" pitchFamily="34" charset="0"/>
              </a:rPr>
              <a:t>$3.8 billion per year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005387" y="5988050"/>
            <a:ext cx="3352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Calibri" pitchFamily="34" charset="0"/>
              </a:rPr>
              <a:t>$4.5 billion per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600200" y="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latin typeface="Gill Sans MT" pitchFamily="34" charset="0"/>
                <a:ea typeface="+mj-ea"/>
                <a:cs typeface="+mj-cs"/>
              </a:rPr>
              <a:t>Toll revenue getting more important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  <p:pic>
        <p:nvPicPr>
          <p:cNvPr id="9" name="Picture 2" descr="http://thesituationist.files.wordpress.com/2007/11/financial-squeez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52400"/>
            <a:ext cx="914400" cy="92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U:\My Documents\My Pictures\wmata\metro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30000"/>
          </a:blip>
          <a:srcRect l="4872"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685800" y="2590800"/>
            <a:ext cx="8153400" cy="153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10000"/>
              </a:lnSpc>
              <a:spcBef>
                <a:spcPct val="20000"/>
              </a:spcBef>
              <a:buFontTx/>
              <a:buChar char="•"/>
              <a:tabLst>
                <a:tab pos="228600" algn="l"/>
              </a:tabLst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</a:rPr>
              <a:t>Davis bill : $3 billion over 10 years</a:t>
            </a:r>
          </a:p>
          <a:p>
            <a:pPr marL="228600" indent="-228600">
              <a:lnSpc>
                <a:spcPct val="110000"/>
              </a:lnSpc>
              <a:spcBef>
                <a:spcPct val="20000"/>
              </a:spcBef>
              <a:buFontTx/>
              <a:buChar char="•"/>
              <a:tabLst>
                <a:tab pos="228600" algn="l"/>
              </a:tabLst>
            </a:pPr>
            <a:r>
              <a:rPr lang="en-US" sz="4000" b="1" dirty="0">
                <a:solidFill>
                  <a:schemeClr val="bg1"/>
                </a:solidFill>
                <a:latin typeface="Calibri" pitchFamily="34" charset="0"/>
              </a:rPr>
              <a:t> Needs: $11 billion over 10 years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447800" y="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itchFamily="34" charset="0"/>
                <a:ea typeface="+mj-ea"/>
                <a:cs typeface="+mj-cs"/>
              </a:rPr>
              <a:t>Metro’s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itchFamily="34" charset="0"/>
                <a:ea typeface="+mj-ea"/>
                <a:cs typeface="+mj-cs"/>
              </a:rPr>
              <a:t> needs are acute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  <p:pic>
        <p:nvPicPr>
          <p:cNvPr id="7" name="Picture 2" descr="http://thesituationist.files.wordpress.com/2007/11/financial-squeez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52400"/>
            <a:ext cx="914400" cy="92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b="1" dirty="0" smtClean="0"/>
              <a:t>Emerging context, new opportunities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See full 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20000"/>
          </a:blip>
          <a:srcRect t="5751" b="29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696200" cy="3916363"/>
          </a:xfrm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chemeClr val="bg1"/>
                </a:solidFill>
              </a:rPr>
              <a:t>Focus on Metropolitan Planning Organizations?</a:t>
            </a:r>
          </a:p>
          <a:p>
            <a:pPr eaLnBrk="1" hangingPunct="1"/>
            <a:r>
              <a:rPr lang="en-US" sz="4000" dirty="0" smtClean="0">
                <a:solidFill>
                  <a:schemeClr val="bg1"/>
                </a:solidFill>
              </a:rPr>
              <a:t>New funding options:</a:t>
            </a:r>
          </a:p>
          <a:p>
            <a:pPr lvl="1" eaLnBrk="1" hangingPunct="1"/>
            <a:r>
              <a:rPr lang="en-US" sz="3200" dirty="0" smtClean="0">
                <a:solidFill>
                  <a:schemeClr val="bg1"/>
                </a:solidFill>
              </a:rPr>
              <a:t>Increase gas tax?</a:t>
            </a:r>
          </a:p>
          <a:p>
            <a:pPr lvl="1" eaLnBrk="1" hangingPunct="1"/>
            <a:r>
              <a:rPr lang="en-US" sz="3200" dirty="0" smtClean="0">
                <a:solidFill>
                  <a:schemeClr val="bg1"/>
                </a:solidFill>
              </a:rPr>
              <a:t> Replace/augment the gas tax?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Gill Sans MT" pitchFamily="34" charset="0"/>
              </a:rPr>
              <a:t>Upcoming Federal Surface Transportation Legislation</a:t>
            </a:r>
            <a:endParaRPr lang="en-US" sz="32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http://www.abc.net.au/reslib/200710/r194556_737903.jpg"/>
          <p:cNvPicPr>
            <a:picLocks noChangeAspect="1" noChangeArrowheads="1"/>
          </p:cNvPicPr>
          <p:nvPr/>
        </p:nvPicPr>
        <p:blipFill>
          <a:blip r:embed="rId3" cstate="print">
            <a:lum bright="-22000"/>
          </a:blip>
          <a:srcRect r="-93" b="16331"/>
          <a:stretch>
            <a:fillRect/>
          </a:stretch>
        </p:blipFill>
        <p:spPr bwMode="auto">
          <a:xfrm>
            <a:off x="0" y="0"/>
            <a:ext cx="9164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152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Gill Sans MT" pitchFamily="34" charset="0"/>
              </a:rPr>
              <a:t>Proposals to address climate change</a:t>
            </a:r>
            <a:endParaRPr lang="en-US" sz="36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438400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Gill Sans MT" pitchFamily="34" charset="0"/>
              </a:rPr>
              <a:t> Mandated regional climate change goals?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Gill Sans MT" pitchFamily="34" charset="0"/>
              </a:rPr>
              <a:t> Possible funding opportunities</a:t>
            </a:r>
            <a:endParaRPr lang="en-US" sz="32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1752600"/>
            <a:ext cx="5852432" cy="4191000"/>
          </a:xfr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1524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Gill Sans MT" pitchFamily="34" charset="0"/>
              </a:rPr>
              <a:t>New opportunities for road pricing?</a:t>
            </a:r>
            <a:endParaRPr lang="en-US" sz="36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lum bright="44000"/>
          </a:blip>
          <a:srcRect l="18884" r="181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Content Placeholder 4"/>
          <p:cNvSpPr>
            <a:spLocks noGrp="1"/>
          </p:cNvSpPr>
          <p:nvPr>
            <p:ph idx="1"/>
          </p:nvPr>
        </p:nvSpPr>
        <p:spPr>
          <a:xfrm>
            <a:off x="1371600" y="1905000"/>
            <a:ext cx="7772400" cy="46021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sz="5400" dirty="0" smtClean="0"/>
              <a:t>Housing…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5400" dirty="0" smtClean="0"/>
              <a:t>Safety…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5400" dirty="0" smtClean="0"/>
              <a:t>Water …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5400" dirty="0" smtClean="0"/>
              <a:t>… plenty of others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1524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Gill Sans MT" pitchFamily="34" charset="0"/>
              </a:rPr>
              <a:t>Cross-cutting challenges</a:t>
            </a:r>
            <a:endParaRPr lang="en-US" sz="40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sz="7200" b="1" dirty="0" smtClean="0"/>
              <a:t>The TPB: Getting Ready for New Opportunities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accent2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accent2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602" name="Group 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3368" cy="2816"/>
          </a:xfrm>
        </p:grpSpPr>
        <p:pic>
          <p:nvPicPr>
            <p:cNvPr id="25604" name="Picture 10" descr="HigherHouseholds"/>
            <p:cNvPicPr>
              <a:picLocks noChangeAspect="1" noChangeArrowheads="1"/>
            </p:cNvPicPr>
            <p:nvPr/>
          </p:nvPicPr>
          <p:blipFill>
            <a:blip r:embed="rId3" cstate="print"/>
            <a:srcRect b="34808"/>
            <a:stretch>
              <a:fillRect/>
            </a:stretch>
          </p:blipFill>
          <p:spPr bwMode="auto">
            <a:xfrm>
              <a:off x="0" y="0"/>
              <a:ext cx="3368" cy="2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5" name="Picture 13" descr="image0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885071">
              <a:off x="0" y="580"/>
              <a:ext cx="973" cy="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6" name="Picture 14" descr="image0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7822423">
              <a:off x="2267" y="906"/>
              <a:ext cx="973" cy="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7" name="Text Box 16"/>
            <p:cNvSpPr txBox="1">
              <a:spLocks noChangeArrowheads="1"/>
            </p:cNvSpPr>
            <p:nvPr/>
          </p:nvSpPr>
          <p:spPr bwMode="auto">
            <a:xfrm>
              <a:off x="2481" y="1300"/>
              <a:ext cx="750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>
                  <a:solidFill>
                    <a:schemeClr val="bg1"/>
                  </a:solidFill>
                  <a:latin typeface="Futura Md BT" pitchFamily="34" charset="0"/>
                </a:rPr>
                <a:t>.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2000" y="0"/>
            <a:ext cx="7772400" cy="10772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Gill Sans MT" pitchFamily="34" charset="0"/>
              </a:rPr>
              <a:t>Examining alternatives through scenario analysis</a:t>
            </a:r>
            <a:endParaRPr lang="en-US" sz="32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stylizedcomposite-0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90800" y="1147843"/>
            <a:ext cx="6553200" cy="5710158"/>
          </a:xfr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52400" y="1981200"/>
            <a:ext cx="25908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Gill Sans MT" pitchFamily="34" charset="0"/>
                <a:ea typeface="ＭＳ Ｐゴシック"/>
                <a:cs typeface="ＭＳ Ｐゴシック"/>
              </a:rPr>
              <a:t> </a:t>
            </a:r>
            <a:r>
              <a:rPr lang="en-US" sz="2800" dirty="0" smtClean="0">
                <a:latin typeface="Gill Sans MT" pitchFamily="34" charset="0"/>
                <a:ea typeface="ＭＳ Ｐゴシック"/>
                <a:cs typeface="ＭＳ Ｐゴシック"/>
              </a:rPr>
              <a:t>Federal grant request of $280 million</a:t>
            </a:r>
            <a:endParaRPr lang="en-US" sz="2800" dirty="0">
              <a:latin typeface="Gill Sans MT" pitchFamily="34" charset="0"/>
              <a:ea typeface="ＭＳ Ｐゴシック"/>
              <a:cs typeface="ＭＳ Ｐゴシック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Gill Sans MT" pitchFamily="34" charset="0"/>
                <a:ea typeface="ＭＳ Ｐゴシック"/>
                <a:cs typeface="ＭＳ Ｐゴシック"/>
              </a:rPr>
              <a:t> 20 projects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Gill Sans MT" pitchFamily="34" charset="0"/>
              </a:rPr>
              <a:t>TIGER application demonstrated regional cooperation </a:t>
            </a:r>
            <a:endParaRPr lang="en-US" sz="32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3048000" cy="4572000"/>
          </a:xfrm>
        </p:spPr>
        <p:txBody>
          <a:bodyPr/>
          <a:lstStyle/>
          <a:p>
            <a:pPr eaLnBrk="1" hangingPunct="1"/>
            <a:r>
              <a:rPr lang="en-US" sz="3600" smtClean="0"/>
              <a:t>Commuter Connections</a:t>
            </a:r>
          </a:p>
          <a:p>
            <a:pPr eaLnBrk="1" hangingPunct="1"/>
            <a:r>
              <a:rPr lang="en-US" sz="3600" smtClean="0"/>
              <a:t>MATOC</a:t>
            </a:r>
          </a:p>
          <a:p>
            <a:pPr eaLnBrk="1" hangingPunct="1"/>
            <a:r>
              <a:rPr lang="en-US" sz="3600" smtClean="0"/>
              <a:t>Access for All</a:t>
            </a:r>
          </a:p>
          <a:p>
            <a:pPr eaLnBrk="1" hangingPunct="1"/>
            <a:r>
              <a:rPr lang="en-US" sz="3600" smtClean="0"/>
              <a:t>Bike/ped planning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53063" y="6610350"/>
            <a:ext cx="1697037" cy="247650"/>
          </a:xfrm>
        </p:spPr>
        <p:txBody>
          <a:bodyPr/>
          <a:lstStyle/>
          <a:p>
            <a:pPr>
              <a:defRPr/>
            </a:pPr>
            <a:fld id="{A0F19340-EE57-49F0-9EB1-15A290386DE2}" type="slidenum">
              <a:rPr lang="en-US"/>
              <a:pPr>
                <a:defRPr/>
              </a:pPr>
              <a:t>26</a:t>
            </a:fld>
            <a:endParaRPr lang="en-US"/>
          </a:p>
        </p:txBody>
      </p:sp>
      <p:pic>
        <p:nvPicPr>
          <p:cNvPr id="27653" name="Picture 5" descr="SS07_CROSSWALKS_amharic_Page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657600"/>
            <a:ext cx="1219200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6" descr="CC_pumpsho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828800"/>
            <a:ext cx="2895600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7" descr="chair-lif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3733800"/>
            <a:ext cx="1676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000" y="2286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Gill Sans MT" pitchFamily="34" charset="0"/>
              </a:rPr>
              <a:t>A range of regional programs</a:t>
            </a:r>
            <a:endParaRPr lang="en-US" sz="40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297363"/>
          </a:xfrm>
        </p:spPr>
        <p:txBody>
          <a:bodyPr/>
          <a:lstStyle/>
          <a:p>
            <a:r>
              <a:rPr lang="en-US" sz="3600" b="1" i="1" dirty="0" smtClean="0"/>
              <a:t>Why </a:t>
            </a:r>
            <a:r>
              <a:rPr lang="en-US" sz="3600" dirty="0" smtClean="0"/>
              <a:t>conduct outreach for the CLRP?</a:t>
            </a:r>
          </a:p>
          <a:p>
            <a:r>
              <a:rPr lang="en-US" sz="3600" b="1" i="1" dirty="0" smtClean="0"/>
              <a:t>What</a:t>
            </a:r>
            <a:r>
              <a:rPr lang="en-US" sz="3600" dirty="0" smtClean="0"/>
              <a:t> issues should we discuss with the public?</a:t>
            </a:r>
          </a:p>
          <a:p>
            <a:r>
              <a:rPr lang="en-US" sz="3600" b="1" i="1" dirty="0" smtClean="0"/>
              <a:t>Who </a:t>
            </a:r>
            <a:r>
              <a:rPr lang="en-US" sz="3600" dirty="0" smtClean="0"/>
              <a:t>should we reach out to? </a:t>
            </a:r>
          </a:p>
          <a:p>
            <a:r>
              <a:rPr lang="en-US" sz="3600" b="1" i="1" dirty="0" smtClean="0"/>
              <a:t>When</a:t>
            </a:r>
            <a:r>
              <a:rPr lang="en-US" sz="3600" dirty="0" smtClean="0"/>
              <a:t> should we conduct outreach?</a:t>
            </a:r>
          </a:p>
          <a:p>
            <a:r>
              <a:rPr lang="en-US" sz="3600" b="1" i="1" dirty="0" smtClean="0"/>
              <a:t>How</a:t>
            </a:r>
            <a:r>
              <a:rPr lang="en-US" sz="3600" dirty="0" smtClean="0"/>
              <a:t> can we address a variety of audiences? 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228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Gill Sans MT" pitchFamily="34" charset="0"/>
              </a:rPr>
              <a:t>The elements of an outreach strategy</a:t>
            </a:r>
            <a:endParaRPr lang="en-US" sz="36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484</Words>
  <Application>Microsoft Office PowerPoint</Application>
  <PresentationFormat>On-screen Show (4:3)</PresentationFormat>
  <Paragraphs>148</Paragraphs>
  <Slides>27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The Regional Big Picture</vt:lpstr>
      <vt:lpstr>Why are we here?</vt:lpstr>
      <vt:lpstr>The Planning Cycle</vt:lpstr>
      <vt:lpstr>Slide 4</vt:lpstr>
      <vt:lpstr>State Long-Range Plans</vt:lpstr>
      <vt:lpstr>Financial Constraint</vt:lpstr>
      <vt:lpstr>6-Year Programming</vt:lpstr>
      <vt:lpstr>The TPB’s 6-Year Transportation Improvement Program (TIP)</vt:lpstr>
      <vt:lpstr>What’s different about this year’s cycle?</vt:lpstr>
      <vt:lpstr>The Financial Landscape</vt:lpstr>
      <vt:lpstr>Slide 11</vt:lpstr>
      <vt:lpstr>The Recession’s Impact</vt:lpstr>
      <vt:lpstr>Slide 13</vt:lpstr>
      <vt:lpstr>But the long-term financial shortfall is an old story…</vt:lpstr>
      <vt:lpstr>Slide 15</vt:lpstr>
      <vt:lpstr>Slide 16</vt:lpstr>
      <vt:lpstr>Slide 17</vt:lpstr>
      <vt:lpstr>Emerging context, new opportunities</vt:lpstr>
      <vt:lpstr>Slide 19</vt:lpstr>
      <vt:lpstr>Slide 20</vt:lpstr>
      <vt:lpstr>Slide 21</vt:lpstr>
      <vt:lpstr>Slide 22</vt:lpstr>
      <vt:lpstr>The TPB: Getting Ready for New Opportunities</vt:lpstr>
      <vt:lpstr>Slide 24</vt:lpstr>
      <vt:lpstr>Slide 25</vt:lpstr>
      <vt:lpstr>Slide 26</vt:lpstr>
      <vt:lpstr>Slide 27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Regional Big Picture</dc:title>
  <dc:creator>jswanson</dc:creator>
  <cp:lastModifiedBy>jswanson</cp:lastModifiedBy>
  <cp:revision>134</cp:revision>
  <dcterms:created xsi:type="dcterms:W3CDTF">2009-10-12T14:37:56Z</dcterms:created>
  <dcterms:modified xsi:type="dcterms:W3CDTF">2009-11-19T17:36:36Z</dcterms:modified>
</cp:coreProperties>
</file>