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1" r:id="rId3"/>
  </p:sldMasterIdLst>
  <p:notesMasterIdLst>
    <p:notesMasterId r:id="rId10"/>
  </p:notesMasterIdLst>
  <p:handoutMasterIdLst>
    <p:handoutMasterId r:id="rId11"/>
  </p:handoutMasterIdLst>
  <p:sldIdLst>
    <p:sldId id="265" r:id="rId4"/>
    <p:sldId id="259" r:id="rId5"/>
    <p:sldId id="266" r:id="rId6"/>
    <p:sldId id="276" r:id="rId7"/>
    <p:sldId id="275" r:id="rId8"/>
    <p:sldId id="277" r:id="rId9"/>
  </p:sldIdLst>
  <p:sldSz cx="9144000" cy="6858000" type="screen4x3"/>
  <p:notesSz cx="7186613" cy="95011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3CC33"/>
    <a:srgbClr val="339933"/>
    <a:srgbClr val="009900"/>
    <a:srgbClr val="FFFFCC"/>
    <a:srgbClr val="00CC00"/>
    <a:srgbClr val="003399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99" tIns="48000" rIns="95999" bIns="48000" numCol="1" anchor="t" anchorCtr="0" compatLnSpc="1">
            <a:prstTxWarp prst="textNoShape">
              <a:avLst/>
            </a:prstTxWarp>
          </a:bodyPr>
          <a:lstStyle>
            <a:lvl1pPr defTabSz="960438" eaLnBrk="1" hangingPunct="1">
              <a:defRPr sz="1300"/>
            </a:lvl1pPr>
          </a:lstStyle>
          <a:p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70350" y="0"/>
            <a:ext cx="31146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99" tIns="48000" rIns="95999" bIns="48000" numCol="1" anchor="t" anchorCtr="0" compatLnSpc="1">
            <a:prstTxWarp prst="textNoShape">
              <a:avLst/>
            </a:prstTxWarp>
          </a:bodyPr>
          <a:lstStyle>
            <a:lvl1pPr algn="r" defTabSz="960438" eaLnBrk="1" hangingPunct="1">
              <a:defRPr sz="1300"/>
            </a:lvl1pPr>
          </a:lstStyle>
          <a:p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23350"/>
            <a:ext cx="31146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99" tIns="48000" rIns="95999" bIns="48000" numCol="1" anchor="b" anchorCtr="0" compatLnSpc="1">
            <a:prstTxWarp prst="textNoShape">
              <a:avLst/>
            </a:prstTxWarp>
          </a:bodyPr>
          <a:lstStyle>
            <a:lvl1pPr defTabSz="960438" eaLnBrk="1" hangingPunct="1">
              <a:defRPr sz="1300"/>
            </a:lvl1pPr>
          </a:lstStyle>
          <a:p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70350" y="9023350"/>
            <a:ext cx="31146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999" tIns="48000" rIns="95999" bIns="48000" numCol="1" anchor="b" anchorCtr="0" compatLnSpc="1">
            <a:prstTxWarp prst="textNoShape">
              <a:avLst/>
            </a:prstTxWarp>
          </a:bodyPr>
          <a:lstStyle>
            <a:lvl1pPr algn="r" defTabSz="960438" eaLnBrk="1" hangingPunct="1">
              <a:defRPr sz="1300"/>
            </a:lvl1pPr>
          </a:lstStyle>
          <a:p>
            <a:fld id="{65C6BE86-4D2E-4EC6-9E7D-53D78DF1999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146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70350" y="0"/>
            <a:ext cx="31146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712788"/>
            <a:ext cx="4749800" cy="3562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9138" y="4513263"/>
            <a:ext cx="5748337" cy="427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24938"/>
            <a:ext cx="31146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70350" y="9024938"/>
            <a:ext cx="31146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28BB8CD-9D06-42BF-8172-860ACB6A1A1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2"/>
          <p:cNvSpPr>
            <a:spLocks noChangeShapeType="1"/>
          </p:cNvSpPr>
          <p:nvPr userDrawn="1"/>
        </p:nvSpPr>
        <p:spPr bwMode="auto">
          <a:xfrm>
            <a:off x="1676400" y="304800"/>
            <a:ext cx="5181600" cy="0"/>
          </a:xfrm>
          <a:prstGeom prst="line">
            <a:avLst/>
          </a:prstGeom>
          <a:noFill/>
          <a:ln w="3175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2051" name="Picture 3" descr="forest_logo"/>
          <p:cNvPicPr>
            <a:picLocks noChangeAspect="1" noChangeArrowheads="1"/>
          </p:cNvPicPr>
          <p:nvPr userDrawn="1"/>
        </p:nvPicPr>
        <p:blipFill>
          <a:blip r:embed="rId2" cstate="print"/>
          <a:srcRect l="12631" r="12631"/>
          <a:stretch>
            <a:fillRect/>
          </a:stretch>
        </p:blipFill>
        <p:spPr bwMode="auto">
          <a:xfrm>
            <a:off x="7827963" y="0"/>
            <a:ext cx="13160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9F2440-E6FA-4FDD-97BA-DB26EC36AB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208B7E-F43F-4E44-9DFC-E189818BF8A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BA214D-FBC2-4C4C-82AC-AE2F77F1F91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0B0558E-8A9C-465E-AB85-88BB865EB72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1B22544-5E28-4510-9F31-29B87F4AE60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41BB2A-12BC-4FEA-8A3F-1926481F9AD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E4A4E3-885B-444A-9BBB-886932B1AA1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4058EB-7FC1-4BC4-8686-D66DA28D353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E6DE7B-CCC4-489F-A672-EA2B9B851DC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C9E6EB-039D-4202-98F7-F34BF00411E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 userDrawn="1"/>
        </p:nvSpPr>
        <p:spPr bwMode="auto">
          <a:xfrm>
            <a:off x="1676400" y="304800"/>
            <a:ext cx="5181600" cy="0"/>
          </a:xfrm>
          <a:prstGeom prst="line">
            <a:avLst/>
          </a:prstGeom>
          <a:noFill/>
          <a:ln w="3175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4099" name="Picture 3" descr="forest_logo"/>
          <p:cNvPicPr>
            <a:picLocks noChangeAspect="1" noChangeArrowheads="1"/>
          </p:cNvPicPr>
          <p:nvPr userDrawn="1"/>
        </p:nvPicPr>
        <p:blipFill>
          <a:blip r:embed="rId2" cstate="print"/>
          <a:srcRect l="12631" r="12631"/>
          <a:stretch>
            <a:fillRect/>
          </a:stretch>
        </p:blipFill>
        <p:spPr bwMode="auto">
          <a:xfrm>
            <a:off x="7827963" y="0"/>
            <a:ext cx="13160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9900"/>
            </a:gs>
            <a:gs pos="100000">
              <a:srgbClr val="00CC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 userDrawn="1"/>
        </p:nvSpPr>
        <p:spPr bwMode="auto">
          <a:xfrm>
            <a:off x="1676400" y="304800"/>
            <a:ext cx="5181600" cy="0"/>
          </a:xfrm>
          <a:prstGeom prst="line">
            <a:avLst/>
          </a:prstGeom>
          <a:noFill/>
          <a:ln w="3175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 descr="forest_logo"/>
          <p:cNvPicPr>
            <a:picLocks noChangeAspect="1" noChangeArrowheads="1"/>
          </p:cNvPicPr>
          <p:nvPr userDrawn="1"/>
        </p:nvPicPr>
        <p:blipFill>
          <a:blip r:embed="rId13" cstate="print"/>
          <a:srcRect l="12631" r="12631"/>
          <a:stretch>
            <a:fillRect/>
          </a:stretch>
        </p:blipFill>
        <p:spPr bwMode="auto">
          <a:xfrm>
            <a:off x="7827963" y="0"/>
            <a:ext cx="13160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686800" y="65532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" pitchFamily="18" charset="0"/>
              </a:defRPr>
            </a:lvl1pPr>
          </a:lstStyle>
          <a:p>
            <a:fld id="{F41744BA-60D5-4787-91BE-82D187399ED5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1029" name="Picture 5" descr="Logo_tex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543675"/>
            <a:ext cx="533400" cy="3143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9900"/>
            </a:gs>
            <a:gs pos="100000">
              <a:srgbClr val="00CC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/>
          <p:cNvSpPr>
            <a:spLocks noChangeShapeType="1"/>
          </p:cNvSpPr>
          <p:nvPr userDrawn="1"/>
        </p:nvSpPr>
        <p:spPr bwMode="auto">
          <a:xfrm>
            <a:off x="1676400" y="304800"/>
            <a:ext cx="5181600" cy="0"/>
          </a:xfrm>
          <a:prstGeom prst="line">
            <a:avLst/>
          </a:prstGeom>
          <a:noFill/>
          <a:ln w="3175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 descr="forest_logo"/>
          <p:cNvPicPr>
            <a:picLocks noChangeAspect="1" noChangeArrowheads="1"/>
          </p:cNvPicPr>
          <p:nvPr userDrawn="1"/>
        </p:nvPicPr>
        <p:blipFill>
          <a:blip r:embed="rId13" cstate="print"/>
          <a:srcRect l="12631" r="12631"/>
          <a:stretch>
            <a:fillRect/>
          </a:stretch>
        </p:blipFill>
        <p:spPr bwMode="auto">
          <a:xfrm>
            <a:off x="7827963" y="0"/>
            <a:ext cx="13160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D6E8CA02-63A0-48DC-A96C-2E93B14F13F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838200" y="457200"/>
            <a:ext cx="7239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4400" dirty="0" smtClean="0">
                <a:solidFill>
                  <a:srgbClr val="FFFF99"/>
                </a:solidFill>
                <a:latin typeface="Times New Roman" pitchFamily="18" charset="0"/>
              </a:rPr>
              <a:t>The Challenge</a:t>
            </a:r>
            <a:endParaRPr lang="en-US" sz="4400" dirty="0">
              <a:solidFill>
                <a:srgbClr val="FFFF99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3200400"/>
            <a:ext cx="7620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buFont typeface="Arial" pitchFamily="34" charset="0"/>
              <a:buChar char="•"/>
              <a:tabLst>
                <a:tab pos="457200" algn="l"/>
                <a:tab pos="914400" algn="l"/>
              </a:tabLs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Preserving forest cover, parkland and open space 	can help to meet needs for water quality, air 	quality, recreation and wildlife habitat in the 	coming years.</a:t>
            </a:r>
          </a:p>
          <a:p>
            <a:pPr indent="457200">
              <a:tabLst>
                <a:tab pos="457200" algn="l"/>
                <a:tab pos="914400" algn="l"/>
              </a:tabLst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>
              <a:buFont typeface="Arial" pitchFamily="34" charset="0"/>
              <a:buChar char="•"/>
              <a:tabLst>
                <a:tab pos="457200" algn="l"/>
                <a:tab pos="914400" algn="l"/>
              </a:tabLs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Elevate the value of forests / forest cover in local 	and regional planning.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772795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228600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2800" i="1" dirty="0" smtClean="0">
                <a:latin typeface="Times New Roman" pitchFamily="18" charset="0"/>
              </a:rPr>
              <a:t>In </a:t>
            </a:r>
            <a:r>
              <a:rPr lang="en-US" sz="2800" i="1" dirty="0">
                <a:latin typeface="Times New Roman" pitchFamily="18" charset="0"/>
              </a:rPr>
              <a:t>what ways can the region accommodate growth 	while maintaining and enhancing </a:t>
            </a:r>
            <a:r>
              <a:rPr lang="en-US" sz="2800" i="1" dirty="0" smtClean="0">
                <a:latin typeface="Times New Roman" pitchFamily="18" charset="0"/>
              </a:rPr>
              <a:t>forests and tree canopy and other green infrastructure</a:t>
            </a:r>
            <a:r>
              <a:rPr lang="en-US" sz="2800" i="1" dirty="0">
                <a:latin typeface="Times New Roman" pitchFamily="18" charset="0"/>
              </a:rPr>
              <a:t>?</a:t>
            </a:r>
            <a:r>
              <a:rPr lang="en-US" sz="2800" dirty="0">
                <a:latin typeface="Times New Roman" pitchFamily="18" charset="0"/>
              </a:rPr>
              <a:t>  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CBBCDE6B-7FB9-4696-AA40-A4865A3FF4F0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8385175" cy="99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rgbClr val="FFFF99"/>
                </a:solidFill>
                <a:latin typeface="Times" pitchFamily="18" charset="0"/>
              </a:rPr>
              <a:t>The Strategy</a:t>
            </a:r>
            <a:endParaRPr lang="en-US" dirty="0">
              <a:solidFill>
                <a:srgbClr val="FFFF99"/>
              </a:solidFill>
              <a:latin typeface="Times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458200" cy="3505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ct val="40000"/>
              </a:spcAft>
            </a:pPr>
            <a:r>
              <a:rPr lang="en-US" sz="2800" dirty="0" smtClean="0">
                <a:latin typeface="Times" pitchFamily="18" charset="0"/>
              </a:rPr>
              <a:t>Land Use Planning and Regulation (including dedicated forested lands or districts)</a:t>
            </a:r>
          </a:p>
          <a:p>
            <a:pPr>
              <a:spcAft>
                <a:spcPct val="40000"/>
              </a:spcAft>
            </a:pPr>
            <a:r>
              <a:rPr lang="en-US" sz="2800" dirty="0" smtClean="0">
                <a:latin typeface="Times" pitchFamily="18" charset="0"/>
              </a:rPr>
              <a:t>Landowner Education</a:t>
            </a:r>
            <a:endParaRPr lang="en-US" sz="2800" dirty="0">
              <a:latin typeface="Times" pitchFamily="18" charset="0"/>
            </a:endParaRPr>
          </a:p>
          <a:p>
            <a:pPr>
              <a:spcAft>
                <a:spcPct val="40000"/>
              </a:spcAft>
            </a:pPr>
            <a:r>
              <a:rPr lang="en-US" sz="2800" dirty="0" smtClean="0">
                <a:latin typeface="Times" pitchFamily="18" charset="0"/>
              </a:rPr>
              <a:t>Maintaining Forest Health</a:t>
            </a:r>
          </a:p>
          <a:p>
            <a:pPr>
              <a:spcAft>
                <a:spcPct val="40000"/>
              </a:spcAft>
            </a:pPr>
            <a:r>
              <a:rPr lang="en-US" sz="2800" dirty="0" smtClean="0">
                <a:latin typeface="Times" pitchFamily="18" charset="0"/>
              </a:rPr>
              <a:t>Funded Annual Reforestation Programs (Tracking, database management, etc.) </a:t>
            </a:r>
          </a:p>
          <a:p>
            <a:pPr>
              <a:spcAft>
                <a:spcPct val="40000"/>
              </a:spcAft>
            </a:pPr>
            <a:r>
              <a:rPr lang="en-US" sz="2800" dirty="0" smtClean="0">
                <a:latin typeface="Times" pitchFamily="18" charset="0"/>
              </a:rPr>
              <a:t>Management of Exotic and Invasive Plants</a:t>
            </a:r>
          </a:p>
          <a:p>
            <a:pPr>
              <a:spcAft>
                <a:spcPct val="40000"/>
              </a:spcAft>
            </a:pPr>
            <a:r>
              <a:rPr lang="en-US" sz="2800" dirty="0" smtClean="0">
                <a:latin typeface="Times" pitchFamily="18" charset="0"/>
              </a:rPr>
              <a:t>Management of Nuisance Wildlife Species (Deer, Voles, Beaver)</a:t>
            </a:r>
            <a:endParaRPr lang="en-US" sz="2800" dirty="0"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4D261B-9469-4F06-94EC-836D0BF9DDAA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229600" cy="49117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ct val="30000"/>
              </a:spcAft>
            </a:pPr>
            <a:r>
              <a:rPr lang="en-US" sz="2800" dirty="0">
                <a:latin typeface="Times" pitchFamily="18" charset="0"/>
              </a:rPr>
              <a:t>Population growth in the COG region projected to grow 24% from 4.5 to 5.6 million by </a:t>
            </a:r>
            <a:r>
              <a:rPr lang="en-US" sz="2800" dirty="0" smtClean="0">
                <a:latin typeface="Times" pitchFamily="18" charset="0"/>
              </a:rPr>
              <a:t>2030.  </a:t>
            </a:r>
            <a:endParaRPr lang="en-US" sz="2800" dirty="0">
              <a:latin typeface="Times" pitchFamily="18" charset="0"/>
            </a:endParaRPr>
          </a:p>
          <a:p>
            <a:pPr>
              <a:spcAft>
                <a:spcPct val="30000"/>
              </a:spcAft>
            </a:pPr>
            <a:r>
              <a:rPr lang="en-US" sz="2800" dirty="0">
                <a:latin typeface="Times" pitchFamily="18" charset="0"/>
              </a:rPr>
              <a:t>Conservatively the region is losing at least 28 acres per day (16 mi</a:t>
            </a:r>
            <a:r>
              <a:rPr lang="en-US" sz="2800" baseline="30000" dirty="0">
                <a:latin typeface="Times" pitchFamily="18" charset="0"/>
              </a:rPr>
              <a:t>2</a:t>
            </a:r>
            <a:r>
              <a:rPr lang="en-US" sz="2800" dirty="0">
                <a:latin typeface="Times" pitchFamily="18" charset="0"/>
              </a:rPr>
              <a:t>/yr) of open space</a:t>
            </a:r>
            <a:r>
              <a:rPr lang="en-US" sz="2800" dirty="0" smtClean="0">
                <a:latin typeface="Times" pitchFamily="18" charset="0"/>
              </a:rPr>
              <a:t>.*</a:t>
            </a:r>
            <a:r>
              <a:rPr lang="en-US" sz="2800" i="1" dirty="0" smtClean="0">
                <a:latin typeface="Times" pitchFamily="18" charset="0"/>
              </a:rPr>
              <a:t> </a:t>
            </a:r>
            <a:r>
              <a:rPr lang="en-US" sz="2400" i="1" dirty="0" smtClean="0">
                <a:latin typeface="Times" pitchFamily="18" charset="0"/>
              </a:rPr>
              <a:t>(Losing the equivalent land cover area of DC every four years)</a:t>
            </a:r>
            <a:endParaRPr lang="en-US" sz="2400" dirty="0" smtClean="0">
              <a:latin typeface="Times" pitchFamily="18" charset="0"/>
            </a:endParaRPr>
          </a:p>
          <a:p>
            <a:pPr>
              <a:spcAft>
                <a:spcPct val="30000"/>
              </a:spcAft>
            </a:pPr>
            <a:r>
              <a:rPr lang="en-US" sz="2800" dirty="0" smtClean="0">
                <a:latin typeface="Times New Roman" pitchFamily="18" charset="0"/>
              </a:rPr>
              <a:t>Nearly half of development </a:t>
            </a:r>
            <a:r>
              <a:rPr lang="en-US" sz="2800" dirty="0" smtClean="0">
                <a:latin typeface="Times New Roman" pitchFamily="18" charset="0"/>
              </a:rPr>
              <a:t>prior </a:t>
            </a:r>
            <a:r>
              <a:rPr lang="en-US" sz="2800" dirty="0" smtClean="0">
                <a:latin typeface="Times New Roman" pitchFamily="18" charset="0"/>
              </a:rPr>
              <a:t>to 1986 has occurred in the period between 1986 and 2000.</a:t>
            </a:r>
          </a:p>
          <a:p>
            <a:pPr>
              <a:spcAft>
                <a:spcPct val="3000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Funding for major park acquisition programs is expensive (at current urban land values) and generally not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growing .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400" dirty="0" smtClean="0">
                <a:latin typeface="Times" pitchFamily="18" charset="0"/>
              </a:rPr>
              <a:t>*  Source: Margaret Maizel One Image, LLC– Green More or Less (Washington Post).</a:t>
            </a:r>
          </a:p>
          <a:p>
            <a:endParaRPr lang="en-US" sz="2800" dirty="0">
              <a:latin typeface="Times" pitchFamily="18" charset="0"/>
            </a:endParaRPr>
          </a:p>
          <a:p>
            <a:pPr>
              <a:buFontTx/>
              <a:buNone/>
            </a:pPr>
            <a:endParaRPr lang="en-US" sz="1800" dirty="0">
              <a:latin typeface="Times" pitchFamily="18" charset="0"/>
            </a:endParaRPr>
          </a:p>
          <a:p>
            <a:pPr>
              <a:buNone/>
            </a:pPr>
            <a:endParaRPr lang="en-US" sz="1800" dirty="0">
              <a:latin typeface="Times" pitchFamily="18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8200" y="457200"/>
            <a:ext cx="7239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4400" dirty="0" smtClean="0">
                <a:solidFill>
                  <a:srgbClr val="FFFF99"/>
                </a:solidFill>
                <a:latin typeface="Times New Roman" pitchFamily="18" charset="0"/>
              </a:rPr>
              <a:t>The Trend</a:t>
            </a:r>
            <a:endParaRPr lang="en-US" sz="4400" dirty="0">
              <a:solidFill>
                <a:srgbClr val="FFFF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Stormwater  Regulations</a:t>
            </a:r>
            <a:endParaRPr lang="en-US" dirty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UTC benefits depend on location, soil infiltration rates, and ability to treat runoff from impervious areas.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Credits are being developed for tree planting / reforestation efforts by MDE under the National Pollutant Discharge Elimination System.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Chesapeake Stormwater Network is tasked with developing guidelines for tree planting credits under the Chesapeake Bay TMDL in concert with the Forestry Work Group (due in 2013).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Quantifying, Tracking and Reporting are the challenges for receiving stormwater credits in urban plantings and retrofit projects.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559F2440-E6FA-4FDD-97BA-DB26EC36AB7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98EB2897-D101-423B-BE21-9C3FD07FFABD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tabLst>
                <a:tab pos="574675" algn="l"/>
              </a:tabLst>
            </a:pPr>
            <a:r>
              <a:rPr lang="en-US" sz="3600" dirty="0" smtClean="0">
                <a:solidFill>
                  <a:srgbClr val="FFFF99"/>
                </a:solidFill>
                <a:latin typeface="Times" pitchFamily="18" charset="0"/>
              </a:rPr>
              <a:t>	</a:t>
            </a:r>
            <a:br>
              <a:rPr lang="en-US" sz="3600" dirty="0" smtClean="0">
                <a:solidFill>
                  <a:srgbClr val="FFFF99"/>
                </a:solidFill>
                <a:latin typeface="Times" pitchFamily="18" charset="0"/>
              </a:rPr>
            </a:br>
            <a:r>
              <a:rPr lang="en-US" sz="3600" dirty="0" smtClean="0">
                <a:solidFill>
                  <a:srgbClr val="FFFF99"/>
                </a:solidFill>
                <a:latin typeface="Times" pitchFamily="18" charset="0"/>
              </a:rPr>
              <a:t>	Quantifying Regional Forest Cover</a:t>
            </a:r>
            <a:br>
              <a:rPr lang="en-US" sz="3600" dirty="0" smtClean="0">
                <a:solidFill>
                  <a:srgbClr val="FFFF99"/>
                </a:solidFill>
                <a:latin typeface="Times" pitchFamily="18" charset="0"/>
              </a:rPr>
            </a:br>
            <a:r>
              <a:rPr lang="en-US" sz="3600" dirty="0" smtClean="0">
                <a:solidFill>
                  <a:srgbClr val="FFFF99"/>
                </a:solidFill>
                <a:latin typeface="Times" pitchFamily="18" charset="0"/>
              </a:rPr>
              <a:t>				COG Efforts</a:t>
            </a:r>
            <a:endParaRPr lang="en-US" sz="3600" dirty="0">
              <a:solidFill>
                <a:srgbClr val="FFFF99"/>
              </a:solidFill>
              <a:latin typeface="Times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Regional Green Infrastructure Demonstration Project.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Developed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Landsat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Map of 3000 square mile metropolitan region.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Provided recommendations for forest cover enhancement.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2011 Sub-regional tree canopy analysis grant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Lidar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-Based) with the District’s Urban Forestry Administration &amp; USFS.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Analysis scheduled for completion in late 2012.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rgbClr val="FFFF99"/>
            </a:gs>
            <a:gs pos="100000">
              <a:srgbClr val="00CC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559F2440-E6FA-4FDD-97BA-DB26EC36AB7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il_fi" descr="http://www.natures-desktop.com/images/wallpapers/1280x1024/trees/three-trees-horizon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1066800"/>
            <a:ext cx="6477000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318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Custom Design</vt:lpstr>
      <vt:lpstr>Default Design</vt:lpstr>
      <vt:lpstr>1_Default Design</vt:lpstr>
      <vt:lpstr>Slide 1</vt:lpstr>
      <vt:lpstr>The Strategy</vt:lpstr>
      <vt:lpstr>Slide 3</vt:lpstr>
      <vt:lpstr> Stormwater  Regulations</vt:lpstr>
      <vt:lpstr>   Quantifying Regional Forest Cover     COG Efforts</vt:lpstr>
      <vt:lpstr>Slide 6</vt:lpstr>
    </vt:vector>
  </TitlesOfParts>
  <Company>Metropolitan Washington Council of Governments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Infrastructure Mapping Project Genesis</dc:title>
  <dc:creator>blecouteur</dc:creator>
  <cp:lastModifiedBy>MWCOG</cp:lastModifiedBy>
  <cp:revision>79</cp:revision>
  <dcterms:created xsi:type="dcterms:W3CDTF">2005-12-16T16:03:48Z</dcterms:created>
  <dcterms:modified xsi:type="dcterms:W3CDTF">2012-02-09T16:54:53Z</dcterms:modified>
</cp:coreProperties>
</file>