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handoutMasterIdLst>
    <p:handoutMasterId r:id="rId19"/>
  </p:handoutMasterIdLst>
  <p:sldIdLst>
    <p:sldId id="256" r:id="rId2"/>
    <p:sldId id="275" r:id="rId3"/>
    <p:sldId id="257" r:id="rId4"/>
    <p:sldId id="259" r:id="rId5"/>
    <p:sldId id="260" r:id="rId6"/>
    <p:sldId id="261" r:id="rId7"/>
    <p:sldId id="262" r:id="rId8"/>
    <p:sldId id="263" r:id="rId9"/>
    <p:sldId id="265" r:id="rId10"/>
    <p:sldId id="267" r:id="rId11"/>
    <p:sldId id="272" r:id="rId12"/>
    <p:sldId id="266" r:id="rId13"/>
    <p:sldId id="276" r:id="rId14"/>
    <p:sldId id="273" r:id="rId15"/>
    <p:sldId id="274" r:id="rId16"/>
    <p:sldId id="258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4" d="100"/>
          <a:sy n="64" d="100"/>
        </p:scale>
        <p:origin x="-139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interSettings" Target="printerSettings/printerSettings1.bin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488591-AD6C-5040-BC00-987F55BFDC14}" type="datetimeFigureOut">
              <a:rPr lang="en-US" smtClean="0"/>
              <a:t>1/13/12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9983BF-1EC2-9E4E-81E4-7A0DC0EA61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85563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083DBD-06B2-8140-9E0D-D256D433F4F3}" type="datetimeFigureOut">
              <a:rPr lang="en-US" smtClean="0"/>
              <a:t>1/13/12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8F7580-9343-FE46-A5A9-4AA95DA78C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2349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0E652-50B1-A24B-A270-AEDC40362493}" type="datetime1">
              <a:rPr lang="en-US" smtClean="0"/>
              <a:t>1/13/12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CFBCD-04B8-E642-9E75-0EDF001EABD9}" type="datetime1">
              <a:rPr lang="en-US" smtClean="0"/>
              <a:t>1/13/12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B6FA6-6678-E140-BABF-80E9518066F1}" type="datetime1">
              <a:rPr lang="en-US" smtClean="0"/>
              <a:t>1/13/12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11A3D-D72E-9F40-A447-629C8F7C8DB4}" type="datetime1">
              <a:rPr lang="en-US" smtClean="0"/>
              <a:t>1/13/12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BABFA-7445-6D44-85CD-D16461EDF4CB}" type="datetime1">
              <a:rPr lang="en-US" smtClean="0"/>
              <a:t>1/13/12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223AE-5E41-B640-BA9D-7F265E0320B9}" type="datetime1">
              <a:rPr lang="en-US" smtClean="0"/>
              <a:t>1/13/12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72CDB-BC61-9441-9C3C-D51EC13A6A8B}" type="datetime1">
              <a:rPr lang="en-US" smtClean="0"/>
              <a:t>1/13/12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DA196-5110-074A-B756-468D14A9046C}" type="datetime1">
              <a:rPr lang="en-US" smtClean="0"/>
              <a:t>1/13/12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72B52-1B70-B14D-A63C-B06AFE0709A0}" type="datetime1">
              <a:rPr lang="en-US" smtClean="0"/>
              <a:t>1/13/12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D1B98-A9FF-F64E-BEE9-AB7076395802}" type="datetime1">
              <a:rPr lang="en-US" smtClean="0"/>
              <a:t>1/13/12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3105C-978B-D344-8B76-C45D26A7CB0E}" type="datetime1">
              <a:rPr lang="en-US" smtClean="0"/>
              <a:t>1/13/12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751BC8FD-054B-1642-8D97-4605F293613B}" type="datetime1">
              <a:rPr lang="en-US" smtClean="0"/>
              <a:t>1/13/12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BFEBEB0A-9E3D-4B14-9782-E2AE3DA60D9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colin.bishopp@cleaneconomycenter.org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1.eere.energy.gov/wip/solutioncenter/financialproducts/m/qecb.html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ebellis@energyprograms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41374"/>
            <a:ext cx="7543800" cy="1524000"/>
          </a:xfrm>
        </p:spPr>
        <p:txBody>
          <a:bodyPr/>
          <a:lstStyle/>
          <a:p>
            <a:r>
              <a:rPr lang="en-US" dirty="0" smtClean="0"/>
              <a:t>QECBs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COG Energy Advisory Committee</a:t>
            </a:r>
            <a:endParaRPr lang="en-US" dirty="0" smtClean="0"/>
          </a:p>
          <a:p>
            <a:r>
              <a:rPr lang="en-US" dirty="0" smtClean="0"/>
              <a:t>January 17, 2012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4338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IRS Circular 230 </a:t>
            </a:r>
            <a:r>
              <a:rPr lang="en-US" dirty="0" smtClean="0"/>
              <a:t>Disclosure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This presentation </a:t>
            </a:r>
            <a:r>
              <a:rPr lang="en-US" dirty="0"/>
              <a:t>was not intended or </a:t>
            </a:r>
            <a:r>
              <a:rPr lang="en-US" dirty="0" smtClean="0"/>
              <a:t>written to </a:t>
            </a:r>
            <a:r>
              <a:rPr lang="en-US" dirty="0"/>
              <a:t>be used, and it cannot be used by any taxpayer, for the purpose </a:t>
            </a:r>
            <a:r>
              <a:rPr lang="en-US" dirty="0" smtClean="0"/>
              <a:t>of avoiding </a:t>
            </a:r>
            <a:r>
              <a:rPr lang="en-US" dirty="0"/>
              <a:t>penalties that may be imposed on the taxpayer under U.S. </a:t>
            </a:r>
            <a:r>
              <a:rPr lang="en-US" dirty="0" smtClean="0"/>
              <a:t>Federal tax </a:t>
            </a:r>
            <a:r>
              <a:rPr lang="en-US" dirty="0"/>
              <a:t>law.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1760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Pleased to meet you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884223"/>
            <a:ext cx="7543800" cy="457349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The Energy Programs Consortium (</a:t>
            </a:r>
            <a:r>
              <a:rPr lang="en-US" b="1" dirty="0" smtClean="0"/>
              <a:t>EPC</a:t>
            </a:r>
            <a:r>
              <a:rPr lang="en-US" dirty="0" smtClean="0"/>
              <a:t>) is </a:t>
            </a:r>
            <a:r>
              <a:rPr lang="en-US" dirty="0" smtClean="0"/>
              <a:t>a consulting group that is a </a:t>
            </a:r>
            <a:r>
              <a:rPr lang="en-US" dirty="0"/>
              <a:t>joint venture of </a:t>
            </a:r>
            <a:r>
              <a:rPr lang="en-US" dirty="0" smtClean="0"/>
              <a:t>NASCSP, representing the state weatherization and community service programs directors; NASEO, representing the state energy policy directors; NARUC, representing the state public service commissioners; and NEADA, representing the state directors of the Low-Income Home Energy Assistance Program.</a:t>
            </a:r>
          </a:p>
          <a:p>
            <a:r>
              <a:rPr lang="en-US" dirty="0" smtClean="0"/>
              <a:t>The </a:t>
            </a:r>
            <a:r>
              <a:rPr lang="en-US" b="1" dirty="0" smtClean="0"/>
              <a:t>QECB Program </a:t>
            </a:r>
            <a:r>
              <a:rPr lang="en-US" dirty="0" smtClean="0"/>
              <a:t>began in 2010, when EPC began tracking QECB utilization and talking to issuers about issues, questions, concerns and obstacles encountered along the way.  </a:t>
            </a:r>
            <a:endParaRPr lang="en-US" dirty="0" smtClean="0"/>
          </a:p>
          <a:p>
            <a:r>
              <a:rPr lang="en-US" dirty="0" smtClean="0"/>
              <a:t>We work closely with NASEO and receive funding from the Energy Foundation. DOE has expressed an interest in supporting direct technical assistance.</a:t>
            </a: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6194" y="561041"/>
            <a:ext cx="1854200" cy="68580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4581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QECB?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2286000"/>
            <a:ext cx="7543800" cy="388620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endParaRPr lang="en-US" sz="2900" b="1" dirty="0" smtClean="0"/>
          </a:p>
          <a:p>
            <a:pPr marL="0" indent="0">
              <a:buNone/>
            </a:pPr>
            <a:endParaRPr lang="en-US" dirty="0"/>
          </a:p>
          <a:p>
            <a:r>
              <a:rPr lang="en-US" sz="3200" dirty="0" smtClean="0"/>
              <a:t>A </a:t>
            </a:r>
            <a:r>
              <a:rPr lang="en-US" sz="3200" b="1" dirty="0" smtClean="0"/>
              <a:t>qualified energy conservation bond </a:t>
            </a:r>
            <a:r>
              <a:rPr lang="en-US" sz="3200" dirty="0" smtClean="0"/>
              <a:t>(QECB) is a federally subsidized bond that may be issued for a variety of uses that tend to promote the conservation of energy.</a:t>
            </a:r>
          </a:p>
          <a:p>
            <a:endParaRPr lang="en-US" sz="3200" dirty="0" smtClean="0"/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6" name="Picture 5" descr="AA021273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275" y="737479"/>
            <a:ext cx="3121256" cy="1740466"/>
          </a:xfrm>
          <a:prstGeom prst="rect">
            <a:avLst/>
          </a:prstGeom>
        </p:spPr>
      </p:pic>
      <p:pic>
        <p:nvPicPr>
          <p:cNvPr id="7" name="Picture 6" descr="LS018321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1925" y="688891"/>
            <a:ext cx="2072038" cy="176851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216148" y="2457408"/>
            <a:ext cx="30388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smtClean="0"/>
              <a:t>A tool…and something of an odd duck.</a:t>
            </a:r>
            <a:endParaRPr 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17003775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kind of subsidy </a:t>
            </a:r>
            <a:br>
              <a:rPr lang="en-US" dirty="0" smtClean="0"/>
            </a:br>
            <a:r>
              <a:rPr lang="en-US" dirty="0" smtClean="0"/>
              <a:t>do QECBs get?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QECBs are a type of “</a:t>
            </a:r>
            <a:r>
              <a:rPr lang="en-US" b="1" dirty="0" smtClean="0"/>
              <a:t>tax credit bond</a:t>
            </a:r>
            <a:r>
              <a:rPr lang="en-US" dirty="0" smtClean="0"/>
              <a:t>”.  You may be familiar with the more common Build America Bonds.</a:t>
            </a:r>
          </a:p>
          <a:p>
            <a:r>
              <a:rPr lang="en-US" dirty="0" smtClean="0"/>
              <a:t>Tax credit bonds are subject to many of the same rules as traditional tax-exempt bonds, but the </a:t>
            </a:r>
            <a:r>
              <a:rPr lang="en-US" b="1" dirty="0" smtClean="0"/>
              <a:t>interest is taxable</a:t>
            </a:r>
            <a:r>
              <a:rPr lang="en-US" dirty="0" smtClean="0"/>
              <a:t>.</a:t>
            </a:r>
          </a:p>
          <a:p>
            <a:r>
              <a:rPr lang="en-US" dirty="0" smtClean="0"/>
              <a:t>Tax credit bonds can be issued to provide the holder of the bond with a federal tax credit.  Until early 2010, QECBs could only be issued this way, and very few of them were issued.</a:t>
            </a:r>
          </a:p>
          <a:p>
            <a:r>
              <a:rPr lang="en-US" dirty="0" smtClean="0"/>
              <a:t>Some tax credit bonds give issuers the option to receive a </a:t>
            </a:r>
            <a:r>
              <a:rPr lang="en-US" b="1" dirty="0" smtClean="0"/>
              <a:t>direct cash payment from the U.S. Treasury </a:t>
            </a:r>
            <a:r>
              <a:rPr lang="en-US" dirty="0" smtClean="0"/>
              <a:t>in lieu of providing the bond holders a federal tax credit (sometimes referred to as “direct pay,” “cash pay” or “direct subsidy” bonds).  QECBs can now be issued as direct subsidy bonds.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5" name="Picture 4" descr="stk19975boj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7232" y="4228021"/>
            <a:ext cx="2174896" cy="2633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723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much subsidy do QECBs get?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QECB issuers receive a check equal to </a:t>
            </a:r>
            <a:r>
              <a:rPr lang="en-US" b="1" dirty="0" smtClean="0"/>
              <a:t>70%</a:t>
            </a:r>
            <a:r>
              <a:rPr lang="en-US" dirty="0" smtClean="0"/>
              <a:t> of the interest on your QECBs OR, if lower than your interest rate, the maximum rate set by Treasury (the “qualified tax credit rate”).</a:t>
            </a:r>
          </a:p>
          <a:p>
            <a:r>
              <a:rPr lang="en-US" dirty="0" smtClean="0"/>
              <a:t>You </a:t>
            </a:r>
            <a:r>
              <a:rPr lang="en-US" dirty="0" smtClean="0"/>
              <a:t>can look up the most up to date rate (as well as </a:t>
            </a:r>
            <a:r>
              <a:rPr lang="en-US" dirty="0"/>
              <a:t>historical </a:t>
            </a:r>
            <a:r>
              <a:rPr lang="en-US" b="1" dirty="0" smtClean="0"/>
              <a:t>rates</a:t>
            </a:r>
            <a:r>
              <a:rPr lang="en-US" dirty="0"/>
              <a:t>) at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 </a:t>
            </a:r>
            <a:r>
              <a:rPr lang="en-US" dirty="0"/>
              <a:t>https://</a:t>
            </a:r>
            <a:r>
              <a:rPr lang="en-US" dirty="0" err="1"/>
              <a:t>www.treasurydirect.gov</a:t>
            </a:r>
            <a:r>
              <a:rPr lang="en-US" dirty="0"/>
              <a:t>/GA-SL/SLGS/</a:t>
            </a:r>
            <a:r>
              <a:rPr lang="en-US" dirty="0" err="1" smtClean="0"/>
              <a:t>selectQTCDate.htm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5" name="Picture 4" descr="skd187720sdc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6254" y="3171734"/>
            <a:ext cx="2048502" cy="1952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4708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For how long can an issuer get the subsidy?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553148"/>
            <a:ext cx="6489696" cy="4179334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The maximum maturity for tax credit bonds is also set by Treasury periodically.</a:t>
            </a:r>
          </a:p>
          <a:p>
            <a:r>
              <a:rPr lang="en-US" dirty="0" smtClean="0"/>
              <a:t>Historically, QECB issuers have been allowed 12 to 19 year maturities.</a:t>
            </a:r>
          </a:p>
          <a:p>
            <a:r>
              <a:rPr lang="en-US" dirty="0" smtClean="0"/>
              <a:t>In the previous example, that would amount to $378,000 (12 years) to $598,500 (19 years) of direct subsidy from the federal government to your jurisdiction. </a:t>
            </a:r>
          </a:p>
          <a:p>
            <a:r>
              <a:rPr lang="en-US" dirty="0" smtClean="0"/>
              <a:t>The most up-to-date maturity (along with historical maturities) can be found on the tax credit rate lookup page (see slide </a:t>
            </a:r>
            <a:r>
              <a:rPr lang="en-US" dirty="0"/>
              <a:t>6</a:t>
            </a:r>
            <a:r>
              <a:rPr lang="en-US" dirty="0" smtClean="0"/>
              <a:t>).</a:t>
            </a:r>
          </a:p>
          <a:p>
            <a:r>
              <a:rPr lang="en-US" dirty="0" smtClean="0"/>
              <a:t>There is currently no cut-off date by which allocations must be used.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7" name="Picture 6" descr="SP002895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6602" y="3082106"/>
            <a:ext cx="1885398" cy="2605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6392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DC Area Allocations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Washington, DC was </a:t>
            </a:r>
            <a:r>
              <a:rPr lang="en-US" dirty="0" smtClean="0"/>
              <a:t>allocated </a:t>
            </a:r>
            <a:r>
              <a:rPr lang="en-US" b="1" dirty="0" smtClean="0"/>
              <a:t>$6,140,000 </a:t>
            </a:r>
            <a:r>
              <a:rPr lang="en-US" dirty="0" smtClean="0"/>
              <a:t>of </a:t>
            </a:r>
            <a:r>
              <a:rPr lang="en-US" dirty="0" smtClean="0"/>
              <a:t>QECBs</a:t>
            </a:r>
            <a:r>
              <a:rPr lang="en-US" dirty="0"/>
              <a:t> </a:t>
            </a:r>
            <a:r>
              <a:rPr lang="en-US" dirty="0" smtClean="0"/>
              <a:t>and is considering an issuance.</a:t>
            </a:r>
            <a:endParaRPr lang="en-US" dirty="0" smtClean="0"/>
          </a:p>
          <a:p>
            <a:r>
              <a:rPr lang="en-US" dirty="0" smtClean="0"/>
              <a:t>Virginia was allocated </a:t>
            </a:r>
            <a:r>
              <a:rPr lang="en-US" b="1" dirty="0" smtClean="0"/>
              <a:t>$80,600,000</a:t>
            </a:r>
            <a:r>
              <a:rPr lang="en-US" dirty="0" smtClean="0"/>
              <a:t>, completed its sub-</a:t>
            </a:r>
            <a:r>
              <a:rPr lang="en-US" dirty="0" smtClean="0"/>
              <a:t>allocations to </a:t>
            </a:r>
            <a:r>
              <a:rPr lang="en-US" dirty="0"/>
              <a:t>municipalities and counties with populations of 100,000 or more in proportion to </a:t>
            </a:r>
            <a:r>
              <a:rPr lang="en-US" dirty="0" smtClean="0"/>
              <a:t>population, and is considering its options.  </a:t>
            </a:r>
            <a:endParaRPr lang="en-US" dirty="0"/>
          </a:p>
          <a:p>
            <a:r>
              <a:rPr lang="en-US" dirty="0" smtClean="0"/>
              <a:t>Maryland was allocated </a:t>
            </a:r>
            <a:r>
              <a:rPr lang="en-US" b="1" dirty="0" smtClean="0"/>
              <a:t>$58,445,000</a:t>
            </a:r>
            <a:r>
              <a:rPr lang="en-US" dirty="0"/>
              <a:t> </a:t>
            </a:r>
            <a:r>
              <a:rPr lang="en-US" dirty="0" smtClean="0"/>
              <a:t>and completed its sub-allocations.  To date, at least $6,515,000 of QECBs have been issued in Maryland (for energy efficiency improvements to schools) .</a:t>
            </a:r>
          </a:p>
          <a:p>
            <a:pPr marL="0" indent="0">
              <a:buNone/>
            </a:pPr>
            <a:r>
              <a:rPr lang="en-US" dirty="0" smtClean="0"/>
              <a:t>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6" name="Picture 5" descr="j028491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6150" y="4138361"/>
            <a:ext cx="2299955" cy="1225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5157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</a:t>
            </a:r>
            <a:r>
              <a:rPr lang="en-US" dirty="0" smtClean="0"/>
              <a:t>types </a:t>
            </a:r>
            <a:r>
              <a:rPr lang="en-US" dirty="0" smtClean="0"/>
              <a:t>of projects can be financed with QECBs?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512174"/>
            <a:ext cx="7543800" cy="3523752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The most popular project type has been </a:t>
            </a:r>
            <a:r>
              <a:rPr lang="en-US" b="1" dirty="0" smtClean="0"/>
              <a:t>capital expenditures to reduce energy consumption in publicly-owned buildings by at least 20%</a:t>
            </a:r>
            <a:r>
              <a:rPr lang="en-US" dirty="0" smtClean="0"/>
              <a:t>.</a:t>
            </a:r>
          </a:p>
          <a:p>
            <a:r>
              <a:rPr lang="en-US" dirty="0" smtClean="0"/>
              <a:t>Capital investments into production of </a:t>
            </a:r>
            <a:r>
              <a:rPr lang="en-US" b="1" dirty="0" smtClean="0"/>
              <a:t>renewables </a:t>
            </a:r>
            <a:r>
              <a:rPr lang="en-US" dirty="0" smtClean="0"/>
              <a:t>have also been popular.  Covered </a:t>
            </a:r>
            <a:r>
              <a:rPr lang="en-US" dirty="0"/>
              <a:t>facilities include: wind, closed-loop biomass, open-loop biomass, geothermal or solar energy, small irrigation power, landfill gas, trash, qualified hydropower and marine and hydrokinetic production. </a:t>
            </a:r>
            <a:endParaRPr lang="en-US" dirty="0" smtClean="0"/>
          </a:p>
          <a:p>
            <a:r>
              <a:rPr lang="en-US" dirty="0" smtClean="0"/>
              <a:t>Recently there has been more interest in issuing QECBs for “</a:t>
            </a:r>
            <a:r>
              <a:rPr lang="en-US" b="1" dirty="0" smtClean="0"/>
              <a:t>green community programs</a:t>
            </a:r>
            <a:r>
              <a:rPr lang="en-US" dirty="0" smtClean="0"/>
              <a:t>” (including the use of loans or other repayment mechanisms to implement them).</a:t>
            </a:r>
          </a:p>
          <a:p>
            <a:r>
              <a:rPr lang="en-US" dirty="0" smtClean="0"/>
              <a:t>We have also seen </a:t>
            </a:r>
            <a:r>
              <a:rPr lang="en-US" b="1" dirty="0" smtClean="0"/>
              <a:t>public education campaigns</a:t>
            </a:r>
            <a:r>
              <a:rPr lang="en-US" dirty="0" smtClean="0"/>
              <a:t>.</a:t>
            </a:r>
          </a:p>
          <a:p>
            <a:r>
              <a:rPr lang="en-US" dirty="0" smtClean="0"/>
              <a:t>Other options </a:t>
            </a:r>
            <a:r>
              <a:rPr lang="en-US" b="1" dirty="0" smtClean="0"/>
              <a:t>include research facilities and grants, certain demonstration projects and mass commuting projects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2917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Example:  Large Solar &amp; Wind Issuance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2522882"/>
            <a:ext cx="7543800" cy="2049117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Issuer:  </a:t>
            </a:r>
            <a:r>
              <a:rPr lang="en-US" b="1" dirty="0" smtClean="0"/>
              <a:t>Los Angeles Department of Water &amp; Power</a:t>
            </a:r>
          </a:p>
          <a:p>
            <a:r>
              <a:rPr lang="en-US" dirty="0" smtClean="0"/>
              <a:t>Amount Issued:  $131 million</a:t>
            </a:r>
          </a:p>
          <a:p>
            <a:r>
              <a:rPr lang="en-US" dirty="0" smtClean="0"/>
              <a:t>Use of Bond Proceeds:</a:t>
            </a:r>
          </a:p>
          <a:p>
            <a:pPr lvl="1"/>
            <a:r>
              <a:rPr lang="en-US" dirty="0" smtClean="0"/>
              <a:t>Pine Tree Wind Turbine Expansion Project – 10 wind turbines (15MW total added)</a:t>
            </a:r>
          </a:p>
          <a:p>
            <a:pPr lvl="1"/>
            <a:r>
              <a:rPr lang="en-US" dirty="0" smtClean="0"/>
              <a:t>Pine Tree Solar Project – PV generator targeted at 10MW at 34.5kV output); will generate 20 </a:t>
            </a:r>
            <a:r>
              <a:rPr lang="en-US" dirty="0" err="1" smtClean="0"/>
              <a:t>GWh</a:t>
            </a:r>
            <a:r>
              <a:rPr lang="en-US" dirty="0" smtClean="0"/>
              <a:t> per year</a:t>
            </a:r>
          </a:p>
          <a:p>
            <a:pPr lvl="1"/>
            <a:r>
              <a:rPr lang="en-US" dirty="0" smtClean="0"/>
              <a:t>Adelanto Solar Project – PV generator targeted at 10MW at 4.16kV output; will generate 20 </a:t>
            </a:r>
            <a:r>
              <a:rPr lang="en-US" dirty="0" err="1" smtClean="0"/>
              <a:t>GWh</a:t>
            </a:r>
            <a:r>
              <a:rPr lang="en-US" dirty="0" smtClean="0"/>
              <a:t> per year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5" name="Picture 4" descr="j018267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0502" y="419754"/>
            <a:ext cx="3154693" cy="2103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6051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Example:  Small Wind Issuance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Issuer:  </a:t>
            </a:r>
            <a:r>
              <a:rPr lang="en-US" b="1" dirty="0" smtClean="0"/>
              <a:t>Scituate, MA</a:t>
            </a:r>
          </a:p>
          <a:p>
            <a:r>
              <a:rPr lang="en-US" dirty="0" smtClean="0"/>
              <a:t>Amount Issued:  $1.5 million</a:t>
            </a:r>
          </a:p>
          <a:p>
            <a:r>
              <a:rPr lang="en-US" dirty="0" smtClean="0"/>
              <a:t>Use of Proceeds: One 1500 KW </a:t>
            </a:r>
          </a:p>
          <a:p>
            <a:pPr marL="0" indent="0">
              <a:buNone/>
            </a:pPr>
            <a:r>
              <a:rPr lang="en-US" dirty="0" smtClean="0"/>
              <a:t>wind turbine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5" name="Picture 4" descr="Massachusetts_Maritime_Academy_wind_turbine_2629146705_601e4bce19_o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6433" y="685800"/>
            <a:ext cx="2519367" cy="3779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6452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popular are QECBs?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3112111"/>
            <a:ext cx="7543800" cy="2297951"/>
          </a:xfrm>
        </p:spPr>
        <p:txBody>
          <a:bodyPr>
            <a:normAutofit/>
          </a:bodyPr>
          <a:lstStyle/>
          <a:p>
            <a:r>
              <a:rPr lang="en-US" dirty="0" smtClean="0"/>
              <a:t>At least </a:t>
            </a:r>
            <a:r>
              <a:rPr lang="en-US" b="1" dirty="0" smtClean="0"/>
              <a:t>97 projects</a:t>
            </a:r>
            <a:r>
              <a:rPr lang="en-US" dirty="0" smtClean="0"/>
              <a:t> </a:t>
            </a:r>
            <a:r>
              <a:rPr lang="en-US" dirty="0" smtClean="0"/>
              <a:t>in </a:t>
            </a:r>
            <a:r>
              <a:rPr lang="en-US" b="1" dirty="0" smtClean="0"/>
              <a:t>23 states </a:t>
            </a:r>
            <a:r>
              <a:rPr lang="en-US" dirty="0" smtClean="0"/>
              <a:t>have been funded with QECBs to date.</a:t>
            </a:r>
          </a:p>
          <a:p>
            <a:r>
              <a:rPr lang="en-US" dirty="0" smtClean="0"/>
              <a:t>Known bond volume totals </a:t>
            </a:r>
            <a:r>
              <a:rPr lang="en-US" b="1" dirty="0" smtClean="0"/>
              <a:t>$609 million</a:t>
            </a:r>
            <a:r>
              <a:rPr lang="en-US" dirty="0" smtClean="0"/>
              <a:t>; </a:t>
            </a:r>
            <a:r>
              <a:rPr lang="en-US" dirty="0" smtClean="0"/>
              <a:t>more bonds may be issued but not yet known</a:t>
            </a:r>
            <a:r>
              <a:rPr lang="en-US" dirty="0"/>
              <a:t> </a:t>
            </a:r>
            <a:r>
              <a:rPr lang="en-US" dirty="0" smtClean="0"/>
              <a:t>(particularly if they were sold through private placement).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5" name="Picture 4" descr="stk19918boj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7059" y="667159"/>
            <a:ext cx="2873597" cy="2444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0949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Barriers to Issuance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Poor credit rating of potential issuers</a:t>
            </a:r>
          </a:p>
          <a:p>
            <a:r>
              <a:rPr lang="en-US" dirty="0" smtClean="0"/>
              <a:t>Lack of appetite for debt </a:t>
            </a:r>
          </a:p>
          <a:p>
            <a:r>
              <a:rPr lang="en-US" dirty="0" smtClean="0"/>
              <a:t>Bond caps</a:t>
            </a:r>
          </a:p>
          <a:p>
            <a:r>
              <a:rPr lang="en-US" dirty="0" smtClean="0"/>
              <a:t>Lack of familiarity with bonds generally or QECBs</a:t>
            </a:r>
          </a:p>
          <a:p>
            <a:r>
              <a:rPr lang="en-US" dirty="0" smtClean="0"/>
              <a:t>Lack of available projects</a:t>
            </a:r>
          </a:p>
          <a:p>
            <a:r>
              <a:rPr lang="en-US" dirty="0" smtClean="0"/>
              <a:t>Lack of guidance from Treasury about key legal questions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8743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Treasury Guidance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0"/>
            <a:ext cx="7543800" cy="5297560"/>
          </a:xfrm>
        </p:spPr>
        <p:txBody>
          <a:bodyPr>
            <a:normAutofit/>
          </a:bodyPr>
          <a:lstStyle/>
          <a:p>
            <a:r>
              <a:rPr lang="en-US" dirty="0" smtClean="0"/>
              <a:t>The U.S. Treasury has not yet issued regulations or other guidance clarifying ambiguities in the original authorizing provision.</a:t>
            </a:r>
          </a:p>
          <a:p>
            <a:r>
              <a:rPr lang="en-US" dirty="0" smtClean="0"/>
              <a:t>Important questions include the definition of the term “green community programs” (which is not provided in the statute) and the proper methodology for calculating energy savings.</a:t>
            </a:r>
          </a:p>
          <a:p>
            <a:r>
              <a:rPr lang="en-US" dirty="0" smtClean="0"/>
              <a:t>The Clean Economy Center is spearheadin</a:t>
            </a:r>
            <a:r>
              <a:rPr lang="en-US" dirty="0" smtClean="0"/>
              <a:t>g an effort to obtain such guidance.  For more information, contact me or Colin </a:t>
            </a:r>
            <a:r>
              <a:rPr lang="en-US" dirty="0" err="1" smtClean="0"/>
              <a:t>Bishopp</a:t>
            </a:r>
            <a:r>
              <a:rPr lang="en-US" dirty="0" smtClean="0"/>
              <a:t> at </a:t>
            </a:r>
            <a:r>
              <a:rPr lang="en-US" dirty="0" smtClean="0">
                <a:hlinkClick r:id="rId2"/>
              </a:rPr>
              <a:t>colin.bishopp@cleaneconomycenter.org</a:t>
            </a:r>
            <a:r>
              <a:rPr lang="en-US" dirty="0" smtClean="0"/>
              <a:t>.</a:t>
            </a:r>
            <a:endParaRPr lang="en-US" dirty="0" smtClean="0"/>
          </a:p>
          <a:p>
            <a:pPr lvl="1"/>
            <a:endParaRPr lang="en-US" sz="1600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8205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Where can I find more information?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The NASEO website has a variety of resources, including documents other states have used and the EPC QECB memo which contains information about all known issuances.</a:t>
            </a:r>
          </a:p>
          <a:p>
            <a:pPr lvl="1"/>
            <a:r>
              <a:rPr lang="en-US" dirty="0"/>
              <a:t>http://</a:t>
            </a:r>
            <a:r>
              <a:rPr lang="en-US" dirty="0" err="1"/>
              <a:t>www.naseo.org</a:t>
            </a:r>
            <a:r>
              <a:rPr lang="en-US" dirty="0"/>
              <a:t>/resources/financing/</a:t>
            </a:r>
            <a:r>
              <a:rPr lang="en-US" dirty="0" err="1"/>
              <a:t>qecb</a:t>
            </a:r>
            <a:r>
              <a:rPr lang="en-US" dirty="0"/>
              <a:t>/</a:t>
            </a:r>
            <a:r>
              <a:rPr lang="en-US" dirty="0" err="1" smtClean="0"/>
              <a:t>index.html</a:t>
            </a:r>
            <a:endParaRPr lang="en-US" dirty="0" smtClean="0"/>
          </a:p>
          <a:p>
            <a:r>
              <a:rPr lang="en-US" dirty="0" smtClean="0"/>
              <a:t>DSIRE has a QECB page with links to relevant statutory provisions and IRS guidance.</a:t>
            </a:r>
          </a:p>
          <a:p>
            <a:pPr lvl="1"/>
            <a:r>
              <a:rPr lang="en-US" dirty="0"/>
              <a:t>http://</a:t>
            </a:r>
            <a:r>
              <a:rPr lang="en-US" dirty="0" err="1"/>
              <a:t>www.dsireusa.org</a:t>
            </a:r>
            <a:r>
              <a:rPr lang="en-US" dirty="0"/>
              <a:t>/incentives/</a:t>
            </a:r>
            <a:r>
              <a:rPr lang="en-US" dirty="0" err="1"/>
              <a:t>incentive.cfm?Incentive_Code</a:t>
            </a:r>
            <a:r>
              <a:rPr lang="en-US" dirty="0"/>
              <a:t>=US51F&amp;re=1&amp;ee=1</a:t>
            </a:r>
          </a:p>
          <a:p>
            <a:r>
              <a:rPr lang="en-US" dirty="0" smtClean="0"/>
              <a:t>The Department of Energy’s website has resources including a QECB Primer and webinars.</a:t>
            </a:r>
          </a:p>
          <a:p>
            <a:pPr lvl="1"/>
            <a:r>
              <a:rPr lang="en-US" dirty="0">
                <a:hlinkClick r:id="rId2"/>
              </a:rPr>
              <a:t>http://www1.eere.energy.gov/wip/solutioncenter/financialproducts/m/</a:t>
            </a:r>
            <a:r>
              <a:rPr lang="en-US" dirty="0" smtClean="0">
                <a:hlinkClick r:id="rId2"/>
              </a:rPr>
              <a:t>qecb.html</a:t>
            </a:r>
            <a:endParaRPr lang="en-US" dirty="0" smtClean="0"/>
          </a:p>
          <a:p>
            <a:pPr marL="320040" lvl="1" indent="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8194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Questions?  </a:t>
            </a:r>
            <a:br>
              <a:rPr lang="en-US" dirty="0" smtClean="0"/>
            </a:br>
            <a:r>
              <a:rPr lang="en-US" dirty="0" smtClean="0"/>
              <a:t>Please keep in touch.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Elizabeth Bellis</a:t>
            </a:r>
          </a:p>
          <a:p>
            <a:pPr marL="0" indent="0">
              <a:buNone/>
            </a:pPr>
            <a:r>
              <a:rPr lang="en-US" dirty="0"/>
              <a:t>Director, QECB Program, Energy Programs Consortium</a:t>
            </a:r>
          </a:p>
          <a:p>
            <a:pPr marL="0" indent="0">
              <a:buNone/>
            </a:pPr>
            <a:r>
              <a:rPr lang="en-US" dirty="0" smtClean="0"/>
              <a:t>Email (best):  </a:t>
            </a:r>
            <a:r>
              <a:rPr lang="en-US" dirty="0">
                <a:hlinkClick r:id="rId2"/>
              </a:rPr>
              <a:t>ebellis@energyprograms.org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Phone: (917) 370-</a:t>
            </a:r>
            <a:r>
              <a:rPr lang="en-US" dirty="0" smtClean="0"/>
              <a:t>7916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10345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Newsprint.thmx</Template>
  <TotalTime>20660</TotalTime>
  <Words>1224</Words>
  <Application>Microsoft Macintosh PowerPoint</Application>
  <PresentationFormat>On-screen Show (4:3)</PresentationFormat>
  <Paragraphs>98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Newsprint</vt:lpstr>
      <vt:lpstr>QECBs</vt:lpstr>
      <vt:lpstr>IRS Circular 230 Disclosure</vt:lpstr>
      <vt:lpstr>Pleased to meet you</vt:lpstr>
      <vt:lpstr>What is a QECB?</vt:lpstr>
      <vt:lpstr>What kind of subsidy  do QECBs get?</vt:lpstr>
      <vt:lpstr>How much subsidy do QECBs get?</vt:lpstr>
      <vt:lpstr>For how long can an issuer get the subsidy?</vt:lpstr>
      <vt:lpstr>DC Area Allocations</vt:lpstr>
      <vt:lpstr>What types of projects can be financed with QECBs?</vt:lpstr>
      <vt:lpstr>Example:  Large Solar &amp; Wind Issuance</vt:lpstr>
      <vt:lpstr>Example:  Small Wind Issuance</vt:lpstr>
      <vt:lpstr>How popular are QECBs? </vt:lpstr>
      <vt:lpstr>Barriers to Issuance</vt:lpstr>
      <vt:lpstr>Treasury Guidance</vt:lpstr>
      <vt:lpstr>Where can I find more information?</vt:lpstr>
      <vt:lpstr>Questions?   Please keep in touch.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QECB 101</dc:title>
  <dc:creator>Elizabeth Bellis Wolfe</dc:creator>
  <cp:lastModifiedBy>Elizabeth Bellis Wolfe</cp:lastModifiedBy>
  <cp:revision>40</cp:revision>
  <dcterms:created xsi:type="dcterms:W3CDTF">2011-10-06T11:13:07Z</dcterms:created>
  <dcterms:modified xsi:type="dcterms:W3CDTF">2012-01-15T16:33:55Z</dcterms:modified>
</cp:coreProperties>
</file>