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65" r:id="rId4"/>
    <p:sldId id="258" r:id="rId5"/>
    <p:sldId id="259" r:id="rId6"/>
    <p:sldId id="260" r:id="rId7"/>
    <p:sldId id="264" r:id="rId8"/>
    <p:sldId id="267" r:id="rId9"/>
    <p:sldId id="261" r:id="rId10"/>
    <p:sldId id="263" r:id="rId11"/>
    <p:sldId id="262"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FE0B33-9F61-4205-9A3F-B27B34133B44}" type="datetimeFigureOut">
              <a:rPr lang="en-US" smtClean="0"/>
              <a:pPr/>
              <a:t>3/19/2010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AC5C44-69E9-4CB2-8101-B483D9215E4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FAC5C44-69E9-4CB2-8101-B483D9215E45}"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6DFD06-1D82-4A35-B1FA-ADD0A337A4DF}" type="datetimeFigureOut">
              <a:rPr lang="en-US" smtClean="0"/>
              <a:pPr/>
              <a:t>3/19/2010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F8F9D-31C5-4ABB-9E04-4F1616A38E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6DFD06-1D82-4A35-B1FA-ADD0A337A4DF}" type="datetimeFigureOut">
              <a:rPr lang="en-US" smtClean="0"/>
              <a:pPr/>
              <a:t>3/19/2010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F8F9D-31C5-4ABB-9E04-4F1616A38E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6DFD06-1D82-4A35-B1FA-ADD0A337A4DF}" type="datetimeFigureOut">
              <a:rPr lang="en-US" smtClean="0"/>
              <a:pPr/>
              <a:t>3/19/2010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F8F9D-31C5-4ABB-9E04-4F1616A38E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6DFD06-1D82-4A35-B1FA-ADD0A337A4DF}" type="datetimeFigureOut">
              <a:rPr lang="en-US" smtClean="0"/>
              <a:pPr/>
              <a:t>3/19/2010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3F8F9D-31C5-4ABB-9E04-4F1616A38E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6DFD06-1D82-4A35-B1FA-ADD0A337A4DF}" type="datetimeFigureOut">
              <a:rPr lang="en-US" smtClean="0"/>
              <a:pPr/>
              <a:t>3/19/2010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3F8F9D-31C5-4ABB-9E04-4F1616A38E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6DFD06-1D82-4A35-B1FA-ADD0A337A4DF}" type="datetimeFigureOut">
              <a:rPr lang="en-US" smtClean="0"/>
              <a:pPr/>
              <a:t>3/19/2010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3F8F9D-31C5-4ABB-9E04-4F1616A38E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6DFD06-1D82-4A35-B1FA-ADD0A337A4DF}" type="datetimeFigureOut">
              <a:rPr lang="en-US" smtClean="0"/>
              <a:pPr/>
              <a:t>3/19/2010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3F8F9D-31C5-4ABB-9E04-4F1616A38E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6DFD06-1D82-4A35-B1FA-ADD0A337A4DF}" type="datetimeFigureOut">
              <a:rPr lang="en-US" smtClean="0"/>
              <a:pPr/>
              <a:t>3/19/2010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3F8F9D-31C5-4ABB-9E04-4F1616A38E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6DFD06-1D82-4A35-B1FA-ADD0A337A4DF}" type="datetimeFigureOut">
              <a:rPr lang="en-US" smtClean="0"/>
              <a:pPr/>
              <a:t>3/19/2010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3F8F9D-31C5-4ABB-9E04-4F1616A38E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6DFD06-1D82-4A35-B1FA-ADD0A337A4DF}" type="datetimeFigureOut">
              <a:rPr lang="en-US" smtClean="0"/>
              <a:pPr/>
              <a:t>3/19/2010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F8F9D-31C5-4ABB-9E04-4F1616A38E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6DFD06-1D82-4A35-B1FA-ADD0A337A4DF}" type="datetimeFigureOut">
              <a:rPr lang="en-US" smtClean="0"/>
              <a:pPr/>
              <a:t>3/19/2010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F8F9D-31C5-4ABB-9E04-4F1616A38E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6DFD06-1D82-4A35-B1FA-ADD0A337A4DF}" type="datetimeFigureOut">
              <a:rPr lang="en-US" smtClean="0"/>
              <a:pPr/>
              <a:t>3/19/2010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3F8F9D-31C5-4ABB-9E04-4F1616A38E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81000"/>
            <a:ext cx="9144000" cy="1847850"/>
          </a:xfrm>
        </p:spPr>
        <p:txBody>
          <a:bodyPr>
            <a:normAutofit fontScale="90000"/>
          </a:bodyPr>
          <a:lstStyle/>
          <a:p>
            <a:r>
              <a:rPr lang="en-US" sz="3100" b="1" dirty="0" smtClean="0"/>
              <a:t/>
            </a:r>
            <a:br>
              <a:rPr lang="en-US" sz="3100" b="1" dirty="0" smtClean="0"/>
            </a:br>
            <a:r>
              <a:rPr lang="en-US" sz="3100" b="1" dirty="0" smtClean="0"/>
              <a:t>National </a:t>
            </a:r>
            <a:r>
              <a:rPr lang="en-US" sz="3100" b="1" dirty="0"/>
              <a:t>Capital Region Land Conservation Act</a:t>
            </a:r>
            <a:r>
              <a:rPr lang="en-US" sz="3100" dirty="0"/>
              <a:t/>
            </a:r>
            <a:br>
              <a:rPr lang="en-US" sz="3100" dirty="0"/>
            </a:br>
            <a:r>
              <a:rPr lang="en-US" sz="3100" b="1" dirty="0"/>
              <a:t>Presentation to the </a:t>
            </a:r>
            <a:r>
              <a:rPr lang="en-US" sz="3100" b="1" dirty="0" smtClean="0"/>
              <a:t/>
            </a:r>
            <a:br>
              <a:rPr lang="en-US" sz="3100" b="1" dirty="0" smtClean="0"/>
            </a:br>
            <a:r>
              <a:rPr lang="en-US" sz="3100" b="1" dirty="0" smtClean="0"/>
              <a:t>Metropolitan </a:t>
            </a:r>
            <a:r>
              <a:rPr lang="en-US" sz="3100" b="1" dirty="0"/>
              <a:t>Washington Council of Governments</a:t>
            </a:r>
            <a:r>
              <a:rPr lang="en-US" dirty="0"/>
              <a:t/>
            </a:r>
            <a:br>
              <a:rPr lang="en-US" dirty="0"/>
            </a:br>
            <a:endParaRPr lang="en-US" dirty="0"/>
          </a:p>
        </p:txBody>
      </p:sp>
      <p:sp>
        <p:nvSpPr>
          <p:cNvPr id="3" name="Subtitle 2"/>
          <p:cNvSpPr>
            <a:spLocks noGrp="1"/>
          </p:cNvSpPr>
          <p:nvPr>
            <p:ph type="subTitle" idx="1"/>
          </p:nvPr>
        </p:nvSpPr>
        <p:spPr>
          <a:xfrm>
            <a:off x="685800" y="2057400"/>
            <a:ext cx="7696200" cy="3581400"/>
          </a:xfrm>
        </p:spPr>
        <p:txBody>
          <a:bodyPr>
            <a:normAutofit fontScale="85000" lnSpcReduction="10000"/>
          </a:bodyPr>
          <a:lstStyle/>
          <a:p>
            <a:r>
              <a:rPr lang="en-US" b="1" i="1" dirty="0"/>
              <a:t>“Washington must be the most beautiful city in the world … it is now a beautiful city, but there are many other beautiful cities in the world. The most beautiful city will not be entirely man-made city. It must be favored with natural and scenic advantages in justifying the highest place. Parks must be provided where the people will have the opportunity for recreation and for contact with nature.” </a:t>
            </a:r>
            <a:endParaRPr lang="en-US" b="1" i="1" dirty="0" smtClean="0"/>
          </a:p>
          <a:p>
            <a:r>
              <a:rPr lang="en-US" dirty="0" smtClean="0"/>
              <a:t>Editorial </a:t>
            </a:r>
            <a:r>
              <a:rPr lang="en-US" dirty="0"/>
              <a:t>– 1930</a:t>
            </a:r>
          </a:p>
          <a:p>
            <a:endParaRPr lang="en-US" dirty="0"/>
          </a:p>
          <a:p>
            <a:endParaRPr lang="en-US" dirty="0"/>
          </a:p>
        </p:txBody>
      </p:sp>
      <p:pic>
        <p:nvPicPr>
          <p:cNvPr id="1027" name="Picture 3"/>
          <p:cNvPicPr>
            <a:picLocks noChangeAspect="1" noChangeArrowheads="1"/>
          </p:cNvPicPr>
          <p:nvPr/>
        </p:nvPicPr>
        <p:blipFill>
          <a:blip r:embed="rId2"/>
          <a:srcRect/>
          <a:stretch>
            <a:fillRect/>
          </a:stretch>
        </p:blipFill>
        <p:spPr bwMode="auto">
          <a:xfrm>
            <a:off x="2514600" y="5486400"/>
            <a:ext cx="3429000" cy="914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 y="0"/>
            <a:ext cx="9417030" cy="6858000"/>
          </a:xfrm>
          <a:prstGeom prst="rect">
            <a:avLst/>
          </a:prstGeom>
          <a:noFill/>
          <a:ln w="9525">
            <a:noFill/>
            <a:miter lim="800000"/>
            <a:headEnd/>
            <a:tailEnd/>
          </a:ln>
          <a:effectLst/>
        </p:spPr>
      </p:pic>
      <p:sp>
        <p:nvSpPr>
          <p:cNvPr id="5" name="Rectangle 4"/>
          <p:cNvSpPr/>
          <p:nvPr/>
        </p:nvSpPr>
        <p:spPr>
          <a:xfrm>
            <a:off x="838200" y="1905000"/>
            <a:ext cx="7848600" cy="4419600"/>
          </a:xfrm>
          <a:prstGeom prst="rect">
            <a:avLst/>
          </a:prstGeom>
          <a:effectLst>
            <a:softEdge rad="63500"/>
          </a:effectLst>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274638"/>
            <a:ext cx="7696200" cy="1143000"/>
          </a:xfrm>
        </p:spPr>
        <p:style>
          <a:lnRef idx="1">
            <a:schemeClr val="dk1"/>
          </a:lnRef>
          <a:fillRef idx="2">
            <a:schemeClr val="dk1"/>
          </a:fillRef>
          <a:effectRef idx="1">
            <a:schemeClr val="dk1"/>
          </a:effectRef>
          <a:fontRef idx="minor">
            <a:schemeClr val="dk1"/>
          </a:fontRef>
        </p:style>
        <p:txBody>
          <a:bodyPr>
            <a:normAutofit/>
          </a:bodyPr>
          <a:lstStyle/>
          <a:p>
            <a:pPr lvl="0"/>
            <a:r>
              <a:rPr lang="en-US" dirty="0" smtClean="0"/>
              <a:t>Need and Purpose:</a:t>
            </a:r>
            <a:endParaRPr lang="en-US" dirty="0"/>
          </a:p>
        </p:txBody>
      </p:sp>
      <p:sp>
        <p:nvSpPr>
          <p:cNvPr id="3" name="Content Placeholder 2"/>
          <p:cNvSpPr>
            <a:spLocks noGrp="1"/>
          </p:cNvSpPr>
          <p:nvPr>
            <p:ph idx="1"/>
          </p:nvPr>
        </p:nvSpPr>
        <p:spPr>
          <a:xfrm>
            <a:off x="990600" y="1676400"/>
            <a:ext cx="7696200" cy="4495800"/>
          </a:xfrm>
        </p:spPr>
        <p:txBody>
          <a:bodyPr>
            <a:normAutofit fontScale="85000" lnSpcReduction="10000"/>
          </a:bodyPr>
          <a:lstStyle/>
          <a:p>
            <a:pPr>
              <a:buNone/>
            </a:pPr>
            <a:endParaRPr lang="en-US" dirty="0" smtClean="0"/>
          </a:p>
          <a:p>
            <a:pPr lvl="1"/>
            <a:r>
              <a:rPr lang="en-US" dirty="0" smtClean="0"/>
              <a:t>Open space and public access to nature is critical to regional livability ; need will  grow as regions expands</a:t>
            </a:r>
          </a:p>
          <a:p>
            <a:pPr lvl="1">
              <a:buNone/>
            </a:pPr>
            <a:r>
              <a:rPr lang="en-US" dirty="0" smtClean="0"/>
              <a:t>      and densities increase </a:t>
            </a:r>
          </a:p>
          <a:p>
            <a:pPr lvl="1">
              <a:buNone/>
            </a:pPr>
            <a:r>
              <a:rPr lang="en-US" dirty="0" smtClean="0"/>
              <a:t>--   The </a:t>
            </a:r>
            <a:r>
              <a:rPr lang="en-US" dirty="0"/>
              <a:t>region’s public </a:t>
            </a:r>
            <a:r>
              <a:rPr lang="en-US" dirty="0" smtClean="0"/>
              <a:t>places high values on open </a:t>
            </a:r>
            <a:r>
              <a:rPr lang="en-US" dirty="0"/>
              <a:t>space and </a:t>
            </a:r>
            <a:r>
              <a:rPr lang="en-US" dirty="0" smtClean="0"/>
              <a:t>accessibility  </a:t>
            </a:r>
            <a:endParaRPr lang="en-US" dirty="0"/>
          </a:p>
          <a:p>
            <a:pPr lvl="1">
              <a:buNone/>
            </a:pPr>
            <a:r>
              <a:rPr lang="en-US" dirty="0" smtClean="0"/>
              <a:t>---  Federal </a:t>
            </a:r>
            <a:r>
              <a:rPr lang="en-US" dirty="0"/>
              <a:t>stimulus $ </a:t>
            </a:r>
            <a:r>
              <a:rPr lang="en-US" dirty="0" smtClean="0"/>
              <a:t>needed for </a:t>
            </a:r>
            <a:r>
              <a:rPr lang="en-US" dirty="0"/>
              <a:t>State and local government to acquire lands in region </a:t>
            </a:r>
            <a:r>
              <a:rPr lang="en-US" dirty="0" smtClean="0"/>
              <a:t>given high cost</a:t>
            </a:r>
            <a:endParaRPr lang="en-US" dirty="0"/>
          </a:p>
          <a:p>
            <a:pPr lvl="1">
              <a:buNone/>
            </a:pPr>
            <a:r>
              <a:rPr lang="en-US" dirty="0" smtClean="0"/>
              <a:t>-- Need </a:t>
            </a:r>
            <a:r>
              <a:rPr lang="en-US" dirty="0"/>
              <a:t>to protect drinking water supplies – according to NRC – protecting and managing forests in source watersheds </a:t>
            </a:r>
            <a:r>
              <a:rPr lang="en-US" dirty="0" smtClean="0"/>
              <a:t> s the most </a:t>
            </a:r>
            <a:r>
              <a:rPr lang="en-US" dirty="0"/>
              <a:t>effective and </a:t>
            </a:r>
            <a:r>
              <a:rPr lang="en-US" dirty="0" smtClean="0"/>
              <a:t>efficient strategy</a:t>
            </a:r>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cstate="print"/>
          <a:srcRect/>
          <a:stretch>
            <a:fillRect/>
          </a:stretch>
        </p:blipFill>
        <p:spPr bwMode="auto">
          <a:xfrm>
            <a:off x="-889482" y="-228600"/>
            <a:ext cx="10401782" cy="70865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dk1"/>
          </a:lnRef>
          <a:fillRef idx="2">
            <a:schemeClr val="dk1"/>
          </a:fillRef>
          <a:effectRef idx="1">
            <a:schemeClr val="dk1"/>
          </a:effectRef>
          <a:fontRef idx="minor">
            <a:schemeClr val="dk1"/>
          </a:fontRef>
        </p:style>
        <p:txBody>
          <a:bodyPr>
            <a:normAutofit fontScale="90000"/>
          </a:bodyPr>
          <a:lstStyle/>
          <a:p>
            <a:pPr lvl="0"/>
            <a:r>
              <a:rPr lang="en-US" dirty="0"/>
              <a:t>Elements of the </a:t>
            </a:r>
            <a:r>
              <a:rPr lang="en-US" dirty="0" smtClean="0"/>
              <a:t>Act</a:t>
            </a:r>
            <a:r>
              <a:rPr lang="en-US" dirty="0"/>
              <a:t>:</a:t>
            </a:r>
            <a:br>
              <a:rPr lang="en-US" dirty="0"/>
            </a:br>
            <a:endParaRPr lang="en-US" dirty="0"/>
          </a:p>
        </p:txBody>
      </p:sp>
      <p:sp>
        <p:nvSpPr>
          <p:cNvPr id="3" name="Content Placeholder 2"/>
          <p:cNvSpPr>
            <a:spLocks noGrp="1"/>
          </p:cNvSpPr>
          <p:nvPr>
            <p:ph idx="1"/>
          </p:nvPr>
        </p:nvSpPr>
        <p:spPr>
          <a:xfrm>
            <a:off x="457200" y="914400"/>
            <a:ext cx="8229600" cy="5211763"/>
          </a:xfrm>
        </p:spPr>
        <p:style>
          <a:lnRef idx="1">
            <a:schemeClr val="dk1"/>
          </a:lnRef>
          <a:fillRef idx="2">
            <a:schemeClr val="dk1"/>
          </a:fillRef>
          <a:effectRef idx="1">
            <a:schemeClr val="dk1"/>
          </a:effectRef>
          <a:fontRef idx="minor">
            <a:schemeClr val="dk1"/>
          </a:fontRef>
        </p:style>
        <p:txBody>
          <a:bodyPr/>
          <a:lstStyle/>
          <a:p>
            <a:pPr lvl="1">
              <a:buFont typeface="Wingdings" pitchFamily="2" charset="2"/>
              <a:buChar char="§"/>
            </a:pPr>
            <a:r>
              <a:rPr lang="en-US" b="1" u="sng" dirty="0"/>
              <a:t>Authorizes</a:t>
            </a:r>
            <a:r>
              <a:rPr lang="en-US" dirty="0"/>
              <a:t> appropriations of $50M/yr. </a:t>
            </a:r>
            <a:r>
              <a:rPr lang="en-US" dirty="0" smtClean="0"/>
              <a:t>for  </a:t>
            </a:r>
            <a:r>
              <a:rPr lang="en-US" dirty="0"/>
              <a:t>5 years </a:t>
            </a:r>
          </a:p>
          <a:p>
            <a:pPr lvl="1">
              <a:buFont typeface="Wingdings" pitchFamily="2" charset="2"/>
              <a:buChar char="§"/>
            </a:pPr>
            <a:r>
              <a:rPr lang="en-US" dirty="0"/>
              <a:t> Up to 50-50 cost share --- leverage </a:t>
            </a:r>
            <a:r>
              <a:rPr lang="en-US" dirty="0" smtClean="0"/>
              <a:t>to obtain $’s from non federal sources </a:t>
            </a:r>
            <a:endParaRPr lang="en-US" dirty="0"/>
          </a:p>
          <a:p>
            <a:pPr lvl="1">
              <a:buFont typeface="Wingdings" pitchFamily="2" charset="2"/>
              <a:buChar char="§"/>
            </a:pPr>
            <a:r>
              <a:rPr lang="en-US" dirty="0"/>
              <a:t>Only for land acquisition and related costs</a:t>
            </a:r>
          </a:p>
          <a:p>
            <a:pPr lvl="1">
              <a:buFont typeface="Wingdings" pitchFamily="2" charset="2"/>
              <a:buChar char="§"/>
            </a:pPr>
            <a:r>
              <a:rPr lang="en-US" dirty="0"/>
              <a:t>Criteria for grant awards established in </a:t>
            </a:r>
            <a:r>
              <a:rPr lang="en-US" dirty="0" smtClean="0"/>
              <a:t>Act </a:t>
            </a:r>
            <a:endParaRPr lang="en-US" dirty="0"/>
          </a:p>
          <a:p>
            <a:pPr lvl="1">
              <a:buFont typeface="Wingdings" pitchFamily="2" charset="2"/>
              <a:buChar char="§"/>
            </a:pPr>
            <a:r>
              <a:rPr lang="en-US" dirty="0"/>
              <a:t>Eligibility – VA, MD, WVA and DC and local governments in Washington DC </a:t>
            </a:r>
            <a:r>
              <a:rPr lang="en-US" dirty="0" smtClean="0"/>
              <a:t>MSA as defined by Census – scope will grow as region expands</a:t>
            </a:r>
            <a:endParaRPr lang="en-US" dirty="0"/>
          </a:p>
          <a:p>
            <a:pPr lvl="1">
              <a:buFont typeface="Wingdings" pitchFamily="2" charset="2"/>
              <a:buChar char="§"/>
            </a:pPr>
            <a:r>
              <a:rPr lang="en-US" dirty="0"/>
              <a:t>Administered by USDI</a:t>
            </a:r>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838200"/>
          </a:xfrm>
        </p:spPr>
        <p:style>
          <a:lnRef idx="1">
            <a:schemeClr val="dk1"/>
          </a:lnRef>
          <a:fillRef idx="2">
            <a:schemeClr val="dk1"/>
          </a:fillRef>
          <a:effectRef idx="1">
            <a:schemeClr val="dk1"/>
          </a:effectRef>
          <a:fontRef idx="minor">
            <a:schemeClr val="dk1"/>
          </a:fontRef>
        </p:style>
        <p:txBody>
          <a:bodyPr>
            <a:noAutofit/>
          </a:bodyPr>
          <a:lstStyle/>
          <a:p>
            <a:pPr lvl="0"/>
            <a:r>
              <a:rPr lang="en-US" dirty="0" smtClean="0"/>
              <a:t>Qualifying Lands:</a:t>
            </a:r>
            <a:endParaRPr lang="en-US" dirty="0"/>
          </a:p>
        </p:txBody>
      </p:sp>
      <p:sp>
        <p:nvSpPr>
          <p:cNvPr id="3" name="Content Placeholder 2"/>
          <p:cNvSpPr>
            <a:spLocks noGrp="1"/>
          </p:cNvSpPr>
          <p:nvPr>
            <p:ph idx="1"/>
          </p:nvPr>
        </p:nvSpPr>
        <p:spPr>
          <a:xfrm>
            <a:off x="457200" y="1219200"/>
            <a:ext cx="8229600" cy="3810000"/>
          </a:xfrm>
        </p:spPr>
        <p:style>
          <a:lnRef idx="1">
            <a:schemeClr val="dk1"/>
          </a:lnRef>
          <a:fillRef idx="2">
            <a:schemeClr val="dk1"/>
          </a:fillRef>
          <a:effectRef idx="1">
            <a:schemeClr val="dk1"/>
          </a:effectRef>
          <a:fontRef idx="minor">
            <a:schemeClr val="dk1"/>
          </a:fontRef>
        </p:style>
        <p:txBody>
          <a:bodyPr>
            <a:normAutofit/>
          </a:bodyPr>
          <a:lstStyle/>
          <a:p>
            <a:pPr lvl="1">
              <a:buNone/>
            </a:pPr>
            <a:r>
              <a:rPr lang="en-US" dirty="0"/>
              <a:t>Recreational parks      </a:t>
            </a:r>
            <a:r>
              <a:rPr lang="en-US" dirty="0" smtClean="0"/>
              <a:t> - </a:t>
            </a:r>
            <a:r>
              <a:rPr lang="en-US" dirty="0"/>
              <a:t>Fish and wildlife </a:t>
            </a:r>
            <a:r>
              <a:rPr lang="en-US" dirty="0" smtClean="0"/>
              <a:t>habitats      </a:t>
            </a:r>
          </a:p>
          <a:p>
            <a:pPr lvl="1">
              <a:buNone/>
            </a:pPr>
            <a:r>
              <a:rPr lang="en-US" dirty="0" smtClean="0"/>
              <a:t>Open </a:t>
            </a:r>
            <a:r>
              <a:rPr lang="en-US" dirty="0"/>
              <a:t>Space                  </a:t>
            </a:r>
            <a:r>
              <a:rPr lang="en-US" dirty="0" smtClean="0"/>
              <a:t> </a:t>
            </a:r>
            <a:r>
              <a:rPr lang="en-US" dirty="0"/>
              <a:t>- Watershed protection </a:t>
            </a:r>
          </a:p>
          <a:p>
            <a:pPr lvl="1">
              <a:buNone/>
            </a:pPr>
            <a:r>
              <a:rPr lang="en-US" dirty="0"/>
              <a:t>Green space corridors </a:t>
            </a:r>
            <a:r>
              <a:rPr lang="en-US" dirty="0" smtClean="0"/>
              <a:t>- </a:t>
            </a:r>
            <a:r>
              <a:rPr lang="en-US" dirty="0"/>
              <a:t>Historic preservation </a:t>
            </a:r>
          </a:p>
          <a:p>
            <a:pPr lvl="1">
              <a:buNone/>
            </a:pPr>
            <a:r>
              <a:rPr lang="en-US" dirty="0"/>
              <a:t>Agriculture                    </a:t>
            </a:r>
            <a:r>
              <a:rPr lang="en-US" dirty="0" smtClean="0"/>
              <a:t>- </a:t>
            </a:r>
            <a:r>
              <a:rPr lang="en-US" dirty="0"/>
              <a:t>Sensitive environments</a:t>
            </a:r>
          </a:p>
          <a:p>
            <a:pPr lvl="1">
              <a:buNone/>
            </a:pPr>
            <a:r>
              <a:rPr lang="en-US" dirty="0"/>
              <a:t>Forests                           </a:t>
            </a:r>
            <a:r>
              <a:rPr lang="en-US" dirty="0" smtClean="0"/>
              <a:t>- </a:t>
            </a:r>
            <a:r>
              <a:rPr lang="en-US" dirty="0"/>
              <a:t>Public </a:t>
            </a:r>
            <a:r>
              <a:rPr lang="en-US" dirty="0" smtClean="0"/>
              <a:t>recreation (e.g.           </a:t>
            </a:r>
          </a:p>
          <a:p>
            <a:pPr lvl="1">
              <a:buNone/>
            </a:pPr>
            <a:r>
              <a:rPr lang="en-US" dirty="0" smtClean="0"/>
              <a:t>                                          trails, boat launching sites)</a:t>
            </a:r>
          </a:p>
          <a:p>
            <a:pPr lvl="1">
              <a:buNone/>
            </a:pPr>
            <a:r>
              <a:rPr lang="en-US" dirty="0" smtClean="0"/>
              <a:t>                                            </a:t>
            </a:r>
            <a:endParaRPr lang="en-US" dirty="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rot="16200000">
            <a:off x="597441" y="697974"/>
            <a:ext cx="6577519" cy="5333997"/>
          </a:xfrm>
          <a:prstGeom prst="rect">
            <a:avLst/>
          </a:prstGeom>
          <a:noFill/>
          <a:ln w="9525">
            <a:noFill/>
            <a:miter lim="800000"/>
            <a:headEnd/>
            <a:tailEnd/>
          </a:ln>
          <a:effectLst/>
        </p:spPr>
      </p:pic>
      <p:sp>
        <p:nvSpPr>
          <p:cNvPr id="2" name="Title 1"/>
          <p:cNvSpPr>
            <a:spLocks noGrp="1"/>
          </p:cNvSpPr>
          <p:nvPr>
            <p:ph type="title"/>
          </p:nvPr>
        </p:nvSpPr>
        <p:spPr>
          <a:xfrm>
            <a:off x="533400" y="0"/>
            <a:ext cx="8229600" cy="1219200"/>
          </a:xfrm>
        </p:spPr>
        <p:style>
          <a:lnRef idx="1">
            <a:schemeClr val="dk1"/>
          </a:lnRef>
          <a:fillRef idx="2">
            <a:schemeClr val="dk1"/>
          </a:fillRef>
          <a:effectRef idx="1">
            <a:schemeClr val="dk1"/>
          </a:effectRef>
          <a:fontRef idx="minor">
            <a:schemeClr val="dk1"/>
          </a:fontRef>
        </p:style>
        <p:txBody>
          <a:bodyPr>
            <a:normAutofit/>
          </a:bodyPr>
          <a:lstStyle/>
          <a:p>
            <a:pPr lvl="0"/>
            <a:r>
              <a:rPr lang="en-US" dirty="0"/>
              <a:t>Why Capper </a:t>
            </a:r>
            <a:r>
              <a:rPr lang="en-US" dirty="0" err="1"/>
              <a:t>Cramton</a:t>
            </a:r>
            <a:r>
              <a:rPr lang="en-US" dirty="0"/>
              <a:t>?  </a:t>
            </a:r>
          </a:p>
        </p:txBody>
      </p:sp>
      <p:sp>
        <p:nvSpPr>
          <p:cNvPr id="3" name="Content Placeholder 2"/>
          <p:cNvSpPr>
            <a:spLocks noGrp="1"/>
          </p:cNvSpPr>
          <p:nvPr>
            <p:ph idx="1"/>
          </p:nvPr>
        </p:nvSpPr>
        <p:spPr>
          <a:xfrm>
            <a:off x="457200" y="1295400"/>
            <a:ext cx="8229600" cy="4830763"/>
          </a:xfr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8100000" scaled="1"/>
            <a:tileRect/>
          </a:gradFill>
        </p:spPr>
        <p:txBody>
          <a:bodyPr>
            <a:normAutofit fontScale="92500" lnSpcReduction="10000"/>
          </a:bodyPr>
          <a:lstStyle/>
          <a:p>
            <a:pPr lvl="1">
              <a:buFont typeface="Wingdings" pitchFamily="2" charset="2"/>
              <a:buChar char="§"/>
            </a:pPr>
            <a:r>
              <a:rPr lang="en-US" dirty="0" smtClean="0"/>
              <a:t>Federal commitment </a:t>
            </a:r>
            <a:r>
              <a:rPr lang="en-US" dirty="0"/>
              <a:t>to </a:t>
            </a:r>
            <a:r>
              <a:rPr lang="en-US" dirty="0" smtClean="0"/>
              <a:t>providing parkland </a:t>
            </a:r>
            <a:r>
              <a:rPr lang="en-US" dirty="0"/>
              <a:t>and other public lands in Washington DC and environs from the early 1900’s  </a:t>
            </a:r>
            <a:r>
              <a:rPr lang="en-US" dirty="0" smtClean="0"/>
              <a:t>established in law and Federal policy </a:t>
            </a:r>
            <a:endParaRPr lang="en-US" dirty="0"/>
          </a:p>
          <a:p>
            <a:pPr lvl="1">
              <a:buFont typeface="Wingdings" pitchFamily="2" charset="2"/>
              <a:buChar char="§"/>
            </a:pPr>
            <a:r>
              <a:rPr lang="en-US" dirty="0" smtClean="0"/>
              <a:t>Act </a:t>
            </a:r>
            <a:r>
              <a:rPr lang="en-US" dirty="0"/>
              <a:t>developed from 1925 to 1930. National model of enlightened land use planning, environmental protection, </a:t>
            </a:r>
            <a:r>
              <a:rPr lang="en-US" dirty="0" smtClean="0"/>
              <a:t>parkland </a:t>
            </a:r>
            <a:r>
              <a:rPr lang="en-US" dirty="0"/>
              <a:t>and parkway development.</a:t>
            </a:r>
          </a:p>
          <a:p>
            <a:pPr lvl="1">
              <a:buFont typeface="Wingdings" pitchFamily="2" charset="2"/>
              <a:buChar char="§"/>
            </a:pPr>
            <a:r>
              <a:rPr lang="en-US" dirty="0"/>
              <a:t>Used to define the character of DC and region </a:t>
            </a:r>
          </a:p>
          <a:p>
            <a:pPr lvl="1">
              <a:buFont typeface="Wingdings" pitchFamily="2" charset="2"/>
              <a:buChar char="§"/>
            </a:pPr>
            <a:r>
              <a:rPr lang="en-US" dirty="0"/>
              <a:t>Created </a:t>
            </a:r>
            <a:r>
              <a:rPr lang="en-US" dirty="0" smtClean="0"/>
              <a:t>an effective  devise by which to implement </a:t>
            </a:r>
            <a:r>
              <a:rPr lang="en-US" dirty="0"/>
              <a:t>regional </a:t>
            </a:r>
            <a:r>
              <a:rPr lang="en-US" dirty="0" smtClean="0"/>
              <a:t>plans </a:t>
            </a:r>
            <a:r>
              <a:rPr lang="en-US" dirty="0"/>
              <a:t>under </a:t>
            </a:r>
            <a:r>
              <a:rPr lang="en-US" dirty="0" smtClean="0"/>
              <a:t>NCPC leadership</a:t>
            </a:r>
            <a:endParaRPr lang="en-US" dirty="0"/>
          </a:p>
          <a:p>
            <a:pPr lvl="1">
              <a:buFont typeface="Wingdings" pitchFamily="2" charset="2"/>
              <a:buChar char="§"/>
            </a:pPr>
            <a:r>
              <a:rPr lang="en-US" dirty="0"/>
              <a:t>US, MD and </a:t>
            </a:r>
            <a:r>
              <a:rPr lang="en-US" dirty="0" smtClean="0"/>
              <a:t>- to </a:t>
            </a:r>
            <a:r>
              <a:rPr lang="en-US" dirty="0"/>
              <a:t>lesser extent VA </a:t>
            </a:r>
            <a:r>
              <a:rPr lang="en-US" dirty="0" smtClean="0"/>
              <a:t>- made </a:t>
            </a:r>
            <a:r>
              <a:rPr lang="en-US" dirty="0"/>
              <a:t>good use of the authority through the </a:t>
            </a:r>
            <a:r>
              <a:rPr lang="en-US" dirty="0" smtClean="0"/>
              <a:t>1960’s</a:t>
            </a:r>
            <a:endParaRPr lang="en-US" dirty="0"/>
          </a:p>
          <a:p>
            <a:pPr lvl="1">
              <a:buFont typeface="Wingdings" pitchFamily="2" charset="2"/>
              <a:buChar char="§"/>
            </a:pPr>
            <a:r>
              <a:rPr lang="en-US" dirty="0"/>
              <a:t>Statute is still in place </a:t>
            </a:r>
          </a:p>
          <a:p>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additive="base">
                                        <p:cTn id="3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srcRect/>
          <a:stretch>
            <a:fillRect/>
          </a:stretch>
        </p:blipFill>
        <p:spPr bwMode="auto">
          <a:xfrm>
            <a:off x="1981200" y="304244"/>
            <a:ext cx="4572000" cy="6126719"/>
          </a:xfrm>
          <a:prstGeom prst="rect">
            <a:avLst/>
          </a:prstGeom>
          <a:noFill/>
          <a:ln w="9525">
            <a:noFill/>
            <a:miter lim="800000"/>
            <a:headEnd/>
            <a:tailEnd/>
          </a:ln>
          <a:effectLst/>
        </p:spPr>
      </p:pic>
      <p:sp>
        <p:nvSpPr>
          <p:cNvPr id="4" name="Title 3"/>
          <p:cNvSpPr>
            <a:spLocks noGrp="1"/>
          </p:cNvSpPr>
          <p:nvPr>
            <p:ph type="title"/>
          </p:nvPr>
        </p:nvSpPr>
        <p:spPr/>
        <p:txBody>
          <a:bodyPr/>
          <a:lstStyle/>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p:cNvPicPr>
            <a:picLocks noGrp="1" noChangeAspect="1" noChangeArrowheads="1"/>
          </p:cNvPicPr>
          <p:nvPr>
            <p:ph idx="1"/>
          </p:nvPr>
        </p:nvPicPr>
        <p:blipFill>
          <a:blip r:embed="rId2" cstate="print"/>
          <a:srcRect/>
          <a:stretch>
            <a:fillRect/>
          </a:stretch>
        </p:blipFill>
        <p:spPr bwMode="auto">
          <a:xfrm>
            <a:off x="1143000" y="0"/>
            <a:ext cx="6771402"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371600"/>
          </a:xfrm>
        </p:spPr>
        <p:style>
          <a:lnRef idx="1">
            <a:schemeClr val="dk1"/>
          </a:lnRef>
          <a:fillRef idx="2">
            <a:schemeClr val="dk1"/>
          </a:fillRef>
          <a:effectRef idx="1">
            <a:schemeClr val="dk1"/>
          </a:effectRef>
          <a:fontRef idx="minor">
            <a:schemeClr val="dk1"/>
          </a:fontRef>
        </p:style>
        <p:txBody>
          <a:bodyPr>
            <a:normAutofit fontScale="90000"/>
          </a:bodyPr>
          <a:lstStyle/>
          <a:p>
            <a:pPr lvl="0"/>
            <a:r>
              <a:rPr lang="en-US" dirty="0"/>
              <a:t>HR 2986 – Authored and </a:t>
            </a:r>
            <a:r>
              <a:rPr lang="en-US" dirty="0" smtClean="0"/>
              <a:t>Introduced </a:t>
            </a:r>
            <a:r>
              <a:rPr lang="en-US" dirty="0"/>
              <a:t>by Rep. </a:t>
            </a:r>
            <a:r>
              <a:rPr lang="en-US" dirty="0" smtClean="0"/>
              <a:t>Moran -  VA</a:t>
            </a:r>
            <a:endParaRPr lang="en-US" dirty="0"/>
          </a:p>
        </p:txBody>
      </p:sp>
      <p:sp>
        <p:nvSpPr>
          <p:cNvPr id="3" name="Content Placeholder 2"/>
          <p:cNvSpPr>
            <a:spLocks noGrp="1"/>
          </p:cNvSpPr>
          <p:nvPr>
            <p:ph idx="1"/>
          </p:nvPr>
        </p:nvSpPr>
        <p:spPr>
          <a:xfrm>
            <a:off x="457200" y="1676400"/>
            <a:ext cx="8229600" cy="1981200"/>
          </a:xfrm>
        </p:spPr>
        <p:style>
          <a:lnRef idx="1">
            <a:schemeClr val="dk1"/>
          </a:lnRef>
          <a:fillRef idx="2">
            <a:schemeClr val="dk1"/>
          </a:fillRef>
          <a:effectRef idx="1">
            <a:schemeClr val="dk1"/>
          </a:effectRef>
          <a:fontRef idx="minor">
            <a:schemeClr val="dk1"/>
          </a:fontRef>
        </p:style>
        <p:txBody>
          <a:bodyPr>
            <a:normAutofit lnSpcReduction="10000"/>
          </a:bodyPr>
          <a:lstStyle/>
          <a:p>
            <a:pPr>
              <a:buNone/>
            </a:pPr>
            <a:r>
              <a:rPr lang="en-US" sz="2800" dirty="0"/>
              <a:t>Co – </a:t>
            </a:r>
            <a:r>
              <a:rPr lang="en-US" sz="2800" dirty="0" smtClean="0"/>
              <a:t>sponsors</a:t>
            </a:r>
            <a:r>
              <a:rPr lang="en-US" dirty="0" smtClean="0"/>
              <a:t>: </a:t>
            </a:r>
            <a:endParaRPr lang="en-US" dirty="0"/>
          </a:p>
          <a:p>
            <a:pPr lvl="1"/>
            <a:r>
              <a:rPr lang="en-US" dirty="0" smtClean="0"/>
              <a:t>Norton -- </a:t>
            </a:r>
            <a:r>
              <a:rPr lang="en-US" dirty="0"/>
              <a:t>DC</a:t>
            </a:r>
          </a:p>
          <a:p>
            <a:pPr lvl="1"/>
            <a:r>
              <a:rPr lang="en-US" dirty="0"/>
              <a:t>Wolf, </a:t>
            </a:r>
            <a:r>
              <a:rPr lang="en-US" dirty="0" err="1"/>
              <a:t>Wittman</a:t>
            </a:r>
            <a:r>
              <a:rPr lang="en-US" dirty="0"/>
              <a:t>, </a:t>
            </a:r>
            <a:r>
              <a:rPr lang="en-US" dirty="0" smtClean="0"/>
              <a:t>Connolly -- VA</a:t>
            </a:r>
            <a:endParaRPr lang="en-US" dirty="0"/>
          </a:p>
          <a:p>
            <a:pPr lvl="1"/>
            <a:r>
              <a:rPr lang="en-US" dirty="0"/>
              <a:t>Hoyer, Van </a:t>
            </a:r>
            <a:r>
              <a:rPr lang="en-US" dirty="0" err="1"/>
              <a:t>Hollen</a:t>
            </a:r>
            <a:r>
              <a:rPr lang="en-US" dirty="0"/>
              <a:t>, </a:t>
            </a:r>
            <a:r>
              <a:rPr lang="en-US" dirty="0" smtClean="0"/>
              <a:t>Edwards -- MD</a:t>
            </a:r>
            <a:endParaRPr lang="en-US" dirty="0"/>
          </a:p>
        </p:txBody>
      </p:sp>
      <p:sp>
        <p:nvSpPr>
          <p:cNvPr id="5" name="Content Placeholder 2"/>
          <p:cNvSpPr txBox="1">
            <a:spLocks/>
          </p:cNvSpPr>
          <p:nvPr/>
        </p:nvSpPr>
        <p:spPr>
          <a:xfrm>
            <a:off x="381000" y="4191000"/>
            <a:ext cx="8229600" cy="2362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2"/>
          <p:cNvSpPr txBox="1">
            <a:spLocks/>
          </p:cNvSpPr>
          <p:nvPr/>
        </p:nvSpPr>
        <p:spPr>
          <a:xfrm>
            <a:off x="457200" y="3657600"/>
            <a:ext cx="8229600" cy="2514600"/>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ormAutofit fontScale="775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3600" b="0" i="0" u="none" strike="noStrike" kern="1200" cap="none" spc="0" normalizeH="0" baseline="0" noProof="0" dirty="0" smtClean="0">
                <a:ln>
                  <a:noFill/>
                </a:ln>
                <a:solidFill>
                  <a:schemeClr val="tx1"/>
                </a:solidFill>
                <a:effectLst/>
                <a:uLnTx/>
                <a:uFillTx/>
                <a:latin typeface="+mn-lt"/>
                <a:ea typeface="+mn-ea"/>
                <a:cs typeface="+mn-cs"/>
              </a:rPr>
              <a:t>S 1525 – Introduced</a:t>
            </a:r>
            <a:r>
              <a:rPr kumimoji="0" lang="en-US" sz="3600" b="0" i="0" u="none" strike="noStrike" kern="1200" cap="none" spc="0" normalizeH="0" noProof="0" dirty="0" smtClean="0">
                <a:ln>
                  <a:noFill/>
                </a:ln>
                <a:solidFill>
                  <a:schemeClr val="tx1"/>
                </a:solidFill>
                <a:effectLst/>
                <a:uLnTx/>
                <a:uFillTx/>
                <a:latin typeface="+mn-lt"/>
                <a:ea typeface="+mn-ea"/>
                <a:cs typeface="+mn-cs"/>
              </a:rPr>
              <a:t> by Sen. Ben Cardin – MD</a:t>
            </a:r>
          </a:p>
          <a:p>
            <a:pPr marL="342900" marR="0" lvl="0" indent="-342900" algn="l" defTabSz="914400" rtl="0" eaLnBrk="1" fontAlgn="auto" latinLnBrk="0" hangingPunct="1">
              <a:lnSpc>
                <a:spcPct val="100000"/>
              </a:lnSpc>
              <a:spcBef>
                <a:spcPct val="20000"/>
              </a:spcBef>
              <a:spcAft>
                <a:spcPts val="0"/>
              </a:spcAft>
              <a:buClrTx/>
              <a:buSzTx/>
              <a:tabLst/>
              <a:defRPr/>
            </a:pPr>
            <a:r>
              <a:rPr lang="en-US" sz="3600" dirty="0" smtClean="0"/>
              <a:t>Co-sponsors:</a:t>
            </a:r>
          </a:p>
          <a:p>
            <a:pPr marL="800100" lvl="1" indent="-342900">
              <a:spcBef>
                <a:spcPct val="20000"/>
              </a:spcBef>
            </a:pPr>
            <a:r>
              <a:rPr lang="en-US" sz="3600" dirty="0" smtClean="0"/>
              <a:t> - Webb, Warner – VA</a:t>
            </a:r>
          </a:p>
          <a:p>
            <a:pPr marL="800100" lvl="1" indent="-342900">
              <a:spcBef>
                <a:spcPct val="20000"/>
              </a:spcBef>
            </a:pPr>
            <a:r>
              <a:rPr lang="en-US" sz="3600" dirty="0" smtClean="0"/>
              <a:t>-  </a:t>
            </a:r>
            <a:r>
              <a:rPr lang="en-US" sz="3600" dirty="0" err="1" smtClean="0"/>
              <a:t>Milkulski</a:t>
            </a:r>
            <a:r>
              <a:rPr lang="en-US" sz="3600" dirty="0" smtClean="0"/>
              <a:t> - MD</a:t>
            </a:r>
            <a:endParaRPr kumimoji="0" lang="en-US" sz="3600" b="0" i="0" u="none" strike="noStrike" kern="1200" cap="none" spc="0" normalizeH="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295400"/>
          </a:xfrm>
        </p:spPr>
        <p:style>
          <a:lnRef idx="1">
            <a:schemeClr val="dk1"/>
          </a:lnRef>
          <a:fillRef idx="2">
            <a:schemeClr val="dk1"/>
          </a:fillRef>
          <a:effectRef idx="1">
            <a:schemeClr val="dk1"/>
          </a:effectRef>
          <a:fontRef idx="minor">
            <a:schemeClr val="dk1"/>
          </a:fontRef>
        </p:style>
        <p:txBody>
          <a:bodyPr>
            <a:normAutofit fontScale="90000"/>
          </a:bodyPr>
          <a:lstStyle/>
          <a:p>
            <a:pPr lvl="0"/>
            <a:r>
              <a:rPr lang="en-US" dirty="0"/>
              <a:t>Relationship to other </a:t>
            </a:r>
            <a:r>
              <a:rPr lang="en-US" dirty="0" smtClean="0"/>
              <a:t>National</a:t>
            </a:r>
            <a:r>
              <a:rPr lang="en-US" dirty="0"/>
              <a:t>, </a:t>
            </a:r>
            <a:r>
              <a:rPr lang="en-US" dirty="0" smtClean="0"/>
              <a:t>Regional </a:t>
            </a:r>
            <a:r>
              <a:rPr lang="en-US" dirty="0"/>
              <a:t>and </a:t>
            </a:r>
            <a:r>
              <a:rPr lang="en-US" dirty="0" smtClean="0"/>
              <a:t>Local </a:t>
            </a:r>
            <a:r>
              <a:rPr lang="en-US" dirty="0"/>
              <a:t>P</a:t>
            </a:r>
            <a:r>
              <a:rPr lang="en-US" dirty="0" smtClean="0"/>
              <a:t>riorities </a:t>
            </a:r>
            <a:endParaRPr lang="en-US" dirty="0"/>
          </a:p>
        </p:txBody>
      </p:sp>
      <p:sp>
        <p:nvSpPr>
          <p:cNvPr id="3" name="Content Placeholder 2"/>
          <p:cNvSpPr>
            <a:spLocks noGrp="1"/>
          </p:cNvSpPr>
          <p:nvPr>
            <p:ph idx="1"/>
          </p:nvPr>
        </p:nvSpPr>
        <p:spPr>
          <a:xfrm>
            <a:off x="457200" y="1524000"/>
            <a:ext cx="8229600" cy="4449763"/>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1"/>
            <a:r>
              <a:rPr lang="en-US" dirty="0"/>
              <a:t>Land conservation goals in President </a:t>
            </a:r>
            <a:r>
              <a:rPr lang="en-US" dirty="0" err="1"/>
              <a:t>Obama’s</a:t>
            </a:r>
            <a:r>
              <a:rPr lang="en-US" dirty="0"/>
              <a:t> Executive Order # 13508</a:t>
            </a:r>
          </a:p>
          <a:p>
            <a:pPr lvl="1"/>
            <a:r>
              <a:rPr lang="en-US" dirty="0"/>
              <a:t>Land conservation goals agreed to </a:t>
            </a:r>
            <a:r>
              <a:rPr lang="en-US" dirty="0" smtClean="0"/>
              <a:t>by </a:t>
            </a:r>
            <a:r>
              <a:rPr lang="en-US" dirty="0"/>
              <a:t>the Chesapeake Bay signatory states </a:t>
            </a:r>
            <a:r>
              <a:rPr lang="en-US" dirty="0" smtClean="0"/>
              <a:t> (2009)</a:t>
            </a:r>
            <a:endParaRPr lang="en-US" dirty="0"/>
          </a:p>
          <a:p>
            <a:pPr lvl="1"/>
            <a:r>
              <a:rPr lang="en-US" dirty="0"/>
              <a:t>Implementation of </a:t>
            </a:r>
            <a:r>
              <a:rPr lang="en-US" b="1" i="1" dirty="0"/>
              <a:t>Greater Washington 2050 Coalition </a:t>
            </a:r>
            <a:r>
              <a:rPr lang="en-US" dirty="0"/>
              <a:t>Goals (2009)</a:t>
            </a:r>
          </a:p>
          <a:p>
            <a:pPr lvl="1"/>
            <a:r>
              <a:rPr lang="en-US" dirty="0"/>
              <a:t>Elements of </a:t>
            </a:r>
            <a:r>
              <a:rPr lang="en-US" b="1" i="1" dirty="0"/>
              <a:t>National Capital Planning Commission’s Comprehensive Plan </a:t>
            </a:r>
            <a:r>
              <a:rPr lang="en-US" dirty="0"/>
              <a:t>(2004)</a:t>
            </a:r>
          </a:p>
          <a:p>
            <a:pPr lvl="1"/>
            <a:r>
              <a:rPr lang="en-US" dirty="0"/>
              <a:t>Assistance to municipalities and regional agencies in implementing </a:t>
            </a:r>
            <a:r>
              <a:rPr lang="en-US"/>
              <a:t>their </a:t>
            </a:r>
            <a:r>
              <a:rPr lang="en-US" smtClean="0"/>
              <a:t>respective open </a:t>
            </a:r>
            <a:r>
              <a:rPr lang="en-US" dirty="0"/>
              <a:t>space plans (e.g. Alexandria, NVRPA)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dk1"/>
          </a:lnRef>
          <a:fillRef idx="2">
            <a:schemeClr val="dk1"/>
          </a:fillRef>
          <a:effectRef idx="1">
            <a:schemeClr val="dk1"/>
          </a:effectRef>
          <a:fontRef idx="minor">
            <a:schemeClr val="dk1"/>
          </a:fontRef>
        </p:style>
        <p:txBody>
          <a:bodyPr/>
          <a:lstStyle/>
          <a:p>
            <a:r>
              <a:rPr lang="en-US" dirty="0" smtClean="0"/>
              <a:t>Supporters</a:t>
            </a:r>
            <a:endParaRPr lang="en-US" dirty="0"/>
          </a:p>
        </p:txBody>
      </p:sp>
      <p:sp>
        <p:nvSpPr>
          <p:cNvPr id="3" name="Content Placeholder 2"/>
          <p:cNvSpPr>
            <a:spLocks noGrp="1"/>
          </p:cNvSpPr>
          <p:nvPr>
            <p:ph idx="1"/>
          </p:nvPr>
        </p:nvSpPr>
        <p:spPr>
          <a:xfrm>
            <a:off x="457200" y="1371600"/>
            <a:ext cx="8229600" cy="4678363"/>
          </a:xfrm>
        </p:spPr>
        <p:style>
          <a:lnRef idx="1">
            <a:schemeClr val="dk1"/>
          </a:lnRef>
          <a:fillRef idx="2">
            <a:schemeClr val="dk1"/>
          </a:fillRef>
          <a:effectRef idx="1">
            <a:schemeClr val="dk1"/>
          </a:effectRef>
          <a:fontRef idx="minor">
            <a:schemeClr val="dk1"/>
          </a:fontRef>
        </p:style>
        <p:txBody>
          <a:bodyPr/>
          <a:lstStyle/>
          <a:p>
            <a:pPr>
              <a:buNone/>
            </a:pPr>
            <a:r>
              <a:rPr lang="en-US" dirty="0" smtClean="0"/>
              <a:t>      Diversity of </a:t>
            </a:r>
            <a:r>
              <a:rPr lang="en-US" dirty="0"/>
              <a:t>N</a:t>
            </a:r>
            <a:r>
              <a:rPr lang="en-US" dirty="0" smtClean="0"/>
              <a:t>ational</a:t>
            </a:r>
            <a:r>
              <a:rPr lang="en-US" dirty="0"/>
              <a:t>, </a:t>
            </a:r>
            <a:r>
              <a:rPr lang="en-US" dirty="0" smtClean="0"/>
              <a:t>Regional </a:t>
            </a:r>
            <a:r>
              <a:rPr lang="en-US" dirty="0"/>
              <a:t>and </a:t>
            </a:r>
            <a:r>
              <a:rPr lang="en-US" dirty="0" smtClean="0"/>
              <a:t>Local   </a:t>
            </a:r>
          </a:p>
          <a:p>
            <a:pPr lvl="0">
              <a:buNone/>
            </a:pPr>
            <a:r>
              <a:rPr lang="en-US" dirty="0" smtClean="0"/>
              <a:t>          groups </a:t>
            </a:r>
            <a:endParaRPr lang="en-US" dirty="0"/>
          </a:p>
          <a:p>
            <a:pPr lvl="1"/>
            <a:r>
              <a:rPr lang="en-US" dirty="0"/>
              <a:t>Environmental, conservation, and historical</a:t>
            </a:r>
          </a:p>
          <a:p>
            <a:pPr lvl="1"/>
            <a:r>
              <a:rPr lang="en-US" dirty="0"/>
              <a:t>Business (e.g. Washington Board of Trade)</a:t>
            </a:r>
          </a:p>
          <a:p>
            <a:pPr lvl="1"/>
            <a:r>
              <a:rPr lang="en-US" dirty="0"/>
              <a:t>Governors of VA and MD</a:t>
            </a:r>
          </a:p>
          <a:p>
            <a:pPr lvl="1"/>
            <a:r>
              <a:rPr lang="en-US" dirty="0"/>
              <a:t>Northern Virginia Regional Commission </a:t>
            </a:r>
          </a:p>
          <a:p>
            <a:pPr lvl="1"/>
            <a:r>
              <a:rPr lang="en-US" dirty="0"/>
              <a:t>Several Virginia municipalities </a:t>
            </a:r>
            <a:r>
              <a:rPr lang="en-US" dirty="0" smtClean="0"/>
              <a:t>(e.g. Arlington, Alexandria, Falls Church, Fauquier)</a:t>
            </a:r>
            <a:endParaRPr lang="en-US" dirty="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TotalTime>
  <Words>556</Words>
  <Application>Microsoft Office PowerPoint</Application>
  <PresentationFormat>On-screen Show (4:3)</PresentationFormat>
  <Paragraphs>58</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 National Capital Region Land Conservation Act Presentation to the  Metropolitan Washington Council of Governments </vt:lpstr>
      <vt:lpstr>Need and Purpose:</vt:lpstr>
      <vt:lpstr>Slide 3</vt:lpstr>
      <vt:lpstr>Elements of the Act: </vt:lpstr>
      <vt:lpstr>Qualifying Lands:</vt:lpstr>
      <vt:lpstr>Why Capper Cramton?  </vt:lpstr>
      <vt:lpstr>Slide 7</vt:lpstr>
      <vt:lpstr>Slide 8</vt:lpstr>
      <vt:lpstr>HR 2986 – Authored and Introduced by Rep. Moran -  VA</vt:lpstr>
      <vt:lpstr>Relationship to other National, Regional and Local Priorities </vt:lpstr>
      <vt:lpstr>Supporters</vt:lpstr>
    </vt:vector>
  </TitlesOfParts>
  <Company>W</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MWCOG   National Capital Region Land Conservation Act Presentation to the  Metropolitan Washington Council of Governments </dc:title>
  <dc:creator>Will</dc:creator>
  <cp:lastModifiedBy>tgraham</cp:lastModifiedBy>
  <cp:revision>19</cp:revision>
  <dcterms:created xsi:type="dcterms:W3CDTF">2010-03-09T16:35:24Z</dcterms:created>
  <dcterms:modified xsi:type="dcterms:W3CDTF">2010-03-19T17:03:05Z</dcterms:modified>
</cp:coreProperties>
</file>