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7" r:id="rId2"/>
    <p:sldId id="376" r:id="rId3"/>
    <p:sldId id="375" r:id="rId4"/>
    <p:sldId id="378" r:id="rId5"/>
    <p:sldId id="380" r:id="rId6"/>
    <p:sldId id="379" r:id="rId7"/>
    <p:sldId id="377" r:id="rId8"/>
    <p:sldId id="381" r:id="rId9"/>
    <p:sldId id="374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835" autoAdjust="0"/>
    <p:restoredTop sz="86270" autoAdjust="0"/>
  </p:normalViewPr>
  <p:slideViewPr>
    <p:cSldViewPr>
      <p:cViewPr varScale="1">
        <p:scale>
          <a:sx n="90" d="100"/>
          <a:sy n="90" d="100"/>
        </p:scale>
        <p:origin x="-108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22" y="-9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F1CDCBA-E399-4D0D-945E-8F05E3773BAD}" type="datetimeFigureOut">
              <a:rPr lang="en-US" smtClean="0"/>
              <a:pPr/>
              <a:t>11/8/2012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D9C805B-0D1B-47BA-88D7-BA9437B1F2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0DE0E25-DF97-475A-B64C-DF7BE229C863}" type="datetimeFigureOut">
              <a:rPr lang="en-US" smtClean="0"/>
              <a:pPr/>
              <a:t>11/8/2012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A435424-158F-41D8-AC9B-019C6AE3C8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60726B-1351-402D-96A1-32C39842A92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0854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35424-158F-41D8-AC9B-019C6AE3C8C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WRTC Meeting  (1/18/11)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WRTC Meeting  (11/12/10)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/>
            <a:r>
              <a:rPr lang="en-US" dirty="0" smtClean="0"/>
              <a:t>WRTC Meeting  (11/12/10)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17B4F0-E27C-4A9B-A32F-6D9911547416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458200" cy="1600200"/>
          </a:xfrm>
          <a:noFill/>
          <a:ln w="19050">
            <a:solidFill>
              <a:schemeClr val="tx1"/>
            </a:solidFill>
          </a:ln>
        </p:spPr>
        <p:txBody>
          <a:bodyPr anchor="t">
            <a:normAutofit fontScale="90000"/>
          </a:bodyPr>
          <a:lstStyle/>
          <a:p>
            <a:pPr algn="ctr"/>
            <a:r>
              <a:rPr lang="en-US" sz="4900" dirty="0" smtClean="0"/>
              <a:t>Bay Program Developments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i="1" dirty="0" smtClean="0"/>
              <a:t/>
            </a:r>
            <a:br>
              <a:rPr lang="en-US" sz="4000" i="1" dirty="0" smtClean="0"/>
            </a:br>
            <a:r>
              <a:rPr lang="en-US" sz="2700" i="1" dirty="0" smtClean="0"/>
              <a:t>Presentation to</a:t>
            </a:r>
            <a:br>
              <a:rPr lang="en-US" sz="2700" i="1" dirty="0" smtClean="0"/>
            </a:br>
            <a:r>
              <a:rPr lang="en-US" sz="2700" i="1" dirty="0" smtClean="0"/>
              <a:t>Water Resources Technical Committee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sz="2700" i="1" dirty="0" smtClean="0"/>
              <a:t>Nov. 8, 2012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endParaRPr lang="en-US" sz="2200" dirty="0"/>
          </a:p>
        </p:txBody>
      </p:sp>
      <p:sp>
        <p:nvSpPr>
          <p:cNvPr id="102429" name="Rectangle 1053"/>
          <p:cNvSpPr>
            <a:spLocks noChangeArrowheads="1"/>
          </p:cNvSpPr>
          <p:nvPr/>
        </p:nvSpPr>
        <p:spPr bwMode="auto">
          <a:xfrm>
            <a:off x="0" y="2287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DOCUME~1\ADMINI~1\LOCALS~1\Temp\_TS1D2.tmp\_TS2E.tmp\cog_blue_text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1000" y="5334000"/>
            <a:ext cx="1793305" cy="13716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24600"/>
            <a:ext cx="3352800" cy="365125"/>
          </a:xfrm>
        </p:spPr>
        <p:txBody>
          <a:bodyPr/>
          <a:lstStyle/>
          <a:p>
            <a:pPr algn="ctr"/>
            <a:r>
              <a:rPr lang="en-US" dirty="0" smtClean="0"/>
              <a:t>WRTC Meeting </a:t>
            </a:r>
            <a:r>
              <a:rPr lang="en-US" dirty="0" smtClean="0"/>
              <a:t>11/8/12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704088"/>
            <a:ext cx="8534400" cy="819912"/>
          </a:xfrm>
        </p:spPr>
        <p:txBody>
          <a:bodyPr>
            <a:normAutofit/>
          </a:bodyPr>
          <a:lstStyle/>
          <a:p>
            <a:r>
              <a:rPr lang="en-US" dirty="0" smtClean="0"/>
              <a:t>Bay TMDL Schedule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4648200"/>
          </a:xfrm>
          <a:ln>
            <a:noFill/>
          </a:ln>
        </p:spPr>
        <p:txBody>
          <a:bodyPr>
            <a:noAutofit/>
          </a:bodyPr>
          <a:lstStyle/>
          <a:p>
            <a:pPr>
              <a:buNone/>
            </a:pPr>
            <a:r>
              <a:rPr lang="en-US" sz="1600" b="1" u="sng" dirty="0" smtClean="0"/>
              <a:t>2010</a:t>
            </a:r>
          </a:p>
          <a:p>
            <a:r>
              <a:rPr lang="en-US" sz="1600" dirty="0" smtClean="0"/>
              <a:t>December 31 – EPA Issued final Bay TMDLs in Federal Register</a:t>
            </a:r>
          </a:p>
          <a:p>
            <a:pPr>
              <a:buNone/>
            </a:pPr>
            <a:r>
              <a:rPr lang="en-US" sz="1600" b="1" u="sng" dirty="0" smtClean="0"/>
              <a:t>2011</a:t>
            </a:r>
          </a:p>
          <a:p>
            <a:r>
              <a:rPr lang="en-US" sz="1600" dirty="0" smtClean="0"/>
              <a:t>November 1 – States/DC submitted draft Phase II WIPs</a:t>
            </a:r>
          </a:p>
          <a:p>
            <a:r>
              <a:rPr lang="en-US" sz="1600" dirty="0" smtClean="0"/>
              <a:t>December 31 – Bay States completed first set of 2-Year Milestones (2010-2011)</a:t>
            </a:r>
          </a:p>
          <a:p>
            <a:pPr>
              <a:buNone/>
            </a:pPr>
            <a:r>
              <a:rPr lang="en-US" sz="1600" b="1" u="sng" dirty="0" smtClean="0"/>
              <a:t>2012</a:t>
            </a:r>
            <a:endParaRPr lang="en-US" sz="1600" dirty="0" smtClean="0"/>
          </a:p>
          <a:p>
            <a:pPr lvl="0"/>
            <a:r>
              <a:rPr lang="en-US" sz="1600" dirty="0" smtClean="0"/>
              <a:t>January   - States/District submitted final 2012-2013 milestones to EPA</a:t>
            </a:r>
          </a:p>
          <a:p>
            <a:pPr lvl="0"/>
            <a:r>
              <a:rPr lang="en-US" sz="1600" dirty="0" smtClean="0"/>
              <a:t>March 30  - States/District submitted </a:t>
            </a:r>
            <a:r>
              <a:rPr lang="en-US" sz="1600" u="sng" dirty="0" smtClean="0"/>
              <a:t>fina</a:t>
            </a:r>
            <a:r>
              <a:rPr lang="en-US" sz="1600" dirty="0" smtClean="0"/>
              <a:t>l Phase II WIPs to EPA</a:t>
            </a:r>
          </a:p>
          <a:p>
            <a:pPr>
              <a:buNone/>
            </a:pPr>
            <a:r>
              <a:rPr lang="en-US" sz="1600" b="1" u="sng" dirty="0" smtClean="0">
                <a:solidFill>
                  <a:schemeClr val="accent1"/>
                </a:solidFill>
              </a:rPr>
              <a:t>2017</a:t>
            </a:r>
            <a:endParaRPr lang="en-US" sz="1600" dirty="0" smtClean="0">
              <a:solidFill>
                <a:schemeClr val="accent1"/>
              </a:solidFill>
            </a:endParaRPr>
          </a:p>
          <a:p>
            <a:pPr lvl="0"/>
            <a:r>
              <a:rPr lang="en-US" sz="1600" b="1" dirty="0" smtClean="0">
                <a:solidFill>
                  <a:schemeClr val="accent1"/>
                </a:solidFill>
              </a:rPr>
              <a:t>Mid-Course Assessment </a:t>
            </a:r>
            <a:r>
              <a:rPr lang="en-US" sz="1600" dirty="0" smtClean="0">
                <a:solidFill>
                  <a:schemeClr val="accent1"/>
                </a:solidFill>
              </a:rPr>
              <a:t>-- EPA </a:t>
            </a:r>
            <a:r>
              <a:rPr lang="en-US" sz="1600" dirty="0" smtClean="0">
                <a:solidFill>
                  <a:schemeClr val="accent1"/>
                </a:solidFill>
              </a:rPr>
              <a:t>to assess implementation progress (60% of full WIP implementation to be achieved by this date)</a:t>
            </a:r>
          </a:p>
          <a:p>
            <a:pPr lvl="0"/>
            <a:r>
              <a:rPr lang="en-US" sz="1600" dirty="0" smtClean="0">
                <a:solidFill>
                  <a:schemeClr val="accent1"/>
                </a:solidFill>
              </a:rPr>
              <a:t>States to submit Phase III WIPs to EPA:  </a:t>
            </a:r>
            <a:r>
              <a:rPr lang="en-US" sz="1600" u="sng" dirty="0" smtClean="0">
                <a:solidFill>
                  <a:schemeClr val="accent1"/>
                </a:solidFill>
              </a:rPr>
              <a:t>draft</a:t>
            </a:r>
            <a:r>
              <a:rPr lang="en-US" sz="1600" dirty="0" smtClean="0">
                <a:solidFill>
                  <a:schemeClr val="accent1"/>
                </a:solidFill>
              </a:rPr>
              <a:t> by June 1, </a:t>
            </a:r>
            <a:r>
              <a:rPr lang="en-US" sz="1600" u="sng" dirty="0" smtClean="0">
                <a:solidFill>
                  <a:schemeClr val="accent1"/>
                </a:solidFill>
              </a:rPr>
              <a:t>final</a:t>
            </a:r>
            <a:r>
              <a:rPr lang="en-US" sz="1600" dirty="0" smtClean="0">
                <a:solidFill>
                  <a:schemeClr val="accent1"/>
                </a:solidFill>
              </a:rPr>
              <a:t> by November </a:t>
            </a:r>
            <a:r>
              <a:rPr lang="en-US" sz="1600" dirty="0" smtClean="0">
                <a:solidFill>
                  <a:schemeClr val="accent1"/>
                </a:solidFill>
              </a:rPr>
              <a:t>1 </a:t>
            </a:r>
            <a:r>
              <a:rPr lang="en-US" sz="1600" b="1" dirty="0" smtClean="0">
                <a:solidFill>
                  <a:schemeClr val="accent1"/>
                </a:solidFill>
              </a:rPr>
              <a:t>(dates in flux)</a:t>
            </a:r>
            <a:endParaRPr lang="en-US" sz="1600" b="1" dirty="0" smtClean="0">
              <a:solidFill>
                <a:schemeClr val="accent1"/>
              </a:solidFill>
            </a:endParaRPr>
          </a:p>
          <a:p>
            <a:pPr lvl="0"/>
            <a:r>
              <a:rPr lang="en-US" sz="1600" dirty="0" smtClean="0">
                <a:solidFill>
                  <a:schemeClr val="accent1"/>
                </a:solidFill>
              </a:rPr>
              <a:t>EPA to determine whether to revise TMDL allocations</a:t>
            </a:r>
          </a:p>
          <a:p>
            <a:pPr>
              <a:buNone/>
            </a:pPr>
            <a:r>
              <a:rPr lang="en-US" sz="1600" b="1" u="sng" dirty="0" smtClean="0"/>
              <a:t>2025</a:t>
            </a:r>
            <a:endParaRPr lang="en-US" sz="1600" dirty="0" smtClean="0"/>
          </a:p>
          <a:p>
            <a:pPr lvl="0"/>
            <a:r>
              <a:rPr lang="en-US" sz="1600" dirty="0" smtClean="0"/>
              <a:t>100% of WIP implementation to be achieved Bay-wide</a:t>
            </a:r>
          </a:p>
          <a:p>
            <a:pPr lvl="0"/>
            <a:endParaRPr lang="en-US" sz="16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24600"/>
            <a:ext cx="3352800" cy="365125"/>
          </a:xfrm>
        </p:spPr>
        <p:txBody>
          <a:bodyPr/>
          <a:lstStyle/>
          <a:p>
            <a:pPr algn="ctr"/>
            <a:r>
              <a:rPr lang="en-US" dirty="0" smtClean="0"/>
              <a:t>WRTC Meeting  </a:t>
            </a:r>
            <a:r>
              <a:rPr lang="en-US" dirty="0" smtClean="0"/>
              <a:t>(</a:t>
            </a:r>
            <a:r>
              <a:rPr lang="en-US" dirty="0" smtClean="0"/>
              <a:t>11/8/12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Mid-Course Assessment Guiding Principles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Keep the focus on implementation and </a:t>
            </a:r>
            <a:r>
              <a:rPr lang="en-US" dirty="0" smtClean="0"/>
              <a:t>maintain stable tracking </a:t>
            </a:r>
            <a:r>
              <a:rPr lang="en-US" dirty="0" smtClean="0"/>
              <a:t>and reporting through 2017 (</a:t>
            </a:r>
            <a:r>
              <a:rPr lang="en-US" dirty="0" smtClean="0"/>
              <a:t>parallel tracks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Enhance </a:t>
            </a:r>
            <a:r>
              <a:rPr lang="en-US" dirty="0" smtClean="0"/>
              <a:t>decision support and assessment tools </a:t>
            </a:r>
            <a:r>
              <a:rPr lang="en-US" dirty="0" smtClean="0"/>
              <a:t>to enable </a:t>
            </a:r>
            <a:r>
              <a:rPr lang="en-US" dirty="0" smtClean="0"/>
              <a:t>successful engagement of local partners</a:t>
            </a:r>
          </a:p>
          <a:p>
            <a:r>
              <a:rPr lang="en-US" dirty="0" smtClean="0"/>
              <a:t>Incorporate </a:t>
            </a:r>
            <a:r>
              <a:rPr lang="en-US" dirty="0" smtClean="0"/>
              <a:t>verification of practices into </a:t>
            </a:r>
            <a:r>
              <a:rPr lang="en-US" dirty="0" smtClean="0"/>
              <a:t>existing accountability </a:t>
            </a:r>
            <a:r>
              <a:rPr lang="en-US" dirty="0" smtClean="0"/>
              <a:t>tools and reporting protocols</a:t>
            </a:r>
          </a:p>
          <a:p>
            <a:r>
              <a:rPr lang="en-US" dirty="0" smtClean="0"/>
              <a:t>Address </a:t>
            </a:r>
            <a:r>
              <a:rPr lang="en-US" dirty="0" smtClean="0"/>
              <a:t>emerging issues that may impact </a:t>
            </a:r>
            <a:r>
              <a:rPr lang="en-US" dirty="0" smtClean="0"/>
              <a:t>current strategies </a:t>
            </a:r>
            <a:r>
              <a:rPr lang="en-US" dirty="0" smtClean="0"/>
              <a:t>and future plans</a:t>
            </a:r>
          </a:p>
          <a:p>
            <a:r>
              <a:rPr lang="en-US" dirty="0" smtClean="0"/>
              <a:t>Prioritize </a:t>
            </a:r>
            <a:r>
              <a:rPr lang="en-US" dirty="0" smtClean="0"/>
              <a:t>midpoint assessment actions and </a:t>
            </a:r>
            <a:r>
              <a:rPr lang="en-US" dirty="0" smtClean="0"/>
              <a:t>adaptive management </a:t>
            </a:r>
            <a:r>
              <a:rPr lang="en-US" dirty="0" smtClean="0"/>
              <a:t>to ensure Phase III WIPs meet </a:t>
            </a:r>
            <a:r>
              <a:rPr lang="en-US" dirty="0" smtClean="0"/>
              <a:t>water quality </a:t>
            </a:r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WRTC Meeting  11/8/12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Water Quality GIT Meeting Oct. 22-23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dirty="0" smtClean="0"/>
              <a:t>What Was Discussed</a:t>
            </a:r>
          </a:p>
          <a:p>
            <a:r>
              <a:rPr lang="en-US" sz="2800" dirty="0" smtClean="0"/>
              <a:t>What changes should be made in TMDL toolbox (primarily models)</a:t>
            </a:r>
          </a:p>
          <a:p>
            <a:r>
              <a:rPr lang="en-US" sz="2800" dirty="0" smtClean="0"/>
              <a:t>Set priorities for CBP workgroups and CBP staff</a:t>
            </a:r>
            <a:endParaRPr lang="en-US" sz="2800" dirty="0" smtClean="0"/>
          </a:p>
          <a:p>
            <a:r>
              <a:rPr lang="en-US" sz="2800" dirty="0" smtClean="0"/>
              <a:t>Set schedule for producing Phase III WIPs</a:t>
            </a:r>
          </a:p>
          <a:p>
            <a:pPr lvl="1"/>
            <a:r>
              <a:rPr lang="en-US" dirty="0" smtClean="0"/>
              <a:t>2017 (or maybe 2018) – need to work backward from this data;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smtClean="0"/>
              <a:t>allow adequate time for review, model calibration, etc.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WRTC Meeting  (11/8/12)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Water Quality GIT Meeting Oct. 22-23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dirty="0" smtClean="0"/>
              <a:t>What Wasn’t Discussed</a:t>
            </a:r>
          </a:p>
          <a:p>
            <a:r>
              <a:rPr lang="en-US" sz="2800" dirty="0" smtClean="0"/>
              <a:t>Changes to allocation </a:t>
            </a:r>
            <a:r>
              <a:rPr lang="en-US" sz="2800" dirty="0" smtClean="0"/>
              <a:t>m</a:t>
            </a:r>
            <a:r>
              <a:rPr lang="en-US" sz="2800" dirty="0" smtClean="0"/>
              <a:t>ethodology</a:t>
            </a:r>
          </a:p>
          <a:p>
            <a:r>
              <a:rPr lang="en-US" sz="2800" dirty="0" smtClean="0"/>
              <a:t>Change in schedule</a:t>
            </a:r>
          </a:p>
          <a:p>
            <a:r>
              <a:rPr lang="en-US" sz="2800" dirty="0" smtClean="0"/>
              <a:t>Need for use </a:t>
            </a:r>
            <a:r>
              <a:rPr lang="en-US" sz="2800" dirty="0" smtClean="0"/>
              <a:t>a</a:t>
            </a:r>
            <a:r>
              <a:rPr lang="en-US" sz="2800" dirty="0" smtClean="0"/>
              <a:t>ttainability analysis</a:t>
            </a:r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WRTC Meeting  (11/8/12)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Proposed Watershed Model Changes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Redo Land Use – incorporation of local data, increase in # </a:t>
            </a:r>
            <a:r>
              <a:rPr lang="en-US" dirty="0" smtClean="0"/>
              <a:t>o</a:t>
            </a:r>
            <a:r>
              <a:rPr lang="en-US" dirty="0" smtClean="0"/>
              <a:t>f urban classes</a:t>
            </a:r>
          </a:p>
          <a:p>
            <a:r>
              <a:rPr lang="en-US" dirty="0" smtClean="0"/>
              <a:t>Re-examine base loading rates</a:t>
            </a:r>
          </a:p>
          <a:p>
            <a:pPr lvl="1"/>
            <a:r>
              <a:rPr lang="en-US" dirty="0" smtClean="0"/>
              <a:t>Rationale for new land use classes</a:t>
            </a:r>
          </a:p>
          <a:p>
            <a:r>
              <a:rPr lang="en-US" dirty="0" smtClean="0"/>
              <a:t>Re-examine regionalization factors</a:t>
            </a:r>
          </a:p>
          <a:p>
            <a:r>
              <a:rPr lang="en-US" dirty="0" smtClean="0"/>
              <a:t>Continue expert panel process for new, updated BMPs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WRTC Meeting  (11/8/12)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2133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Shift to simpler loading model </a:t>
            </a:r>
            <a:endParaRPr lang="en-US" dirty="0"/>
          </a:p>
        </p:txBody>
      </p:sp>
      <p:pic>
        <p:nvPicPr>
          <p:cNvPr id="6" name="Content Placeholder 5" descr="Page 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6999" y="1143000"/>
            <a:ext cx="6272119" cy="484663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WRTC Meeting  (11/8/12)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04088"/>
            <a:ext cx="2286000" cy="3258312"/>
          </a:xfrm>
        </p:spPr>
        <p:txBody>
          <a:bodyPr>
            <a:noAutofit/>
          </a:bodyPr>
          <a:lstStyle/>
          <a:p>
            <a:r>
              <a:rPr lang="en-US" sz="3200" dirty="0" smtClean="0"/>
              <a:t>Make MAST/CAST</a:t>
            </a:r>
            <a:br>
              <a:rPr lang="en-US" sz="3200" dirty="0" smtClean="0"/>
            </a:br>
            <a:r>
              <a:rPr lang="en-US" sz="3200" dirty="0" smtClean="0"/>
              <a:t>/VAST the accounting tool for</a:t>
            </a:r>
            <a:br>
              <a:rPr lang="en-US" sz="3200" dirty="0" smtClean="0"/>
            </a:br>
            <a:r>
              <a:rPr lang="en-US" sz="3200" dirty="0" smtClean="0"/>
              <a:t>TMDL</a:t>
            </a:r>
            <a:endParaRPr lang="en-US" sz="3200" dirty="0"/>
          </a:p>
        </p:txBody>
      </p:sp>
      <p:pic>
        <p:nvPicPr>
          <p:cNvPr id="6" name="Content Placeholder 5" descr="Pages from presentationb1_wqgit_2017_model_proposal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9800" y="1143000"/>
            <a:ext cx="6421624" cy="496216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WRTC Meeting  (11/8/12)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MAST/CAST/VAST regional library</a:t>
            </a:r>
            <a:endParaRPr lang="en-US" sz="2800" dirty="0" smtClean="0"/>
          </a:p>
          <a:p>
            <a:r>
              <a:rPr lang="en-US" sz="2800" dirty="0" smtClean="0"/>
              <a:t>Tap into local land use data</a:t>
            </a:r>
          </a:p>
          <a:p>
            <a:r>
              <a:rPr lang="en-US" sz="2800" dirty="0" smtClean="0"/>
              <a:t>Explore data behind regionalization factors</a:t>
            </a:r>
          </a:p>
          <a:p>
            <a:r>
              <a:rPr lang="en-US" sz="2800" dirty="0" smtClean="0"/>
              <a:t>Look at our own Chain Bridge monitoring data as check on Bay Program </a:t>
            </a:r>
            <a:r>
              <a:rPr lang="en-US" sz="2800" dirty="0" err="1" smtClean="0"/>
              <a:t>modelling</a:t>
            </a:r>
            <a:r>
              <a:rPr lang="en-US" sz="2800" dirty="0" smtClean="0"/>
              <a:t> data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WRTC Meeting  </a:t>
            </a:r>
            <a:r>
              <a:rPr lang="en-US" dirty="0" smtClean="0"/>
              <a:t>11/8/12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B4F0-E27C-4A9B-A32F-6D9911547416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6325</TotalTime>
  <Words>402</Words>
  <Application>Microsoft Office PowerPoint</Application>
  <PresentationFormat>On-screen Show (4:3)</PresentationFormat>
  <Paragraphs>68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Bay Program Developments   Presentation to Water Resources Technical Committee Nov. 8, 2012    </vt:lpstr>
      <vt:lpstr>Bay TMDL Schedule </vt:lpstr>
      <vt:lpstr>Mid-Course Assessment Guiding Principles</vt:lpstr>
      <vt:lpstr>Water Quality GIT Meeting Oct. 22-23</vt:lpstr>
      <vt:lpstr>Water Quality GIT Meeting Oct. 22-23</vt:lpstr>
      <vt:lpstr>Proposed Watershed Model Changes</vt:lpstr>
      <vt:lpstr>Shift to simpler loading model </vt:lpstr>
      <vt:lpstr>Make MAST/CAST /VAST the accounting tool for TMDL</vt:lpstr>
      <vt:lpstr>Next Steps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Watershed Model Issues  Presentation to Water Resources Technical Committee  July 8, 2010</dc:title>
  <dc:creator>Karl Berger</dc:creator>
  <cp:lastModifiedBy>Karl Berger</cp:lastModifiedBy>
  <cp:revision>244</cp:revision>
  <dcterms:created xsi:type="dcterms:W3CDTF">2010-07-08T13:25:38Z</dcterms:created>
  <dcterms:modified xsi:type="dcterms:W3CDTF">2012-11-08T14:41:01Z</dcterms:modified>
</cp:coreProperties>
</file>