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4" r:id="rId3"/>
    <p:sldId id="257" r:id="rId4"/>
    <p:sldId id="259" r:id="rId5"/>
    <p:sldId id="265" r:id="rId6"/>
    <p:sldId id="263" r:id="rId7"/>
    <p:sldId id="274" r:id="rId8"/>
    <p:sldId id="276" r:id="rId9"/>
    <p:sldId id="275" r:id="rId10"/>
    <p:sldId id="270" r:id="rId1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98F"/>
    <a:srgbClr val="271DA7"/>
    <a:srgbClr val="241B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678" autoAdjust="0"/>
    <p:restoredTop sz="86609" autoAdjust="0"/>
  </p:normalViewPr>
  <p:slideViewPr>
    <p:cSldViewPr>
      <p:cViewPr>
        <p:scale>
          <a:sx n="100" d="100"/>
          <a:sy n="100" d="100"/>
        </p:scale>
        <p:origin x="3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Climate%20Change\Progress%20Report\2010%20Progress%20Report\2010%20Surveys\Utility%20Data%20Request%202010\UtilityCompare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Climate%20Change\Progress%20Report\2010%20Progress%20Report\2010%20Surveys\Utility%20Data%20Request%202010\UtilityCompareChar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Natural</a:t>
            </a:r>
            <a:r>
              <a:rPr lang="en-US" baseline="0"/>
              <a:t> Gas Use 2005, 2009, 2010</a:t>
            </a:r>
          </a:p>
          <a:p>
            <a:pPr>
              <a:defRPr/>
            </a:pPr>
            <a:r>
              <a:rPr lang="en-US" baseline="0"/>
              <a:t>by state and sector in therms</a:t>
            </a:r>
            <a:endParaRPr lang="en-US"/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'natural Gas State'!$B$3</c:f>
              <c:strCache>
                <c:ptCount val="1"/>
                <c:pt idx="0">
                  <c:v>Residential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State'!$C$3:$K$3</c:f>
              <c:numCache>
                <c:formatCode>_(* #,##0_);_(* \(#,##0\);_(* "-"??_);_(@_)</c:formatCode>
                <c:ptCount val="9"/>
                <c:pt idx="0">
                  <c:v>332195911.69999999</c:v>
                </c:pt>
                <c:pt idx="1">
                  <c:v>329381641</c:v>
                </c:pt>
                <c:pt idx="2">
                  <c:v>332400694</c:v>
                </c:pt>
                <c:pt idx="3">
                  <c:v>357377841.48099941</c:v>
                </c:pt>
                <c:pt idx="4">
                  <c:v>326114626.755</c:v>
                </c:pt>
                <c:pt idx="5">
                  <c:v>345644156.52700001</c:v>
                </c:pt>
                <c:pt idx="6">
                  <c:v>108639985.8</c:v>
                </c:pt>
                <c:pt idx="7">
                  <c:v>101349377</c:v>
                </c:pt>
                <c:pt idx="8">
                  <c:v>101180616</c:v>
                </c:pt>
              </c:numCache>
            </c:numRef>
          </c:val>
        </c:ser>
        <c:ser>
          <c:idx val="1"/>
          <c:order val="1"/>
          <c:tx>
            <c:strRef>
              <c:f>'natural Gas State'!$B$4</c:f>
              <c:strCache>
                <c:ptCount val="1"/>
                <c:pt idx="0">
                  <c:v>Commercial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State'!$C$4:$K$4</c:f>
              <c:numCache>
                <c:formatCode>_(* #,##0_);_(* \(#,##0\);_(* "-"??_);_(@_)</c:formatCode>
                <c:ptCount val="9"/>
                <c:pt idx="0">
                  <c:v>168862407.69999999</c:v>
                </c:pt>
                <c:pt idx="1">
                  <c:v>176729573.69999999</c:v>
                </c:pt>
                <c:pt idx="2">
                  <c:v>192807701</c:v>
                </c:pt>
                <c:pt idx="3">
                  <c:v>147022370.73499998</c:v>
                </c:pt>
                <c:pt idx="4">
                  <c:v>136523875.32700011</c:v>
                </c:pt>
                <c:pt idx="5">
                  <c:v>138624444.28200001</c:v>
                </c:pt>
                <c:pt idx="6">
                  <c:v>71601119</c:v>
                </c:pt>
                <c:pt idx="7">
                  <c:v>69593313</c:v>
                </c:pt>
                <c:pt idx="8">
                  <c:v>69949711</c:v>
                </c:pt>
              </c:numCache>
            </c:numRef>
          </c:val>
        </c:ser>
        <c:ser>
          <c:idx val="2"/>
          <c:order val="2"/>
          <c:tx>
            <c:strRef>
              <c:f>'natural Gas State'!$B$5</c:f>
              <c:strCache>
                <c:ptCount val="1"/>
                <c:pt idx="0">
                  <c:v>Industrial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State'!$C$5:$K$5</c:f>
              <c:numCache>
                <c:formatCode>_(* #,##0_);_(* \(#,##0\);_(* "-"??_);_(@_)</c:formatCode>
                <c:ptCount val="9"/>
                <c:pt idx="1">
                  <c:v>72816352.5</c:v>
                </c:pt>
                <c:pt idx="2">
                  <c:v>76086251</c:v>
                </c:pt>
                <c:pt idx="4">
                  <c:v>34077779.252999999</c:v>
                </c:pt>
                <c:pt idx="5">
                  <c:v>35819747.638000011</c:v>
                </c:pt>
                <c:pt idx="6">
                  <c:v>0</c:v>
                </c:pt>
                <c:pt idx="7">
                  <c:v>86749988</c:v>
                </c:pt>
                <c:pt idx="8">
                  <c:v>87518849</c:v>
                </c:pt>
              </c:numCache>
            </c:numRef>
          </c:val>
        </c:ser>
        <c:ser>
          <c:idx val="3"/>
          <c:order val="3"/>
          <c:tx>
            <c:strRef>
              <c:f>'natural Gas State'!$B$6</c:f>
              <c:strCache>
                <c:ptCount val="1"/>
                <c:pt idx="0">
                  <c:v>Government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State'!$C$6:$K$6</c:f>
              <c:numCache>
                <c:formatCode>_(* #,##0_);_(* \(#,##0\);_(* "-"??_);_(@_)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6344928.2130000005</c:v>
                </c:pt>
                <c:pt idx="4">
                  <c:v>6606669.4330000011</c:v>
                </c:pt>
                <c:pt idx="5">
                  <c:v>6359123.4070000034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4"/>
          <c:order val="4"/>
          <c:tx>
            <c:strRef>
              <c:f>'natural Gas State'!$B$7</c:f>
              <c:strCache>
                <c:ptCount val="1"/>
                <c:pt idx="0">
                  <c:v>Group Metered Apartments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State'!$C$7:$K$7</c:f>
              <c:numCache>
                <c:formatCode>_(* #,##0_);_(* \(#,##0\);_(* "-"??_);_(@_)</c:formatCode>
                <c:ptCount val="9"/>
                <c:pt idx="0">
                  <c:v>52394559.800000004</c:v>
                </c:pt>
                <c:pt idx="1">
                  <c:v>48613626.800000004</c:v>
                </c:pt>
                <c:pt idx="2">
                  <c:v>47058058</c:v>
                </c:pt>
                <c:pt idx="3">
                  <c:v>36365519.900000006</c:v>
                </c:pt>
                <c:pt idx="4">
                  <c:v>32516964.200000003</c:v>
                </c:pt>
                <c:pt idx="5">
                  <c:v>32306842</c:v>
                </c:pt>
                <c:pt idx="6">
                  <c:v>30095089.5</c:v>
                </c:pt>
                <c:pt idx="7">
                  <c:v>31197564</c:v>
                </c:pt>
                <c:pt idx="8">
                  <c:v>31574794</c:v>
                </c:pt>
              </c:numCache>
            </c:numRef>
          </c:val>
        </c:ser>
        <c:ser>
          <c:idx val="5"/>
          <c:order val="5"/>
          <c:tx>
            <c:strRef>
              <c:f>'natural Gas State'!$B$8</c:f>
              <c:strCache>
                <c:ptCount val="1"/>
                <c:pt idx="0">
                  <c:v>Interruptible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State'!$C$8:$K$8</c:f>
              <c:numCache>
                <c:formatCode>General</c:formatCode>
                <c:ptCount val="9"/>
                <c:pt idx="0" formatCode="_(* #,##0_);_(* \(#,##0\);_(* &quot;-&quot;??_);_(@_)">
                  <c:v>103087278.30000001</c:v>
                </c:pt>
                <c:pt idx="3" formatCode="_(* #,##0_);_(* \(#,##0\);_(* &quot;-&quot;??_);_(@_)">
                  <c:v>59452251.900000006</c:v>
                </c:pt>
                <c:pt idx="6" formatCode="_(* #,##0_);_(* \(#,##0\);_(* &quot;-&quot;??_);_(@_)">
                  <c:v>108036236.5</c:v>
                </c:pt>
              </c:numCache>
            </c:numRef>
          </c:val>
        </c:ser>
        <c:gapWidth val="75"/>
        <c:overlap val="100"/>
        <c:axId val="87231104"/>
        <c:axId val="87236992"/>
      </c:barChart>
      <c:catAx>
        <c:axId val="872311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850" baseline="0"/>
            </a:pPr>
            <a:endParaRPr lang="en-US"/>
          </a:p>
        </c:txPr>
        <c:crossAx val="87236992"/>
        <c:crosses val="autoZero"/>
        <c:auto val="1"/>
        <c:lblAlgn val="ctr"/>
        <c:lblOffset val="100"/>
      </c:catAx>
      <c:valAx>
        <c:axId val="87236992"/>
        <c:scaling>
          <c:orientation val="minMax"/>
        </c:scaling>
        <c:axPos val="l"/>
        <c:majorGridlines/>
        <c:numFmt formatCode="_(* #,##0_);_(* \(#,##0\);_(* &quot;-&quot;??_);_(@_)" sourceLinked="1"/>
        <c:majorTickMark val="none"/>
        <c:tickLblPos val="nextTo"/>
        <c:spPr>
          <a:ln w="9525">
            <a:noFill/>
          </a:ln>
        </c:spPr>
        <c:crossAx val="87231104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Electric Use 2005, 2009, 2010</a:t>
            </a:r>
          </a:p>
          <a:p>
            <a:pPr>
              <a:defRPr/>
            </a:pPr>
            <a:r>
              <a:rPr lang="en-US"/>
              <a:t>by state and sector in kWh</a:t>
            </a:r>
          </a:p>
        </c:rich>
      </c:tx>
      <c:layout>
        <c:manualLayout>
          <c:xMode val="edge"/>
          <c:yMode val="edge"/>
          <c:x val="0.31903445090414601"/>
          <c:y val="3.2520325203252036E-2"/>
        </c:manualLayout>
      </c:layout>
    </c:title>
    <c:plotArea>
      <c:layout/>
      <c:barChart>
        <c:barDir val="col"/>
        <c:grouping val="stacked"/>
        <c:ser>
          <c:idx val="0"/>
          <c:order val="0"/>
          <c:tx>
            <c:strRef>
              <c:f>'electric state'!$A$3</c:f>
              <c:strCache>
                <c:ptCount val="1"/>
                <c:pt idx="0">
                  <c:v>Residential</c:v>
                </c:pt>
              </c:strCache>
            </c:strRef>
          </c:tx>
          <c:cat>
            <c:strRef>
              <c:f>'electric state'!$B$2:$J$2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'electric state'!$B$3:$J$3</c:f>
              <c:numCache>
                <c:formatCode>_(* #,##0_);_(* \(#,##0\);_(* "-"??_);_(@_)</c:formatCode>
                <c:ptCount val="9"/>
                <c:pt idx="0">
                  <c:v>8086812224</c:v>
                </c:pt>
                <c:pt idx="1">
                  <c:v>9092753229</c:v>
                </c:pt>
                <c:pt idx="2">
                  <c:v>8776270163</c:v>
                </c:pt>
                <c:pt idx="3">
                  <c:v>8841775924</c:v>
                </c:pt>
                <c:pt idx="4">
                  <c:v>9931263739</c:v>
                </c:pt>
                <c:pt idx="5">
                  <c:v>10878374778</c:v>
                </c:pt>
                <c:pt idx="6">
                  <c:v>1932578574</c:v>
                </c:pt>
                <c:pt idx="7">
                  <c:v>2275888699</c:v>
                </c:pt>
                <c:pt idx="8">
                  <c:v>1891782070</c:v>
                </c:pt>
              </c:numCache>
            </c:numRef>
          </c:val>
        </c:ser>
        <c:ser>
          <c:idx val="1"/>
          <c:order val="1"/>
          <c:tx>
            <c:strRef>
              <c:f>'electric state'!$A$4</c:f>
              <c:strCache>
                <c:ptCount val="1"/>
                <c:pt idx="0">
                  <c:v>Commercial</c:v>
                </c:pt>
              </c:strCache>
            </c:strRef>
          </c:tx>
          <c:cat>
            <c:strRef>
              <c:f>'electric state'!$B$2:$J$2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'electric state'!$B$4:$J$4</c:f>
              <c:numCache>
                <c:formatCode>_(* #,##0_);_(* \(#,##0\);_(* "-"??_);_(@_)</c:formatCode>
                <c:ptCount val="9"/>
                <c:pt idx="0">
                  <c:v>7767302763</c:v>
                </c:pt>
                <c:pt idx="1">
                  <c:v>8978384463</c:v>
                </c:pt>
                <c:pt idx="2">
                  <c:v>8790655167</c:v>
                </c:pt>
                <c:pt idx="3">
                  <c:v>10904935231</c:v>
                </c:pt>
                <c:pt idx="4">
                  <c:v>12719684336</c:v>
                </c:pt>
                <c:pt idx="5">
                  <c:v>13479835528</c:v>
                </c:pt>
                <c:pt idx="6">
                  <c:v>6411719754</c:v>
                </c:pt>
                <c:pt idx="7">
                  <c:v>5136462588</c:v>
                </c:pt>
                <c:pt idx="8">
                  <c:v>6529129128</c:v>
                </c:pt>
              </c:numCache>
            </c:numRef>
          </c:val>
        </c:ser>
        <c:ser>
          <c:idx val="2"/>
          <c:order val="2"/>
          <c:tx>
            <c:strRef>
              <c:f>'electric state'!$A$5</c:f>
              <c:strCache>
                <c:ptCount val="1"/>
                <c:pt idx="0">
                  <c:v>Industrial</c:v>
                </c:pt>
              </c:strCache>
            </c:strRef>
          </c:tx>
          <c:cat>
            <c:strRef>
              <c:f>'electric state'!$B$2:$J$2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'electric state'!$B$5:$J$5</c:f>
              <c:numCache>
                <c:formatCode>_(* #,##0_);_(* \(#,##0\);_(* "-"??_);_(@_)</c:formatCode>
                <c:ptCount val="9"/>
                <c:pt idx="0">
                  <c:v>3814035504</c:v>
                </c:pt>
                <c:pt idx="1">
                  <c:v>631851872</c:v>
                </c:pt>
                <c:pt idx="2">
                  <c:v>617135052</c:v>
                </c:pt>
                <c:pt idx="3">
                  <c:v>660479281</c:v>
                </c:pt>
                <c:pt idx="4">
                  <c:v>546875426</c:v>
                </c:pt>
                <c:pt idx="5">
                  <c:v>582786227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3"/>
          <c:order val="3"/>
          <c:tx>
            <c:strRef>
              <c:f>'electric state'!$A$6</c:f>
              <c:strCache>
                <c:ptCount val="1"/>
                <c:pt idx="0">
                  <c:v>Government</c:v>
                </c:pt>
              </c:strCache>
            </c:strRef>
          </c:tx>
          <c:cat>
            <c:strRef>
              <c:f>'electric state'!$B$2:$J$2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'electric state'!$B$6:$J$6</c:f>
              <c:numCache>
                <c:formatCode>_(* #,##0_);_(* \(#,##0\);_(* "-"??_);_(@_)</c:formatCode>
                <c:ptCount val="9"/>
                <c:pt idx="0">
                  <c:v>2622220063</c:v>
                </c:pt>
                <c:pt idx="1">
                  <c:v>2823671227</c:v>
                </c:pt>
                <c:pt idx="2">
                  <c:v>2981312983</c:v>
                </c:pt>
                <c:pt idx="3">
                  <c:v>660479281</c:v>
                </c:pt>
                <c:pt idx="4">
                  <c:v>3782527029</c:v>
                </c:pt>
                <c:pt idx="5">
                  <c:v>4012471997</c:v>
                </c:pt>
                <c:pt idx="6">
                  <c:v>3391392729</c:v>
                </c:pt>
                <c:pt idx="7">
                  <c:v>3044937345</c:v>
                </c:pt>
                <c:pt idx="8">
                  <c:v>3117711236</c:v>
                </c:pt>
              </c:numCache>
            </c:numRef>
          </c:val>
        </c:ser>
        <c:gapWidth val="75"/>
        <c:overlap val="100"/>
        <c:axId val="87288448"/>
        <c:axId val="87556480"/>
      </c:barChart>
      <c:catAx>
        <c:axId val="8728844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850" baseline="0"/>
            </a:pPr>
            <a:endParaRPr lang="en-US"/>
          </a:p>
        </c:txPr>
        <c:crossAx val="87556480"/>
        <c:crosses val="autoZero"/>
        <c:auto val="1"/>
        <c:lblAlgn val="ctr"/>
        <c:lblOffset val="100"/>
      </c:catAx>
      <c:valAx>
        <c:axId val="87556480"/>
        <c:scaling>
          <c:orientation val="minMax"/>
        </c:scaling>
        <c:axPos val="l"/>
        <c:majorGridlines/>
        <c:numFmt formatCode="_(* #,##0_);_(* \(#,##0\);_(* &quot;-&quot;??_);_(@_)" sourceLinked="1"/>
        <c:majorTickMark val="none"/>
        <c:tickLblPos val="nextTo"/>
        <c:spPr>
          <a:ln w="9525">
            <a:noFill/>
          </a:ln>
        </c:spPr>
        <c:crossAx val="87288448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Total Electric </a:t>
            </a:r>
            <a:r>
              <a:rPr lang="en-US" dirty="0" smtClean="0"/>
              <a:t>and Natural Gas Use</a:t>
            </a:r>
            <a:endParaRPr lang="en-US" dirty="0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2005 baseline
All</c:v>
                </c:pt>
              </c:strCache>
            </c:strRef>
          </c:tx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2009</c:v>
                </c:pt>
                <c:pt idx="2">
                  <c:v>2010</c:v>
                </c:pt>
                <c:pt idx="3">
                  <c:v>2012</c:v>
                </c:pt>
              </c:numCache>
            </c:numRef>
          </c:cat>
          <c:val>
            <c:numRef>
              <c:f>Sheet1!$B$2:$B$5</c:f>
              <c:numCache>
                <c:formatCode>_(* #,##0_);_(* \(#,##0\);_(* "-"??_);_(@_)</c:formatCode>
                <c:ptCount val="4"/>
                <c:pt idx="0">
                  <c:v>103908756305.3</c:v>
                </c:pt>
                <c:pt idx="1">
                  <c:v>103908756305.3</c:v>
                </c:pt>
                <c:pt idx="2">
                  <c:v>103908756305.3</c:v>
                </c:pt>
                <c:pt idx="3">
                  <c:v>103908756305.3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 Use
All</c:v>
                </c:pt>
              </c:strCache>
            </c:strRef>
          </c:tx>
          <c:dPt>
            <c:idx val="3"/>
            <c:spPr>
              <a:ln>
                <a:solidFill>
                  <a:srgbClr val="9BBB59">
                    <a:lumMod val="75000"/>
                  </a:srgbClr>
                </a:solidFill>
                <a:prstDash val="dash"/>
              </a:ln>
            </c:spPr>
          </c:dPt>
          <c:cat>
            <c:numRef>
              <c:f>Sheet1!$A$2:$A$5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2009</c:v>
                </c:pt>
                <c:pt idx="2">
                  <c:v>2010</c:v>
                </c:pt>
                <c:pt idx="3">
                  <c:v>2012</c:v>
                </c:pt>
              </c:numCache>
            </c:numRef>
          </c:cat>
          <c:val>
            <c:numRef>
              <c:f>Sheet1!$C$2:$C$5</c:f>
              <c:numCache>
                <c:formatCode>_(* #,##0_);_(* \(#,##0\);_(* "-"??_);_(@_)</c:formatCode>
                <c:ptCount val="4"/>
                <c:pt idx="0">
                  <c:v>103908756305.3</c:v>
                </c:pt>
                <c:pt idx="1">
                  <c:v>101515850537.3</c:v>
                </c:pt>
                <c:pt idx="2">
                  <c:v>105529262277.39999</c:v>
                </c:pt>
                <c:pt idx="3">
                  <c:v>103908756305.3</c:v>
                </c:pt>
              </c:numCache>
            </c:numRef>
          </c:val>
        </c:ser>
        <c:marker val="1"/>
        <c:axId val="45219840"/>
        <c:axId val="45221760"/>
      </c:lineChart>
      <c:catAx>
        <c:axId val="45219840"/>
        <c:scaling>
          <c:orientation val="minMax"/>
        </c:scaling>
        <c:axPos val="b"/>
        <c:numFmt formatCode="General" sourceLinked="1"/>
        <c:majorTickMark val="none"/>
        <c:tickLblPos val="nextTo"/>
        <c:crossAx val="45221760"/>
        <c:crosses val="autoZero"/>
        <c:auto val="1"/>
        <c:lblAlgn val="ctr"/>
        <c:lblOffset val="100"/>
      </c:catAx>
      <c:valAx>
        <c:axId val="4522176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Billion </a:t>
                </a:r>
                <a:r>
                  <a:rPr lang="en-US" dirty="0" err="1" smtClean="0"/>
                  <a:t>KwH</a:t>
                </a:r>
                <a:endParaRPr lang="en-US" dirty="0"/>
              </a:p>
            </c:rich>
          </c:tx>
          <c:layout/>
        </c:title>
        <c:numFmt formatCode="_(* #,##0_);_(* \(#,##0\);_(* &quot;-&quot;??_);_(@_)" sourceLinked="1"/>
        <c:majorTickMark val="none"/>
        <c:tickLblPos val="nextTo"/>
        <c:crossAx val="45219840"/>
        <c:crosses val="autoZero"/>
        <c:crossBetween val="between"/>
        <c:dispUnits>
          <c:builtInUnit val="billions"/>
        </c:dispUnits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sz="1900" dirty="0" smtClean="0"/>
              <a:t>Government Electric and Natural Gas Use</a:t>
            </a:r>
            <a:endParaRPr lang="en-US" sz="19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969116360454943"/>
          <c:y val="0.14264588801399825"/>
          <c:w val="0.55237077136191315"/>
          <c:h val="0.71936570428696411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2005 baseline
Govt</c:v>
                </c:pt>
              </c:strCache>
            </c:strRef>
          </c:tx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2005</c:v>
                </c:pt>
                <c:pt idx="1">
                  <c:v>2009</c:v>
                </c:pt>
                <c:pt idx="2">
                  <c:v>2010</c:v>
                </c:pt>
                <c:pt idx="3">
                  <c:v>2012</c:v>
                </c:pt>
              </c:numCache>
            </c:numRef>
          </c:cat>
          <c:val>
            <c:numRef>
              <c:f>Sheet1!$B$2:$B$6</c:f>
              <c:numCache>
                <c:formatCode>_(* #,##0_);_(* \(#,##0\);_(* "-"??_);_(@_)</c:formatCode>
                <c:ptCount val="5"/>
                <c:pt idx="0">
                  <c:v>9337791261.3999996</c:v>
                </c:pt>
                <c:pt idx="1">
                  <c:v>9337791261.3999996</c:v>
                </c:pt>
                <c:pt idx="2">
                  <c:v>9337791261.3999996</c:v>
                </c:pt>
                <c:pt idx="3">
                  <c:v>9337791261.3999996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 Use
Govt</c:v>
                </c:pt>
              </c:strCache>
            </c:strRef>
          </c:tx>
          <c:dPt>
            <c:idx val="3"/>
            <c:marker>
              <c:symbol val="square"/>
              <c:size val="7"/>
              <c:spPr>
                <a:solidFill>
                  <a:schemeClr val="accent3">
                    <a:lumMod val="75000"/>
                  </a:schemeClr>
                </a:solidFill>
              </c:spPr>
            </c:marker>
            <c:spPr>
              <a:ln>
                <a:solidFill>
                  <a:srgbClr val="9BBB59">
                    <a:lumMod val="75000"/>
                  </a:srgbClr>
                </a:solidFill>
                <a:prstDash val="dash"/>
              </a:ln>
            </c:spPr>
          </c:dPt>
          <c:cat>
            <c:numRef>
              <c:f>Sheet1!$A$2:$A$6</c:f>
              <c:numCache>
                <c:formatCode>General</c:formatCode>
                <c:ptCount val="5"/>
                <c:pt idx="0">
                  <c:v>2005</c:v>
                </c:pt>
                <c:pt idx="1">
                  <c:v>2009</c:v>
                </c:pt>
                <c:pt idx="2">
                  <c:v>2010</c:v>
                </c:pt>
                <c:pt idx="3">
                  <c:v>2012</c:v>
                </c:pt>
              </c:numCache>
            </c:numRef>
          </c:cat>
          <c:val>
            <c:numRef>
              <c:f>Sheet1!$C$2:$C$6</c:f>
              <c:numCache>
                <c:formatCode>_(* #,##0_);_(* \(#,##0\);_(* "-"??_);_(@_)</c:formatCode>
                <c:ptCount val="5"/>
                <c:pt idx="0">
                  <c:v>9337791261.3999996</c:v>
                </c:pt>
                <c:pt idx="1">
                  <c:v>9844711002.7000008</c:v>
                </c:pt>
                <c:pt idx="2">
                  <c:v>10297818519.9</c:v>
                </c:pt>
                <c:pt idx="3">
                  <c:v>7937122572.1899996</c:v>
                </c:pt>
              </c:numCache>
            </c:numRef>
          </c:val>
        </c:ser>
        <c:dLbls/>
        <c:marker val="1"/>
        <c:axId val="43775104"/>
        <c:axId val="43776640"/>
      </c:lineChart>
      <c:catAx>
        <c:axId val="43775104"/>
        <c:scaling>
          <c:orientation val="minMax"/>
        </c:scaling>
        <c:axPos val="b"/>
        <c:numFmt formatCode="General" sourceLinked="1"/>
        <c:majorTickMark val="none"/>
        <c:tickLblPos val="nextTo"/>
        <c:crossAx val="43776640"/>
        <c:crosses val="autoZero"/>
        <c:auto val="1"/>
        <c:lblAlgn val="ctr"/>
        <c:lblOffset val="100"/>
      </c:catAx>
      <c:valAx>
        <c:axId val="4377664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Billion kWh</a:t>
                </a:r>
                <a:endParaRPr lang="en-US" dirty="0"/>
              </a:p>
            </c:rich>
          </c:tx>
          <c:layout/>
        </c:title>
        <c:numFmt formatCode="_(* #,##0_);_(* \(#,##0\);_(* &quot;-&quot;??_);_(@_)" sourceLinked="1"/>
        <c:majorTickMark val="none"/>
        <c:tickLblPos val="nextTo"/>
        <c:crossAx val="43775104"/>
        <c:crosses val="autoZero"/>
        <c:crossBetween val="between"/>
        <c:dispUnits>
          <c:builtInUnit val="billions"/>
        </c:dispUnits>
      </c:valAx>
    </c:plotArea>
    <c:legend>
      <c:legendPos val="r"/>
      <c:layout>
        <c:manualLayout>
          <c:xMode val="edge"/>
          <c:yMode val="edge"/>
          <c:x val="0.77706018518518516"/>
          <c:y val="0.26714479440069994"/>
          <c:w val="0.20905092592592592"/>
          <c:h val="0.63339107611548562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57E462C-4B98-4DEB-B52B-C818ABE4EA84}" type="datetimeFigureOut">
              <a:rPr lang="en-US" smtClean="0"/>
              <a:pPr/>
              <a:t>9/19/2011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3828C28-6DB7-421A-B58E-CEA1C7FCB4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92490D7-DC5A-476E-93E7-059129426342}" type="datetimeFigureOut">
              <a:rPr lang="en-US" smtClean="0"/>
              <a:pPr/>
              <a:t>9/19/2011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370B352-A989-4E26-AA97-B288D8D8C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8 regional utilities provided information- some provided</a:t>
            </a:r>
            <a:r>
              <a:rPr lang="en-US" baseline="0" dirty="0" smtClean="0"/>
              <a:t> only usage and accounts, others also provided information on renewable energy purchases, advanced metering, and pricing options</a:t>
            </a:r>
          </a:p>
          <a:p>
            <a:r>
              <a:rPr lang="en-US" baseline="0" dirty="0" smtClean="0"/>
              <a:t>3 utilities provided natural gas information, 6 provided electric use information</a:t>
            </a:r>
          </a:p>
          <a:p>
            <a:r>
              <a:rPr lang="en-US" baseline="0" dirty="0" smtClean="0"/>
              <a:t>Potomac Edison was formerly Allegheny Power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 regional goal of 1,000 solar roofs in region by end of 2010. </a:t>
            </a:r>
          </a:p>
          <a:p>
            <a:r>
              <a:rPr lang="en-US" dirty="0" smtClean="0"/>
              <a:t>Large growth in Fairfax, Loudoun, DC, Montgomery, Potomac Edison region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2% drop from 2005</a:t>
            </a:r>
          </a:p>
          <a:p>
            <a:r>
              <a:rPr lang="en-US" dirty="0" smtClean="0"/>
              <a:t>Monthly</a:t>
            </a:r>
            <a:r>
              <a:rPr lang="en-US" baseline="0" dirty="0" smtClean="0"/>
              <a:t> equivalent: 2005: 823 </a:t>
            </a:r>
            <a:r>
              <a:rPr lang="en-US" baseline="0" dirty="0" err="1" smtClean="0"/>
              <a:t>kWhe</a:t>
            </a:r>
            <a:r>
              <a:rPr lang="en-US" baseline="0" dirty="0" smtClean="0"/>
              <a:t>/month 2010: 810 </a:t>
            </a:r>
            <a:r>
              <a:rPr lang="en-US" baseline="0" dirty="0" err="1" smtClean="0"/>
              <a:t>kWhe</a:t>
            </a:r>
            <a:r>
              <a:rPr lang="en-US" baseline="0" dirty="0" smtClean="0"/>
              <a:t>/month</a:t>
            </a:r>
          </a:p>
          <a:p>
            <a:r>
              <a:rPr lang="en-US" baseline="0" dirty="0" smtClean="0"/>
              <a:t>Population increase 2005 to 2010 6%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Dip in 2009 due to reduced natural gas use. Electric Use has seen a steady</a:t>
            </a:r>
            <a:r>
              <a:rPr lang="en-US" baseline="0" dirty="0" smtClean="0"/>
              <a:t> rise since 2005.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3733800"/>
            <a:ext cx="8229600" cy="0"/>
          </a:xfrm>
          <a:prstGeom prst="line">
            <a:avLst/>
          </a:prstGeom>
          <a:ln w="25400">
            <a:solidFill>
              <a:srgbClr val="211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3810000" y="4953000"/>
            <a:ext cx="1447800" cy="1143000"/>
            <a:chOff x="457200" y="6248400"/>
            <a:chExt cx="685800" cy="457200"/>
          </a:xfrm>
        </p:grpSpPr>
        <p:pic>
          <p:nvPicPr>
            <p:cNvPr id="6" name="Picture 5" descr="cog_blue_text.jpg"/>
            <p:cNvPicPr>
              <a:picLocks noChangeAspect="1"/>
            </p:cNvPicPr>
            <p:nvPr userDrawn="1"/>
          </p:nvPicPr>
          <p:blipFill>
            <a:blip r:embed="rId2" cstate="print"/>
            <a:srcRect l="9798" r="11817" b="23136"/>
            <a:stretch>
              <a:fillRect/>
            </a:stretch>
          </p:blipFill>
          <p:spPr>
            <a:xfrm>
              <a:off x="457200" y="6248400"/>
              <a:ext cx="609600" cy="4572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 userDrawn="1"/>
          </p:nvSpPr>
          <p:spPr>
            <a:xfrm flipV="1">
              <a:off x="457200" y="6659879"/>
              <a:ext cx="6858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E4406F2-B705-4AFE-969F-A66744862F3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57200" y="6248400"/>
            <a:ext cx="685800" cy="457200"/>
            <a:chOff x="457200" y="6248400"/>
            <a:chExt cx="685800" cy="457200"/>
          </a:xfrm>
        </p:grpSpPr>
        <p:pic>
          <p:nvPicPr>
            <p:cNvPr id="7" name="Picture 6" descr="cog_blue_text.jpg"/>
            <p:cNvPicPr>
              <a:picLocks noChangeAspect="1"/>
            </p:cNvPicPr>
            <p:nvPr userDrawn="1"/>
          </p:nvPicPr>
          <p:blipFill>
            <a:blip r:embed="rId2" cstate="print"/>
            <a:srcRect l="9798" r="11817" b="23136"/>
            <a:stretch>
              <a:fillRect/>
            </a:stretch>
          </p:blipFill>
          <p:spPr>
            <a:xfrm>
              <a:off x="457200" y="6248400"/>
              <a:ext cx="609600" cy="4572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 userDrawn="1"/>
          </p:nvSpPr>
          <p:spPr>
            <a:xfrm flipV="1">
              <a:off x="457200" y="6659879"/>
              <a:ext cx="6858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5E8B7-5215-46F8-8623-F2448D4728A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447800"/>
            <a:ext cx="8229600" cy="0"/>
          </a:xfrm>
          <a:prstGeom prst="line">
            <a:avLst/>
          </a:prstGeom>
          <a:ln w="50800">
            <a:solidFill>
              <a:srgbClr val="211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ame 13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79"/>
            </a:avLst>
          </a:prstGeom>
          <a:solidFill>
            <a:srgbClr val="271DA7"/>
          </a:solidFill>
          <a:ln w="25400">
            <a:solidFill>
              <a:srgbClr val="271D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ound Same Side Corner Rectangle 14"/>
          <p:cNvSpPr/>
          <p:nvPr userDrawn="1"/>
        </p:nvSpPr>
        <p:spPr>
          <a:xfrm>
            <a:off x="457200" y="304800"/>
            <a:ext cx="8229600" cy="5867400"/>
          </a:xfrm>
          <a:prstGeom prst="round2SameRect">
            <a:avLst/>
          </a:prstGeom>
          <a:noFill/>
          <a:ln>
            <a:solidFill>
              <a:srgbClr val="241B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Worksheet1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wcog.org/uploads/pub-documents/p15fXFs20100902145959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47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Regional Electric and Natural Gas Use Trends</a:t>
            </a:r>
            <a:br>
              <a:rPr lang="en-US" dirty="0" smtClean="0"/>
            </a:br>
            <a:r>
              <a:rPr lang="en-US" sz="3200" dirty="0" smtClean="0"/>
              <a:t>2005, 2009, 2010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ACPAC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September 19, 2011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Data Sources</a:t>
            </a:r>
          </a:p>
          <a:p>
            <a:pPr algn="ctr"/>
            <a:r>
              <a:rPr lang="en-US" dirty="0" smtClean="0"/>
              <a:t>Natural Gas </a:t>
            </a:r>
          </a:p>
          <a:p>
            <a:pPr algn="ctr"/>
            <a:r>
              <a:rPr lang="en-US" dirty="0" smtClean="0"/>
              <a:t>Electricity</a:t>
            </a:r>
          </a:p>
          <a:p>
            <a:pPr algn="ctr"/>
            <a:r>
              <a:rPr lang="en-US" dirty="0" err="1" smtClean="0"/>
              <a:t>Renewables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Sources- Utilities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477863"/>
            <a:ext cx="79248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21198F"/>
                </a:solidFill>
              </a:rPr>
              <a:t>Columbia Gas </a:t>
            </a:r>
          </a:p>
          <a:p>
            <a:pPr algn="ctr"/>
            <a:r>
              <a:rPr lang="en-US" dirty="0" smtClean="0"/>
              <a:t>(Fairfax, Loudoun, Prince William Counties; Cities of Manassas and Manassas Park)</a:t>
            </a:r>
          </a:p>
          <a:p>
            <a:pPr algn="ctr"/>
            <a:r>
              <a:rPr lang="en-US" sz="2000" b="1" dirty="0" smtClean="0">
                <a:solidFill>
                  <a:srgbClr val="21198F"/>
                </a:solidFill>
              </a:rPr>
              <a:t>Constellation Energy </a:t>
            </a:r>
          </a:p>
          <a:p>
            <a:pPr algn="ctr"/>
            <a:r>
              <a:rPr lang="en-US" dirty="0" smtClean="0"/>
              <a:t>(Montgomery &amp; Prince George’s County)</a:t>
            </a:r>
          </a:p>
          <a:p>
            <a:pPr algn="ctr"/>
            <a:r>
              <a:rPr lang="en-US" sz="2000" b="1" dirty="0" smtClean="0">
                <a:solidFill>
                  <a:srgbClr val="21198F"/>
                </a:solidFill>
              </a:rPr>
              <a:t>Dominion Virginia Power</a:t>
            </a:r>
          </a:p>
          <a:p>
            <a:pPr algn="ctr"/>
            <a:r>
              <a:rPr lang="en-US" b="1" dirty="0" smtClean="0"/>
              <a:t> </a:t>
            </a:r>
            <a:r>
              <a:rPr lang="en-US" dirty="0" smtClean="0"/>
              <a:t>(COG Virginia territory except Cities of Manassas &amp; Manassas Park)</a:t>
            </a:r>
          </a:p>
          <a:p>
            <a:pPr algn="ctr"/>
            <a:r>
              <a:rPr lang="en-US" sz="2000" b="1" dirty="0" smtClean="0">
                <a:solidFill>
                  <a:srgbClr val="21198F"/>
                </a:solidFill>
              </a:rPr>
              <a:t>Manassas</a:t>
            </a:r>
            <a:r>
              <a:rPr lang="en-US" sz="2000" dirty="0" smtClean="0">
                <a:solidFill>
                  <a:srgbClr val="21198F"/>
                </a:solidFill>
              </a:rPr>
              <a:t> </a:t>
            </a:r>
          </a:p>
          <a:p>
            <a:pPr algn="ctr"/>
            <a:r>
              <a:rPr lang="en-US" dirty="0" smtClean="0"/>
              <a:t>(City of Manassas)</a:t>
            </a:r>
          </a:p>
          <a:p>
            <a:pPr algn="ctr"/>
            <a:r>
              <a:rPr lang="en-US" sz="2000" b="1" dirty="0" smtClean="0">
                <a:solidFill>
                  <a:srgbClr val="21198F"/>
                </a:solidFill>
              </a:rPr>
              <a:t>NOVEC</a:t>
            </a:r>
            <a:r>
              <a:rPr lang="en-US" sz="2000" dirty="0" smtClean="0">
                <a:solidFill>
                  <a:srgbClr val="21198F"/>
                </a:solidFill>
              </a:rPr>
              <a:t> </a:t>
            </a:r>
          </a:p>
          <a:p>
            <a:pPr algn="ctr"/>
            <a:r>
              <a:rPr lang="en-US" dirty="0" smtClean="0"/>
              <a:t>(Fairfax, Loudoun, Prince William Counties; Cities of Manassas &amp; Manassas Park)</a:t>
            </a:r>
          </a:p>
          <a:p>
            <a:pPr algn="ctr"/>
            <a:r>
              <a:rPr lang="en-US" sz="2000" b="1" dirty="0" smtClean="0">
                <a:solidFill>
                  <a:srgbClr val="21198F"/>
                </a:solidFill>
              </a:rPr>
              <a:t>Pepco</a:t>
            </a:r>
            <a:endParaRPr lang="en-US" sz="2400" b="1" dirty="0" smtClean="0">
              <a:solidFill>
                <a:srgbClr val="21198F"/>
              </a:solidFill>
            </a:endParaRPr>
          </a:p>
          <a:p>
            <a:pPr algn="ctr"/>
            <a:r>
              <a:rPr lang="en-US" dirty="0" smtClean="0"/>
              <a:t>(District of Columbia, Montgomery &amp; Prince George’s Counties)</a:t>
            </a:r>
          </a:p>
          <a:p>
            <a:pPr algn="ctr"/>
            <a:r>
              <a:rPr lang="en-US" sz="2000" b="1" dirty="0" smtClean="0">
                <a:solidFill>
                  <a:srgbClr val="21198F"/>
                </a:solidFill>
              </a:rPr>
              <a:t>Potomac Edison</a:t>
            </a:r>
          </a:p>
          <a:p>
            <a:pPr algn="ctr"/>
            <a:r>
              <a:rPr lang="en-US" dirty="0" smtClean="0"/>
              <a:t>formerly Allegheny Power (Frederick &amp; Montgomery Counties)</a:t>
            </a:r>
          </a:p>
          <a:p>
            <a:pPr algn="ctr"/>
            <a:r>
              <a:rPr lang="en-US" sz="2000" b="1" dirty="0" smtClean="0">
                <a:solidFill>
                  <a:srgbClr val="21198F"/>
                </a:solidFill>
              </a:rPr>
              <a:t>Washington Gas </a:t>
            </a:r>
          </a:p>
          <a:p>
            <a:pPr algn="ctr"/>
            <a:r>
              <a:rPr lang="en-US" dirty="0" smtClean="0"/>
              <a:t>(All COG territory except city of Manassas)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Gas Use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685800" y="1524000"/>
          <a:ext cx="5105400" cy="4695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5715000" y="1524000"/>
            <a:ext cx="28956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 Large growth in Loudoun County in all sectors except Group Metered Apartments, 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Large growth in Fairfax City Residential, decrease in Commercial and Group Metered Apartments</a:t>
            </a:r>
          </a:p>
          <a:p>
            <a:pPr>
              <a:buFont typeface="Arial" pitchFamily="34" charset="0"/>
              <a:buChar char="•"/>
            </a:pPr>
            <a:endParaRPr lang="en-US" sz="2200" dirty="0" smtClean="0"/>
          </a:p>
          <a:p>
            <a:r>
              <a:rPr lang="en-US" sz="1400" dirty="0" smtClean="0"/>
              <a:t>Note: Interruptible is only a category in 2005, and Industrial is combined with Commercial in 2005 based on provided data.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 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533400" y="1524000"/>
          <a:ext cx="5105400" cy="468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5562600" y="1524000"/>
            <a:ext cx="30480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 Large drop in Frederick County Industrial since 2005 due to closed aluminum plant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Large growth in Loudoun County in all sectors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NOVEC in Fairfax, Loudoun Counties saw government growth, likely due to efforts to correctly categorize accounts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Connected Systems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609600" y="1927225"/>
          <a:ext cx="7816850" cy="3857625"/>
        </p:xfrm>
        <a:graphic>
          <a:graphicData uri="http://schemas.openxmlformats.org/presentationml/2006/ole">
            <p:oleObj spid="_x0000_s20483" name="Worksheet" r:id="rId4" imgW="6581792" imgH="3248138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Residential Electric and Natural Gas Use per Capita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09600" y="2057400"/>
          <a:ext cx="7776082" cy="175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1570"/>
                <a:gridCol w="1778628"/>
                <a:gridCol w="1674602"/>
                <a:gridCol w="1981200"/>
                <a:gridCol w="168008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Use per Capita (</a:t>
                      </a:r>
                      <a:r>
                        <a:rPr lang="en-US" baseline="0" dirty="0" err="1" smtClean="0"/>
                        <a:t>kWhe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Change from</a:t>
                      </a:r>
                      <a:r>
                        <a:rPr lang="en-US" baseline="0" dirty="0" smtClean="0"/>
                        <a:t> previous year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Degree Days (TDD)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Change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smtClean="0"/>
                        <a:t>from previous year</a:t>
                      </a:r>
                      <a:endParaRPr lang="en-US" dirty="0" smtClean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9,880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5,996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9,710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-2%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5,807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-3%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9,720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6,152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+6%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4711005"/>
            <a:ext cx="800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400" dirty="0" smtClean="0"/>
              <a:t> Residential Electric and Natural Gas Use per Capita represents residential electric use plus residential and group metered apartment natural gas use combined using a kWh equivalent factor for natural gas of 29.3.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Total Degree Days represents the sum of heating and cooling degree days. A greater number of degree days annually indicates higher heating and cooling needs.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2005 and 2009 populations from COG Planning Department </a:t>
            </a:r>
            <a:r>
              <a:rPr lang="en-US" sz="1400" dirty="0" smtClean="0">
                <a:hlinkClick r:id="rId3"/>
              </a:rPr>
              <a:t>2005-2009 Economic Trends Report</a:t>
            </a:r>
            <a:r>
              <a:rPr lang="en-US" sz="1400" dirty="0" smtClean="0"/>
              <a:t>; 2010 population from COG tabulation of 2010 Census data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Climate Change Report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2590800" cy="358140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/>
              <a:t>COG has a goal to reduce greenhouse gas emissions 10% from Business as Usual, or back to 2005 levels, by </a:t>
            </a:r>
            <a:r>
              <a:rPr lang="en-US" sz="2400" dirty="0" smtClean="0"/>
              <a:t>2012</a:t>
            </a:r>
          </a:p>
          <a:p>
            <a:r>
              <a:rPr lang="en-US" sz="2400" dirty="0" smtClean="0"/>
              <a:t>Since 2005, the region’s total electric and natural gas use has increased by 2%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971800" y="1371600"/>
            <a:ext cx="5562600" cy="4191000"/>
            <a:chOff x="2971800" y="1371600"/>
            <a:chExt cx="5562600" cy="3886200"/>
          </a:xfrm>
        </p:grpSpPr>
        <p:graphicFrame>
          <p:nvGraphicFramePr>
            <p:cNvPr id="6" name="Chart 5"/>
            <p:cNvGraphicFramePr/>
            <p:nvPr/>
          </p:nvGraphicFramePr>
          <p:xfrm>
            <a:off x="2971800" y="1371600"/>
            <a:ext cx="5562600" cy="3886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5791200" y="3657600"/>
              <a:ext cx="1098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2012 goal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85800" y="557278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Note: COG’s goal is to reduce the greenhouse gas inventory to 2005 levels, this chart shows reduction in electric and natural gas use needed if reductions from all contributions are equal.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Climate Change Report 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819400" cy="4525963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Recommendation: Identify best practices to reduce local government energy use by 15 percent by 2012</a:t>
            </a:r>
          </a:p>
          <a:p>
            <a:r>
              <a:rPr lang="en-US" sz="2400" dirty="0" smtClean="0"/>
              <a:t>Since 2005, the region’s </a:t>
            </a:r>
            <a:r>
              <a:rPr lang="en-US" sz="2400" dirty="0" smtClean="0"/>
              <a:t>government electric and natural gas use </a:t>
            </a:r>
            <a:r>
              <a:rPr lang="en-US" sz="2400" dirty="0" smtClean="0"/>
              <a:t>has increased by </a:t>
            </a:r>
            <a:r>
              <a:rPr lang="en-US" sz="2400" dirty="0" smtClean="0"/>
              <a:t>10%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3124200" y="1600200"/>
          <a:ext cx="5486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10200" y="3429000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2012 goal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Questions/Comments?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Jeannine Altavilla</a:t>
            </a:r>
          </a:p>
          <a:p>
            <a:pPr algn="ctr">
              <a:buNone/>
            </a:pPr>
            <a:r>
              <a:rPr lang="en-US" dirty="0" smtClean="0"/>
              <a:t>202/962.3245</a:t>
            </a:r>
          </a:p>
          <a:p>
            <a:pPr algn="ctr">
              <a:buNone/>
            </a:pPr>
            <a:r>
              <a:rPr lang="en-US" dirty="0" smtClean="0"/>
              <a:t>jaltavilla@mwcog.org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1776</TotalTime>
  <Words>660</Words>
  <Application>Microsoft Office PowerPoint</Application>
  <PresentationFormat>On-screen Show (4:3)</PresentationFormat>
  <Paragraphs>106</Paragraphs>
  <Slides>10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Worksheet</vt:lpstr>
      <vt:lpstr>Regional Electric and Natural Gas Use Trends 2005, 2009, 2010</vt:lpstr>
      <vt:lpstr>Outline</vt:lpstr>
      <vt:lpstr>Data Sources- Utilities</vt:lpstr>
      <vt:lpstr>Natural Gas Use </vt:lpstr>
      <vt:lpstr>Electric Use</vt:lpstr>
      <vt:lpstr>Grid Connected Systems </vt:lpstr>
      <vt:lpstr>Residential Electric and Natural Gas Use per Capita</vt:lpstr>
      <vt:lpstr>Climate Change Report Goal</vt:lpstr>
      <vt:lpstr>Climate Change Report Recommendation</vt:lpstr>
      <vt:lpstr>Questions/Comments?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jaltavilla</dc:creator>
  <cp:lastModifiedBy>jaltavilla</cp:lastModifiedBy>
  <cp:revision>166</cp:revision>
  <dcterms:created xsi:type="dcterms:W3CDTF">2011-06-30T17:44:01Z</dcterms:created>
  <dcterms:modified xsi:type="dcterms:W3CDTF">2011-09-19T16:01:24Z</dcterms:modified>
</cp:coreProperties>
</file>