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51" r:id="rId2"/>
  </p:sldMasterIdLst>
  <p:notesMasterIdLst>
    <p:notesMasterId r:id="rId13"/>
  </p:notesMasterIdLst>
  <p:handoutMasterIdLst>
    <p:handoutMasterId r:id="rId14"/>
  </p:handoutMasterIdLst>
  <p:sldIdLst>
    <p:sldId id="974" r:id="rId3"/>
    <p:sldId id="1020" r:id="rId4"/>
    <p:sldId id="1022" r:id="rId5"/>
    <p:sldId id="1025" r:id="rId6"/>
    <p:sldId id="1023" r:id="rId7"/>
    <p:sldId id="1024" r:id="rId8"/>
    <p:sldId id="1026" r:id="rId9"/>
    <p:sldId id="1027" r:id="rId10"/>
    <p:sldId id="1028" r:id="rId11"/>
    <p:sldId id="1029" r:id="rId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FFCC00"/>
    <a:srgbClr val="FFFF99"/>
    <a:srgbClr val="FFFF00"/>
    <a:srgbClr val="0066FF"/>
    <a:srgbClr val="FF0000"/>
    <a:srgbClr val="00669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75" autoAdjust="0"/>
    <p:restoredTop sz="98507" autoAdjust="0"/>
  </p:normalViewPr>
  <p:slideViewPr>
    <p:cSldViewPr>
      <p:cViewPr>
        <p:scale>
          <a:sx n="75" d="100"/>
          <a:sy n="75" d="100"/>
        </p:scale>
        <p:origin x="-588" y="-72"/>
      </p:cViewPr>
      <p:guideLst>
        <p:guide orient="horz" pos="432"/>
        <p:guide pos="48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54" y="-96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6888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723" tIns="45371" rIns="90723" bIns="45371" numCol="1" anchor="t" anchorCtr="0" compatLnSpc="1">
            <a:prstTxWarp prst="textNoShape">
              <a:avLst/>
            </a:prstTxWarp>
          </a:bodyPr>
          <a:lstStyle>
            <a:lvl1pPr defTabSz="906463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7" y="0"/>
            <a:ext cx="3036888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723" tIns="45371" rIns="90723" bIns="45371" numCol="1" anchor="t" anchorCtr="0" compatLnSpc="1">
            <a:prstTxWarp prst="textNoShape">
              <a:avLst/>
            </a:prstTxWarp>
          </a:bodyPr>
          <a:lstStyle>
            <a:lvl1pPr algn="r" defTabSz="906463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31263"/>
            <a:ext cx="303688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723" tIns="45371" rIns="90723" bIns="45371" numCol="1" anchor="b" anchorCtr="0" compatLnSpc="1">
            <a:prstTxWarp prst="textNoShape">
              <a:avLst/>
            </a:prstTxWarp>
          </a:bodyPr>
          <a:lstStyle>
            <a:lvl1pPr defTabSz="906463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7" y="8831263"/>
            <a:ext cx="303688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723" tIns="45371" rIns="90723" bIns="45371" numCol="1" anchor="b" anchorCtr="0" compatLnSpc="1">
            <a:prstTxWarp prst="textNoShape">
              <a:avLst/>
            </a:prstTxWarp>
          </a:bodyPr>
          <a:lstStyle>
            <a:lvl1pPr algn="r" defTabSz="906463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95B8EA43-E0FD-4273-B0D8-5C9C9ACD6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68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6888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89" tIns="46055" rIns="92089" bIns="46055" numCol="1" anchor="t" anchorCtr="0" compatLnSpc="1">
            <a:prstTxWarp prst="textNoShape">
              <a:avLst/>
            </a:prstTxWarp>
          </a:bodyPr>
          <a:lstStyle>
            <a:lvl1pPr defTabSz="923925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7" y="0"/>
            <a:ext cx="3036888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89" tIns="46055" rIns="92089" bIns="46055" numCol="1" anchor="t" anchorCtr="0" compatLnSpc="1">
            <a:prstTxWarp prst="textNoShape">
              <a:avLst/>
            </a:prstTxWarp>
          </a:bodyPr>
          <a:lstStyle>
            <a:lvl1pPr algn="r" defTabSz="923925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3250"/>
            <a:ext cx="5607050" cy="41862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89" tIns="46055" rIns="92089" bIns="460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31263"/>
            <a:ext cx="303688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89" tIns="46055" rIns="92089" bIns="46055" numCol="1" anchor="b" anchorCtr="0" compatLnSpc="1">
            <a:prstTxWarp prst="textNoShape">
              <a:avLst/>
            </a:prstTxWarp>
          </a:bodyPr>
          <a:lstStyle>
            <a:lvl1pPr defTabSz="923925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7" y="8831263"/>
            <a:ext cx="303688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89" tIns="46055" rIns="92089" bIns="46055" numCol="1" anchor="b" anchorCtr="0" compatLnSpc="1">
            <a:prstTxWarp prst="textNoShape">
              <a:avLst/>
            </a:prstTxWarp>
          </a:bodyPr>
          <a:lstStyle>
            <a:lvl1pPr algn="r" defTabSz="923925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AD6F7F7E-9D17-4B50-A484-5D0FB4362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5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7228B-B17B-4DB3-A842-6DF17C7F3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BF257-3CC1-4FD8-B7F3-D0784598E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00" y="6400800"/>
            <a:ext cx="12192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37ACE-47AB-4169-AA46-02D860CBD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98677-32A8-4001-AC6D-90908A961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4419600" y="6400800"/>
            <a:ext cx="16002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BA5972-3AA2-4246-848C-64B30047E68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8E352-4C37-42C9-B261-2D8B4D7552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9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BA5972-3AA2-4246-848C-64B30047E68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8E352-4C37-42C9-B261-2D8B4D7552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5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7CA06-2831-4898-A9ED-5E07581E0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6C2F8-3E47-4EFC-8B5E-19BE54CBD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2954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2954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0178A-55F8-44A5-9EE0-89CFAF31A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22A12-8E18-4257-BC50-2AAB8F94E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A971-ADD4-4069-94B2-D3918E23E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6454A-89D1-423B-AA30-4F0AB0893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E6FA8-4DFA-412F-9D26-9602DD4FA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D70A3-6A0B-4B4A-8EB1-C425588DC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842A3-FA06-48FE-8A6A-7424925F2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1A19-8E29-4994-BEE8-ECCB1E543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057B6-7EF5-4DEC-8360-1362AAE7BF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0CA92-762F-4C2A-A877-8561521B7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886B9-A07A-4EBD-B795-4A59D552D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E540E-3984-4294-AD8C-1375EDA2F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D0E68-B431-4CD5-B2C5-A1983A02C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07BDF-BD3A-43C0-BB20-33AE82D2E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"/>
            <a:ext cx="1943100" cy="5668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"/>
            <a:ext cx="5676900" cy="5668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B413-B81C-42E1-BEE6-9A8E831C1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325F4-B044-4DF3-A9E8-43AD571FC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487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47800" y="1295400"/>
            <a:ext cx="37719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295400"/>
            <a:ext cx="37719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C2120-F222-4F33-82EF-B54C9E170F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DFC1B-911E-4225-9F26-D5781A613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487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295400"/>
            <a:ext cx="37719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72100" y="1295400"/>
            <a:ext cx="37719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72100" y="3633788"/>
            <a:ext cx="37719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E5102-4453-4774-A539-8437C1DD6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CB672-088D-487A-AABE-347D0A1D4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487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47800" y="1295400"/>
            <a:ext cx="76962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F53A9-00FE-44A8-94F9-E5BB4B84F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1FE5-83FF-44DE-BF3F-DDD3160BB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7CFCF-2581-49EF-89A1-EE7C84288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47866-4DCB-47EE-A595-8ED38134B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1E046-952A-4C37-B4D7-85E41A5DF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9144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9144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94AA0-5992-497F-897B-D7128A7F4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8AEAA-77C8-407C-8202-3BD510B511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CBC7D-1D84-4536-9CCB-6EF1ACB2D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52F9E-9046-4C43-9FD8-9BCEA35D4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8C50D-6788-4745-B676-961EC7DFE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C0C4-54BE-4727-A08E-9888AADD08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E4BEC-CCFA-4980-ADD0-CF89E32A9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152400"/>
            <a:ext cx="1943100" cy="5287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152400"/>
            <a:ext cx="5676900" cy="5287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06939-9B6F-4AA0-99F5-688D70913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762000"/>
            <a:ext cx="7696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85800" y="0"/>
            <a:ext cx="0" cy="6858000"/>
          </a:xfrm>
          <a:prstGeom prst="line">
            <a:avLst/>
          </a:prstGeom>
          <a:noFill/>
          <a:ln w="44450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581400" y="6477000"/>
            <a:ext cx="320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200" i="1"/>
              <a:t>Confidential</a:t>
            </a:r>
          </a:p>
        </p:txBody>
      </p:sp>
      <p:pic>
        <p:nvPicPr>
          <p:cNvPr id="1030" name="Picture 10" descr="PHI_ENVIRONMENTAL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750" y="1981200"/>
            <a:ext cx="57785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20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4008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latin typeface="+mn-lt"/>
              </a:defRPr>
            </a:lvl1pPr>
          </a:lstStyle>
          <a:p>
            <a:pPr>
              <a:defRPr/>
            </a:pPr>
            <a:fld id="{14BA5972-3AA2-4246-848C-64B30047E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4008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latin typeface="+mn-lt"/>
              </a:defRPr>
            </a:lvl1pPr>
          </a:lstStyle>
          <a:p>
            <a:pPr>
              <a:defRPr/>
            </a:pPr>
            <a:fld id="{52F8E352-4C37-42C9-B261-2D8B4D755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324" name="Line 3"/>
          <p:cNvSpPr>
            <a:spLocks noChangeShapeType="1"/>
          </p:cNvSpPr>
          <p:nvPr userDrawn="1"/>
        </p:nvSpPr>
        <p:spPr bwMode="auto">
          <a:xfrm>
            <a:off x="762000" y="685800"/>
            <a:ext cx="8382000" cy="0"/>
          </a:xfrm>
          <a:prstGeom prst="line">
            <a:avLst/>
          </a:prstGeom>
          <a:noFill/>
          <a:ln w="31750">
            <a:solidFill>
              <a:srgbClr val="4D4D4D"/>
            </a:solidFill>
            <a:round/>
            <a:headEnd/>
            <a:tailEnd/>
          </a:ln>
          <a:extLst/>
        </p:spPr>
        <p:txBody>
          <a:bodyPr rot="10800000" vert="eaVert" anchor="ctr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91" r:id="rId3"/>
    <p:sldLayoutId id="2147483692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236538" indent="-2365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06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 Unicode MS" pitchFamily="34" charset="-128"/>
        <a:buChar char="-"/>
        <a:defRPr sz="2000" b="1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o"/>
        <a:defRPr sz="2000" b="1">
          <a:solidFill>
            <a:schemeClr val="tx1"/>
          </a:solidFill>
          <a:latin typeface="+mn-lt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4pPr>
      <a:lvl5pPr marL="1714500" indent="-2794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Char char="»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52400"/>
            <a:ext cx="7772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914400"/>
            <a:ext cx="7696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85800" y="0"/>
            <a:ext cx="0" cy="6858000"/>
          </a:xfrm>
          <a:prstGeom prst="line">
            <a:avLst/>
          </a:prstGeom>
          <a:noFill/>
          <a:ln w="44450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581400" y="6477000"/>
            <a:ext cx="320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200" i="1"/>
              <a:t>Confidential</a:t>
            </a:r>
          </a:p>
        </p:txBody>
      </p:sp>
      <p:pic>
        <p:nvPicPr>
          <p:cNvPr id="16390" name="Picture 10" descr="PHI_ENVIRONMENTAL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1750" y="1981200"/>
            <a:ext cx="57785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20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4008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latin typeface="+mn-lt"/>
              </a:defRPr>
            </a:lvl1pPr>
          </a:lstStyle>
          <a:p>
            <a:pPr>
              <a:defRPr/>
            </a:pPr>
            <a:fld id="{FB3EC599-AE76-4979-8564-AF10D33B9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80649" name="Line 3"/>
          <p:cNvSpPr>
            <a:spLocks noChangeShapeType="1"/>
          </p:cNvSpPr>
          <p:nvPr userDrawn="1"/>
        </p:nvSpPr>
        <p:spPr bwMode="auto">
          <a:xfrm>
            <a:off x="762000" y="685800"/>
            <a:ext cx="8382000" cy="0"/>
          </a:xfrm>
          <a:prstGeom prst="line">
            <a:avLst/>
          </a:prstGeom>
          <a:noFill/>
          <a:ln w="31750">
            <a:solidFill>
              <a:srgbClr val="4D4D4D"/>
            </a:solidFill>
            <a:round/>
            <a:headEnd/>
            <a:tailEnd/>
          </a:ln>
          <a:extLst/>
        </p:spPr>
        <p:txBody>
          <a:bodyPr rot="10800000" vert="eaVert" anchor="ctr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236538" indent="-2365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693738" indent="-2365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20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o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9" name="Rectangle 7"/>
          <p:cNvSpPr>
            <a:spLocks noChangeArrowheads="1"/>
          </p:cNvSpPr>
          <p:nvPr/>
        </p:nvSpPr>
        <p:spPr bwMode="auto">
          <a:xfrm>
            <a:off x="762000" y="990600"/>
            <a:ext cx="8382000" cy="1600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Symbol" pitchFamily="18" charset="2"/>
              <a:buNone/>
              <a:defRPr/>
            </a:pPr>
            <a:endParaRPr lang="en-US" sz="10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Symbol" pitchFamily="18" charset="2"/>
              <a:buNone/>
              <a:defRPr/>
            </a:pPr>
            <a:r>
              <a:rPr lang="en-US" sz="3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Pepco MD &amp; Pepco DC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Symbol" pitchFamily="18" charset="2"/>
              <a:buNone/>
              <a:defRPr/>
            </a:pPr>
            <a:r>
              <a:rPr lang="en-US" sz="3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Renewable Portfolio Standard Requirements</a:t>
            </a:r>
            <a:endParaRPr lang="en-US" sz="30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04875" y="2971800"/>
            <a:ext cx="8239125" cy="2957513"/>
            <a:chOff x="904875" y="2971800"/>
            <a:chExt cx="8239125" cy="2957513"/>
          </a:xfrm>
        </p:grpSpPr>
        <p:pic>
          <p:nvPicPr>
            <p:cNvPr id="30724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04875" y="2971800"/>
              <a:ext cx="8086727" cy="2957513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0726" name="Picture 13" descr="Transmission#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43489" y="2982913"/>
              <a:ext cx="1957388" cy="29464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0877" y="2982913"/>
              <a:ext cx="2143123" cy="29464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Renewable Energy – Maryland and the District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4237"/>
            <a:ext cx="7696200" cy="4525963"/>
          </a:xfrm>
        </p:spPr>
        <p:txBody>
          <a:bodyPr/>
          <a:lstStyle/>
          <a:p>
            <a:r>
              <a:rPr lang="en-US" sz="2400" dirty="0" smtClean="0"/>
              <a:t>In Maryland and the District, the law directs electric suppliers to buy renewable energy credits (RECs) – not renewable energy itself – in amounts sufficient to meet each year’s Renewable Portfolio Standard (RPS)</a:t>
            </a:r>
          </a:p>
          <a:p>
            <a:r>
              <a:rPr lang="en-US" sz="2400" dirty="0" smtClean="0"/>
              <a:t>A “REC” is a credit associated with the verified production of one megawatt hour of electricity from a renewable energy facility</a:t>
            </a:r>
          </a:p>
          <a:p>
            <a:r>
              <a:rPr lang="en-US" sz="2400" dirty="0" smtClean="0"/>
              <a:t>If a supplier does not purchase enough RECs in any given year, it must pay an alternative compliance fee to make up the difference</a:t>
            </a:r>
          </a:p>
          <a:p>
            <a:r>
              <a:rPr lang="en-US" sz="2400" dirty="0"/>
              <a:t>The sellers of electricity in each jurisdiction must meet their portion of that year’s RPS requirement based on their percentage of </a:t>
            </a:r>
            <a:r>
              <a:rPr lang="en-US" sz="2400" dirty="0" smtClean="0"/>
              <a:t>load </a:t>
            </a:r>
            <a:r>
              <a:rPr lang="en-US" sz="2400" dirty="0"/>
              <a:t>in each </a:t>
            </a:r>
            <a:r>
              <a:rPr lang="en-US" sz="2400" dirty="0" smtClean="0"/>
              <a:t>jurisdiction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7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Pepco and the RPS Standard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4237"/>
            <a:ext cx="7696200" cy="4525963"/>
          </a:xfrm>
        </p:spPr>
        <p:txBody>
          <a:bodyPr/>
          <a:lstStyle/>
          <a:p>
            <a:r>
              <a:rPr lang="en-US" sz="2400" dirty="0"/>
              <a:t>Pepco is a supplier of electricity in both </a:t>
            </a:r>
            <a:r>
              <a:rPr lang="en-US" sz="2400" dirty="0" smtClean="0"/>
              <a:t>jurisdictions</a:t>
            </a:r>
          </a:p>
          <a:p>
            <a:r>
              <a:rPr lang="en-US" sz="2400" dirty="0" smtClean="0"/>
              <a:t>Because of deregulation and customer choice, Pepco </a:t>
            </a:r>
            <a:r>
              <a:rPr lang="en-US" sz="2400" dirty="0"/>
              <a:t>supplies electricity to some but not all of its customers – it’s called Standard Offer Service (SOS) </a:t>
            </a:r>
          </a:p>
          <a:p>
            <a:r>
              <a:rPr lang="en-US" sz="2400" dirty="0"/>
              <a:t>HOWEVER, Pepco does not own generating </a:t>
            </a:r>
            <a:r>
              <a:rPr lang="en-US" sz="2400" dirty="0" smtClean="0"/>
              <a:t>stations, so how can it provide SOS and meet RPS standards?</a:t>
            </a:r>
            <a:endParaRPr lang="en-US" sz="2400" dirty="0"/>
          </a:p>
          <a:p>
            <a:r>
              <a:rPr lang="en-US" sz="2400" dirty="0" smtClean="0"/>
              <a:t>Pepco </a:t>
            </a:r>
            <a:r>
              <a:rPr lang="en-US" sz="2400" dirty="0"/>
              <a:t>buys the electricity needed to supply SOS customers from other </a:t>
            </a:r>
            <a:r>
              <a:rPr lang="en-US" sz="2400" dirty="0" smtClean="0"/>
              <a:t>electricity suppliers, through auctions supervised by the PSC</a:t>
            </a:r>
            <a:endParaRPr lang="en-US" sz="2400" dirty="0"/>
          </a:p>
          <a:p>
            <a:r>
              <a:rPr lang="en-US" sz="2400" dirty="0"/>
              <a:t>The SOS supply purchased through those auctions includes the costs of RPS compliance</a:t>
            </a:r>
          </a:p>
          <a:p>
            <a:r>
              <a:rPr lang="en-US" sz="2400" dirty="0" smtClean="0"/>
              <a:t>The generators that provide electricity for Standard Offer Service supply must either buy their share of RECs, or pay an alternative compliance fee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37ACE-47AB-4169-AA46-02D860CBD0F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4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RPS Facts </a:t>
            </a:r>
            <a:r>
              <a:rPr lang="en-US" sz="2800" dirty="0"/>
              <a:t>– Maryland and the District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RECs are classed as either Tier I or Tier II</a:t>
            </a:r>
          </a:p>
          <a:p>
            <a:r>
              <a:rPr lang="en-US" dirty="0"/>
              <a:t>Tier I includes wind and </a:t>
            </a:r>
            <a:r>
              <a:rPr lang="en-US" dirty="0" smtClean="0"/>
              <a:t>solar, among other technologies</a:t>
            </a:r>
            <a:endParaRPr lang="en-US" dirty="0"/>
          </a:p>
          <a:p>
            <a:r>
              <a:rPr lang="en-US" dirty="0"/>
              <a:t>Tier II chiefly means large </a:t>
            </a:r>
            <a:r>
              <a:rPr lang="en-US" dirty="0" smtClean="0"/>
              <a:t>hydro and solid waste</a:t>
            </a:r>
            <a:endParaRPr lang="en-US" dirty="0"/>
          </a:p>
          <a:p>
            <a:r>
              <a:rPr lang="en-US" dirty="0"/>
              <a:t>Tier II is to be phased out over time</a:t>
            </a:r>
          </a:p>
          <a:p>
            <a:r>
              <a:rPr lang="en-US" dirty="0"/>
              <a:t>Most facilities can be located in and around </a:t>
            </a:r>
            <a:r>
              <a:rPr lang="en-US" dirty="0" smtClean="0"/>
              <a:t>the 13-state PJM region – not just Maryland or the District</a:t>
            </a:r>
            <a:endParaRPr lang="en-US" dirty="0"/>
          </a:p>
          <a:p>
            <a:r>
              <a:rPr lang="en-US" dirty="0" smtClean="0"/>
              <a:t>Solar </a:t>
            </a:r>
            <a:r>
              <a:rPr lang="en-US" dirty="0"/>
              <a:t>requirements are “carved </a:t>
            </a:r>
            <a:r>
              <a:rPr lang="en-US" dirty="0" smtClean="0"/>
              <a:t>out” </a:t>
            </a:r>
            <a:r>
              <a:rPr lang="en-US" dirty="0"/>
              <a:t>of the total RPS </a:t>
            </a:r>
            <a:r>
              <a:rPr lang="en-US" dirty="0" smtClean="0"/>
              <a:t>requirements – a special subset of RECs just for solar, called “SRECs”</a:t>
            </a:r>
            <a:endParaRPr lang="en-US" dirty="0"/>
          </a:p>
          <a:p>
            <a:r>
              <a:rPr lang="en-US" dirty="0"/>
              <a:t>Both </a:t>
            </a:r>
            <a:r>
              <a:rPr lang="en-US" dirty="0" smtClean="0"/>
              <a:t>Maryland and the District have </a:t>
            </a:r>
            <a:r>
              <a:rPr lang="en-US" dirty="0"/>
              <a:t>moved to limit SREC eligibility to solar facilities </a:t>
            </a:r>
            <a:r>
              <a:rPr lang="en-US" dirty="0" smtClean="0"/>
              <a:t>located within the State/District</a:t>
            </a:r>
          </a:p>
          <a:p>
            <a:r>
              <a:rPr lang="en-US" dirty="0" smtClean="0"/>
              <a:t>New Maryland legislation just proposed by Governor O’Malley would create a new subset of Tier I RECs, this time for offshore wind facilities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37ACE-47AB-4169-AA46-02D860CBD0F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Pepco MD </a:t>
            </a:r>
            <a:r>
              <a:rPr lang="en-US" sz="2400" dirty="0" smtClean="0"/>
              <a:t>RPS Requirements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37ACE-47AB-4169-AA46-02D860CBD0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78486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78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Pepco </a:t>
            </a:r>
            <a:r>
              <a:rPr lang="en-US" sz="2400" dirty="0" smtClean="0"/>
              <a:t>DC </a:t>
            </a:r>
            <a:r>
              <a:rPr lang="en-US" sz="2400" dirty="0"/>
              <a:t>RPS Requirements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033D1A7-E28A-4B53-AE26-B3E3F32B3A2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752600"/>
            <a:ext cx="8205787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3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MPSC Slide on Maryland RPS Compliance</a:t>
            </a:r>
            <a:endParaRPr lang="en-US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03" y="1244511"/>
            <a:ext cx="6109793" cy="35609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37ACE-47AB-4169-AA46-02D860CBD0F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9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MPSC Slide on Renewable Resources</a:t>
            </a:r>
            <a:endParaRPr lang="en-US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2362200"/>
            <a:ext cx="6718420" cy="3505200"/>
          </a:xfrm>
          <a:noFill/>
          <a:ln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37ACE-47AB-4169-AA46-02D860CBD0F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28800" y="990600"/>
            <a:ext cx="5791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Since the inception of Maryland’s RPS (2007), 2337 MW have been registered</a:t>
            </a:r>
          </a:p>
        </p:txBody>
      </p:sp>
    </p:spTree>
    <p:extLst>
      <p:ext uri="{BB962C8B-B14F-4D97-AF65-F5344CB8AC3E}">
        <p14:creationId xmlns:p14="http://schemas.microsoft.com/office/powerpoint/2010/main" val="3809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What Else is PHI Doing on Renewable Energy?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Delaware, PHI utility Delmarva Power buys RECs directly to meet RPS requirements</a:t>
            </a:r>
          </a:p>
          <a:p>
            <a:r>
              <a:rPr lang="en-US" dirty="0" smtClean="0"/>
              <a:t>Delmarva Power entered into long-term contracts with Maryland and Pennsylvania wind farms that are operational </a:t>
            </a:r>
          </a:p>
          <a:p>
            <a:r>
              <a:rPr lang="en-US" dirty="0" smtClean="0"/>
              <a:t>Delmarva Power is working with Bloom Energy to build a large scale fuel cell generation project in Delaware</a:t>
            </a:r>
          </a:p>
          <a:p>
            <a:r>
              <a:rPr lang="en-US" dirty="0" smtClean="0"/>
              <a:t>Delmarva Power is working with developers on large scale solar projects in Delaware</a:t>
            </a:r>
          </a:p>
          <a:p>
            <a:r>
              <a:rPr lang="en-US" dirty="0"/>
              <a:t>PHI utility Atlantic City Electric helped pioneer the offshore wind renewable energy credit carve out in New Jersey, which Governor O’Malley has incorporated into his offshore wind </a:t>
            </a:r>
            <a:r>
              <a:rPr lang="en-US" dirty="0" smtClean="0"/>
              <a:t>bill</a:t>
            </a:r>
          </a:p>
          <a:p>
            <a:r>
              <a:rPr lang="en-US" dirty="0" smtClean="0"/>
              <a:t>PHI subsidiary Pepco Energy Services provides energy savings and renewable energy solutions as part of its services to commercial and government customers</a:t>
            </a:r>
            <a:endParaRPr lang="en-US" dirty="0"/>
          </a:p>
          <a:p>
            <a:r>
              <a:rPr lang="en-US" dirty="0" smtClean="0"/>
              <a:t>Pepco and Delmarva Power MD are looking into the feasibility of proposing utility-owned, large scale solar projects to the MPSC.  However, the SOS procurement process complicates the subject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37ACE-47AB-4169-AA46-02D860CBD0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QUESTIONS?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937ACE-47AB-4169-AA46-02D860CBD0F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98677-32A8-4001-AC6D-90908A96160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4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41515</TotalTime>
  <Words>579</Words>
  <Application>Microsoft Office PowerPoint</Application>
  <PresentationFormat>On-screen Show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1_Default Design</vt:lpstr>
      <vt:lpstr>PowerPoint Presentation</vt:lpstr>
      <vt:lpstr>Renewable Energy – Maryland and the District </vt:lpstr>
      <vt:lpstr>Pepco and the RPS Standard </vt:lpstr>
      <vt:lpstr>RPS Facts – Maryland and the District</vt:lpstr>
      <vt:lpstr>Pepco MD RPS Requirements</vt:lpstr>
      <vt:lpstr>Pepco DC RPS Requirements</vt:lpstr>
      <vt:lpstr>MPSC Slide on Maryland RPS Compliance</vt:lpstr>
      <vt:lpstr>MPSC Slide on Renewable Resources</vt:lpstr>
      <vt:lpstr>What Else is PHI Doing on Renewable Energy?</vt:lpstr>
      <vt:lpstr>QUESTIONS?</vt:lpstr>
    </vt:vector>
  </TitlesOfParts>
  <Company>Pepco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Earnings per Share</dc:title>
  <dc:creator>x333jaa</dc:creator>
  <cp:lastModifiedBy>x214daw</cp:lastModifiedBy>
  <cp:revision>1581</cp:revision>
  <cp:lastPrinted>2012-01-25T12:55:04Z</cp:lastPrinted>
  <dcterms:created xsi:type="dcterms:W3CDTF">2005-04-27T16:03:06Z</dcterms:created>
  <dcterms:modified xsi:type="dcterms:W3CDTF">2012-01-25T12:55:35Z</dcterms:modified>
</cp:coreProperties>
</file>