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ls" ContentType="application/vnd.ms-exce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Default Extension="vml" ContentType="application/vnd.openxmlformats-officedocument.vmlDrawing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Default Extension="emf" ContentType="image/x-emf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85" r:id="rId1"/>
  </p:sldMasterIdLst>
  <p:notesMasterIdLst>
    <p:notesMasterId r:id="rId33"/>
  </p:notesMasterIdLst>
  <p:handoutMasterIdLst>
    <p:handoutMasterId r:id="rId34"/>
  </p:handoutMasterIdLst>
  <p:sldIdLst>
    <p:sldId id="259" r:id="rId2"/>
    <p:sldId id="385" r:id="rId3"/>
    <p:sldId id="392" r:id="rId4"/>
    <p:sldId id="400" r:id="rId5"/>
    <p:sldId id="324" r:id="rId6"/>
    <p:sldId id="308" r:id="rId7"/>
    <p:sldId id="398" r:id="rId8"/>
    <p:sldId id="401" r:id="rId9"/>
    <p:sldId id="333" r:id="rId10"/>
    <p:sldId id="340" r:id="rId11"/>
    <p:sldId id="337" r:id="rId12"/>
    <p:sldId id="338" r:id="rId13"/>
    <p:sldId id="378" r:id="rId14"/>
    <p:sldId id="413" r:id="rId15"/>
    <p:sldId id="339" r:id="rId16"/>
    <p:sldId id="267" r:id="rId17"/>
    <p:sldId id="393" r:id="rId18"/>
    <p:sldId id="394" r:id="rId19"/>
    <p:sldId id="395" r:id="rId20"/>
    <p:sldId id="397" r:id="rId21"/>
    <p:sldId id="402" r:id="rId22"/>
    <p:sldId id="403" r:id="rId23"/>
    <p:sldId id="404" r:id="rId24"/>
    <p:sldId id="405" r:id="rId25"/>
    <p:sldId id="406" r:id="rId26"/>
    <p:sldId id="407" r:id="rId27"/>
    <p:sldId id="408" r:id="rId28"/>
    <p:sldId id="409" r:id="rId29"/>
    <p:sldId id="410" r:id="rId30"/>
    <p:sldId id="411" r:id="rId31"/>
    <p:sldId id="412" r:id="rId32"/>
  </p:sldIdLst>
  <p:sldSz cx="13004800" cy="9753600"/>
  <p:notesSz cx="7315200" cy="9601200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sz="4200" kern="1200">
        <a:solidFill>
          <a:srgbClr val="414141"/>
        </a:solidFill>
        <a:latin typeface="Gill Sans Light" pitchFamily="-112" charset="0"/>
        <a:ea typeface="ヒラギノ角ゴ ProN W3" pitchFamily="-112" charset="-128"/>
        <a:cs typeface="+mn-cs"/>
        <a:sym typeface="Gill Sans Light" pitchFamily="-112" charset="0"/>
      </a:defRPr>
    </a:lvl1pPr>
    <a:lvl2pPr marL="457200" algn="ctr" rtl="0" fontAlgn="base">
      <a:spcBef>
        <a:spcPct val="0"/>
      </a:spcBef>
      <a:spcAft>
        <a:spcPct val="0"/>
      </a:spcAft>
      <a:defRPr sz="4200" kern="1200">
        <a:solidFill>
          <a:srgbClr val="414141"/>
        </a:solidFill>
        <a:latin typeface="Gill Sans Light" pitchFamily="-112" charset="0"/>
        <a:ea typeface="ヒラギノ角ゴ ProN W3" pitchFamily="-112" charset="-128"/>
        <a:cs typeface="+mn-cs"/>
        <a:sym typeface="Gill Sans Light" pitchFamily="-112" charset="0"/>
      </a:defRPr>
    </a:lvl2pPr>
    <a:lvl3pPr marL="914400" algn="ctr" rtl="0" fontAlgn="base">
      <a:spcBef>
        <a:spcPct val="0"/>
      </a:spcBef>
      <a:spcAft>
        <a:spcPct val="0"/>
      </a:spcAft>
      <a:defRPr sz="4200" kern="1200">
        <a:solidFill>
          <a:srgbClr val="414141"/>
        </a:solidFill>
        <a:latin typeface="Gill Sans Light" pitchFamily="-112" charset="0"/>
        <a:ea typeface="ヒラギノ角ゴ ProN W3" pitchFamily="-112" charset="-128"/>
        <a:cs typeface="+mn-cs"/>
        <a:sym typeface="Gill Sans Light" pitchFamily="-112" charset="0"/>
      </a:defRPr>
    </a:lvl3pPr>
    <a:lvl4pPr marL="1371600" algn="ctr" rtl="0" fontAlgn="base">
      <a:spcBef>
        <a:spcPct val="0"/>
      </a:spcBef>
      <a:spcAft>
        <a:spcPct val="0"/>
      </a:spcAft>
      <a:defRPr sz="4200" kern="1200">
        <a:solidFill>
          <a:srgbClr val="414141"/>
        </a:solidFill>
        <a:latin typeface="Gill Sans Light" pitchFamily="-112" charset="0"/>
        <a:ea typeface="ヒラギノ角ゴ ProN W3" pitchFamily="-112" charset="-128"/>
        <a:cs typeface="+mn-cs"/>
        <a:sym typeface="Gill Sans Light" pitchFamily="-112" charset="0"/>
      </a:defRPr>
    </a:lvl4pPr>
    <a:lvl5pPr marL="1828800" algn="ctr" rtl="0" fontAlgn="base">
      <a:spcBef>
        <a:spcPct val="0"/>
      </a:spcBef>
      <a:spcAft>
        <a:spcPct val="0"/>
      </a:spcAft>
      <a:defRPr sz="4200" kern="1200">
        <a:solidFill>
          <a:srgbClr val="414141"/>
        </a:solidFill>
        <a:latin typeface="Gill Sans Light" pitchFamily="-112" charset="0"/>
        <a:ea typeface="ヒラギノ角ゴ ProN W3" pitchFamily="-112" charset="-128"/>
        <a:cs typeface="+mn-cs"/>
        <a:sym typeface="Gill Sans Light" pitchFamily="-112" charset="0"/>
      </a:defRPr>
    </a:lvl5pPr>
    <a:lvl6pPr marL="2286000" algn="l" defTabSz="914400" rtl="0" eaLnBrk="1" latinLnBrk="0" hangingPunct="1">
      <a:defRPr sz="4200" kern="1200">
        <a:solidFill>
          <a:srgbClr val="414141"/>
        </a:solidFill>
        <a:latin typeface="Gill Sans Light" pitchFamily="-112" charset="0"/>
        <a:ea typeface="ヒラギノ角ゴ ProN W3" pitchFamily="-112" charset="-128"/>
        <a:cs typeface="+mn-cs"/>
        <a:sym typeface="Gill Sans Light" pitchFamily="-112" charset="0"/>
      </a:defRPr>
    </a:lvl6pPr>
    <a:lvl7pPr marL="2743200" algn="l" defTabSz="914400" rtl="0" eaLnBrk="1" latinLnBrk="0" hangingPunct="1">
      <a:defRPr sz="4200" kern="1200">
        <a:solidFill>
          <a:srgbClr val="414141"/>
        </a:solidFill>
        <a:latin typeface="Gill Sans Light" pitchFamily="-112" charset="0"/>
        <a:ea typeface="ヒラギノ角ゴ ProN W3" pitchFamily="-112" charset="-128"/>
        <a:cs typeface="+mn-cs"/>
        <a:sym typeface="Gill Sans Light" pitchFamily="-112" charset="0"/>
      </a:defRPr>
    </a:lvl7pPr>
    <a:lvl8pPr marL="3200400" algn="l" defTabSz="914400" rtl="0" eaLnBrk="1" latinLnBrk="0" hangingPunct="1">
      <a:defRPr sz="4200" kern="1200">
        <a:solidFill>
          <a:srgbClr val="414141"/>
        </a:solidFill>
        <a:latin typeface="Gill Sans Light" pitchFamily="-112" charset="0"/>
        <a:ea typeface="ヒラギノ角ゴ ProN W3" pitchFamily="-112" charset="-128"/>
        <a:cs typeface="+mn-cs"/>
        <a:sym typeface="Gill Sans Light" pitchFamily="-112" charset="0"/>
      </a:defRPr>
    </a:lvl8pPr>
    <a:lvl9pPr marL="3657600" algn="l" defTabSz="914400" rtl="0" eaLnBrk="1" latinLnBrk="0" hangingPunct="1">
      <a:defRPr sz="4200" kern="1200">
        <a:solidFill>
          <a:srgbClr val="414141"/>
        </a:solidFill>
        <a:latin typeface="Gill Sans Light" pitchFamily="-112" charset="0"/>
        <a:ea typeface="ヒラギノ角ゴ ProN W3" pitchFamily="-112" charset="-128"/>
        <a:cs typeface="+mn-cs"/>
        <a:sym typeface="Gill Sans Light" pitchFamily="-112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016" autoAdjust="0"/>
    <p:restoredTop sz="81572" autoAdjust="0"/>
  </p:normalViewPr>
  <p:slideViewPr>
    <p:cSldViewPr>
      <p:cViewPr varScale="1">
        <p:scale>
          <a:sx n="76" d="100"/>
          <a:sy n="76" d="100"/>
        </p:scale>
        <p:origin x="-1428" y="-90"/>
      </p:cViewPr>
      <p:guideLst>
        <p:guide orient="horz" pos="3072"/>
        <p:guide pos="4096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2" d="100"/>
          <a:sy n="82" d="100"/>
        </p:scale>
        <p:origin x="-2010" y="-78"/>
      </p:cViewPr>
      <p:guideLst>
        <p:guide orient="horz" pos="3024"/>
        <p:guide pos="2303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\\cogfs002\dtp$\Regional%20Safety%20Data\2010%20Safety%20Update%20Files\2011\PedBikeFatal98to2011v1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\\cogfs002\dtp$\Regional%20Safety%20Data\2010%20Safety%20Update%20Files\2011\PedBikeFatal98to2011v1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Safety%20Study\Big%20Picture%20PPT%20Update\New%20Microsoft%20Office%20Excel%20Worksheet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Safety%20Study\Big%20Picture%20PPT%20Update\New%20Microsoft%20Office%20Excel%20Worksheet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C:\Safety%20Study\Big%20Picture%20PPT%20Update\New%20Microsoft%20Office%20Excel%20Worksheet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title>
      <c:tx>
        <c:rich>
          <a:bodyPr/>
          <a:lstStyle/>
          <a:p>
            <a:pPr>
              <a:defRPr sz="2000"/>
            </a:pPr>
            <a:r>
              <a:rPr lang="en-US" sz="2000" dirty="0"/>
              <a:t> Pedestrian</a:t>
            </a:r>
            <a:r>
              <a:rPr lang="en-US" sz="2000" baseline="0" dirty="0"/>
              <a:t>, Bicyclist, &amp; Motorized Traffic  Fatalities in the Washington Region </a:t>
            </a:r>
            <a:r>
              <a:rPr lang="en-US" sz="2000" baseline="0" dirty="0" smtClean="0"/>
              <a:t>2011*</a:t>
            </a:r>
            <a:endParaRPr lang="en-US" sz="2000" dirty="0"/>
          </a:p>
        </c:rich>
      </c:tx>
      <c:layout>
        <c:manualLayout>
          <c:xMode val="edge"/>
          <c:yMode val="edge"/>
          <c:x val="0.14809678681469182"/>
          <c:y val="3.5714285714285712E-2"/>
        </c:manualLayout>
      </c:layout>
    </c:title>
    <c:plotArea>
      <c:layout/>
      <c:pieChart>
        <c:varyColors val="1"/>
        <c:ser>
          <c:idx val="0"/>
          <c:order val="0"/>
          <c:dPt>
            <c:idx val="2"/>
            <c:spPr>
              <a:solidFill>
                <a:srgbClr val="FFFF66"/>
              </a:solidFill>
            </c:spPr>
          </c:dPt>
          <c:dLbls>
            <c:dLbl>
              <c:idx val="0"/>
              <c:layout>
                <c:manualLayout>
                  <c:x val="-2.6448616999798112E-3"/>
                  <c:y val="2.075787401574803E-2"/>
                </c:manualLayout>
              </c:layout>
              <c:showVal val="1"/>
              <c:showPercent val="1"/>
            </c:dLbl>
            <c:txPr>
              <a:bodyPr/>
              <a:lstStyle/>
              <a:p>
                <a:pPr>
                  <a:defRPr sz="1800"/>
                </a:pPr>
                <a:endParaRPr lang="en-US"/>
              </a:p>
            </c:txPr>
            <c:showVal val="1"/>
            <c:showPercent val="1"/>
          </c:dLbls>
          <c:cat>
            <c:strRef>
              <c:f>Sheet1!$Q$157:$Q$159</c:f>
              <c:strCache>
                <c:ptCount val="3"/>
                <c:pt idx="0">
                  <c:v>Pedestrian</c:v>
                </c:pt>
                <c:pt idx="1">
                  <c:v>Bicyclist</c:v>
                </c:pt>
                <c:pt idx="2">
                  <c:v>Motorized</c:v>
                </c:pt>
              </c:strCache>
            </c:strRef>
          </c:cat>
          <c:val>
            <c:numRef>
              <c:f>Sheet1!$R$157:$R$159</c:f>
              <c:numCache>
                <c:formatCode>General</c:formatCode>
                <c:ptCount val="3"/>
                <c:pt idx="0">
                  <c:v>79</c:v>
                </c:pt>
                <c:pt idx="1">
                  <c:v>6</c:v>
                </c:pt>
                <c:pt idx="2">
                  <c:v>202</c:v>
                </c:pt>
              </c:numCache>
            </c:numRef>
          </c:val>
        </c:ser>
        <c:dLbls>
          <c:showCatName val="1"/>
          <c:showPercent val="1"/>
        </c:dLbls>
        <c:firstSliceAng val="0"/>
      </c:pieChart>
    </c:plotArea>
    <c:legend>
      <c:legendPos val="r"/>
      <c:layout>
        <c:manualLayout>
          <c:xMode val="edge"/>
          <c:yMode val="edge"/>
          <c:x val="0.80834333208349018"/>
          <c:y val="0.53173995296042564"/>
          <c:w val="0.15340885960683501"/>
          <c:h val="0.43946330572314851"/>
        </c:manualLayout>
      </c:layout>
      <c:txPr>
        <a:bodyPr/>
        <a:lstStyle/>
        <a:p>
          <a:pPr>
            <a:defRPr sz="1800"/>
          </a:pPr>
          <a:endParaRPr lang="en-US"/>
        </a:p>
      </c:txPr>
    </c:legend>
    <c:plotVisOnly val="1"/>
  </c:chart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title>
      <c:tx>
        <c:rich>
          <a:bodyPr/>
          <a:lstStyle/>
          <a:p>
            <a:pPr>
              <a:defRPr/>
            </a:pPr>
            <a:r>
              <a:rPr lang="en-US" sz="1600" baseline="0" dirty="0"/>
              <a:t> </a:t>
            </a:r>
            <a:r>
              <a:rPr lang="en-US" sz="1600" dirty="0"/>
              <a:t>Traffic</a:t>
            </a:r>
            <a:r>
              <a:rPr lang="en-US" sz="1600" baseline="0" dirty="0"/>
              <a:t> Fatalities in the Washington </a:t>
            </a:r>
            <a:r>
              <a:rPr lang="en-US" sz="1600" baseline="0" dirty="0" smtClean="0"/>
              <a:t>Region 1998-2011*</a:t>
            </a:r>
            <a:endParaRPr lang="en-US" sz="1600" dirty="0"/>
          </a:p>
        </c:rich>
      </c:tx>
      <c:layout>
        <c:manualLayout>
          <c:xMode val="edge"/>
          <c:yMode val="edge"/>
          <c:x val="0.28971962616822428"/>
          <c:y val="9.6385542168675176E-2"/>
        </c:manualLayout>
      </c:layout>
    </c:title>
    <c:plotArea>
      <c:layout/>
      <c:barChart>
        <c:barDir val="col"/>
        <c:grouping val="stacked"/>
        <c:ser>
          <c:idx val="0"/>
          <c:order val="0"/>
          <c:tx>
            <c:strRef>
              <c:f>Sheet1!$E$140</c:f>
              <c:strCache>
                <c:ptCount val="1"/>
                <c:pt idx="0">
                  <c:v>Pedestrian</c:v>
                </c:pt>
              </c:strCache>
            </c:strRef>
          </c:tx>
          <c:dLbls>
            <c:txPr>
              <a:bodyPr/>
              <a:lstStyle/>
              <a:p>
                <a:pPr>
                  <a:defRPr sz="1400"/>
                </a:pPr>
                <a:endParaRPr lang="en-US"/>
              </a:p>
            </c:txPr>
            <c:showVal val="1"/>
          </c:dLbls>
          <c:cat>
            <c:numRef>
              <c:f>Sheet1!$F$139:$S$139</c:f>
              <c:numCache>
                <c:formatCode>General</c:formatCode>
                <c:ptCount val="14"/>
                <c:pt idx="0">
                  <c:v>1998</c:v>
                </c:pt>
                <c:pt idx="1">
                  <c:v>1999</c:v>
                </c:pt>
                <c:pt idx="2">
                  <c:v>2000</c:v>
                </c:pt>
                <c:pt idx="3">
                  <c:v>2001</c:v>
                </c:pt>
                <c:pt idx="4">
                  <c:v>2002</c:v>
                </c:pt>
                <c:pt idx="5">
                  <c:v>2003</c:v>
                </c:pt>
                <c:pt idx="6">
                  <c:v>2004</c:v>
                </c:pt>
                <c:pt idx="7">
                  <c:v>2005</c:v>
                </c:pt>
                <c:pt idx="8">
                  <c:v>2006</c:v>
                </c:pt>
                <c:pt idx="9">
                  <c:v>2007</c:v>
                </c:pt>
                <c:pt idx="10">
                  <c:v>2008</c:v>
                </c:pt>
                <c:pt idx="11">
                  <c:v>2009</c:v>
                </c:pt>
                <c:pt idx="12">
                  <c:v>2010</c:v>
                </c:pt>
                <c:pt idx="13">
                  <c:v>2011</c:v>
                </c:pt>
              </c:numCache>
            </c:numRef>
          </c:cat>
          <c:val>
            <c:numRef>
              <c:f>Sheet1!$F$140:$S$140</c:f>
              <c:numCache>
                <c:formatCode>General</c:formatCode>
                <c:ptCount val="14"/>
                <c:pt idx="0">
                  <c:v>69</c:v>
                </c:pt>
                <c:pt idx="1">
                  <c:v>84</c:v>
                </c:pt>
                <c:pt idx="2">
                  <c:v>87</c:v>
                </c:pt>
                <c:pt idx="3">
                  <c:v>74</c:v>
                </c:pt>
                <c:pt idx="4">
                  <c:v>80</c:v>
                </c:pt>
                <c:pt idx="5">
                  <c:v>86</c:v>
                </c:pt>
                <c:pt idx="6">
                  <c:v>65</c:v>
                </c:pt>
                <c:pt idx="7">
                  <c:v>86</c:v>
                </c:pt>
                <c:pt idx="8">
                  <c:v>88</c:v>
                </c:pt>
                <c:pt idx="9">
                  <c:v>104</c:v>
                </c:pt>
                <c:pt idx="10">
                  <c:v>83</c:v>
                </c:pt>
                <c:pt idx="11">
                  <c:v>78</c:v>
                </c:pt>
                <c:pt idx="12">
                  <c:v>77</c:v>
                </c:pt>
                <c:pt idx="13">
                  <c:v>79</c:v>
                </c:pt>
              </c:numCache>
            </c:numRef>
          </c:val>
        </c:ser>
        <c:ser>
          <c:idx val="1"/>
          <c:order val="1"/>
          <c:tx>
            <c:strRef>
              <c:f>Sheet1!$E$141</c:f>
              <c:strCache>
                <c:ptCount val="1"/>
                <c:pt idx="0">
                  <c:v>Bicyclist</c:v>
                </c:pt>
              </c:strCache>
            </c:strRef>
          </c:tx>
          <c:dLbls>
            <c:txPr>
              <a:bodyPr/>
              <a:lstStyle/>
              <a:p>
                <a:pPr>
                  <a:defRPr sz="1400"/>
                </a:pPr>
                <a:endParaRPr lang="en-US"/>
              </a:p>
            </c:txPr>
            <c:dLblPos val="inBase"/>
            <c:showVal val="1"/>
          </c:dLbls>
          <c:cat>
            <c:numRef>
              <c:f>Sheet1!$F$139:$S$139</c:f>
              <c:numCache>
                <c:formatCode>General</c:formatCode>
                <c:ptCount val="14"/>
                <c:pt idx="0">
                  <c:v>1998</c:v>
                </c:pt>
                <c:pt idx="1">
                  <c:v>1999</c:v>
                </c:pt>
                <c:pt idx="2">
                  <c:v>2000</c:v>
                </c:pt>
                <c:pt idx="3">
                  <c:v>2001</c:v>
                </c:pt>
                <c:pt idx="4">
                  <c:v>2002</c:v>
                </c:pt>
                <c:pt idx="5">
                  <c:v>2003</c:v>
                </c:pt>
                <c:pt idx="6">
                  <c:v>2004</c:v>
                </c:pt>
                <c:pt idx="7">
                  <c:v>2005</c:v>
                </c:pt>
                <c:pt idx="8">
                  <c:v>2006</c:v>
                </c:pt>
                <c:pt idx="9">
                  <c:v>2007</c:v>
                </c:pt>
                <c:pt idx="10">
                  <c:v>2008</c:v>
                </c:pt>
                <c:pt idx="11">
                  <c:v>2009</c:v>
                </c:pt>
                <c:pt idx="12">
                  <c:v>2010</c:v>
                </c:pt>
                <c:pt idx="13">
                  <c:v>2011</c:v>
                </c:pt>
              </c:numCache>
            </c:numRef>
          </c:cat>
          <c:val>
            <c:numRef>
              <c:f>Sheet1!$F$141:$S$141</c:f>
              <c:numCache>
                <c:formatCode>#,##0;#,##0;;</c:formatCode>
                <c:ptCount val="14"/>
                <c:pt idx="0" formatCode="General">
                  <c:v>6</c:v>
                </c:pt>
                <c:pt idx="1">
                  <c:v>7</c:v>
                </c:pt>
                <c:pt idx="2" formatCode="General">
                  <c:v>5</c:v>
                </c:pt>
                <c:pt idx="3" formatCode="General">
                  <c:v>10</c:v>
                </c:pt>
                <c:pt idx="4" formatCode="General">
                  <c:v>5</c:v>
                </c:pt>
                <c:pt idx="5" formatCode="General">
                  <c:v>1</c:v>
                </c:pt>
                <c:pt idx="6" formatCode="General">
                  <c:v>7</c:v>
                </c:pt>
                <c:pt idx="7" formatCode="General">
                  <c:v>13</c:v>
                </c:pt>
                <c:pt idx="8" formatCode="General">
                  <c:v>3</c:v>
                </c:pt>
                <c:pt idx="9" formatCode="General">
                  <c:v>7</c:v>
                </c:pt>
                <c:pt idx="10" formatCode="General">
                  <c:v>4</c:v>
                </c:pt>
                <c:pt idx="11" formatCode="General">
                  <c:v>4</c:v>
                </c:pt>
                <c:pt idx="12" formatCode="General">
                  <c:v>9</c:v>
                </c:pt>
                <c:pt idx="13" formatCode="General">
                  <c:v>6</c:v>
                </c:pt>
              </c:numCache>
            </c:numRef>
          </c:val>
        </c:ser>
        <c:ser>
          <c:idx val="2"/>
          <c:order val="2"/>
          <c:tx>
            <c:strRef>
              <c:f>Sheet1!$E$142</c:f>
              <c:strCache>
                <c:ptCount val="1"/>
                <c:pt idx="0">
                  <c:v>Motorized</c:v>
                </c:pt>
              </c:strCache>
            </c:strRef>
          </c:tx>
          <c:spPr>
            <a:solidFill>
              <a:srgbClr val="FFFF66"/>
            </a:solidFill>
          </c:spPr>
          <c:dLbls>
            <c:txPr>
              <a:bodyPr/>
              <a:lstStyle/>
              <a:p>
                <a:pPr>
                  <a:defRPr sz="1400"/>
                </a:pPr>
                <a:endParaRPr lang="en-US"/>
              </a:p>
            </c:txPr>
            <c:dLblPos val="inEnd"/>
            <c:showVal val="1"/>
          </c:dLbls>
          <c:cat>
            <c:numRef>
              <c:f>Sheet1!$F$139:$S$139</c:f>
              <c:numCache>
                <c:formatCode>General</c:formatCode>
                <c:ptCount val="14"/>
                <c:pt idx="0">
                  <c:v>1998</c:v>
                </c:pt>
                <c:pt idx="1">
                  <c:v>1999</c:v>
                </c:pt>
                <c:pt idx="2">
                  <c:v>2000</c:v>
                </c:pt>
                <c:pt idx="3">
                  <c:v>2001</c:v>
                </c:pt>
                <c:pt idx="4">
                  <c:v>2002</c:v>
                </c:pt>
                <c:pt idx="5">
                  <c:v>2003</c:v>
                </c:pt>
                <c:pt idx="6">
                  <c:v>2004</c:v>
                </c:pt>
                <c:pt idx="7">
                  <c:v>2005</c:v>
                </c:pt>
                <c:pt idx="8">
                  <c:v>2006</c:v>
                </c:pt>
                <c:pt idx="9">
                  <c:v>2007</c:v>
                </c:pt>
                <c:pt idx="10">
                  <c:v>2008</c:v>
                </c:pt>
                <c:pt idx="11">
                  <c:v>2009</c:v>
                </c:pt>
                <c:pt idx="12">
                  <c:v>2010</c:v>
                </c:pt>
                <c:pt idx="13">
                  <c:v>2011</c:v>
                </c:pt>
              </c:numCache>
            </c:numRef>
          </c:cat>
          <c:val>
            <c:numRef>
              <c:f>Sheet1!$F$142:$S$142</c:f>
              <c:numCache>
                <c:formatCode>General</c:formatCode>
                <c:ptCount val="14"/>
                <c:pt idx="0">
                  <c:v>278</c:v>
                </c:pt>
                <c:pt idx="1">
                  <c:v>234</c:v>
                </c:pt>
                <c:pt idx="2">
                  <c:v>307</c:v>
                </c:pt>
                <c:pt idx="3">
                  <c:v>351</c:v>
                </c:pt>
                <c:pt idx="4">
                  <c:v>342</c:v>
                </c:pt>
                <c:pt idx="5">
                  <c:v>325</c:v>
                </c:pt>
                <c:pt idx="6">
                  <c:v>333</c:v>
                </c:pt>
                <c:pt idx="7">
                  <c:v>327</c:v>
                </c:pt>
                <c:pt idx="8">
                  <c:v>324</c:v>
                </c:pt>
                <c:pt idx="9">
                  <c:v>283</c:v>
                </c:pt>
                <c:pt idx="10">
                  <c:v>244</c:v>
                </c:pt>
                <c:pt idx="11">
                  <c:v>205</c:v>
                </c:pt>
                <c:pt idx="12">
                  <c:v>197</c:v>
                </c:pt>
                <c:pt idx="13">
                  <c:v>202</c:v>
                </c:pt>
              </c:numCache>
            </c:numRef>
          </c:val>
        </c:ser>
        <c:dLbls>
          <c:showVal val="1"/>
        </c:dLbls>
        <c:overlap val="100"/>
        <c:axId val="85723392"/>
        <c:axId val="85729280"/>
      </c:barChart>
      <c:catAx>
        <c:axId val="85723392"/>
        <c:scaling>
          <c:orientation val="minMax"/>
        </c:scaling>
        <c:axPos val="b"/>
        <c:numFmt formatCode="General" sourceLinked="1"/>
        <c:tickLblPos val="nextTo"/>
        <c:txPr>
          <a:bodyPr/>
          <a:lstStyle/>
          <a:p>
            <a:pPr>
              <a:defRPr sz="1400"/>
            </a:pPr>
            <a:endParaRPr lang="en-US"/>
          </a:p>
        </c:txPr>
        <c:crossAx val="85729280"/>
        <c:crosses val="autoZero"/>
        <c:auto val="1"/>
        <c:lblAlgn val="ctr"/>
        <c:lblOffset val="100"/>
      </c:catAx>
      <c:valAx>
        <c:axId val="85729280"/>
        <c:scaling>
          <c:orientation val="minMax"/>
        </c:scaling>
        <c:axPos val="l"/>
        <c:majorGridlines/>
        <c:numFmt formatCode="General" sourceLinked="1"/>
        <c:tickLblPos val="nextTo"/>
        <c:txPr>
          <a:bodyPr/>
          <a:lstStyle/>
          <a:p>
            <a:pPr>
              <a:defRPr sz="1400"/>
            </a:pPr>
            <a:endParaRPr lang="en-US"/>
          </a:p>
        </c:txPr>
        <c:crossAx val="85723392"/>
        <c:crosses val="autoZero"/>
        <c:crossBetween val="between"/>
      </c:valAx>
      <c:spPr>
        <a:ln>
          <a:noFill/>
        </a:ln>
      </c:spPr>
    </c:plotArea>
    <c:legend>
      <c:legendPos val="r"/>
      <c:layout/>
      <c:txPr>
        <a:bodyPr/>
        <a:lstStyle/>
        <a:p>
          <a:pPr>
            <a:defRPr sz="1400"/>
          </a:pPr>
          <a:endParaRPr lang="en-US"/>
        </a:p>
      </c:txPr>
    </c:legend>
    <c:plotVisOnly val="1"/>
  </c:chart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plotArea>
      <c:layout/>
      <c:barChart>
        <c:barDir val="col"/>
        <c:grouping val="stacked"/>
        <c:ser>
          <c:idx val="0"/>
          <c:order val="0"/>
          <c:tx>
            <c:strRef>
              <c:f>InjTrend!$A$2</c:f>
              <c:strCache>
                <c:ptCount val="1"/>
                <c:pt idx="0">
                  <c:v>Pedestrian</c:v>
                </c:pt>
              </c:strCache>
            </c:strRef>
          </c:tx>
          <c:dLbls>
            <c:txPr>
              <a:bodyPr/>
              <a:lstStyle/>
              <a:p>
                <a:pPr>
                  <a:defRPr sz="1200"/>
                </a:pPr>
                <a:endParaRPr lang="en-US"/>
              </a:p>
            </c:txPr>
            <c:showVal val="1"/>
          </c:dLbls>
          <c:cat>
            <c:numRef>
              <c:f>InjTrend!$B$1:$M$1</c:f>
              <c:numCache>
                <c:formatCode>General</c:formatCode>
                <c:ptCount val="12"/>
                <c:pt idx="0">
                  <c:v>1999</c:v>
                </c:pt>
                <c:pt idx="1">
                  <c:v>2000</c:v>
                </c:pt>
                <c:pt idx="2">
                  <c:v>2001</c:v>
                </c:pt>
                <c:pt idx="3">
                  <c:v>2002</c:v>
                </c:pt>
                <c:pt idx="4">
                  <c:v>2003</c:v>
                </c:pt>
                <c:pt idx="5">
                  <c:v>2004</c:v>
                </c:pt>
                <c:pt idx="6">
                  <c:v>2005</c:v>
                </c:pt>
                <c:pt idx="7">
                  <c:v>2006</c:v>
                </c:pt>
                <c:pt idx="8">
                  <c:v>2007</c:v>
                </c:pt>
                <c:pt idx="9">
                  <c:v>2008</c:v>
                </c:pt>
                <c:pt idx="10">
                  <c:v>2009</c:v>
                </c:pt>
                <c:pt idx="11">
                  <c:v>2010</c:v>
                </c:pt>
              </c:numCache>
            </c:numRef>
          </c:cat>
          <c:val>
            <c:numRef>
              <c:f>InjTrend!$B$2:$M$2</c:f>
              <c:numCache>
                <c:formatCode>General</c:formatCode>
                <c:ptCount val="12"/>
                <c:pt idx="0">
                  <c:v>1895</c:v>
                </c:pt>
                <c:pt idx="1">
                  <c:v>2022</c:v>
                </c:pt>
                <c:pt idx="2">
                  <c:v>2268</c:v>
                </c:pt>
                <c:pt idx="3">
                  <c:v>2015</c:v>
                </c:pt>
                <c:pt idx="4">
                  <c:v>2229</c:v>
                </c:pt>
                <c:pt idx="5">
                  <c:v>2189</c:v>
                </c:pt>
                <c:pt idx="6">
                  <c:v>2323</c:v>
                </c:pt>
                <c:pt idx="7">
                  <c:v>2267</c:v>
                </c:pt>
                <c:pt idx="8">
                  <c:v>2228</c:v>
                </c:pt>
                <c:pt idx="9">
                  <c:v>2158</c:v>
                </c:pt>
                <c:pt idx="10">
                  <c:v>2110</c:v>
                </c:pt>
                <c:pt idx="11">
                  <c:v>2262</c:v>
                </c:pt>
              </c:numCache>
            </c:numRef>
          </c:val>
        </c:ser>
        <c:ser>
          <c:idx val="1"/>
          <c:order val="1"/>
          <c:tx>
            <c:strRef>
              <c:f>InjTrend!$A$3</c:f>
              <c:strCache>
                <c:ptCount val="1"/>
                <c:pt idx="0">
                  <c:v>Bicyclist</c:v>
                </c:pt>
              </c:strCache>
            </c:strRef>
          </c:tx>
          <c:dLbls>
            <c:dLbl>
              <c:idx val="0"/>
              <c:layout>
                <c:manualLayout>
                  <c:x val="3.0412254502670132E-3"/>
                  <c:y val="-3.9251218597675733E-2"/>
                </c:manualLayout>
              </c:layout>
              <c:showVal val="1"/>
            </c:dLbl>
            <c:dLbl>
              <c:idx val="1"/>
              <c:layout>
                <c:manualLayout>
                  <c:x val="1.4367816091954023E-3"/>
                  <c:y val="-3.8095238095238099E-2"/>
                </c:manualLayout>
              </c:layout>
              <c:showVal val="1"/>
            </c:dLbl>
            <c:dLbl>
              <c:idx val="2"/>
              <c:layout>
                <c:manualLayout>
                  <c:x val="0"/>
                  <c:y val="-3.5714285714285712E-2"/>
                </c:manualLayout>
              </c:layout>
              <c:showVal val="1"/>
            </c:dLbl>
            <c:dLbl>
              <c:idx val="3"/>
              <c:layout>
                <c:manualLayout>
                  <c:x val="-1.4367816091954023E-3"/>
                  <c:y val="-3.8095238095238099E-2"/>
                </c:manualLayout>
              </c:layout>
              <c:showVal val="1"/>
            </c:dLbl>
            <c:dLbl>
              <c:idx val="4"/>
              <c:layout>
                <c:manualLayout>
                  <c:x val="-4.3103448275861956E-3"/>
                  <c:y val="-3.5714285714285712E-2"/>
                </c:manualLayout>
              </c:layout>
              <c:showVal val="1"/>
            </c:dLbl>
            <c:dLbl>
              <c:idx val="5"/>
              <c:layout>
                <c:manualLayout>
                  <c:x val="1.4367816091954023E-3"/>
                  <c:y val="-3.5714285714285712E-2"/>
                </c:manualLayout>
              </c:layout>
              <c:showVal val="1"/>
            </c:dLbl>
            <c:dLbl>
              <c:idx val="6"/>
              <c:layout>
                <c:manualLayout>
                  <c:x val="0"/>
                  <c:y val="-3.333333333333334E-2"/>
                </c:manualLayout>
              </c:layout>
              <c:showVal val="1"/>
            </c:dLbl>
            <c:dLbl>
              <c:idx val="7"/>
              <c:layout>
                <c:manualLayout>
                  <c:x val="-1.4367816091954023E-3"/>
                  <c:y val="-3.5714285714285712E-2"/>
                </c:manualLayout>
              </c:layout>
              <c:showVal val="1"/>
            </c:dLbl>
            <c:dLbl>
              <c:idx val="8"/>
              <c:layout>
                <c:manualLayout>
                  <c:x val="-2.8735632183907052E-3"/>
                  <c:y val="-4.0476190476190478E-2"/>
                </c:manualLayout>
              </c:layout>
              <c:showVal val="1"/>
            </c:dLbl>
            <c:dLbl>
              <c:idx val="9"/>
              <c:layout>
                <c:manualLayout>
                  <c:x val="1.4367816091954023E-3"/>
                  <c:y val="-4.0476190476190478E-2"/>
                </c:manualLayout>
              </c:layout>
              <c:showVal val="1"/>
            </c:dLbl>
            <c:txPr>
              <a:bodyPr/>
              <a:lstStyle/>
              <a:p>
                <a:pPr>
                  <a:defRPr sz="1200"/>
                </a:pPr>
                <a:endParaRPr lang="en-US"/>
              </a:p>
            </c:txPr>
            <c:showVal val="1"/>
          </c:dLbls>
          <c:cat>
            <c:numRef>
              <c:f>InjTrend!$B$1:$M$1</c:f>
              <c:numCache>
                <c:formatCode>General</c:formatCode>
                <c:ptCount val="12"/>
                <c:pt idx="0">
                  <c:v>1999</c:v>
                </c:pt>
                <c:pt idx="1">
                  <c:v>2000</c:v>
                </c:pt>
                <c:pt idx="2">
                  <c:v>2001</c:v>
                </c:pt>
                <c:pt idx="3">
                  <c:v>2002</c:v>
                </c:pt>
                <c:pt idx="4">
                  <c:v>2003</c:v>
                </c:pt>
                <c:pt idx="5">
                  <c:v>2004</c:v>
                </c:pt>
                <c:pt idx="6">
                  <c:v>2005</c:v>
                </c:pt>
                <c:pt idx="7">
                  <c:v>2006</c:v>
                </c:pt>
                <c:pt idx="8">
                  <c:v>2007</c:v>
                </c:pt>
                <c:pt idx="9">
                  <c:v>2008</c:v>
                </c:pt>
                <c:pt idx="10">
                  <c:v>2009</c:v>
                </c:pt>
                <c:pt idx="11">
                  <c:v>2010</c:v>
                </c:pt>
              </c:numCache>
            </c:numRef>
          </c:cat>
          <c:val>
            <c:numRef>
              <c:f>InjTrend!$B$3:$M$3</c:f>
              <c:numCache>
                <c:formatCode>General</c:formatCode>
                <c:ptCount val="12"/>
                <c:pt idx="0">
                  <c:v>657</c:v>
                </c:pt>
                <c:pt idx="1">
                  <c:v>695</c:v>
                </c:pt>
                <c:pt idx="2">
                  <c:v>672</c:v>
                </c:pt>
                <c:pt idx="3">
                  <c:v>624</c:v>
                </c:pt>
                <c:pt idx="4">
                  <c:v>581</c:v>
                </c:pt>
                <c:pt idx="5">
                  <c:v>643</c:v>
                </c:pt>
                <c:pt idx="6">
                  <c:v>630</c:v>
                </c:pt>
                <c:pt idx="7">
                  <c:v>682</c:v>
                </c:pt>
                <c:pt idx="8">
                  <c:v>653</c:v>
                </c:pt>
                <c:pt idx="9">
                  <c:v>666</c:v>
                </c:pt>
                <c:pt idx="10">
                  <c:v>650</c:v>
                </c:pt>
                <c:pt idx="11">
                  <c:v>687</c:v>
                </c:pt>
              </c:numCache>
            </c:numRef>
          </c:val>
        </c:ser>
        <c:ser>
          <c:idx val="2"/>
          <c:order val="2"/>
          <c:tx>
            <c:strRef>
              <c:f>InjTrend!$A$4</c:f>
              <c:strCache>
                <c:ptCount val="1"/>
                <c:pt idx="0">
                  <c:v>Motorized</c:v>
                </c:pt>
              </c:strCache>
            </c:strRef>
          </c:tx>
          <c:dLbls>
            <c:txPr>
              <a:bodyPr/>
              <a:lstStyle/>
              <a:p>
                <a:pPr>
                  <a:defRPr sz="1200"/>
                </a:pPr>
                <a:endParaRPr lang="en-US"/>
              </a:p>
            </c:txPr>
            <c:showVal val="1"/>
          </c:dLbls>
          <c:cat>
            <c:numRef>
              <c:f>InjTrend!$B$1:$M$1</c:f>
              <c:numCache>
                <c:formatCode>General</c:formatCode>
                <c:ptCount val="12"/>
                <c:pt idx="0">
                  <c:v>1999</c:v>
                </c:pt>
                <c:pt idx="1">
                  <c:v>2000</c:v>
                </c:pt>
                <c:pt idx="2">
                  <c:v>2001</c:v>
                </c:pt>
                <c:pt idx="3">
                  <c:v>2002</c:v>
                </c:pt>
                <c:pt idx="4">
                  <c:v>2003</c:v>
                </c:pt>
                <c:pt idx="5">
                  <c:v>2004</c:v>
                </c:pt>
                <c:pt idx="6">
                  <c:v>2005</c:v>
                </c:pt>
                <c:pt idx="7">
                  <c:v>2006</c:v>
                </c:pt>
                <c:pt idx="8">
                  <c:v>2007</c:v>
                </c:pt>
                <c:pt idx="9">
                  <c:v>2008</c:v>
                </c:pt>
                <c:pt idx="10">
                  <c:v>2009</c:v>
                </c:pt>
                <c:pt idx="11">
                  <c:v>2010</c:v>
                </c:pt>
              </c:numCache>
            </c:numRef>
          </c:cat>
          <c:val>
            <c:numRef>
              <c:f>InjTrend!$B$4:$M$4</c:f>
              <c:numCache>
                <c:formatCode>General</c:formatCode>
                <c:ptCount val="12"/>
                <c:pt idx="0">
                  <c:v>43464</c:v>
                </c:pt>
                <c:pt idx="1">
                  <c:v>46816</c:v>
                </c:pt>
                <c:pt idx="2">
                  <c:v>49654</c:v>
                </c:pt>
                <c:pt idx="3">
                  <c:v>47142</c:v>
                </c:pt>
                <c:pt idx="4">
                  <c:v>45353</c:v>
                </c:pt>
                <c:pt idx="5">
                  <c:v>44560</c:v>
                </c:pt>
                <c:pt idx="6">
                  <c:v>42363</c:v>
                </c:pt>
                <c:pt idx="7">
                  <c:v>40867</c:v>
                </c:pt>
                <c:pt idx="8">
                  <c:v>37254</c:v>
                </c:pt>
                <c:pt idx="9">
                  <c:v>36436</c:v>
                </c:pt>
                <c:pt idx="10">
                  <c:v>34852</c:v>
                </c:pt>
                <c:pt idx="11">
                  <c:v>33682</c:v>
                </c:pt>
              </c:numCache>
            </c:numRef>
          </c:val>
        </c:ser>
        <c:overlap val="100"/>
        <c:axId val="85781120"/>
        <c:axId val="87052672"/>
      </c:barChart>
      <c:catAx>
        <c:axId val="85781120"/>
        <c:scaling>
          <c:orientation val="minMax"/>
        </c:scaling>
        <c:axPos val="b"/>
        <c:numFmt formatCode="General" sourceLinked="1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87052672"/>
        <c:crosses val="autoZero"/>
        <c:auto val="1"/>
        <c:lblAlgn val="ctr"/>
        <c:lblOffset val="100"/>
      </c:catAx>
      <c:valAx>
        <c:axId val="87052672"/>
        <c:scaling>
          <c:orientation val="minMax"/>
        </c:scaling>
        <c:axPos val="l"/>
        <c:majorGridlines/>
        <c:numFmt formatCode="General" sourceLinked="1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85781120"/>
        <c:crosses val="autoZero"/>
        <c:crossBetween val="between"/>
      </c:valAx>
    </c:plotArea>
    <c:legend>
      <c:legendPos val="r"/>
      <c:layout/>
      <c:txPr>
        <a:bodyPr/>
        <a:lstStyle/>
        <a:p>
          <a:pPr>
            <a:defRPr sz="1200"/>
          </a:pPr>
          <a:endParaRPr lang="en-US"/>
        </a:p>
      </c:txPr>
    </c:legend>
    <c:plotVisOnly val="1"/>
    <c:dispBlanksAs val="gap"/>
  </c:chart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plotArea>
      <c:layout>
        <c:manualLayout>
          <c:layoutTarget val="inner"/>
          <c:xMode val="edge"/>
          <c:yMode val="edge"/>
          <c:x val="6.4981855528928448E-2"/>
          <c:y val="3.1548556430446191E-2"/>
          <c:w val="0.70851454981170336"/>
          <c:h val="0.87466408116895833"/>
        </c:manualLayout>
      </c:layout>
      <c:barChart>
        <c:barDir val="col"/>
        <c:grouping val="clustered"/>
        <c:ser>
          <c:idx val="0"/>
          <c:order val="0"/>
          <c:tx>
            <c:strRef>
              <c:f>InjTrend!$A$76</c:f>
              <c:strCache>
                <c:ptCount val="1"/>
                <c:pt idx="0">
                  <c:v>Pedestrian Injuries</c:v>
                </c:pt>
              </c:strCache>
            </c:strRef>
          </c:tx>
          <c:dLbls>
            <c:dLbl>
              <c:idx val="2"/>
              <c:layout>
                <c:manualLayout>
                  <c:x val="8.6956521739130748E-3"/>
                  <c:y val="2.9850746268656716E-2"/>
                </c:manualLayout>
              </c:layout>
              <c:showVal val="1"/>
            </c:dLbl>
            <c:showVal val="1"/>
          </c:dLbls>
          <c:cat>
            <c:numRef>
              <c:f>InjTrend!$B$75:$M$75</c:f>
              <c:numCache>
                <c:formatCode>General</c:formatCode>
                <c:ptCount val="12"/>
                <c:pt idx="0">
                  <c:v>1999</c:v>
                </c:pt>
                <c:pt idx="1">
                  <c:v>2000</c:v>
                </c:pt>
                <c:pt idx="2">
                  <c:v>2001</c:v>
                </c:pt>
                <c:pt idx="3">
                  <c:v>2002</c:v>
                </c:pt>
                <c:pt idx="4">
                  <c:v>2003</c:v>
                </c:pt>
                <c:pt idx="5">
                  <c:v>2004</c:v>
                </c:pt>
                <c:pt idx="6">
                  <c:v>2005</c:v>
                </c:pt>
                <c:pt idx="7">
                  <c:v>2006</c:v>
                </c:pt>
                <c:pt idx="8">
                  <c:v>2007</c:v>
                </c:pt>
                <c:pt idx="9">
                  <c:v>2008</c:v>
                </c:pt>
                <c:pt idx="10">
                  <c:v>2009</c:v>
                </c:pt>
                <c:pt idx="11">
                  <c:v>2010</c:v>
                </c:pt>
              </c:numCache>
            </c:numRef>
          </c:cat>
          <c:val>
            <c:numRef>
              <c:f>InjTrend!$B$76:$M$76</c:f>
              <c:numCache>
                <c:formatCode>General</c:formatCode>
                <c:ptCount val="12"/>
                <c:pt idx="0">
                  <c:v>1895</c:v>
                </c:pt>
                <c:pt idx="1">
                  <c:v>2022</c:v>
                </c:pt>
                <c:pt idx="2">
                  <c:v>2268</c:v>
                </c:pt>
                <c:pt idx="3">
                  <c:v>2015</c:v>
                </c:pt>
                <c:pt idx="4">
                  <c:v>2229</c:v>
                </c:pt>
                <c:pt idx="5">
                  <c:v>2189</c:v>
                </c:pt>
                <c:pt idx="6">
                  <c:v>2323</c:v>
                </c:pt>
                <c:pt idx="7">
                  <c:v>2267</c:v>
                </c:pt>
                <c:pt idx="8">
                  <c:v>2228</c:v>
                </c:pt>
                <c:pt idx="9">
                  <c:v>2158</c:v>
                </c:pt>
                <c:pt idx="10">
                  <c:v>2110</c:v>
                </c:pt>
                <c:pt idx="11">
                  <c:v>2262</c:v>
                </c:pt>
              </c:numCache>
            </c:numRef>
          </c:val>
        </c:ser>
        <c:axId val="84555648"/>
        <c:axId val="84554112"/>
      </c:barChart>
      <c:lineChart>
        <c:grouping val="standard"/>
        <c:ser>
          <c:idx val="1"/>
          <c:order val="1"/>
          <c:tx>
            <c:strRef>
              <c:f>InjTrend!$A$77</c:f>
              <c:strCache>
                <c:ptCount val="1"/>
                <c:pt idx="0">
                  <c:v>Percentage</c:v>
                </c:pt>
              </c:strCache>
            </c:strRef>
          </c:tx>
          <c:dLbls>
            <c:dLbl>
              <c:idx val="0"/>
              <c:layout>
                <c:manualLayout>
                  <c:x val="-2.4637681159420291E-2"/>
                  <c:y val="-3.9800995024875899E-2"/>
                </c:manualLayout>
              </c:layout>
              <c:showVal val="1"/>
            </c:dLbl>
            <c:dLbl>
              <c:idx val="1"/>
              <c:layout>
                <c:manualLayout>
                  <c:x val="-2.3188405797101387E-2"/>
                  <c:y val="-2.9850942139695292E-2"/>
                </c:manualLayout>
              </c:layout>
              <c:showVal val="1"/>
            </c:dLbl>
            <c:dLbl>
              <c:idx val="2"/>
              <c:layout>
                <c:manualLayout>
                  <c:x val="-3.0434782608695692E-2"/>
                  <c:y val="-2.9850942139695292E-2"/>
                </c:manualLayout>
              </c:layout>
              <c:showVal val="1"/>
            </c:dLbl>
            <c:dLbl>
              <c:idx val="3"/>
              <c:layout>
                <c:manualLayout>
                  <c:x val="-2.7536231884058002E-2"/>
                  <c:y val="-3.2338504328749955E-2"/>
                </c:manualLayout>
              </c:layout>
              <c:showVal val="1"/>
            </c:dLbl>
            <c:dLbl>
              <c:idx val="4"/>
              <c:layout>
                <c:manualLayout>
                  <c:x val="-2.6086956521739212E-2"/>
                  <c:y val="-3.4825870646766212E-2"/>
                </c:manualLayout>
              </c:layout>
              <c:showVal val="1"/>
            </c:dLbl>
            <c:dLbl>
              <c:idx val="5"/>
              <c:layout>
                <c:manualLayout>
                  <c:x val="-3.3333333333333388E-2"/>
                  <c:y val="-3.7313432835820892E-2"/>
                </c:manualLayout>
              </c:layout>
              <c:showVal val="1"/>
            </c:dLbl>
            <c:dLbl>
              <c:idx val="6"/>
              <c:layout>
                <c:manualLayout>
                  <c:x val="-3.1884057971014693E-2"/>
                  <c:y val="-3.2338308457711608E-2"/>
                </c:manualLayout>
              </c:layout>
              <c:showVal val="1"/>
            </c:dLbl>
            <c:dLbl>
              <c:idx val="7"/>
              <c:layout>
                <c:manualLayout>
                  <c:x val="-2.8985507246376812E-2"/>
                  <c:y val="-4.2288557213930364E-2"/>
                </c:manualLayout>
              </c:layout>
              <c:showVal val="1"/>
            </c:dLbl>
            <c:dLbl>
              <c:idx val="8"/>
              <c:layout>
                <c:manualLayout>
                  <c:x val="-2.7536231884058002E-2"/>
                  <c:y val="-3.9800995024875829E-2"/>
                </c:manualLayout>
              </c:layout>
              <c:showVal val="1"/>
            </c:dLbl>
            <c:dLbl>
              <c:idx val="9"/>
              <c:layout>
                <c:manualLayout>
                  <c:x val="-2.6086956521739212E-2"/>
                  <c:y val="-3.2338308457711608E-2"/>
                </c:manualLayout>
              </c:layout>
              <c:showVal val="1"/>
            </c:dLbl>
            <c:dLbl>
              <c:idx val="10"/>
              <c:layout>
                <c:manualLayout>
                  <c:x val="-3.333333333333334E-2"/>
                  <c:y val="-4.7263681592039933E-2"/>
                </c:manualLayout>
              </c:layout>
              <c:showVal val="1"/>
            </c:dLbl>
            <c:dLbl>
              <c:idx val="11"/>
              <c:layout>
                <c:manualLayout>
                  <c:x val="-2.1739130434782612E-2"/>
                  <c:y val="-3.4825870646766212E-2"/>
                </c:manualLayout>
              </c:layout>
              <c:showVal val="1"/>
            </c:dLbl>
            <c:showVal val="1"/>
          </c:dLbls>
          <c:cat>
            <c:numRef>
              <c:f>InjTrend!$B$75:$M$75</c:f>
              <c:numCache>
                <c:formatCode>General</c:formatCode>
                <c:ptCount val="12"/>
                <c:pt idx="0">
                  <c:v>1999</c:v>
                </c:pt>
                <c:pt idx="1">
                  <c:v>2000</c:v>
                </c:pt>
                <c:pt idx="2">
                  <c:v>2001</c:v>
                </c:pt>
                <c:pt idx="3">
                  <c:v>2002</c:v>
                </c:pt>
                <c:pt idx="4">
                  <c:v>2003</c:v>
                </c:pt>
                <c:pt idx="5">
                  <c:v>2004</c:v>
                </c:pt>
                <c:pt idx="6">
                  <c:v>2005</c:v>
                </c:pt>
                <c:pt idx="7">
                  <c:v>2006</c:v>
                </c:pt>
                <c:pt idx="8">
                  <c:v>2007</c:v>
                </c:pt>
                <c:pt idx="9">
                  <c:v>2008</c:v>
                </c:pt>
                <c:pt idx="10">
                  <c:v>2009</c:v>
                </c:pt>
                <c:pt idx="11">
                  <c:v>2010</c:v>
                </c:pt>
              </c:numCache>
            </c:numRef>
          </c:cat>
          <c:val>
            <c:numRef>
              <c:f>InjTrend!$B$77:$M$77</c:f>
              <c:numCache>
                <c:formatCode>0.0%</c:formatCode>
                <c:ptCount val="12"/>
                <c:pt idx="0">
                  <c:v>4.1181328233657666E-2</c:v>
                </c:pt>
                <c:pt idx="1">
                  <c:v>4.0821270668039485E-2</c:v>
                </c:pt>
                <c:pt idx="2">
                  <c:v>4.3122789671825694E-2</c:v>
                </c:pt>
                <c:pt idx="3">
                  <c:v>4.0477290532532503E-2</c:v>
                </c:pt>
                <c:pt idx="4">
                  <c:v>4.6280339679837218E-2</c:v>
                </c:pt>
                <c:pt idx="5">
                  <c:v>4.6189230249831514E-2</c:v>
                </c:pt>
                <c:pt idx="6">
                  <c:v>5.126224732986142E-2</c:v>
                </c:pt>
                <c:pt idx="7">
                  <c:v>5.1739090743107563E-2</c:v>
                </c:pt>
                <c:pt idx="8">
                  <c:v>5.5512644823720605E-2</c:v>
                </c:pt>
                <c:pt idx="9">
                  <c:v>5.496688741721905E-2</c:v>
                </c:pt>
                <c:pt idx="10">
                  <c:v>5.6099117302988409E-2</c:v>
                </c:pt>
                <c:pt idx="11">
                  <c:v>6.1750975949332924E-2</c:v>
                </c:pt>
              </c:numCache>
            </c:numRef>
          </c:val>
        </c:ser>
        <c:marker val="1"/>
        <c:axId val="87082112"/>
        <c:axId val="87083648"/>
      </c:lineChart>
      <c:catAx>
        <c:axId val="87082112"/>
        <c:scaling>
          <c:orientation val="minMax"/>
        </c:scaling>
        <c:axPos val="b"/>
        <c:numFmt formatCode="General" sourceLinked="1"/>
        <c:tickLblPos val="nextTo"/>
        <c:crossAx val="87083648"/>
        <c:crosses val="autoZero"/>
        <c:auto val="1"/>
        <c:lblAlgn val="ctr"/>
        <c:lblOffset val="100"/>
      </c:catAx>
      <c:valAx>
        <c:axId val="87083648"/>
        <c:scaling>
          <c:orientation val="minMax"/>
        </c:scaling>
        <c:axPos val="l"/>
        <c:majorGridlines/>
        <c:numFmt formatCode="0.0%" sourceLinked="1"/>
        <c:tickLblPos val="nextTo"/>
        <c:crossAx val="87082112"/>
        <c:crosses val="autoZero"/>
        <c:crossBetween val="between"/>
      </c:valAx>
      <c:valAx>
        <c:axId val="84554112"/>
        <c:scaling>
          <c:orientation val="minMax"/>
          <c:max val="4000"/>
          <c:min val="0"/>
        </c:scaling>
        <c:axPos val="r"/>
        <c:numFmt formatCode="General" sourceLinked="1"/>
        <c:tickLblPos val="nextTo"/>
        <c:crossAx val="84555648"/>
        <c:crosses val="max"/>
        <c:crossBetween val="between"/>
      </c:valAx>
      <c:catAx>
        <c:axId val="84555648"/>
        <c:scaling>
          <c:orientation val="minMax"/>
        </c:scaling>
        <c:delete val="1"/>
        <c:axPos val="b"/>
        <c:numFmt formatCode="General" sourceLinked="1"/>
        <c:tickLblPos val="none"/>
        <c:crossAx val="84554112"/>
        <c:crosses val="autoZero"/>
        <c:auto val="1"/>
        <c:lblAlgn val="ctr"/>
        <c:lblOffset val="100"/>
      </c:catAx>
    </c:plotArea>
    <c:legend>
      <c:legendPos val="r"/>
      <c:layout/>
    </c:legend>
    <c:plotVisOnly val="1"/>
    <c:dispBlanksAs val="gap"/>
  </c:chart>
  <c:externalData r:id="rId1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plotArea>
      <c:layout/>
      <c:barChart>
        <c:barDir val="col"/>
        <c:grouping val="clustered"/>
        <c:ser>
          <c:idx val="0"/>
          <c:order val="0"/>
          <c:tx>
            <c:strRef>
              <c:f>InjTrend!$A$91</c:f>
              <c:strCache>
                <c:ptCount val="1"/>
                <c:pt idx="0">
                  <c:v>Bicyclist Injuries</c:v>
                </c:pt>
              </c:strCache>
            </c:strRef>
          </c:tx>
          <c:dLbls>
            <c:showVal val="1"/>
          </c:dLbls>
          <c:cat>
            <c:numRef>
              <c:f>InjTrend!$B$90:$M$90</c:f>
              <c:numCache>
                <c:formatCode>General</c:formatCode>
                <c:ptCount val="12"/>
                <c:pt idx="0">
                  <c:v>1999</c:v>
                </c:pt>
                <c:pt idx="1">
                  <c:v>2000</c:v>
                </c:pt>
                <c:pt idx="2">
                  <c:v>2001</c:v>
                </c:pt>
                <c:pt idx="3">
                  <c:v>2002</c:v>
                </c:pt>
                <c:pt idx="4">
                  <c:v>2003</c:v>
                </c:pt>
                <c:pt idx="5">
                  <c:v>2004</c:v>
                </c:pt>
                <c:pt idx="6">
                  <c:v>2005</c:v>
                </c:pt>
                <c:pt idx="7">
                  <c:v>2006</c:v>
                </c:pt>
                <c:pt idx="8">
                  <c:v>2007</c:v>
                </c:pt>
                <c:pt idx="9">
                  <c:v>2008</c:v>
                </c:pt>
                <c:pt idx="10">
                  <c:v>2009</c:v>
                </c:pt>
                <c:pt idx="11">
                  <c:v>2010</c:v>
                </c:pt>
              </c:numCache>
            </c:numRef>
          </c:cat>
          <c:val>
            <c:numRef>
              <c:f>InjTrend!$B$91:$M$91</c:f>
              <c:numCache>
                <c:formatCode>General</c:formatCode>
                <c:ptCount val="12"/>
                <c:pt idx="0">
                  <c:v>657</c:v>
                </c:pt>
                <c:pt idx="1">
                  <c:v>695</c:v>
                </c:pt>
                <c:pt idx="2">
                  <c:v>672</c:v>
                </c:pt>
                <c:pt idx="3">
                  <c:v>624</c:v>
                </c:pt>
                <c:pt idx="4">
                  <c:v>581</c:v>
                </c:pt>
                <c:pt idx="5">
                  <c:v>643</c:v>
                </c:pt>
                <c:pt idx="6">
                  <c:v>630</c:v>
                </c:pt>
                <c:pt idx="7">
                  <c:v>682</c:v>
                </c:pt>
                <c:pt idx="8">
                  <c:v>653</c:v>
                </c:pt>
                <c:pt idx="9">
                  <c:v>666</c:v>
                </c:pt>
                <c:pt idx="10">
                  <c:v>650</c:v>
                </c:pt>
                <c:pt idx="11">
                  <c:v>687</c:v>
                </c:pt>
              </c:numCache>
            </c:numRef>
          </c:val>
        </c:ser>
        <c:axId val="84617472"/>
        <c:axId val="84615936"/>
      </c:barChart>
      <c:lineChart>
        <c:grouping val="standard"/>
        <c:ser>
          <c:idx val="1"/>
          <c:order val="1"/>
          <c:tx>
            <c:strRef>
              <c:f>InjTrend!$A$92</c:f>
              <c:strCache>
                <c:ptCount val="1"/>
                <c:pt idx="0">
                  <c:v>Percentage</c:v>
                </c:pt>
              </c:strCache>
            </c:strRef>
          </c:tx>
          <c:dLbls>
            <c:showVal val="1"/>
          </c:dLbls>
          <c:cat>
            <c:numRef>
              <c:f>InjTrend!$B$90:$M$90</c:f>
              <c:numCache>
                <c:formatCode>General</c:formatCode>
                <c:ptCount val="12"/>
                <c:pt idx="0">
                  <c:v>1999</c:v>
                </c:pt>
                <c:pt idx="1">
                  <c:v>2000</c:v>
                </c:pt>
                <c:pt idx="2">
                  <c:v>2001</c:v>
                </c:pt>
                <c:pt idx="3">
                  <c:v>2002</c:v>
                </c:pt>
                <c:pt idx="4">
                  <c:v>2003</c:v>
                </c:pt>
                <c:pt idx="5">
                  <c:v>2004</c:v>
                </c:pt>
                <c:pt idx="6">
                  <c:v>2005</c:v>
                </c:pt>
                <c:pt idx="7">
                  <c:v>2006</c:v>
                </c:pt>
                <c:pt idx="8">
                  <c:v>2007</c:v>
                </c:pt>
                <c:pt idx="9">
                  <c:v>2008</c:v>
                </c:pt>
                <c:pt idx="10">
                  <c:v>2009</c:v>
                </c:pt>
                <c:pt idx="11">
                  <c:v>2010</c:v>
                </c:pt>
              </c:numCache>
            </c:numRef>
          </c:cat>
          <c:val>
            <c:numRef>
              <c:f>InjTrend!$B$92:$M$92</c:f>
              <c:numCache>
                <c:formatCode>0.0%</c:formatCode>
                <c:ptCount val="12"/>
                <c:pt idx="0">
                  <c:v>1.4277642559109731E-2</c:v>
                </c:pt>
                <c:pt idx="1">
                  <c:v>1.4031050007066E-2</c:v>
                </c:pt>
                <c:pt idx="2">
                  <c:v>1.2777122865726128E-2</c:v>
                </c:pt>
                <c:pt idx="3">
                  <c:v>1.2534902874590598E-2</c:v>
                </c:pt>
                <c:pt idx="4">
                  <c:v>1.2063202043062101E-2</c:v>
                </c:pt>
                <c:pt idx="5">
                  <c:v>1.3567690749493587E-2</c:v>
                </c:pt>
                <c:pt idx="6">
                  <c:v>1.3902374437284943E-2</c:v>
                </c:pt>
                <c:pt idx="7">
                  <c:v>1.5565090377944128E-2</c:v>
                </c:pt>
                <c:pt idx="8">
                  <c:v>1.6270088451476268E-2</c:v>
                </c:pt>
                <c:pt idx="9">
                  <c:v>1.6963830871115752E-2</c:v>
                </c:pt>
                <c:pt idx="10">
                  <c:v>1.7281718600446666E-2</c:v>
                </c:pt>
                <c:pt idx="11">
                  <c:v>1.8754606753842374E-2</c:v>
                </c:pt>
              </c:numCache>
            </c:numRef>
          </c:val>
        </c:ser>
        <c:marker val="1"/>
        <c:axId val="84600704"/>
        <c:axId val="84602240"/>
      </c:lineChart>
      <c:catAx>
        <c:axId val="84600704"/>
        <c:scaling>
          <c:orientation val="minMax"/>
        </c:scaling>
        <c:axPos val="b"/>
        <c:numFmt formatCode="General" sourceLinked="1"/>
        <c:tickLblPos val="nextTo"/>
        <c:crossAx val="84602240"/>
        <c:crosses val="autoZero"/>
        <c:auto val="1"/>
        <c:lblAlgn val="ctr"/>
        <c:lblOffset val="100"/>
      </c:catAx>
      <c:valAx>
        <c:axId val="84602240"/>
        <c:scaling>
          <c:orientation val="minMax"/>
        </c:scaling>
        <c:axPos val="l"/>
        <c:majorGridlines/>
        <c:numFmt formatCode="0.0%" sourceLinked="1"/>
        <c:tickLblPos val="nextTo"/>
        <c:crossAx val="84600704"/>
        <c:crosses val="autoZero"/>
        <c:crossBetween val="between"/>
      </c:valAx>
      <c:valAx>
        <c:axId val="84615936"/>
        <c:scaling>
          <c:orientation val="minMax"/>
          <c:max val="800"/>
          <c:min val="520"/>
        </c:scaling>
        <c:axPos val="r"/>
        <c:numFmt formatCode="General" sourceLinked="1"/>
        <c:tickLblPos val="nextTo"/>
        <c:crossAx val="84617472"/>
        <c:crosses val="max"/>
        <c:crossBetween val="between"/>
      </c:valAx>
      <c:catAx>
        <c:axId val="84617472"/>
        <c:scaling>
          <c:orientation val="minMax"/>
        </c:scaling>
        <c:delete val="1"/>
        <c:axPos val="b"/>
        <c:numFmt formatCode="General" sourceLinked="1"/>
        <c:tickLblPos val="none"/>
        <c:crossAx val="84615936"/>
        <c:crosses val="autoZero"/>
        <c:auto val="1"/>
        <c:lblAlgn val="ctr"/>
        <c:lblOffset val="100"/>
      </c:catAx>
    </c:plotArea>
    <c:legend>
      <c:legendPos val="r"/>
      <c:layout/>
    </c:legend>
    <c:plotVisOnly val="1"/>
    <c:dispBlanksAs val="gap"/>
  </c:chart>
  <c:externalData r:id="rId1"/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png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png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png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png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png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png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png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png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170764" cy="480388"/>
          </a:xfrm>
          <a:prstGeom prst="rect">
            <a:avLst/>
          </a:prstGeom>
        </p:spPr>
        <p:txBody>
          <a:bodyPr vert="horz" lIns="95610" tIns="47805" rIns="95610" bIns="47805" rtlCol="0"/>
          <a:lstStyle>
            <a:lvl1pPr algn="l">
              <a:defRPr sz="13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142749" y="0"/>
            <a:ext cx="3170763" cy="480388"/>
          </a:xfrm>
          <a:prstGeom prst="rect">
            <a:avLst/>
          </a:prstGeom>
        </p:spPr>
        <p:txBody>
          <a:bodyPr vert="horz" lIns="95610" tIns="47805" rIns="95610" bIns="47805" rtlCol="0"/>
          <a:lstStyle>
            <a:lvl1pPr algn="r">
              <a:defRPr sz="1300"/>
            </a:lvl1pPr>
          </a:lstStyle>
          <a:p>
            <a:pPr>
              <a:defRPr/>
            </a:pPr>
            <a:fld id="{BBE90F40-4C47-4BCF-B856-281F6F0EF911}" type="datetimeFigureOut">
              <a:rPr lang="en-US"/>
              <a:pPr>
                <a:defRPr/>
              </a:pPr>
              <a:t>10/15/2012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9119173"/>
            <a:ext cx="3170764" cy="480388"/>
          </a:xfrm>
          <a:prstGeom prst="rect">
            <a:avLst/>
          </a:prstGeom>
        </p:spPr>
        <p:txBody>
          <a:bodyPr vert="horz" lIns="95610" tIns="47805" rIns="95610" bIns="47805" rtlCol="0" anchor="b"/>
          <a:lstStyle>
            <a:lvl1pPr algn="l">
              <a:defRPr sz="13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142749" y="9119173"/>
            <a:ext cx="3170763" cy="480388"/>
          </a:xfrm>
          <a:prstGeom prst="rect">
            <a:avLst/>
          </a:prstGeom>
        </p:spPr>
        <p:txBody>
          <a:bodyPr vert="horz" lIns="95610" tIns="47805" rIns="95610" bIns="47805" rtlCol="0" anchor="b"/>
          <a:lstStyle>
            <a:lvl1pPr algn="r">
              <a:defRPr sz="1300"/>
            </a:lvl1pPr>
          </a:lstStyle>
          <a:p>
            <a:pPr>
              <a:defRPr/>
            </a:pPr>
            <a:fld id="{5E3A2706-FA87-4D13-9628-5E6D35452BA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170764" cy="480388"/>
          </a:xfrm>
          <a:prstGeom prst="rect">
            <a:avLst/>
          </a:prstGeom>
        </p:spPr>
        <p:txBody>
          <a:bodyPr vert="horz" lIns="95610" tIns="47805" rIns="95610" bIns="47805" rtlCol="0"/>
          <a:lstStyle>
            <a:lvl1pPr algn="l">
              <a:defRPr sz="13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2749" y="0"/>
            <a:ext cx="3170763" cy="480388"/>
          </a:xfrm>
          <a:prstGeom prst="rect">
            <a:avLst/>
          </a:prstGeom>
        </p:spPr>
        <p:txBody>
          <a:bodyPr vert="horz" lIns="95610" tIns="47805" rIns="95610" bIns="47805" rtlCol="0"/>
          <a:lstStyle>
            <a:lvl1pPr algn="r">
              <a:defRPr sz="1300"/>
            </a:lvl1pPr>
          </a:lstStyle>
          <a:p>
            <a:pPr>
              <a:defRPr/>
            </a:pPr>
            <a:fld id="{84F91CEB-300E-4CDC-89F8-BC25104C475F}" type="datetimeFigureOut">
              <a:rPr lang="en-US"/>
              <a:pPr>
                <a:defRPr/>
              </a:pPr>
              <a:t>10/15/2012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57300" y="719138"/>
            <a:ext cx="4802188" cy="3600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5610" tIns="47805" rIns="95610" bIns="47805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2363" y="4561226"/>
            <a:ext cx="5852160" cy="4320213"/>
          </a:xfrm>
          <a:prstGeom prst="rect">
            <a:avLst/>
          </a:prstGeom>
        </p:spPr>
        <p:txBody>
          <a:bodyPr vert="horz" lIns="95610" tIns="47805" rIns="95610" bIns="47805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9119173"/>
            <a:ext cx="3170764" cy="480388"/>
          </a:xfrm>
          <a:prstGeom prst="rect">
            <a:avLst/>
          </a:prstGeom>
        </p:spPr>
        <p:txBody>
          <a:bodyPr vert="horz" lIns="95610" tIns="47805" rIns="95610" bIns="47805" rtlCol="0" anchor="b"/>
          <a:lstStyle>
            <a:lvl1pPr algn="l">
              <a:defRPr sz="13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2749" y="9119173"/>
            <a:ext cx="3170763" cy="480388"/>
          </a:xfrm>
          <a:prstGeom prst="rect">
            <a:avLst/>
          </a:prstGeom>
        </p:spPr>
        <p:txBody>
          <a:bodyPr vert="horz" lIns="95610" tIns="47805" rIns="95610" bIns="47805" rtlCol="0" anchor="b"/>
          <a:lstStyle>
            <a:lvl1pPr algn="r">
              <a:defRPr sz="1300"/>
            </a:lvl1pPr>
          </a:lstStyle>
          <a:p>
            <a:pPr>
              <a:defRPr/>
            </a:pPr>
            <a:fld id="{74029EC5-5BEE-4C05-8707-7756EC44E9F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Corrected since March</a:t>
            </a:r>
            <a:r>
              <a:rPr lang="en-US" baseline="0" dirty="0" smtClean="0"/>
              <a:t> 28</a:t>
            </a:r>
            <a:r>
              <a:rPr lang="en-US" baseline="30000" dirty="0" smtClean="0"/>
              <a:t>th</a:t>
            </a:r>
            <a:r>
              <a:rPr lang="en-US" baseline="0" dirty="0" smtClean="0"/>
              <a:t> press release, which omitted some data.  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4029EC5-5BEE-4C05-8707-7756EC44E9F8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Corrected since March</a:t>
            </a:r>
            <a:r>
              <a:rPr lang="en-US" baseline="0" dirty="0" smtClean="0"/>
              <a:t> 28</a:t>
            </a:r>
            <a:r>
              <a:rPr lang="en-US" baseline="30000" dirty="0" smtClean="0"/>
              <a:t>th</a:t>
            </a:r>
            <a:r>
              <a:rPr lang="en-US" baseline="0" dirty="0" smtClean="0"/>
              <a:t> press release, which omitted some data.  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4029EC5-5BEE-4C05-8707-7756EC44E9F8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*2011</a:t>
            </a:r>
            <a:r>
              <a:rPr lang="en-US" baseline="0" dirty="0" smtClean="0"/>
              <a:t> Preliminary data, MHSO, VDMV, DDOT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4029EC5-5BEE-4C05-8707-7756EC44E9F8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00401AA-0E0A-42C5-ABBA-261059592CEA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4029EC5-5BEE-4C05-8707-7756EC44E9F8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sz="1300" b="1" i="1" dirty="0" smtClean="0"/>
              <a:t>Street Smart </a:t>
            </a:r>
            <a:r>
              <a:rPr lang="en-US" sz="1300" b="1" dirty="0" smtClean="0"/>
              <a:t>Pedestrian Safety Campaign Kick-off Event</a:t>
            </a:r>
            <a:endParaRPr lang="en-US" sz="1300" dirty="0" smtClean="0"/>
          </a:p>
          <a:p>
            <a:r>
              <a:rPr lang="en-US" sz="1300" b="1" dirty="0" smtClean="0"/>
              <a:t>Wednesday, March 28, 2011</a:t>
            </a:r>
            <a:endParaRPr lang="en-US" sz="1300" dirty="0" smtClean="0"/>
          </a:p>
          <a:p>
            <a:r>
              <a:rPr lang="en-US" sz="1300" b="1" dirty="0" smtClean="0"/>
              <a:t>11:30 a.m.</a:t>
            </a:r>
            <a:endParaRPr lang="en-US" sz="1300" dirty="0" smtClean="0"/>
          </a:p>
          <a:p>
            <a:r>
              <a:rPr lang="en-US" sz="1300" b="1" dirty="0" smtClean="0"/>
              <a:t> </a:t>
            </a:r>
            <a:endParaRPr lang="en-US" sz="1300" dirty="0" smtClean="0"/>
          </a:p>
          <a:p>
            <a:r>
              <a:rPr lang="en-US" sz="1300" dirty="0" smtClean="0"/>
              <a:t> </a:t>
            </a:r>
          </a:p>
          <a:p>
            <a:r>
              <a:rPr lang="en-US" sz="1300" b="1" dirty="0" smtClean="0"/>
              <a:t>The Honorable Todd Turner </a:t>
            </a:r>
            <a:endParaRPr lang="en-US" sz="1300" dirty="0" smtClean="0"/>
          </a:p>
          <a:p>
            <a:r>
              <a:rPr lang="en-US" sz="1300" i="1" dirty="0" smtClean="0"/>
              <a:t>Chairman, National Capital Region Transportation Planning Board</a:t>
            </a:r>
            <a:endParaRPr lang="en-US" sz="1300" dirty="0" smtClean="0"/>
          </a:p>
          <a:p>
            <a:r>
              <a:rPr lang="en-US" sz="1300" b="1" dirty="0" smtClean="0"/>
              <a:t> </a:t>
            </a:r>
            <a:endParaRPr lang="en-US" sz="1300" dirty="0" smtClean="0"/>
          </a:p>
          <a:p>
            <a:r>
              <a:rPr lang="en-US" sz="1300" b="1" dirty="0" smtClean="0"/>
              <a:t> </a:t>
            </a:r>
            <a:endParaRPr lang="en-US" sz="1300" dirty="0" smtClean="0"/>
          </a:p>
          <a:p>
            <a:r>
              <a:rPr lang="en-US" sz="1300" b="1" dirty="0" smtClean="0"/>
              <a:t>Mark </a:t>
            </a:r>
            <a:r>
              <a:rPr lang="en-US" sz="1300" b="1" dirty="0" err="1" smtClean="0"/>
              <a:t>Magaw</a:t>
            </a:r>
            <a:endParaRPr lang="en-US" sz="1300" dirty="0" smtClean="0"/>
          </a:p>
          <a:p>
            <a:r>
              <a:rPr lang="en-US" sz="1300" i="1" dirty="0" smtClean="0"/>
              <a:t>Chief of Police, Prince George’s County, MD</a:t>
            </a:r>
            <a:endParaRPr lang="en-US" sz="1300" dirty="0" smtClean="0"/>
          </a:p>
          <a:p>
            <a:r>
              <a:rPr lang="en-US" sz="1300" b="1" dirty="0" smtClean="0"/>
              <a:t> </a:t>
            </a:r>
            <a:endParaRPr lang="en-US" sz="1300" dirty="0" smtClean="0"/>
          </a:p>
          <a:p>
            <a:r>
              <a:rPr lang="en-US" sz="1300" b="1" dirty="0" smtClean="0"/>
              <a:t>Brian Young</a:t>
            </a:r>
            <a:endParaRPr lang="en-US" sz="1300" dirty="0" smtClean="0"/>
          </a:p>
          <a:p>
            <a:r>
              <a:rPr lang="en-US" sz="1300" i="1" dirty="0" smtClean="0"/>
              <a:t>District Engineer, Maryland State Highway Administration</a:t>
            </a:r>
            <a:endParaRPr lang="en-US" sz="1300" dirty="0" smtClean="0"/>
          </a:p>
          <a:p>
            <a:r>
              <a:rPr lang="en-US" sz="1300" b="1" dirty="0" smtClean="0"/>
              <a:t> </a:t>
            </a:r>
            <a:endParaRPr lang="en-US" sz="1300" dirty="0" smtClean="0"/>
          </a:p>
          <a:p>
            <a:r>
              <a:rPr lang="en-US" sz="1300" b="1" dirty="0" smtClean="0"/>
              <a:t>Sam Zimbabwe</a:t>
            </a:r>
            <a:endParaRPr lang="en-US" sz="1300" dirty="0" smtClean="0"/>
          </a:p>
          <a:p>
            <a:r>
              <a:rPr lang="en-US" sz="1300" i="1" dirty="0" smtClean="0"/>
              <a:t>Associate Director of Planning, Policy and Sustainability, </a:t>
            </a:r>
            <a:endParaRPr lang="en-US" sz="1300" dirty="0" smtClean="0"/>
          </a:p>
          <a:p>
            <a:r>
              <a:rPr lang="en-US" sz="1300" i="1" dirty="0" smtClean="0"/>
              <a:t>District of Columbia Department of Transportation</a:t>
            </a:r>
            <a:endParaRPr lang="en-US" sz="1300" dirty="0" smtClean="0"/>
          </a:p>
          <a:p>
            <a:r>
              <a:rPr lang="en-US" sz="1300" b="1" dirty="0" smtClean="0"/>
              <a:t> </a:t>
            </a:r>
            <a:endParaRPr lang="en-US" sz="1300" dirty="0" smtClean="0"/>
          </a:p>
          <a:p>
            <a:r>
              <a:rPr lang="en-US" sz="1300" b="1" dirty="0" smtClean="0"/>
              <a:t>Marc S. </a:t>
            </a:r>
            <a:r>
              <a:rPr lang="en-US" sz="1300" b="1" dirty="0" err="1" smtClean="0"/>
              <a:t>Bashoor</a:t>
            </a:r>
            <a:endParaRPr lang="en-US" sz="1300" dirty="0" smtClean="0"/>
          </a:p>
          <a:p>
            <a:r>
              <a:rPr lang="en-US" sz="1300" i="1" dirty="0" smtClean="0"/>
              <a:t>Fire Chief, Prince George’s County Fire/EMS Department</a:t>
            </a:r>
            <a:endParaRPr lang="en-US" sz="1300" dirty="0" smtClean="0"/>
          </a:p>
          <a:p>
            <a:r>
              <a:rPr lang="en-US" sz="1300" b="1" dirty="0" smtClean="0"/>
              <a:t> </a:t>
            </a:r>
            <a:endParaRPr lang="en-US" sz="1300" dirty="0" smtClean="0"/>
          </a:p>
          <a:p>
            <a:r>
              <a:rPr lang="en-US" sz="1300" b="1" dirty="0" smtClean="0"/>
              <a:t>Stephanie </a:t>
            </a:r>
            <a:r>
              <a:rPr lang="en-US" sz="1300" b="1" dirty="0" err="1" smtClean="0"/>
              <a:t>Buffum</a:t>
            </a:r>
            <a:r>
              <a:rPr lang="en-US" sz="1300" b="1" dirty="0" smtClean="0"/>
              <a:t> or Amy Gunn</a:t>
            </a:r>
            <a:endParaRPr lang="en-US" sz="1300" dirty="0" smtClean="0"/>
          </a:p>
          <a:p>
            <a:r>
              <a:rPr lang="en-US" sz="1300" i="1" dirty="0" smtClean="0"/>
              <a:t>Firefighter/Medic, Prince George’s County Fire/EMS Department</a:t>
            </a:r>
            <a:endParaRPr lang="en-US" sz="1300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4029EC5-5BEE-4C05-8707-7756EC44E9F8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Bus King</a:t>
            </a:r>
            <a:r>
              <a:rPr lang="en-US" baseline="0" dirty="0" smtClean="0"/>
              <a:t>, Bus Card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00401AA-0E0A-42C5-ABBA-261059592CEA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4029EC5-5BEE-4C05-8707-7756EC44E9F8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5360" y="3029939"/>
            <a:ext cx="11054080" cy="209070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50720" y="5527040"/>
            <a:ext cx="9103360" cy="2492587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502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3004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9506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60091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25114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90137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5516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2018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10/5/2012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6559D6-03B4-4356-835F-FDD8B5A2CA4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10/5/2012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92CEFC-0C80-42F9-AB04-EFE5016030E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290" y="6267592"/>
            <a:ext cx="11054080" cy="1937173"/>
          </a:xfrm>
        </p:spPr>
        <p:txBody>
          <a:bodyPr anchor="t"/>
          <a:lstStyle>
            <a:lvl1pPr algn="l">
              <a:defRPr sz="57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7290" y="4133993"/>
            <a:ext cx="11054080" cy="2133599"/>
          </a:xfrm>
        </p:spPr>
        <p:txBody>
          <a:bodyPr anchor="b"/>
          <a:lstStyle>
            <a:lvl1pPr marL="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1pPr>
            <a:lvl2pPr marL="650230" indent="0">
              <a:buNone/>
              <a:defRPr sz="2600">
                <a:solidFill>
                  <a:schemeClr val="tx1">
                    <a:tint val="75000"/>
                  </a:schemeClr>
                </a:solidFill>
              </a:defRPr>
            </a:lvl2pPr>
            <a:lvl3pPr marL="1300460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3pPr>
            <a:lvl4pPr marL="195069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4pPr>
            <a:lvl5pPr marL="260091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5pPr>
            <a:lvl6pPr marL="325114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6pPr>
            <a:lvl7pPr marL="390137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7pPr>
            <a:lvl8pPr marL="455160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8pPr>
            <a:lvl9pPr marL="520183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10/5/2012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2DD263-DBB7-43F4-AF8C-F0968C098CF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50240" y="2275841"/>
            <a:ext cx="5743787" cy="6436925"/>
          </a:xfrm>
        </p:spPr>
        <p:txBody>
          <a:bodyPr/>
          <a:lstStyle>
            <a:lvl1pPr>
              <a:defRPr sz="4000"/>
            </a:lvl1pPr>
            <a:lvl2pPr>
              <a:defRPr sz="3400"/>
            </a:lvl2pPr>
            <a:lvl3pPr>
              <a:defRPr sz="2800"/>
            </a:lvl3pPr>
            <a:lvl4pPr>
              <a:defRPr sz="2600"/>
            </a:lvl4pPr>
            <a:lvl5pPr>
              <a:defRPr sz="2600"/>
            </a:lvl5pPr>
            <a:lvl6pPr>
              <a:defRPr sz="2600"/>
            </a:lvl6pPr>
            <a:lvl7pPr>
              <a:defRPr sz="2600"/>
            </a:lvl7pPr>
            <a:lvl8pPr>
              <a:defRPr sz="2600"/>
            </a:lvl8pPr>
            <a:lvl9pPr>
              <a:defRPr sz="2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10773" y="2275841"/>
            <a:ext cx="5743787" cy="6436925"/>
          </a:xfrm>
        </p:spPr>
        <p:txBody>
          <a:bodyPr/>
          <a:lstStyle>
            <a:lvl1pPr>
              <a:defRPr sz="4000"/>
            </a:lvl1pPr>
            <a:lvl2pPr>
              <a:defRPr sz="3400"/>
            </a:lvl2pPr>
            <a:lvl3pPr>
              <a:defRPr sz="2800"/>
            </a:lvl3pPr>
            <a:lvl4pPr>
              <a:defRPr sz="2600"/>
            </a:lvl4pPr>
            <a:lvl5pPr>
              <a:defRPr sz="2600"/>
            </a:lvl5pPr>
            <a:lvl6pPr>
              <a:defRPr sz="2600"/>
            </a:lvl6pPr>
            <a:lvl7pPr>
              <a:defRPr sz="2600"/>
            </a:lvl7pPr>
            <a:lvl8pPr>
              <a:defRPr sz="2600"/>
            </a:lvl8pPr>
            <a:lvl9pPr>
              <a:defRPr sz="2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10/5/2012</a:t>
            </a: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06D3D7-DC52-419F-B189-79FEE83DA0E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240" y="2183272"/>
            <a:ext cx="5746045" cy="909884"/>
          </a:xfrm>
        </p:spPr>
        <p:txBody>
          <a:bodyPr anchor="b"/>
          <a:lstStyle>
            <a:lvl1pPr marL="0" indent="0">
              <a:buNone/>
              <a:defRPr sz="3400" b="1"/>
            </a:lvl1pPr>
            <a:lvl2pPr marL="650230" indent="0">
              <a:buNone/>
              <a:defRPr sz="2800" b="1"/>
            </a:lvl2pPr>
            <a:lvl3pPr marL="1300460" indent="0">
              <a:buNone/>
              <a:defRPr sz="2600" b="1"/>
            </a:lvl3pPr>
            <a:lvl4pPr marL="1950690" indent="0">
              <a:buNone/>
              <a:defRPr sz="2300" b="1"/>
            </a:lvl4pPr>
            <a:lvl5pPr marL="2600919" indent="0">
              <a:buNone/>
              <a:defRPr sz="2300" b="1"/>
            </a:lvl5pPr>
            <a:lvl6pPr marL="3251149" indent="0">
              <a:buNone/>
              <a:defRPr sz="2300" b="1"/>
            </a:lvl6pPr>
            <a:lvl7pPr marL="3901379" indent="0">
              <a:buNone/>
              <a:defRPr sz="2300" b="1"/>
            </a:lvl7pPr>
            <a:lvl8pPr marL="4551609" indent="0">
              <a:buNone/>
              <a:defRPr sz="2300" b="1"/>
            </a:lvl8pPr>
            <a:lvl9pPr marL="5201839" indent="0">
              <a:buNone/>
              <a:defRPr sz="23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240" y="3093155"/>
            <a:ext cx="5746045" cy="5619610"/>
          </a:xfrm>
        </p:spPr>
        <p:txBody>
          <a:bodyPr/>
          <a:lstStyle>
            <a:lvl1pPr>
              <a:defRPr sz="3400"/>
            </a:lvl1pPr>
            <a:lvl2pPr>
              <a:defRPr sz="2800"/>
            </a:lvl2pPr>
            <a:lvl3pPr>
              <a:defRPr sz="2600"/>
            </a:lvl3pPr>
            <a:lvl4pPr>
              <a:defRPr sz="2300"/>
            </a:lvl4pPr>
            <a:lvl5pPr>
              <a:defRPr sz="2300"/>
            </a:lvl5pPr>
            <a:lvl6pPr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06259" y="2183272"/>
            <a:ext cx="5748302" cy="909884"/>
          </a:xfrm>
        </p:spPr>
        <p:txBody>
          <a:bodyPr anchor="b"/>
          <a:lstStyle>
            <a:lvl1pPr marL="0" indent="0">
              <a:buNone/>
              <a:defRPr sz="3400" b="1"/>
            </a:lvl1pPr>
            <a:lvl2pPr marL="650230" indent="0">
              <a:buNone/>
              <a:defRPr sz="2800" b="1"/>
            </a:lvl2pPr>
            <a:lvl3pPr marL="1300460" indent="0">
              <a:buNone/>
              <a:defRPr sz="2600" b="1"/>
            </a:lvl3pPr>
            <a:lvl4pPr marL="1950690" indent="0">
              <a:buNone/>
              <a:defRPr sz="2300" b="1"/>
            </a:lvl4pPr>
            <a:lvl5pPr marL="2600919" indent="0">
              <a:buNone/>
              <a:defRPr sz="2300" b="1"/>
            </a:lvl5pPr>
            <a:lvl6pPr marL="3251149" indent="0">
              <a:buNone/>
              <a:defRPr sz="2300" b="1"/>
            </a:lvl6pPr>
            <a:lvl7pPr marL="3901379" indent="0">
              <a:buNone/>
              <a:defRPr sz="2300" b="1"/>
            </a:lvl7pPr>
            <a:lvl8pPr marL="4551609" indent="0">
              <a:buNone/>
              <a:defRPr sz="2300" b="1"/>
            </a:lvl8pPr>
            <a:lvl9pPr marL="5201839" indent="0">
              <a:buNone/>
              <a:defRPr sz="23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6259" y="3093155"/>
            <a:ext cx="5748302" cy="5619610"/>
          </a:xfrm>
        </p:spPr>
        <p:txBody>
          <a:bodyPr/>
          <a:lstStyle>
            <a:lvl1pPr>
              <a:defRPr sz="3400"/>
            </a:lvl1pPr>
            <a:lvl2pPr>
              <a:defRPr sz="2800"/>
            </a:lvl2pPr>
            <a:lvl3pPr>
              <a:defRPr sz="2600"/>
            </a:lvl3pPr>
            <a:lvl4pPr>
              <a:defRPr sz="2300"/>
            </a:lvl4pPr>
            <a:lvl5pPr>
              <a:defRPr sz="2300"/>
            </a:lvl5pPr>
            <a:lvl6pPr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10/5/2012</a:t>
            </a:r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2652CB-FCAD-491A-9D68-D4ADEABAFD8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10/5/2012</a:t>
            </a:r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1AAA75-1D18-4899-85F6-D337C35278D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10/5/2012</a:t>
            </a:r>
            <a:endParaRPr lang="en-US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20E42A-F065-4F8A-B78B-575B8DDFCC9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241" y="388338"/>
            <a:ext cx="4278490" cy="1652693"/>
          </a:xfrm>
        </p:spPr>
        <p:txBody>
          <a:bodyPr anchor="b"/>
          <a:lstStyle>
            <a:lvl1pPr algn="l">
              <a:defRPr sz="28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4516" y="388339"/>
            <a:ext cx="7270044" cy="8324427"/>
          </a:xfrm>
        </p:spPr>
        <p:txBody>
          <a:bodyPr/>
          <a:lstStyle>
            <a:lvl1pPr>
              <a:defRPr sz="4600"/>
            </a:lvl1pPr>
            <a:lvl2pPr>
              <a:defRPr sz="4000"/>
            </a:lvl2pPr>
            <a:lvl3pPr>
              <a:defRPr sz="340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0241" y="2041032"/>
            <a:ext cx="4278490" cy="6671734"/>
          </a:xfrm>
        </p:spPr>
        <p:txBody>
          <a:bodyPr/>
          <a:lstStyle>
            <a:lvl1pPr marL="0" indent="0">
              <a:buNone/>
              <a:defRPr sz="2000"/>
            </a:lvl1pPr>
            <a:lvl2pPr marL="650230" indent="0">
              <a:buNone/>
              <a:defRPr sz="1700"/>
            </a:lvl2pPr>
            <a:lvl3pPr marL="1300460" indent="0">
              <a:buNone/>
              <a:defRPr sz="1400"/>
            </a:lvl3pPr>
            <a:lvl4pPr marL="1950690" indent="0">
              <a:buNone/>
              <a:defRPr sz="1300"/>
            </a:lvl4pPr>
            <a:lvl5pPr marL="2600919" indent="0">
              <a:buNone/>
              <a:defRPr sz="1300"/>
            </a:lvl5pPr>
            <a:lvl6pPr marL="3251149" indent="0">
              <a:buNone/>
              <a:defRPr sz="1300"/>
            </a:lvl6pPr>
            <a:lvl7pPr marL="3901379" indent="0">
              <a:buNone/>
              <a:defRPr sz="1300"/>
            </a:lvl7pPr>
            <a:lvl8pPr marL="4551609" indent="0">
              <a:buNone/>
              <a:defRPr sz="1300"/>
            </a:lvl8pPr>
            <a:lvl9pPr marL="5201839" indent="0">
              <a:buNone/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10/5/2012</a:t>
            </a: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A5CD3E-2929-4F70-A9B8-D00BB571326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9032" y="6827520"/>
            <a:ext cx="7802880" cy="806027"/>
          </a:xfrm>
        </p:spPr>
        <p:txBody>
          <a:bodyPr anchor="b"/>
          <a:lstStyle>
            <a:lvl1pPr algn="l">
              <a:defRPr sz="28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49032" y="871502"/>
            <a:ext cx="7802880" cy="5852160"/>
          </a:xfrm>
        </p:spPr>
        <p:txBody>
          <a:bodyPr rtlCol="0">
            <a:normAutofit/>
          </a:bodyPr>
          <a:lstStyle>
            <a:lvl1pPr marL="0" indent="0">
              <a:buNone/>
              <a:defRPr sz="4600"/>
            </a:lvl1pPr>
            <a:lvl2pPr marL="650230" indent="0">
              <a:buNone/>
              <a:defRPr sz="4000"/>
            </a:lvl2pPr>
            <a:lvl3pPr marL="1300460" indent="0">
              <a:buNone/>
              <a:defRPr sz="3400"/>
            </a:lvl3pPr>
            <a:lvl4pPr marL="1950690" indent="0">
              <a:buNone/>
              <a:defRPr sz="2800"/>
            </a:lvl4pPr>
            <a:lvl5pPr marL="2600919" indent="0">
              <a:buNone/>
              <a:defRPr sz="2800"/>
            </a:lvl5pPr>
            <a:lvl6pPr marL="3251149" indent="0">
              <a:buNone/>
              <a:defRPr sz="2800"/>
            </a:lvl6pPr>
            <a:lvl7pPr marL="3901379" indent="0">
              <a:buNone/>
              <a:defRPr sz="2800"/>
            </a:lvl7pPr>
            <a:lvl8pPr marL="4551609" indent="0">
              <a:buNone/>
              <a:defRPr sz="2800"/>
            </a:lvl8pPr>
            <a:lvl9pPr marL="5201839" indent="0">
              <a:buNone/>
              <a:defRPr sz="28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9032" y="7633547"/>
            <a:ext cx="7802880" cy="1144693"/>
          </a:xfrm>
        </p:spPr>
        <p:txBody>
          <a:bodyPr/>
          <a:lstStyle>
            <a:lvl1pPr marL="0" indent="0">
              <a:buNone/>
              <a:defRPr sz="2000"/>
            </a:lvl1pPr>
            <a:lvl2pPr marL="650230" indent="0">
              <a:buNone/>
              <a:defRPr sz="1700"/>
            </a:lvl2pPr>
            <a:lvl3pPr marL="1300460" indent="0">
              <a:buNone/>
              <a:defRPr sz="1400"/>
            </a:lvl3pPr>
            <a:lvl4pPr marL="1950690" indent="0">
              <a:buNone/>
              <a:defRPr sz="1300"/>
            </a:lvl4pPr>
            <a:lvl5pPr marL="2600919" indent="0">
              <a:buNone/>
              <a:defRPr sz="1300"/>
            </a:lvl5pPr>
            <a:lvl6pPr marL="3251149" indent="0">
              <a:buNone/>
              <a:defRPr sz="1300"/>
            </a:lvl6pPr>
            <a:lvl7pPr marL="3901379" indent="0">
              <a:buNone/>
              <a:defRPr sz="1300"/>
            </a:lvl7pPr>
            <a:lvl8pPr marL="4551609" indent="0">
              <a:buNone/>
              <a:defRPr sz="1300"/>
            </a:lvl8pPr>
            <a:lvl9pPr marL="5201839" indent="0">
              <a:buNone/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10/5/2012</a:t>
            </a: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71AC87-5927-44BF-8753-9B491B2AEC8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10/5/2012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2AE310-F3F2-4712-B586-6012D7DAF61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28480" y="390597"/>
            <a:ext cx="2926080" cy="8322169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0240" y="390597"/>
            <a:ext cx="8561493" cy="8322169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10/5/2012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1CF26E-9530-4D47-9DD5-A649E9D81A3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Placeholder 1"/>
          <p:cNvSpPr>
            <a:spLocks noGrp="1"/>
          </p:cNvSpPr>
          <p:nvPr>
            <p:ph type="title"/>
          </p:nvPr>
        </p:nvSpPr>
        <p:spPr bwMode="auto">
          <a:xfrm>
            <a:off x="650875" y="390525"/>
            <a:ext cx="11703050" cy="162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30046" tIns="65023" rIns="130046" bIns="65023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512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50875" y="2276475"/>
            <a:ext cx="11703050" cy="6435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30046" tIns="65023" rIns="130046" bIns="6502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50875" y="9040813"/>
            <a:ext cx="3033713" cy="519112"/>
          </a:xfrm>
          <a:prstGeom prst="rect">
            <a:avLst/>
          </a:prstGeom>
        </p:spPr>
        <p:txBody>
          <a:bodyPr vert="horz" lIns="130046" tIns="65023" rIns="130046" bIns="65023" rtlCol="0" anchor="ctr"/>
          <a:lstStyle>
            <a:lvl1pPr algn="l">
              <a:defRPr sz="1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 smtClean="0"/>
              <a:t>10/5/2012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443413" y="9040813"/>
            <a:ext cx="4117975" cy="519112"/>
          </a:xfrm>
          <a:prstGeom prst="rect">
            <a:avLst/>
          </a:prstGeom>
        </p:spPr>
        <p:txBody>
          <a:bodyPr vert="horz" lIns="130046" tIns="65023" rIns="130046" bIns="65023" rtlCol="0" anchor="ctr"/>
          <a:lstStyle>
            <a:lvl1pPr algn="ctr">
              <a:defRPr sz="1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20213" y="9040813"/>
            <a:ext cx="3033712" cy="519112"/>
          </a:xfrm>
          <a:prstGeom prst="rect">
            <a:avLst/>
          </a:prstGeom>
        </p:spPr>
        <p:txBody>
          <a:bodyPr vert="horz" lIns="130046" tIns="65023" rIns="130046" bIns="65023" rtlCol="0" anchor="ctr"/>
          <a:lstStyle>
            <a:lvl1pPr algn="r">
              <a:defRPr sz="1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423972C8-3F65-4AED-B109-9709AE8575A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5" r:id="rId1"/>
    <p:sldLayoutId id="2147483726" r:id="rId2"/>
    <p:sldLayoutId id="2147483727" r:id="rId3"/>
    <p:sldLayoutId id="2147483728" r:id="rId4"/>
    <p:sldLayoutId id="2147483729" r:id="rId5"/>
    <p:sldLayoutId id="2147483730" r:id="rId6"/>
    <p:sldLayoutId id="2147483731" r:id="rId7"/>
    <p:sldLayoutId id="2147483732" r:id="rId8"/>
    <p:sldLayoutId id="2147483733" r:id="rId9"/>
    <p:sldLayoutId id="2147483734" r:id="rId10"/>
    <p:sldLayoutId id="2147483735" r:id="rId11"/>
  </p:sldLayoutIdLst>
  <p:hf hdr="0" ftr="0"/>
  <p:txStyles>
    <p:titleStyle>
      <a:lvl1pPr algn="ctr" defTabSz="1300163" rtl="0" eaLnBrk="0" fontAlgn="base" hangingPunct="0">
        <a:spcBef>
          <a:spcPct val="0"/>
        </a:spcBef>
        <a:spcAft>
          <a:spcPct val="0"/>
        </a:spcAft>
        <a:defRPr sz="63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1300163" rtl="0" eaLnBrk="0" fontAlgn="base" hangingPunct="0">
        <a:spcBef>
          <a:spcPct val="0"/>
        </a:spcBef>
        <a:spcAft>
          <a:spcPct val="0"/>
        </a:spcAft>
        <a:defRPr sz="6300">
          <a:solidFill>
            <a:schemeClr val="tx1"/>
          </a:solidFill>
          <a:latin typeface="Calibri" pitchFamily="-112" charset="0"/>
        </a:defRPr>
      </a:lvl2pPr>
      <a:lvl3pPr algn="ctr" defTabSz="1300163" rtl="0" eaLnBrk="0" fontAlgn="base" hangingPunct="0">
        <a:spcBef>
          <a:spcPct val="0"/>
        </a:spcBef>
        <a:spcAft>
          <a:spcPct val="0"/>
        </a:spcAft>
        <a:defRPr sz="6300">
          <a:solidFill>
            <a:schemeClr val="tx1"/>
          </a:solidFill>
          <a:latin typeface="Calibri" pitchFamily="-112" charset="0"/>
        </a:defRPr>
      </a:lvl3pPr>
      <a:lvl4pPr algn="ctr" defTabSz="1300163" rtl="0" eaLnBrk="0" fontAlgn="base" hangingPunct="0">
        <a:spcBef>
          <a:spcPct val="0"/>
        </a:spcBef>
        <a:spcAft>
          <a:spcPct val="0"/>
        </a:spcAft>
        <a:defRPr sz="6300">
          <a:solidFill>
            <a:schemeClr val="tx1"/>
          </a:solidFill>
          <a:latin typeface="Calibri" pitchFamily="-112" charset="0"/>
        </a:defRPr>
      </a:lvl4pPr>
      <a:lvl5pPr algn="ctr" defTabSz="1300163" rtl="0" eaLnBrk="0" fontAlgn="base" hangingPunct="0">
        <a:spcBef>
          <a:spcPct val="0"/>
        </a:spcBef>
        <a:spcAft>
          <a:spcPct val="0"/>
        </a:spcAft>
        <a:defRPr sz="6300">
          <a:solidFill>
            <a:schemeClr val="tx1"/>
          </a:solidFill>
          <a:latin typeface="Calibri" pitchFamily="-112" charset="0"/>
        </a:defRPr>
      </a:lvl5pPr>
      <a:lvl6pPr marL="457200" algn="ctr" defTabSz="1300163" rtl="0" fontAlgn="base">
        <a:spcBef>
          <a:spcPct val="0"/>
        </a:spcBef>
        <a:spcAft>
          <a:spcPct val="0"/>
        </a:spcAft>
        <a:defRPr sz="6300">
          <a:solidFill>
            <a:schemeClr val="tx1"/>
          </a:solidFill>
          <a:latin typeface="Calibri" pitchFamily="-112" charset="0"/>
        </a:defRPr>
      </a:lvl6pPr>
      <a:lvl7pPr marL="914400" algn="ctr" defTabSz="1300163" rtl="0" fontAlgn="base">
        <a:spcBef>
          <a:spcPct val="0"/>
        </a:spcBef>
        <a:spcAft>
          <a:spcPct val="0"/>
        </a:spcAft>
        <a:defRPr sz="6300">
          <a:solidFill>
            <a:schemeClr val="tx1"/>
          </a:solidFill>
          <a:latin typeface="Calibri" pitchFamily="-112" charset="0"/>
        </a:defRPr>
      </a:lvl7pPr>
      <a:lvl8pPr marL="1371600" algn="ctr" defTabSz="1300163" rtl="0" fontAlgn="base">
        <a:spcBef>
          <a:spcPct val="0"/>
        </a:spcBef>
        <a:spcAft>
          <a:spcPct val="0"/>
        </a:spcAft>
        <a:defRPr sz="6300">
          <a:solidFill>
            <a:schemeClr val="tx1"/>
          </a:solidFill>
          <a:latin typeface="Calibri" pitchFamily="-112" charset="0"/>
        </a:defRPr>
      </a:lvl8pPr>
      <a:lvl9pPr marL="1828800" algn="ctr" defTabSz="1300163" rtl="0" fontAlgn="base">
        <a:spcBef>
          <a:spcPct val="0"/>
        </a:spcBef>
        <a:spcAft>
          <a:spcPct val="0"/>
        </a:spcAft>
        <a:defRPr sz="6300">
          <a:solidFill>
            <a:schemeClr val="tx1"/>
          </a:solidFill>
          <a:latin typeface="Calibri" pitchFamily="-112" charset="0"/>
        </a:defRPr>
      </a:lvl9pPr>
    </p:titleStyle>
    <p:bodyStyle>
      <a:lvl1pPr marL="487363" indent="-487363" algn="l" defTabSz="1300163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4600" kern="1200">
          <a:solidFill>
            <a:schemeClr val="tx1"/>
          </a:solidFill>
          <a:latin typeface="+mn-lt"/>
          <a:ea typeface="+mn-ea"/>
          <a:cs typeface="+mn-cs"/>
        </a:defRPr>
      </a:lvl1pPr>
      <a:lvl2pPr marL="1055688" indent="-404813" algn="l" defTabSz="1300163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4000" kern="1200">
          <a:solidFill>
            <a:schemeClr val="tx1"/>
          </a:solidFill>
          <a:latin typeface="+mn-lt"/>
          <a:ea typeface="+mn-ea"/>
          <a:cs typeface="+mn-cs"/>
        </a:defRPr>
      </a:lvl2pPr>
      <a:lvl3pPr marL="1624013" indent="-323850" algn="l" defTabSz="1300163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400" kern="1200">
          <a:solidFill>
            <a:schemeClr val="tx1"/>
          </a:solidFill>
          <a:latin typeface="+mn-lt"/>
          <a:ea typeface="+mn-ea"/>
          <a:cs typeface="+mn-cs"/>
        </a:defRPr>
      </a:lvl3pPr>
      <a:lvl4pPr marL="2274888" indent="-323850" algn="l" defTabSz="1300163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2925763" indent="-323850" algn="l" defTabSz="1300163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3576264" indent="-325115" algn="l" defTabSz="130046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4226494" indent="-325115" algn="l" defTabSz="130046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4876724" indent="-325115" algn="l" defTabSz="130046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5526954" indent="-325115" algn="l" defTabSz="130046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0046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50230" algn="l" defTabSz="130046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300460" algn="l" defTabSz="130046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3pPr>
      <a:lvl4pPr marL="1950690" algn="l" defTabSz="130046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4pPr>
      <a:lvl5pPr marL="2600919" algn="l" defTabSz="130046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5pPr>
      <a:lvl6pPr marL="3251149" algn="l" defTabSz="130046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6pPr>
      <a:lvl7pPr marL="3901379" algn="l" defTabSz="130046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7pPr>
      <a:lvl8pPr marL="4551609" algn="l" defTabSz="130046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8pPr>
      <a:lvl9pPr marL="5201839" algn="l" defTabSz="130046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4" Type="http://schemas.openxmlformats.org/officeDocument/2006/relationships/chart" Target="../charts/char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4" Type="http://schemas.openxmlformats.org/officeDocument/2006/relationships/chart" Target="../charts/char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7" Type="http://schemas.openxmlformats.org/officeDocument/2006/relationships/image" Target="../media/image8.png"/><Relationship Id="rId2" Type="http://schemas.openxmlformats.org/officeDocument/2006/relationships/slideLayout" Target="../slideLayouts/slideLayout6.xml"/><Relationship Id="rId1" Type="http://schemas.openxmlformats.org/officeDocument/2006/relationships/audio" Target="file:///\\COGFS002\mfarrell$\Street%20Smart%20FY%202012\Spring%202012\radio_test.mp3" TargetMode="External"/><Relationship Id="rId6" Type="http://schemas.openxmlformats.org/officeDocument/2006/relationships/hyperlink" Target="http://www.bestreetsmart.net/" TargetMode="External"/><Relationship Id="rId5" Type="http://schemas.openxmlformats.org/officeDocument/2006/relationships/image" Target="../media/image7.jpeg"/><Relationship Id="rId4" Type="http://schemas.openxmlformats.org/officeDocument/2006/relationships/image" Target="../media/image1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Excel_97-2003_Worksheet1.xls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1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1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1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1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5" Type="http://schemas.openxmlformats.org/officeDocument/2006/relationships/image" Target="../media/image1.png"/><Relationship Id="rId4" Type="http://schemas.openxmlformats.org/officeDocument/2006/relationships/oleObject" Target="../embeddings/oleObject5.bin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4" Type="http://schemas.openxmlformats.org/officeDocument/2006/relationships/image" Target="../media/image1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4" Type="http://schemas.openxmlformats.org/officeDocument/2006/relationships/image" Target="../media/image1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4"/>
          <p:cNvSpPr>
            <a:spLocks/>
          </p:cNvSpPr>
          <p:nvPr/>
        </p:nvSpPr>
        <p:spPr bwMode="auto">
          <a:xfrm>
            <a:off x="711200" y="3423062"/>
            <a:ext cx="11506200" cy="5863144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square" lIns="0" tIns="0" rIns="0" bIns="0" anchor="ctr">
            <a:spAutoFit/>
          </a:bodyPr>
          <a:lstStyle/>
          <a:p>
            <a:r>
              <a:rPr lang="en-US" sz="5400" dirty="0" smtClean="0">
                <a:solidFill>
                  <a:schemeClr val="tx1"/>
                </a:solidFill>
                <a:latin typeface="+mn-lt"/>
              </a:rPr>
              <a:t>Pedestrian and Bicycle Safety Education Campaign</a:t>
            </a:r>
          </a:p>
          <a:p>
            <a:endParaRPr lang="en-US" sz="900" dirty="0" smtClean="0">
              <a:solidFill>
                <a:schemeClr val="tx1"/>
              </a:solidFill>
              <a:latin typeface="+mn-lt"/>
            </a:endParaRPr>
          </a:p>
          <a:p>
            <a:r>
              <a:rPr lang="en-US" sz="2400" dirty="0" smtClean="0">
                <a:solidFill>
                  <a:schemeClr val="tx1"/>
                </a:solidFill>
                <a:latin typeface="+mn-lt"/>
              </a:rPr>
              <a:t>Review of the FY 2012 Campaign and Planning for FY 2013</a:t>
            </a:r>
          </a:p>
          <a:p>
            <a:endParaRPr lang="en-US" sz="2400" b="1" dirty="0" smtClean="0"/>
          </a:p>
          <a:p>
            <a:r>
              <a:rPr lang="en-US" sz="2400" dirty="0" smtClean="0">
                <a:solidFill>
                  <a:schemeClr val="tx1"/>
                </a:solidFill>
                <a:latin typeface="+mn-lt"/>
              </a:rPr>
              <a:t>Transportation Planning Board</a:t>
            </a:r>
          </a:p>
          <a:p>
            <a:r>
              <a:rPr lang="en-US" sz="2400" dirty="0" smtClean="0">
                <a:solidFill>
                  <a:schemeClr val="tx1"/>
                </a:solidFill>
                <a:latin typeface="+mn-lt"/>
              </a:rPr>
              <a:t>Item #11</a:t>
            </a:r>
          </a:p>
          <a:p>
            <a:r>
              <a:rPr lang="en-US" sz="2400" dirty="0" smtClean="0">
                <a:solidFill>
                  <a:schemeClr val="tx1"/>
                </a:solidFill>
                <a:latin typeface="+mn-lt"/>
              </a:rPr>
              <a:t>October 17th, 2012</a:t>
            </a:r>
          </a:p>
          <a:p>
            <a:endParaRPr lang="en-US" sz="2400" dirty="0" smtClean="0">
              <a:solidFill>
                <a:schemeClr val="tx1"/>
              </a:solidFill>
              <a:latin typeface="+mn-lt"/>
            </a:endParaRPr>
          </a:p>
          <a:p>
            <a:endParaRPr lang="en-US" sz="2400" dirty="0" smtClean="0">
              <a:solidFill>
                <a:schemeClr val="tx1"/>
              </a:solidFill>
              <a:latin typeface="+mn-lt"/>
            </a:endParaRPr>
          </a:p>
          <a:p>
            <a:r>
              <a:rPr lang="en-US" sz="2400" dirty="0" smtClean="0">
                <a:solidFill>
                  <a:schemeClr val="tx1"/>
                </a:solidFill>
                <a:latin typeface="+mn-lt"/>
              </a:rPr>
              <a:t>Jeff Dunckel</a:t>
            </a:r>
          </a:p>
          <a:p>
            <a:r>
              <a:rPr lang="en-US" sz="2400" dirty="0" smtClean="0">
                <a:solidFill>
                  <a:schemeClr val="tx1"/>
                </a:solidFill>
                <a:latin typeface="+mn-lt"/>
              </a:rPr>
              <a:t>Pedestrian Safety Coordinator, Montgomery County</a:t>
            </a:r>
          </a:p>
          <a:p>
            <a:r>
              <a:rPr lang="en-US" sz="2400" dirty="0" smtClean="0">
                <a:solidFill>
                  <a:schemeClr val="tx1"/>
                </a:solidFill>
                <a:latin typeface="+mn-lt"/>
              </a:rPr>
              <a:t>Chair, Bicycle and Pedestrian Subcommittee</a:t>
            </a:r>
          </a:p>
          <a:p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7172" name="TextBox 3"/>
          <p:cNvSpPr txBox="1">
            <a:spLocks noChangeArrowheads="1"/>
          </p:cNvSpPr>
          <p:nvPr/>
        </p:nvSpPr>
        <p:spPr bwMode="auto">
          <a:xfrm>
            <a:off x="9779000" y="457200"/>
            <a:ext cx="2895600" cy="9848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US" sz="1600" dirty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1EBD336-A182-4982-92AA-0B08911503AD}" type="slidenum">
              <a:rPr lang="en-US" smtClean="0"/>
              <a:pPr>
                <a:defRPr/>
              </a:pPr>
              <a:t>1</a:t>
            </a:fld>
            <a:endParaRPr lang="en-US" dirty="0"/>
          </a:p>
        </p:txBody>
      </p:sp>
      <p:pic>
        <p:nvPicPr>
          <p:cNvPr id="6" name="Picture 9" descr="StreetSmartlogo.eps"/>
          <p:cNvPicPr>
            <a:picLocks noChangeAspect="1"/>
          </p:cNvPicPr>
          <p:nvPr/>
        </p:nvPicPr>
        <p:blipFill>
          <a:blip r:embed="rId2"/>
          <a:srcRect b="24884"/>
          <a:stretch>
            <a:fillRect/>
          </a:stretch>
        </p:blipFill>
        <p:spPr bwMode="auto">
          <a:xfrm>
            <a:off x="2387600" y="1295400"/>
            <a:ext cx="9369425" cy="2300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10/5/2012</a:t>
            </a:r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68801" y="390525"/>
            <a:ext cx="7985124" cy="1362075"/>
          </a:xfrm>
        </p:spPr>
        <p:txBody>
          <a:bodyPr/>
          <a:lstStyle/>
          <a:p>
            <a:r>
              <a:rPr lang="en-US" sz="4800" dirty="0" smtClean="0"/>
              <a:t>Regional Traffic Fatalities</a:t>
            </a:r>
            <a:endParaRPr lang="en-US" sz="48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9321800" y="8991600"/>
            <a:ext cx="3033712" cy="519112"/>
          </a:xfrm>
        </p:spPr>
        <p:txBody>
          <a:bodyPr/>
          <a:lstStyle/>
          <a:p>
            <a:pPr>
              <a:defRPr/>
            </a:pPr>
            <a:fld id="{F81AAA75-1D18-4899-85F6-D337C35278D9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  <p:pic>
        <p:nvPicPr>
          <p:cNvPr id="5" name="Picture 7" descr="StreetSmartlogo.eps"/>
          <p:cNvPicPr>
            <a:picLocks noChangeAspect="1"/>
          </p:cNvPicPr>
          <p:nvPr/>
        </p:nvPicPr>
        <p:blipFill>
          <a:blip r:embed="rId3"/>
          <a:srcRect b="24884"/>
          <a:stretch>
            <a:fillRect/>
          </a:stretch>
        </p:blipFill>
        <p:spPr bwMode="auto">
          <a:xfrm>
            <a:off x="254001" y="685800"/>
            <a:ext cx="2819401" cy="692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1168400" y="8229600"/>
            <a:ext cx="2286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Total  = 287</a:t>
            </a:r>
            <a:endParaRPr lang="en-US" sz="2000" dirty="0"/>
          </a:p>
        </p:txBody>
      </p:sp>
      <p:sp>
        <p:nvSpPr>
          <p:cNvPr id="8" name="TextBox 7"/>
          <p:cNvSpPr txBox="1"/>
          <p:nvPr/>
        </p:nvSpPr>
        <p:spPr>
          <a:xfrm>
            <a:off x="6045200" y="8763000"/>
            <a:ext cx="4038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*2011 Preliminary data – MHSO, VDMV, DDOT, Montgomery  County  </a:t>
            </a:r>
            <a:endParaRPr lang="en-US" sz="1200" dirty="0"/>
          </a:p>
        </p:txBody>
      </p:sp>
      <p:graphicFrame>
        <p:nvGraphicFramePr>
          <p:cNvPr id="9" name="Chart 8"/>
          <p:cNvGraphicFramePr/>
          <p:nvPr/>
        </p:nvGraphicFramePr>
        <p:xfrm>
          <a:off x="482600" y="1600200"/>
          <a:ext cx="12344400" cy="7086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1" name="Date Placeholder 1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10/5/2012</a:t>
            </a:r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87999" y="390525"/>
            <a:ext cx="6765925" cy="1362075"/>
          </a:xfrm>
        </p:spPr>
        <p:txBody>
          <a:bodyPr/>
          <a:lstStyle/>
          <a:p>
            <a:pPr algn="l"/>
            <a:r>
              <a:rPr lang="en-US" sz="4000" dirty="0" smtClean="0"/>
              <a:t> </a:t>
            </a:r>
            <a:r>
              <a:rPr lang="en-US" sz="4800" dirty="0" smtClean="0"/>
              <a:t>Traffic Fatality Trends</a:t>
            </a:r>
            <a:endParaRPr lang="en-US" sz="48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9321800" y="8991600"/>
            <a:ext cx="3033712" cy="519112"/>
          </a:xfrm>
        </p:spPr>
        <p:txBody>
          <a:bodyPr/>
          <a:lstStyle/>
          <a:p>
            <a:pPr>
              <a:defRPr/>
            </a:pPr>
            <a:fld id="{F81AAA75-1D18-4899-85F6-D337C35278D9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  <p:pic>
        <p:nvPicPr>
          <p:cNvPr id="5" name="Picture 7" descr="StreetSmartlogo.eps"/>
          <p:cNvPicPr>
            <a:picLocks noChangeAspect="1"/>
          </p:cNvPicPr>
          <p:nvPr/>
        </p:nvPicPr>
        <p:blipFill>
          <a:blip r:embed="rId3"/>
          <a:srcRect b="24884"/>
          <a:stretch>
            <a:fillRect/>
          </a:stretch>
        </p:blipFill>
        <p:spPr bwMode="auto">
          <a:xfrm>
            <a:off x="1016000" y="533400"/>
            <a:ext cx="2819401" cy="692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6045200" y="8763000"/>
            <a:ext cx="4038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*2011 Preliminary data – MHSO, VDMV, DDOT, Montgomery  County</a:t>
            </a:r>
            <a:endParaRPr lang="en-US" sz="1200" dirty="0"/>
          </a:p>
        </p:txBody>
      </p:sp>
      <p:graphicFrame>
        <p:nvGraphicFramePr>
          <p:cNvPr id="10" name="Chart 9"/>
          <p:cNvGraphicFramePr/>
          <p:nvPr/>
        </p:nvGraphicFramePr>
        <p:xfrm>
          <a:off x="1092200" y="1981200"/>
          <a:ext cx="11658600" cy="6324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1" name="Date Placeholder 1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10/5/2012</a:t>
            </a:r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30600" y="304800"/>
            <a:ext cx="7924800" cy="990600"/>
          </a:xfrm>
        </p:spPr>
        <p:txBody>
          <a:bodyPr/>
          <a:lstStyle/>
          <a:p>
            <a:r>
              <a:rPr lang="en-US" sz="4000" dirty="0" smtClean="0"/>
              <a:t>Pedestrian &amp; Bicyclist Fatalities by Jurisdiction  </a:t>
            </a:r>
            <a:endParaRPr lang="en-US" sz="40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81AAA75-1D18-4899-85F6-D337C35278D9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35000" y="1752600"/>
          <a:ext cx="11963400" cy="6453213"/>
        </p:xfrm>
        <a:graphic>
          <a:graphicData uri="http://schemas.openxmlformats.org/drawingml/2006/table">
            <a:tbl>
              <a:tblPr/>
              <a:tblGrid>
                <a:gridCol w="2812613"/>
                <a:gridCol w="1230191"/>
                <a:gridCol w="1138796"/>
                <a:gridCol w="1066800"/>
                <a:gridCol w="1295400"/>
                <a:gridCol w="1371600"/>
                <a:gridCol w="1323350"/>
                <a:gridCol w="1724650"/>
              </a:tblGrid>
              <a:tr h="685800"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2000" b="0" i="0" u="none" strike="noStrike" dirty="0">
                          <a:solidFill>
                            <a:srgbClr val="FFFFFF"/>
                          </a:solidFill>
                          <a:latin typeface="Gill Sans Light"/>
                        </a:rPr>
                        <a:t>Jurisdiction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2000" b="0" i="0" u="none" strike="noStrike" dirty="0">
                          <a:solidFill>
                            <a:srgbClr val="FFFFFF"/>
                          </a:solidFill>
                          <a:latin typeface="Gill Sans Light"/>
                        </a:rPr>
                        <a:t>2006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2000" b="0" i="0" u="none" strike="noStrike" dirty="0">
                          <a:solidFill>
                            <a:srgbClr val="FFFFFF"/>
                          </a:solidFill>
                          <a:latin typeface="Gill Sans Light"/>
                        </a:rPr>
                        <a:t>2007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2000" b="0" i="0" u="none" strike="noStrike" dirty="0">
                          <a:solidFill>
                            <a:srgbClr val="FFFFFF"/>
                          </a:solidFill>
                          <a:latin typeface="Gill Sans Light"/>
                        </a:rPr>
                        <a:t>2008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2000" b="0" i="0" u="none" strike="noStrike" dirty="0">
                          <a:solidFill>
                            <a:srgbClr val="FFFFFF"/>
                          </a:solidFill>
                          <a:latin typeface="Gill Sans Light"/>
                        </a:rPr>
                        <a:t>2009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2000" b="0" i="0" u="none" strike="noStrike">
                          <a:solidFill>
                            <a:srgbClr val="FFFFFF"/>
                          </a:solidFill>
                          <a:latin typeface="Gill Sans Light"/>
                        </a:rPr>
                        <a:t>2010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2000" b="0" i="0" u="none" strike="noStrike" dirty="0" smtClean="0">
                          <a:solidFill>
                            <a:srgbClr val="FFFFFF"/>
                          </a:solidFill>
                          <a:latin typeface="Gill Sans Light"/>
                        </a:rPr>
                        <a:t>2011*</a:t>
                      </a:r>
                      <a:endParaRPr lang="en-US" sz="2000" b="0" i="0" u="none" strike="noStrike" dirty="0">
                        <a:solidFill>
                          <a:srgbClr val="FFFFFF"/>
                        </a:solidFill>
                        <a:latin typeface="Gill Sans Light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2000" b="0" i="0" u="none" strike="noStrike" dirty="0" smtClean="0">
                          <a:solidFill>
                            <a:srgbClr val="FFFFFF"/>
                          </a:solidFill>
                          <a:latin typeface="Gill Sans Light"/>
                        </a:rPr>
                        <a:t>TOTAL</a:t>
                      </a:r>
                      <a:endParaRPr lang="en-US" sz="2000" b="0" i="0" u="none" strike="noStrike" dirty="0">
                        <a:solidFill>
                          <a:srgbClr val="FFFFFF"/>
                        </a:solidFill>
                        <a:latin typeface="Gill Sans Light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</a:tr>
              <a:tr h="405262"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2000" b="0" i="0" u="none" strike="noStrike" dirty="0">
                          <a:solidFill>
                            <a:srgbClr val="414141"/>
                          </a:solidFill>
                          <a:latin typeface="Gill Sans Light"/>
                        </a:rPr>
                        <a:t>District of Columbia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D6D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2000" b="0" i="0" u="none" strike="noStrike" dirty="0">
                          <a:solidFill>
                            <a:srgbClr val="414141"/>
                          </a:solidFill>
                          <a:latin typeface="Gill Sans Light"/>
                        </a:rPr>
                        <a:t>17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D6D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2000" b="0" i="0" u="none" strike="noStrike" dirty="0">
                          <a:solidFill>
                            <a:srgbClr val="414141"/>
                          </a:solidFill>
                          <a:latin typeface="Gill Sans Light"/>
                        </a:rPr>
                        <a:t>27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D6D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2000" b="0" i="0" u="none" strike="noStrike">
                          <a:solidFill>
                            <a:srgbClr val="414141"/>
                          </a:solidFill>
                          <a:latin typeface="Gill Sans Light"/>
                        </a:rPr>
                        <a:t>15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D6D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2000" b="0" i="0" u="none" strike="noStrike">
                          <a:solidFill>
                            <a:srgbClr val="414141"/>
                          </a:solidFill>
                          <a:latin typeface="Gill Sans Light"/>
                        </a:rPr>
                        <a:t>16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D6D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2000" b="0" i="0" u="none" strike="noStrike" dirty="0">
                          <a:solidFill>
                            <a:srgbClr val="414141"/>
                          </a:solidFill>
                          <a:latin typeface="Gill Sans Light"/>
                        </a:rPr>
                        <a:t>16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D6D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2000" b="0" i="0" u="none" strike="noStrike" dirty="0" smtClean="0">
                          <a:solidFill>
                            <a:srgbClr val="414141"/>
                          </a:solidFill>
                          <a:latin typeface="Gill Sans Light"/>
                        </a:rPr>
                        <a:t>13</a:t>
                      </a:r>
                      <a:endParaRPr lang="en-US" sz="2000" b="0" i="0" u="none" strike="noStrike" dirty="0">
                        <a:solidFill>
                          <a:srgbClr val="414141"/>
                        </a:solidFill>
                        <a:latin typeface="Gill Sans Light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D6D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Gill Sans Light"/>
                        </a:rPr>
                        <a:t>95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D6D5"/>
                    </a:solidFill>
                  </a:tcPr>
                </a:tc>
              </a:tr>
              <a:tr h="373719"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2000" b="0" i="0" u="none" strike="noStrike" dirty="0">
                          <a:solidFill>
                            <a:srgbClr val="414141"/>
                          </a:solidFill>
                          <a:latin typeface="Gill Sans Light"/>
                        </a:rPr>
                        <a:t>Charles County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CE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2000" b="0" i="0" u="none" strike="noStrike" dirty="0">
                          <a:solidFill>
                            <a:srgbClr val="414141"/>
                          </a:solidFill>
                          <a:latin typeface="Gill Sans Light"/>
                        </a:rPr>
                        <a:t>2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CE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2000" b="0" i="0" u="none" strike="noStrike" dirty="0">
                          <a:solidFill>
                            <a:srgbClr val="414141"/>
                          </a:solidFill>
                          <a:latin typeface="Gill Sans Light"/>
                        </a:rPr>
                        <a:t>6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CE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2000" b="0" i="0" u="none" strike="noStrike" dirty="0">
                          <a:solidFill>
                            <a:srgbClr val="414141"/>
                          </a:solidFill>
                          <a:latin typeface="Gill Sans Light"/>
                        </a:rPr>
                        <a:t>1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CE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2000" b="0" i="0" u="none" strike="noStrike">
                          <a:solidFill>
                            <a:srgbClr val="414141"/>
                          </a:solidFill>
                          <a:latin typeface="Gill Sans Light"/>
                        </a:rPr>
                        <a:t>3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CE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2000" b="0" i="0" u="none" strike="noStrike">
                          <a:solidFill>
                            <a:srgbClr val="414141"/>
                          </a:solidFill>
                          <a:latin typeface="Gill Sans Light"/>
                        </a:rPr>
                        <a:t>3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CE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2000" b="0" i="0" u="none" strike="noStrike" dirty="0">
                          <a:solidFill>
                            <a:srgbClr val="414141"/>
                          </a:solidFill>
                          <a:latin typeface="Gill Sans Light"/>
                        </a:rPr>
                        <a:t>9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CE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Gill Sans Light"/>
                        </a:rPr>
                        <a:t>24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D6D5"/>
                    </a:solidFill>
                  </a:tcPr>
                </a:tc>
              </a:tr>
              <a:tr h="373719"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2000" b="0" i="0" u="none" strike="noStrike">
                          <a:solidFill>
                            <a:srgbClr val="414141"/>
                          </a:solidFill>
                          <a:latin typeface="Gill Sans Light"/>
                        </a:rPr>
                        <a:t>Frederick County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D6D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2000" b="0" i="0" u="none" strike="noStrike">
                          <a:solidFill>
                            <a:srgbClr val="414141"/>
                          </a:solidFill>
                          <a:latin typeface="Gill Sans Light"/>
                        </a:rPr>
                        <a:t>4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D6D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2000" b="0" i="0" u="none" strike="noStrike" dirty="0">
                          <a:solidFill>
                            <a:srgbClr val="414141"/>
                          </a:solidFill>
                          <a:latin typeface="Gill Sans Light"/>
                        </a:rPr>
                        <a:t>1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D6D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2000" b="0" i="0" u="none" strike="noStrike">
                          <a:solidFill>
                            <a:srgbClr val="414141"/>
                          </a:solidFill>
                          <a:latin typeface="Gill Sans Light"/>
                        </a:rPr>
                        <a:t>0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D6D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2000" b="0" i="0" u="none" strike="noStrike" dirty="0">
                          <a:solidFill>
                            <a:srgbClr val="414141"/>
                          </a:solidFill>
                          <a:latin typeface="Gill Sans Light"/>
                        </a:rPr>
                        <a:t>1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D6D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2000" b="0" i="0" u="none" strike="noStrike">
                          <a:solidFill>
                            <a:srgbClr val="414141"/>
                          </a:solidFill>
                          <a:latin typeface="Gill Sans Light"/>
                        </a:rPr>
                        <a:t>4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D6D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2000" b="0" i="0" u="none" strike="noStrike" dirty="0">
                          <a:solidFill>
                            <a:srgbClr val="414141"/>
                          </a:solidFill>
                          <a:latin typeface="Gill Sans Light"/>
                        </a:rPr>
                        <a:t>0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D6D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Gill Sans Light"/>
                        </a:rPr>
                        <a:t>10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D6D5"/>
                    </a:solidFill>
                  </a:tcPr>
                </a:tc>
              </a:tr>
              <a:tr h="395562"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2000" b="0" i="0" u="none" strike="noStrike">
                          <a:solidFill>
                            <a:srgbClr val="414141"/>
                          </a:solidFill>
                          <a:latin typeface="Gill Sans Light"/>
                        </a:rPr>
                        <a:t>Montgomery County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CE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2000" b="0" i="0" u="none" strike="noStrike">
                          <a:solidFill>
                            <a:srgbClr val="414141"/>
                          </a:solidFill>
                          <a:latin typeface="Gill Sans Light"/>
                        </a:rPr>
                        <a:t>18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CE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2000" b="0" i="0" u="none" strike="noStrike" dirty="0">
                          <a:solidFill>
                            <a:srgbClr val="414141"/>
                          </a:solidFill>
                          <a:latin typeface="Gill Sans Light"/>
                        </a:rPr>
                        <a:t>18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CE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2000" b="0" i="0" u="none" strike="noStrike" dirty="0">
                          <a:solidFill>
                            <a:srgbClr val="414141"/>
                          </a:solidFill>
                          <a:latin typeface="Gill Sans Light"/>
                        </a:rPr>
                        <a:t>19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CE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2000" b="0" i="0" u="none" strike="noStrike" dirty="0">
                          <a:solidFill>
                            <a:srgbClr val="414141"/>
                          </a:solidFill>
                          <a:latin typeface="Gill Sans Light"/>
                        </a:rPr>
                        <a:t>15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CE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2000" b="0" i="0" u="none" strike="noStrike">
                          <a:solidFill>
                            <a:srgbClr val="414141"/>
                          </a:solidFill>
                          <a:latin typeface="Gill Sans Light"/>
                        </a:rPr>
                        <a:t>14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CE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2000" b="0" i="0" u="none" strike="noStrike" dirty="0" smtClean="0">
                          <a:solidFill>
                            <a:srgbClr val="414141"/>
                          </a:solidFill>
                          <a:latin typeface="Gill Sans Light"/>
                        </a:rPr>
                        <a:t>11</a:t>
                      </a:r>
                      <a:endParaRPr lang="en-US" sz="2000" b="0" i="0" u="none" strike="noStrike" dirty="0">
                        <a:solidFill>
                          <a:srgbClr val="414141"/>
                        </a:solidFill>
                        <a:latin typeface="Gill Sans Light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CE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 smtClean="0">
                          <a:solidFill>
                            <a:srgbClr val="000000"/>
                          </a:solidFill>
                          <a:latin typeface="Gill Sans Light"/>
                        </a:rPr>
                        <a:t>95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latin typeface="Gill Sans Light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D6D5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2000" b="0" i="0" u="none" strike="noStrike">
                          <a:solidFill>
                            <a:srgbClr val="414141"/>
                          </a:solidFill>
                          <a:latin typeface="Gill Sans Light"/>
                        </a:rPr>
                        <a:t>Prince George’s County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D6D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2000" b="0" i="0" u="none" strike="noStrike">
                          <a:solidFill>
                            <a:srgbClr val="414141"/>
                          </a:solidFill>
                          <a:latin typeface="Gill Sans Light"/>
                        </a:rPr>
                        <a:t>20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D6D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2000" b="0" i="0" u="none" strike="noStrike" dirty="0">
                          <a:solidFill>
                            <a:srgbClr val="414141"/>
                          </a:solidFill>
                          <a:latin typeface="Gill Sans Light"/>
                        </a:rPr>
                        <a:t>29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D6D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2000" b="0" i="0" u="none" strike="noStrike" dirty="0">
                          <a:solidFill>
                            <a:srgbClr val="414141"/>
                          </a:solidFill>
                          <a:latin typeface="Gill Sans Light"/>
                        </a:rPr>
                        <a:t>41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D6D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2000" b="0" i="0" u="none" strike="noStrike" dirty="0">
                          <a:solidFill>
                            <a:srgbClr val="414141"/>
                          </a:solidFill>
                          <a:latin typeface="Gill Sans Light"/>
                        </a:rPr>
                        <a:t>23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D6D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2000" b="0" i="0" u="none" strike="noStrike" dirty="0">
                          <a:solidFill>
                            <a:srgbClr val="414141"/>
                          </a:solidFill>
                          <a:latin typeface="Gill Sans Light"/>
                        </a:rPr>
                        <a:t>23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D6D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2000" b="0" i="0" u="none" strike="noStrike" dirty="0">
                          <a:solidFill>
                            <a:srgbClr val="414141"/>
                          </a:solidFill>
                          <a:latin typeface="Gill Sans Light"/>
                        </a:rPr>
                        <a:t>30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D6D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Gill Sans Light"/>
                        </a:rPr>
                        <a:t>166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D6D5"/>
                    </a:solidFill>
                  </a:tcPr>
                </a:tc>
              </a:tr>
              <a:tr h="373719"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2000" b="0" i="0" u="none" strike="noStrike">
                          <a:solidFill>
                            <a:srgbClr val="414141"/>
                          </a:solidFill>
                          <a:latin typeface="Gill Sans Light"/>
                        </a:rPr>
                        <a:t>Arlington County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CE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2000" b="0" i="0" u="none" strike="noStrike">
                          <a:solidFill>
                            <a:srgbClr val="414141"/>
                          </a:solidFill>
                          <a:latin typeface="Gill Sans Light"/>
                        </a:rPr>
                        <a:t>1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CE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2000" b="0" i="0" u="none" strike="noStrike">
                          <a:solidFill>
                            <a:srgbClr val="414141"/>
                          </a:solidFill>
                          <a:latin typeface="Gill Sans Light"/>
                        </a:rPr>
                        <a:t>1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CE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2000" b="0" i="0" u="none" strike="noStrike">
                          <a:solidFill>
                            <a:srgbClr val="414141"/>
                          </a:solidFill>
                          <a:latin typeface="Gill Sans Light"/>
                        </a:rPr>
                        <a:t>1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CE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2000" b="0" i="0" u="none" strike="noStrike" dirty="0">
                          <a:solidFill>
                            <a:srgbClr val="414141"/>
                          </a:solidFill>
                          <a:latin typeface="Gill Sans Light"/>
                        </a:rPr>
                        <a:t>4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CE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2000" b="0" i="0" u="none" strike="noStrike" dirty="0">
                          <a:solidFill>
                            <a:srgbClr val="414141"/>
                          </a:solidFill>
                          <a:latin typeface="Gill Sans Light"/>
                        </a:rPr>
                        <a:t>1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CE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2000" b="0" i="0" u="none" strike="noStrike" dirty="0">
                          <a:solidFill>
                            <a:srgbClr val="414141"/>
                          </a:solidFill>
                          <a:latin typeface="Gill Sans Light"/>
                        </a:rPr>
                        <a:t>5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CE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Gill Sans Light"/>
                        </a:rPr>
                        <a:t>13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D6D5"/>
                    </a:solidFill>
                  </a:tcPr>
                </a:tc>
              </a:tr>
              <a:tr h="373719"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2000" b="0" i="0" u="none" strike="noStrike">
                          <a:solidFill>
                            <a:srgbClr val="414141"/>
                          </a:solidFill>
                          <a:latin typeface="Gill Sans Light"/>
                        </a:rPr>
                        <a:t>City of Alexandria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D6D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2000" b="0" i="0" u="none" strike="noStrike">
                          <a:solidFill>
                            <a:srgbClr val="414141"/>
                          </a:solidFill>
                          <a:latin typeface="Gill Sans Light"/>
                        </a:rPr>
                        <a:t>1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D6D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2000" b="0" i="0" u="none" strike="noStrike">
                          <a:solidFill>
                            <a:srgbClr val="414141"/>
                          </a:solidFill>
                          <a:latin typeface="Gill Sans Light"/>
                        </a:rPr>
                        <a:t>2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D6D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2000" b="0" i="0" u="none" strike="noStrike">
                          <a:solidFill>
                            <a:srgbClr val="414141"/>
                          </a:solidFill>
                          <a:latin typeface="Gill Sans Light"/>
                        </a:rPr>
                        <a:t>0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D6D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2000" b="0" i="0" u="none" strike="noStrike" dirty="0">
                          <a:solidFill>
                            <a:srgbClr val="414141"/>
                          </a:solidFill>
                          <a:latin typeface="Gill Sans Light"/>
                        </a:rPr>
                        <a:t>0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D6D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2000" b="0" i="0" u="none" strike="noStrike">
                          <a:solidFill>
                            <a:srgbClr val="414141"/>
                          </a:solidFill>
                          <a:latin typeface="Gill Sans Light"/>
                        </a:rPr>
                        <a:t>2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D6D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2000" b="0" i="0" u="none" strike="noStrike" dirty="0">
                          <a:solidFill>
                            <a:srgbClr val="414141"/>
                          </a:solidFill>
                          <a:latin typeface="Gill Sans Light"/>
                        </a:rPr>
                        <a:t>2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D6D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Gill Sans Light"/>
                        </a:rPr>
                        <a:t>7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D6D5"/>
                    </a:solidFill>
                  </a:tcPr>
                </a:tc>
              </a:tr>
              <a:tr h="373719"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2000" b="0" i="0" u="none" strike="noStrike">
                          <a:solidFill>
                            <a:srgbClr val="414141"/>
                          </a:solidFill>
                          <a:latin typeface="Gill Sans Light"/>
                        </a:rPr>
                        <a:t>Fairfax County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CE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2000" b="0" i="0" u="none" strike="noStrike">
                          <a:solidFill>
                            <a:srgbClr val="414141"/>
                          </a:solidFill>
                          <a:latin typeface="Gill Sans Light"/>
                        </a:rPr>
                        <a:t>20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CE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2000" b="0" i="0" u="none" strike="noStrike">
                          <a:solidFill>
                            <a:srgbClr val="414141"/>
                          </a:solidFill>
                          <a:latin typeface="Gill Sans Light"/>
                        </a:rPr>
                        <a:t>17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CE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2000" b="0" i="0" u="none" strike="noStrike">
                          <a:solidFill>
                            <a:srgbClr val="414141"/>
                          </a:solidFill>
                          <a:latin typeface="Gill Sans Light"/>
                        </a:rPr>
                        <a:t>4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CE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2000" b="0" i="0" u="none" strike="noStrike" dirty="0">
                          <a:solidFill>
                            <a:srgbClr val="414141"/>
                          </a:solidFill>
                          <a:latin typeface="Gill Sans Light"/>
                        </a:rPr>
                        <a:t>11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CE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2000" b="0" i="0" u="none" strike="noStrike">
                          <a:solidFill>
                            <a:srgbClr val="414141"/>
                          </a:solidFill>
                          <a:latin typeface="Gill Sans Light"/>
                        </a:rPr>
                        <a:t>13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CE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2000" b="0" i="0" u="none" strike="noStrike" dirty="0">
                          <a:solidFill>
                            <a:srgbClr val="414141"/>
                          </a:solidFill>
                          <a:latin typeface="Gill Sans Light"/>
                        </a:rPr>
                        <a:t>10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CE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Gill Sans Light"/>
                        </a:rPr>
                        <a:t>75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D6D5"/>
                    </a:solidFill>
                  </a:tcPr>
                </a:tc>
              </a:tr>
              <a:tr h="373719"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2000" b="0" i="0" u="none" strike="noStrike">
                          <a:solidFill>
                            <a:srgbClr val="414141"/>
                          </a:solidFill>
                          <a:latin typeface="Gill Sans Light"/>
                        </a:rPr>
                        <a:t>City of Fairfax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D6D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2000" b="0" i="0" u="none" strike="noStrike">
                          <a:solidFill>
                            <a:srgbClr val="414141"/>
                          </a:solidFill>
                          <a:latin typeface="Gill Sans Light"/>
                        </a:rPr>
                        <a:t>0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D6D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2000" b="0" i="0" u="none" strike="noStrike">
                          <a:solidFill>
                            <a:srgbClr val="414141"/>
                          </a:solidFill>
                          <a:latin typeface="Gill Sans Light"/>
                        </a:rPr>
                        <a:t>1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D6D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2000" b="0" i="0" u="none" strike="noStrike">
                          <a:solidFill>
                            <a:srgbClr val="414141"/>
                          </a:solidFill>
                          <a:latin typeface="Gill Sans Light"/>
                        </a:rPr>
                        <a:t>0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D6D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2000" b="0" i="0" u="none" strike="noStrike" dirty="0">
                          <a:solidFill>
                            <a:srgbClr val="414141"/>
                          </a:solidFill>
                          <a:latin typeface="Gill Sans Light"/>
                        </a:rPr>
                        <a:t>2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D6D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2000" b="0" i="0" u="none" strike="noStrike">
                          <a:solidFill>
                            <a:srgbClr val="414141"/>
                          </a:solidFill>
                          <a:latin typeface="Gill Sans Light"/>
                        </a:rPr>
                        <a:t>0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D6D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2000" b="0" i="0" u="none" strike="noStrike" dirty="0">
                          <a:solidFill>
                            <a:srgbClr val="414141"/>
                          </a:solidFill>
                          <a:latin typeface="Gill Sans Light"/>
                        </a:rPr>
                        <a:t>1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D6D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Gill Sans Light"/>
                        </a:rPr>
                        <a:t>4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D6D5"/>
                    </a:solidFill>
                  </a:tcPr>
                </a:tc>
              </a:tr>
              <a:tr h="369356"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2000" b="0" i="0" u="none" strike="noStrike">
                          <a:solidFill>
                            <a:srgbClr val="414141"/>
                          </a:solidFill>
                          <a:latin typeface="Gill Sans Light"/>
                        </a:rPr>
                        <a:t>City of Falls Church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CE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2000" b="0" i="0" u="none" strike="noStrike">
                          <a:solidFill>
                            <a:srgbClr val="414141"/>
                          </a:solidFill>
                          <a:latin typeface="Gill Sans Light"/>
                        </a:rPr>
                        <a:t>0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CE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2000" b="0" i="0" u="none" strike="noStrike">
                          <a:solidFill>
                            <a:srgbClr val="414141"/>
                          </a:solidFill>
                          <a:latin typeface="Gill Sans Light"/>
                        </a:rPr>
                        <a:t>0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CE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2000" b="0" i="0" u="none" strike="noStrike">
                          <a:solidFill>
                            <a:srgbClr val="414141"/>
                          </a:solidFill>
                          <a:latin typeface="Gill Sans Light"/>
                        </a:rPr>
                        <a:t>0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CE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2000" b="0" i="0" u="none" strike="noStrike" dirty="0">
                          <a:solidFill>
                            <a:srgbClr val="414141"/>
                          </a:solidFill>
                          <a:latin typeface="Gill Sans Light"/>
                        </a:rPr>
                        <a:t>0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CE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2000" b="0" i="0" u="none" strike="noStrike" dirty="0">
                          <a:solidFill>
                            <a:srgbClr val="414141"/>
                          </a:solidFill>
                          <a:latin typeface="Gill Sans Light"/>
                        </a:rPr>
                        <a:t>2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CE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2000" b="0" i="0" u="none" strike="noStrike" dirty="0">
                          <a:solidFill>
                            <a:srgbClr val="414141"/>
                          </a:solidFill>
                          <a:latin typeface="Gill Sans Light"/>
                        </a:rPr>
                        <a:t>0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CE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Gill Sans Light"/>
                        </a:rPr>
                        <a:t>2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D6D5"/>
                    </a:solidFill>
                  </a:tcPr>
                </a:tc>
              </a:tr>
              <a:tr h="373719"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2000" b="0" i="0" u="none" strike="noStrike">
                          <a:solidFill>
                            <a:srgbClr val="414141"/>
                          </a:solidFill>
                          <a:latin typeface="Gill Sans Light"/>
                        </a:rPr>
                        <a:t>Loudoun County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D6D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2000" b="0" i="0" u="none" strike="noStrike">
                          <a:solidFill>
                            <a:srgbClr val="414141"/>
                          </a:solidFill>
                          <a:latin typeface="Gill Sans Light"/>
                        </a:rPr>
                        <a:t>1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D6D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2000" b="0" i="0" u="none" strike="noStrike">
                          <a:solidFill>
                            <a:srgbClr val="414141"/>
                          </a:solidFill>
                          <a:latin typeface="Gill Sans Light"/>
                        </a:rPr>
                        <a:t>3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D6D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2000" b="0" i="0" u="none" strike="noStrike">
                          <a:solidFill>
                            <a:srgbClr val="414141"/>
                          </a:solidFill>
                          <a:latin typeface="Gill Sans Light"/>
                        </a:rPr>
                        <a:t>0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D6D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2000" b="0" i="0" u="none" strike="noStrike">
                          <a:solidFill>
                            <a:srgbClr val="414141"/>
                          </a:solidFill>
                          <a:latin typeface="Gill Sans Light"/>
                        </a:rPr>
                        <a:t>1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D6D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2000" b="0" i="0" u="none" strike="noStrike" dirty="0">
                          <a:solidFill>
                            <a:srgbClr val="414141"/>
                          </a:solidFill>
                          <a:latin typeface="Gill Sans Light"/>
                        </a:rPr>
                        <a:t>2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D6D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2000" b="0" i="0" u="none" strike="noStrike" dirty="0">
                          <a:solidFill>
                            <a:srgbClr val="414141"/>
                          </a:solidFill>
                          <a:latin typeface="Gill Sans Light"/>
                        </a:rPr>
                        <a:t>3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D6D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Gill Sans Light"/>
                        </a:rPr>
                        <a:t>10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D6D5"/>
                    </a:solidFill>
                  </a:tcPr>
                </a:tc>
              </a:tr>
              <a:tr h="373719"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2000" b="0" i="0" u="none" strike="noStrike">
                          <a:solidFill>
                            <a:srgbClr val="414141"/>
                          </a:solidFill>
                          <a:latin typeface="Gill Sans Light"/>
                        </a:rPr>
                        <a:t>City of Manassas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CE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2000" b="0" i="0" u="none" strike="noStrike">
                          <a:solidFill>
                            <a:srgbClr val="414141"/>
                          </a:solidFill>
                          <a:latin typeface="Gill Sans Light"/>
                        </a:rPr>
                        <a:t>0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CE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2000" b="0" i="0" u="none" strike="noStrike">
                          <a:solidFill>
                            <a:srgbClr val="414141"/>
                          </a:solidFill>
                          <a:latin typeface="Gill Sans Light"/>
                        </a:rPr>
                        <a:t>1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CE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2000" b="0" i="0" u="none" strike="noStrike">
                          <a:solidFill>
                            <a:srgbClr val="414141"/>
                          </a:solidFill>
                          <a:latin typeface="Gill Sans Light"/>
                        </a:rPr>
                        <a:t>0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CE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2000" b="0" i="0" u="none" strike="noStrike">
                          <a:solidFill>
                            <a:srgbClr val="414141"/>
                          </a:solidFill>
                          <a:latin typeface="Gill Sans Light"/>
                        </a:rPr>
                        <a:t>0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CE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2000" b="0" i="0" u="none" strike="noStrike" dirty="0">
                          <a:solidFill>
                            <a:srgbClr val="414141"/>
                          </a:solidFill>
                          <a:latin typeface="Gill Sans Light"/>
                        </a:rPr>
                        <a:t>0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CE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2000" b="0" i="0" u="none" strike="noStrike" dirty="0">
                          <a:solidFill>
                            <a:srgbClr val="414141"/>
                          </a:solidFill>
                          <a:latin typeface="Gill Sans Light"/>
                        </a:rPr>
                        <a:t>0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CE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Gill Sans Light"/>
                        </a:rPr>
                        <a:t>1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D6D5"/>
                    </a:solidFill>
                  </a:tcPr>
                </a:tc>
              </a:tr>
              <a:tr h="395562"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2000" b="0" i="0" u="none" strike="noStrike">
                          <a:solidFill>
                            <a:srgbClr val="414141"/>
                          </a:solidFill>
                          <a:latin typeface="Gill Sans Light"/>
                        </a:rPr>
                        <a:t>City of Manassas Park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D6D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2000" b="0" i="0" u="none" strike="noStrike">
                          <a:solidFill>
                            <a:srgbClr val="414141"/>
                          </a:solidFill>
                          <a:latin typeface="Gill Sans Light"/>
                        </a:rPr>
                        <a:t>0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D6D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2000" b="0" i="0" u="none" strike="noStrike">
                          <a:solidFill>
                            <a:srgbClr val="414141"/>
                          </a:solidFill>
                          <a:latin typeface="Gill Sans Light"/>
                        </a:rPr>
                        <a:t>0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D6D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2000" b="0" i="0" u="none" strike="noStrike">
                          <a:solidFill>
                            <a:srgbClr val="414141"/>
                          </a:solidFill>
                          <a:latin typeface="Gill Sans Light"/>
                        </a:rPr>
                        <a:t>0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D6D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2000" b="0" i="0" u="none" strike="noStrike">
                          <a:solidFill>
                            <a:srgbClr val="414141"/>
                          </a:solidFill>
                          <a:latin typeface="Gill Sans Light"/>
                        </a:rPr>
                        <a:t>0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D6D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2000" b="0" i="0" u="none" strike="noStrike" dirty="0">
                          <a:solidFill>
                            <a:srgbClr val="414141"/>
                          </a:solidFill>
                          <a:latin typeface="Gill Sans Light"/>
                        </a:rPr>
                        <a:t>0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D6D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2000" b="0" i="0" u="none" strike="noStrike" dirty="0">
                          <a:solidFill>
                            <a:srgbClr val="414141"/>
                          </a:solidFill>
                          <a:latin typeface="Gill Sans Light"/>
                        </a:rPr>
                        <a:t>0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D6D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Gill Sans Light"/>
                        </a:rPr>
                        <a:t>0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D6D5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2000" b="0" i="0" u="none" strike="noStrike">
                          <a:solidFill>
                            <a:srgbClr val="414141"/>
                          </a:solidFill>
                          <a:latin typeface="Gill Sans Light"/>
                        </a:rPr>
                        <a:t>Prince William County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CE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2000" b="0" i="0" u="none" strike="noStrike">
                          <a:solidFill>
                            <a:srgbClr val="414141"/>
                          </a:solidFill>
                          <a:latin typeface="Gill Sans Light"/>
                        </a:rPr>
                        <a:t>7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CE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2000" b="0" i="0" u="none" strike="noStrike">
                          <a:solidFill>
                            <a:srgbClr val="414141"/>
                          </a:solidFill>
                          <a:latin typeface="Gill Sans Light"/>
                        </a:rPr>
                        <a:t>5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CE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2000" b="0" i="0" u="none" strike="noStrike">
                          <a:solidFill>
                            <a:srgbClr val="414141"/>
                          </a:solidFill>
                          <a:latin typeface="Gill Sans Light"/>
                        </a:rPr>
                        <a:t>6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CE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2000" b="0" i="0" u="none" strike="noStrike">
                          <a:solidFill>
                            <a:srgbClr val="414141"/>
                          </a:solidFill>
                          <a:latin typeface="Gill Sans Light"/>
                        </a:rPr>
                        <a:t>6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CE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2000" b="0" i="0" u="none" strike="noStrike" dirty="0">
                          <a:solidFill>
                            <a:srgbClr val="414141"/>
                          </a:solidFill>
                          <a:latin typeface="Gill Sans Light"/>
                        </a:rPr>
                        <a:t>6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CE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2000" b="0" i="0" u="none" strike="noStrike" dirty="0">
                          <a:solidFill>
                            <a:srgbClr val="414141"/>
                          </a:solidFill>
                          <a:latin typeface="Gill Sans Light"/>
                        </a:rPr>
                        <a:t>1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CE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Gill Sans Light"/>
                        </a:rPr>
                        <a:t>31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D6D5"/>
                    </a:solidFill>
                  </a:tcPr>
                </a:tc>
              </a:tr>
              <a:tr h="373719"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2000" b="0" i="0" u="none" strike="noStrike" dirty="0">
                          <a:solidFill>
                            <a:srgbClr val="414141"/>
                          </a:solidFill>
                          <a:latin typeface="Gill Sans Light"/>
                        </a:rPr>
                        <a:t>Total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D6D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2000" b="1" i="0" u="none" strike="noStrike" dirty="0">
                          <a:solidFill>
                            <a:srgbClr val="414141"/>
                          </a:solidFill>
                          <a:latin typeface="Gill Sans Light"/>
                        </a:rPr>
                        <a:t>91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D6D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2000" b="1" i="0" u="none" strike="noStrike">
                          <a:solidFill>
                            <a:srgbClr val="414141"/>
                          </a:solidFill>
                          <a:latin typeface="Gill Sans Light"/>
                        </a:rPr>
                        <a:t>111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D6D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2000" b="1" i="0" u="none" strike="noStrike">
                          <a:solidFill>
                            <a:srgbClr val="414141"/>
                          </a:solidFill>
                          <a:latin typeface="Gill Sans Light"/>
                        </a:rPr>
                        <a:t>87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D6D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2000" b="1" i="0" u="none" strike="noStrike">
                          <a:solidFill>
                            <a:srgbClr val="414141"/>
                          </a:solidFill>
                          <a:latin typeface="Gill Sans Light"/>
                        </a:rPr>
                        <a:t>82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D6D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2000" b="1" i="0" u="none" strike="noStrike" dirty="0">
                          <a:solidFill>
                            <a:srgbClr val="414141"/>
                          </a:solidFill>
                          <a:latin typeface="Gill Sans Light"/>
                        </a:rPr>
                        <a:t>86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D6D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2000" b="1" i="0" u="none" strike="noStrike" dirty="0" smtClean="0">
                          <a:solidFill>
                            <a:srgbClr val="414141"/>
                          </a:solidFill>
                          <a:latin typeface="Gill Sans Light"/>
                        </a:rPr>
                        <a:t>85</a:t>
                      </a:r>
                      <a:endParaRPr lang="en-US" sz="2000" b="1" i="0" u="none" strike="noStrike" dirty="0">
                        <a:solidFill>
                          <a:srgbClr val="414141"/>
                        </a:solidFill>
                        <a:latin typeface="Gill Sans Light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D6D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 smtClean="0">
                          <a:solidFill>
                            <a:srgbClr val="000000"/>
                          </a:solidFill>
                          <a:latin typeface="Gill Sans Light"/>
                        </a:rPr>
                        <a:t>533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latin typeface="Gill Sans Light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D6D5"/>
                    </a:solidFill>
                  </a:tcPr>
                </a:tc>
              </a:tr>
            </a:tbl>
          </a:graphicData>
        </a:graphic>
      </p:graphicFrame>
      <p:pic>
        <p:nvPicPr>
          <p:cNvPr id="5" name="Picture 7" descr="StreetSmartlogo.eps"/>
          <p:cNvPicPr>
            <a:picLocks noChangeAspect="1"/>
          </p:cNvPicPr>
          <p:nvPr/>
        </p:nvPicPr>
        <p:blipFill>
          <a:blip r:embed="rId3"/>
          <a:srcRect b="24884"/>
          <a:stretch>
            <a:fillRect/>
          </a:stretch>
        </p:blipFill>
        <p:spPr bwMode="auto">
          <a:xfrm>
            <a:off x="254001" y="685800"/>
            <a:ext cx="2819401" cy="692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5130800" y="8305800"/>
            <a:ext cx="5867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*2011 Preliminary data – MHSO, VDMV, DDOT</a:t>
            </a:r>
            <a:endParaRPr lang="en-US" sz="1400" dirty="0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10/5/2012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4"/>
          <p:cNvSpPr>
            <a:spLocks/>
          </p:cNvSpPr>
          <p:nvPr/>
        </p:nvSpPr>
        <p:spPr bwMode="auto">
          <a:xfrm>
            <a:off x="2235201" y="-990600"/>
            <a:ext cx="10845800" cy="2413001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0" tIns="0" rIns="0" bIns="0" anchor="b"/>
          <a:lstStyle/>
          <a:p>
            <a:r>
              <a:rPr lang="en-US" sz="5400" dirty="0" smtClean="0">
                <a:solidFill>
                  <a:schemeClr val="tx1"/>
                </a:solidFill>
                <a:latin typeface="+mj-lt"/>
                <a:cs typeface="Arial" charset="0"/>
              </a:rPr>
              <a:t>What is Street Smart?</a:t>
            </a:r>
            <a:endParaRPr lang="en-US" sz="5400" dirty="0">
              <a:solidFill>
                <a:schemeClr val="tx1"/>
              </a:solidFill>
              <a:latin typeface="+mj-lt"/>
              <a:cs typeface="Arial" charset="0"/>
            </a:endParaRPr>
          </a:p>
        </p:txBody>
      </p:sp>
      <p:pic>
        <p:nvPicPr>
          <p:cNvPr id="4100" name="Picture 7" descr="StreetSmartlogo.eps"/>
          <p:cNvPicPr>
            <a:picLocks noChangeAspect="1"/>
          </p:cNvPicPr>
          <p:nvPr/>
        </p:nvPicPr>
        <p:blipFill>
          <a:blip r:embed="rId3"/>
          <a:srcRect b="24884"/>
          <a:stretch>
            <a:fillRect/>
          </a:stretch>
        </p:blipFill>
        <p:spPr bwMode="auto">
          <a:xfrm>
            <a:off x="254001" y="685800"/>
            <a:ext cx="2819401" cy="692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01" name="Rectangle 3"/>
          <p:cNvSpPr txBox="1">
            <a:spLocks noChangeArrowheads="1"/>
          </p:cNvSpPr>
          <p:nvPr/>
        </p:nvSpPr>
        <p:spPr bwMode="auto">
          <a:xfrm>
            <a:off x="735014" y="1295400"/>
            <a:ext cx="11542711" cy="792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30039" tIns="65020" rIns="130039" bIns="65020"/>
          <a:lstStyle/>
          <a:p>
            <a:pPr marL="487338" indent="-487338" algn="l" defTabSz="1300097"/>
            <a:endParaRPr lang="en-US" sz="1300" dirty="0">
              <a:solidFill>
                <a:schemeClr val="tx1"/>
              </a:solidFill>
              <a:latin typeface="Calibri" charset="0"/>
            </a:endParaRPr>
          </a:p>
          <a:p>
            <a:pPr marL="487338" indent="-487338" algn="l" defTabSz="1300097">
              <a:buFont typeface="Arial" charset="0"/>
              <a:buChar char="•"/>
            </a:pPr>
            <a:r>
              <a:rPr lang="en-US" sz="3200" dirty="0" smtClean="0">
                <a:solidFill>
                  <a:schemeClr val="tx1"/>
                </a:solidFill>
                <a:latin typeface="+mn-lt"/>
                <a:cs typeface="Arial" charset="0"/>
              </a:rPr>
              <a:t>Street Smart focuses on Education through Mass Media</a:t>
            </a:r>
          </a:p>
          <a:p>
            <a:pPr marL="944538" lvl="1" indent="-487338" algn="l" defTabSz="1300097">
              <a:buFont typeface="Arial" pitchFamily="34" charset="0"/>
              <a:buChar char="•"/>
            </a:pPr>
            <a:r>
              <a:rPr lang="en-US" sz="2400" dirty="0" smtClean="0">
                <a:solidFill>
                  <a:schemeClr val="tx1"/>
                </a:solidFill>
                <a:latin typeface="+mn-lt"/>
                <a:cs typeface="Arial" charset="0"/>
              </a:rPr>
              <a:t>One media campaign for one media market </a:t>
            </a:r>
          </a:p>
          <a:p>
            <a:pPr marL="944538" lvl="1" indent="-487338" algn="l" defTabSz="1300097">
              <a:buFont typeface="Arial" pitchFamily="34" charset="0"/>
              <a:buChar char="•"/>
            </a:pPr>
            <a:r>
              <a:rPr lang="en-US" sz="2400" dirty="0" smtClean="0">
                <a:solidFill>
                  <a:schemeClr val="tx1"/>
                </a:solidFill>
                <a:latin typeface="+mn-lt"/>
                <a:cs typeface="Arial" charset="0"/>
              </a:rPr>
              <a:t>http://bestreetsmart.net</a:t>
            </a:r>
          </a:p>
          <a:p>
            <a:pPr marL="487338" indent="-487338" algn="l" defTabSz="1300097">
              <a:buFont typeface="Arial" charset="0"/>
              <a:buChar char="•"/>
            </a:pPr>
            <a:endParaRPr lang="en-US" sz="900" dirty="0" smtClean="0">
              <a:solidFill>
                <a:schemeClr val="tx1"/>
              </a:solidFill>
              <a:latin typeface="+mn-lt"/>
              <a:cs typeface="Arial" charset="0"/>
            </a:endParaRPr>
          </a:p>
          <a:p>
            <a:pPr marL="487338" indent="-487338" algn="l" defTabSz="1300097">
              <a:buFont typeface="Arial" charset="0"/>
              <a:buChar char="•"/>
            </a:pPr>
            <a:r>
              <a:rPr lang="en-US" sz="3200" dirty="0" smtClean="0">
                <a:solidFill>
                  <a:schemeClr val="tx1"/>
                </a:solidFill>
                <a:latin typeface="+mn-lt"/>
                <a:cs typeface="Arial" charset="0"/>
              </a:rPr>
              <a:t>Concentrated waves of Radio, Transit, Cable, and Internet advertising designed to change driver, pedestrian, and cyclist behavior</a:t>
            </a:r>
          </a:p>
          <a:p>
            <a:pPr marL="487338" indent="-487338" algn="l" defTabSz="1300097"/>
            <a:endParaRPr lang="en-US" sz="900" dirty="0">
              <a:solidFill>
                <a:schemeClr val="tx1"/>
              </a:solidFill>
              <a:latin typeface="+mn-lt"/>
              <a:cs typeface="Arial" charset="0"/>
            </a:endParaRPr>
          </a:p>
          <a:p>
            <a:pPr marL="487338" indent="-487338" algn="l" defTabSz="1300097">
              <a:buFont typeface="Arial" charset="0"/>
              <a:buChar char="•"/>
            </a:pPr>
            <a:r>
              <a:rPr lang="en-US" sz="3200" dirty="0" smtClean="0">
                <a:solidFill>
                  <a:schemeClr val="tx1"/>
                </a:solidFill>
                <a:latin typeface="+mn-lt"/>
                <a:cs typeface="Arial" charset="0"/>
              </a:rPr>
              <a:t>Since Fall 2002</a:t>
            </a:r>
          </a:p>
          <a:p>
            <a:pPr marL="487338" indent="-487338" algn="l" defTabSz="1300097">
              <a:buFont typeface="Arial" charset="0"/>
              <a:buChar char="•"/>
            </a:pPr>
            <a:endParaRPr lang="en-US" sz="900" dirty="0" smtClean="0">
              <a:solidFill>
                <a:schemeClr val="tx1"/>
              </a:solidFill>
              <a:latin typeface="+mn-lt"/>
              <a:cs typeface="Arial" charset="0"/>
            </a:endParaRPr>
          </a:p>
          <a:p>
            <a:pPr marL="487338" indent="-487338" algn="l" defTabSz="1300097">
              <a:buFont typeface="Arial" charset="0"/>
              <a:buChar char="•"/>
            </a:pPr>
            <a:r>
              <a:rPr lang="en-US" sz="3200" dirty="0" smtClean="0">
                <a:solidFill>
                  <a:schemeClr val="tx1"/>
                </a:solidFill>
                <a:latin typeface="+mn-lt"/>
                <a:cs typeface="Arial" charset="0"/>
              </a:rPr>
              <a:t>Supported </a:t>
            </a:r>
            <a:r>
              <a:rPr lang="en-US" sz="3200" dirty="0">
                <a:solidFill>
                  <a:schemeClr val="tx1"/>
                </a:solidFill>
                <a:latin typeface="+mn-lt"/>
                <a:cs typeface="Arial" charset="0"/>
              </a:rPr>
              <a:t>by concurrent law </a:t>
            </a:r>
            <a:r>
              <a:rPr lang="en-US" sz="3200" dirty="0" smtClean="0">
                <a:solidFill>
                  <a:schemeClr val="tx1"/>
                </a:solidFill>
                <a:latin typeface="+mn-lt"/>
                <a:cs typeface="Arial" charset="0"/>
              </a:rPr>
              <a:t>enforcement</a:t>
            </a:r>
          </a:p>
          <a:p>
            <a:pPr marL="487338" indent="-487338" algn="l" defTabSz="1300097"/>
            <a:endParaRPr lang="en-US" sz="900" dirty="0">
              <a:solidFill>
                <a:schemeClr val="tx1"/>
              </a:solidFill>
              <a:latin typeface="+mn-lt"/>
              <a:cs typeface="Arial" charset="0"/>
            </a:endParaRPr>
          </a:p>
          <a:p>
            <a:pPr marL="487338" indent="-487338" algn="l" defTabSz="1300097">
              <a:buFont typeface="Arial" charset="0"/>
              <a:buChar char="•"/>
            </a:pPr>
            <a:r>
              <a:rPr lang="en-US" sz="3200" dirty="0">
                <a:solidFill>
                  <a:schemeClr val="tx1"/>
                </a:solidFill>
                <a:latin typeface="+mn-lt"/>
                <a:cs typeface="Arial" charset="0"/>
              </a:rPr>
              <a:t>Funded </a:t>
            </a:r>
            <a:r>
              <a:rPr lang="en-US" sz="3200" dirty="0" smtClean="0">
                <a:solidFill>
                  <a:schemeClr val="tx1"/>
                </a:solidFill>
                <a:latin typeface="+mn-lt"/>
                <a:cs typeface="Arial" charset="0"/>
              </a:rPr>
              <a:t>by:</a:t>
            </a:r>
          </a:p>
          <a:p>
            <a:pPr marL="944538" lvl="1" indent="-487338" algn="l" defTabSz="1300097">
              <a:buFont typeface="Arial" charset="0"/>
              <a:buChar char="•"/>
            </a:pPr>
            <a:r>
              <a:rPr lang="en-US" sz="2400" dirty="0" smtClean="0">
                <a:solidFill>
                  <a:schemeClr val="tx1"/>
                </a:solidFill>
                <a:latin typeface="+mn-lt"/>
                <a:cs typeface="Arial" charset="0"/>
              </a:rPr>
              <a:t>Federal </a:t>
            </a:r>
            <a:r>
              <a:rPr lang="en-US" sz="2400" dirty="0">
                <a:solidFill>
                  <a:schemeClr val="tx1"/>
                </a:solidFill>
                <a:latin typeface="+mn-lt"/>
                <a:cs typeface="Arial" charset="0"/>
              </a:rPr>
              <a:t>Funds </a:t>
            </a:r>
            <a:r>
              <a:rPr lang="en-US" sz="2400" dirty="0" smtClean="0">
                <a:solidFill>
                  <a:schemeClr val="tx1"/>
                </a:solidFill>
                <a:latin typeface="+mn-lt"/>
                <a:cs typeface="Arial" charset="0"/>
              </a:rPr>
              <a:t>administered by the States </a:t>
            </a:r>
          </a:p>
          <a:p>
            <a:pPr marL="944538" lvl="1" indent="-487338" algn="l" defTabSz="1300097">
              <a:buFont typeface="Arial" charset="0"/>
              <a:buChar char="•"/>
            </a:pPr>
            <a:r>
              <a:rPr lang="en-US" sz="2400" dirty="0" smtClean="0">
                <a:solidFill>
                  <a:schemeClr val="tx1"/>
                </a:solidFill>
                <a:latin typeface="+mn-lt"/>
                <a:cs typeface="Arial" charset="0"/>
              </a:rPr>
              <a:t>WMATA</a:t>
            </a:r>
          </a:p>
          <a:p>
            <a:pPr marL="944538" lvl="1" indent="-487338" algn="l" defTabSz="1300097">
              <a:buFont typeface="Arial" charset="0"/>
              <a:buChar char="•"/>
            </a:pPr>
            <a:r>
              <a:rPr lang="en-US" sz="2400" dirty="0" smtClean="0">
                <a:solidFill>
                  <a:schemeClr val="tx1"/>
                </a:solidFill>
                <a:latin typeface="+mn-lt"/>
                <a:cs typeface="Arial" charset="0"/>
              </a:rPr>
              <a:t>TPB </a:t>
            </a:r>
            <a:r>
              <a:rPr lang="en-US" sz="2400" dirty="0">
                <a:solidFill>
                  <a:schemeClr val="tx1"/>
                </a:solidFill>
                <a:latin typeface="+mn-lt"/>
                <a:cs typeface="Arial" charset="0"/>
              </a:rPr>
              <a:t>Member </a:t>
            </a:r>
            <a:r>
              <a:rPr lang="en-US" sz="2400" dirty="0" smtClean="0">
                <a:solidFill>
                  <a:schemeClr val="tx1"/>
                </a:solidFill>
                <a:latin typeface="+mn-lt"/>
                <a:cs typeface="Arial" charset="0"/>
              </a:rPr>
              <a:t>Governments </a:t>
            </a:r>
            <a:endParaRPr lang="en-US" sz="900" dirty="0">
              <a:solidFill>
                <a:schemeClr val="tx1"/>
              </a:solidFill>
              <a:latin typeface="+mn-lt"/>
              <a:cs typeface="Arial" charset="0"/>
            </a:endParaRPr>
          </a:p>
          <a:p>
            <a:pPr marL="944538" lvl="1" indent="-487338" algn="l" defTabSz="1300097"/>
            <a:endParaRPr lang="en-US" sz="800" dirty="0" smtClean="0">
              <a:solidFill>
                <a:schemeClr val="tx1"/>
              </a:solidFill>
              <a:latin typeface="+mn-lt"/>
              <a:cs typeface="Arial" charset="0"/>
            </a:endParaRPr>
          </a:p>
          <a:p>
            <a:pPr marL="487338" indent="-487338" algn="l" defTabSz="1300097">
              <a:buFont typeface="Arial" charset="0"/>
              <a:buChar char="•"/>
            </a:pPr>
            <a:r>
              <a:rPr lang="en-US" sz="3200" dirty="0" smtClean="0">
                <a:solidFill>
                  <a:schemeClr val="tx1"/>
                </a:solidFill>
                <a:latin typeface="+mn-lt"/>
                <a:cs typeface="Arial" charset="0"/>
              </a:rPr>
              <a:t>FY 2013:   $63k from COG dues, replaces local </a:t>
            </a:r>
            <a:r>
              <a:rPr lang="en-US" sz="3200" dirty="0" err="1" smtClean="0">
                <a:solidFill>
                  <a:schemeClr val="tx1"/>
                </a:solidFill>
                <a:latin typeface="+mn-lt"/>
                <a:cs typeface="Arial" charset="0"/>
              </a:rPr>
              <a:t>gov’t</a:t>
            </a:r>
            <a:r>
              <a:rPr lang="en-US" sz="3200" dirty="0" smtClean="0">
                <a:solidFill>
                  <a:schemeClr val="tx1"/>
                </a:solidFill>
                <a:latin typeface="+mn-lt"/>
                <a:cs typeface="Arial" charset="0"/>
              </a:rPr>
              <a:t> contributions</a:t>
            </a:r>
          </a:p>
          <a:p>
            <a:pPr marL="944538" lvl="1" indent="-487338" algn="l" defTabSz="1300097">
              <a:buFont typeface="Arial" charset="0"/>
              <a:buChar char="•"/>
            </a:pPr>
            <a:r>
              <a:rPr lang="en-US" sz="2400" dirty="0" smtClean="0">
                <a:solidFill>
                  <a:schemeClr val="tx1"/>
                </a:solidFill>
                <a:latin typeface="+mn-lt"/>
                <a:cs typeface="Arial" charset="0"/>
              </a:rPr>
              <a:t>1.2 cents per capita from all vs. 5 cents per capita from some</a:t>
            </a:r>
            <a:endParaRPr lang="en-US" sz="2400" dirty="0">
              <a:solidFill>
                <a:schemeClr val="tx1"/>
              </a:solidFill>
              <a:latin typeface="+mn-lt"/>
              <a:cs typeface="Arial" charset="0"/>
            </a:endParaRPr>
          </a:p>
          <a:p>
            <a:pPr marL="487338" indent="-487338" algn="l" defTabSz="1300097"/>
            <a:endParaRPr lang="en-US" sz="900" dirty="0" smtClean="0">
              <a:solidFill>
                <a:schemeClr val="tx1"/>
              </a:solidFill>
              <a:latin typeface="+mn-lt"/>
              <a:cs typeface="Arial" charset="0"/>
            </a:endParaRPr>
          </a:p>
          <a:p>
            <a:pPr marL="487338" indent="-487338" algn="l" defTabSz="1300097">
              <a:buFont typeface="Arial" pitchFamily="34" charset="0"/>
              <a:buChar char="•"/>
            </a:pPr>
            <a:r>
              <a:rPr lang="en-US" sz="3200" dirty="0" smtClean="0">
                <a:solidFill>
                  <a:schemeClr val="tx1"/>
                </a:solidFill>
                <a:latin typeface="+mn-lt"/>
                <a:cs typeface="Arial" charset="0"/>
              </a:rPr>
              <a:t>Total Budget $623,000, compared to $634,000 in FY 2012</a:t>
            </a:r>
          </a:p>
          <a:p>
            <a:pPr marL="487338" indent="-487338" algn="l" defTabSz="1300097"/>
            <a:endParaRPr lang="en-US" sz="3200" dirty="0">
              <a:solidFill>
                <a:schemeClr val="tx1"/>
              </a:solidFill>
              <a:latin typeface="+mn-lt"/>
              <a:cs typeface="Arial" charset="0"/>
            </a:endParaRPr>
          </a:p>
          <a:p>
            <a:pPr marL="487338" indent="-487338" algn="l" defTabSz="1300097">
              <a:lnSpc>
                <a:spcPct val="50000"/>
              </a:lnSpc>
            </a:pPr>
            <a:endParaRPr lang="en-US" sz="900" dirty="0">
              <a:solidFill>
                <a:schemeClr val="tx1"/>
              </a:solidFill>
              <a:latin typeface="Arial" charset="0"/>
              <a:cs typeface="Arial" charset="0"/>
            </a:endParaRPr>
          </a:p>
          <a:p>
            <a:pPr marL="487338" indent="-487338" algn="l" defTabSz="1300097">
              <a:lnSpc>
                <a:spcPct val="50000"/>
              </a:lnSpc>
              <a:buFont typeface="Arial" charset="0"/>
              <a:buChar char="•"/>
            </a:pPr>
            <a:endParaRPr lang="en-US" sz="1800" dirty="0">
              <a:solidFill>
                <a:schemeClr val="tx1"/>
              </a:solidFill>
              <a:latin typeface="Arial" charset="0"/>
              <a:cs typeface="Arial" charset="0"/>
            </a:endParaRPr>
          </a:p>
          <a:p>
            <a:pPr marL="487338" indent="-487338" algn="l" defTabSz="1300097">
              <a:lnSpc>
                <a:spcPct val="50000"/>
              </a:lnSpc>
            </a:pPr>
            <a:endParaRPr lang="en-US" sz="1300" dirty="0">
              <a:solidFill>
                <a:schemeClr val="tx1"/>
              </a:solidFill>
              <a:latin typeface="Calibri" charset="0"/>
            </a:endParaRPr>
          </a:p>
          <a:p>
            <a:pPr marL="487338" indent="-487338" algn="l" defTabSz="1300097">
              <a:lnSpc>
                <a:spcPct val="50000"/>
              </a:lnSpc>
            </a:pPr>
            <a:endParaRPr lang="en-US" sz="1300" dirty="0">
              <a:solidFill>
                <a:schemeClr val="tx1"/>
              </a:solidFill>
              <a:latin typeface="Calibri" charset="0"/>
            </a:endParaRPr>
          </a:p>
          <a:p>
            <a:pPr marL="487338" indent="-487338" algn="l" defTabSz="1300097">
              <a:lnSpc>
                <a:spcPct val="50000"/>
              </a:lnSpc>
              <a:spcBef>
                <a:spcPct val="20000"/>
              </a:spcBef>
            </a:pPr>
            <a:endParaRPr lang="en-US" sz="1300" dirty="0">
              <a:solidFill>
                <a:schemeClr val="tx1"/>
              </a:solidFill>
              <a:latin typeface="Calibri" charset="0"/>
            </a:endParaRPr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10/5/2012</a:t>
            </a:r>
            <a:endParaRPr lang="en-US" dirty="0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s</a:t>
            </a:r>
            <a:fld id="{71E58383-09EA-4461-84B1-95DAE30C3173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08930" name="Group 2"/>
          <p:cNvGraphicFramePr>
            <a:graphicFrameLocks noGrp="1"/>
          </p:cNvGraphicFramePr>
          <p:nvPr/>
        </p:nvGraphicFramePr>
        <p:xfrm>
          <a:off x="253999" y="609600"/>
          <a:ext cx="12268203" cy="8117456"/>
        </p:xfrm>
        <a:graphic>
          <a:graphicData uri="http://schemas.openxmlformats.org/drawingml/2006/table">
            <a:tbl>
              <a:tblPr/>
              <a:tblGrid>
                <a:gridCol w="1219201"/>
                <a:gridCol w="838200"/>
                <a:gridCol w="914400"/>
                <a:gridCol w="990600"/>
                <a:gridCol w="914400"/>
                <a:gridCol w="914400"/>
                <a:gridCol w="914400"/>
                <a:gridCol w="914400"/>
                <a:gridCol w="1143000"/>
                <a:gridCol w="1087950"/>
                <a:gridCol w="1169638"/>
                <a:gridCol w="1247614"/>
              </a:tblGrid>
              <a:tr h="1143000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3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30048" marR="130048" marT="65024" marB="65024" anchor="b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Tx/>
                        <a:buNone/>
                        <a:tabLst/>
                      </a:pPr>
                      <a:endParaRPr kumimoji="0" lang="en-US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30048" marR="130048" marT="65024" marB="65024" anchor="b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Tx/>
                        <a:buNone/>
                        <a:tabLst/>
                      </a:pPr>
                      <a:endParaRPr kumimoji="0" lang="en-US" sz="2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30048" marR="130048" marT="65024" marB="65024" anchor="b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Tx/>
                        <a:buNone/>
                        <a:tabLst/>
                      </a:pPr>
                      <a:endParaRPr kumimoji="0" lang="en-US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30048" marR="130048" marT="65024" marB="65024" anchor="b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3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30048" marR="130048" marT="65024" marB="65024" anchor="b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Tx/>
                        <a:buNone/>
                        <a:tabLst/>
                      </a:pPr>
                      <a:endParaRPr kumimoji="0" lang="en-US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30048" marR="130048" marT="65024" marB="65024" anchor="b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Tx/>
                        <a:buNone/>
                        <a:tabLst/>
                      </a:pPr>
                      <a:endParaRPr kumimoji="0" lang="en-US" sz="2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30048" marR="130048" marT="65024" marB="65024" anchor="b"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Tx/>
                        <a:buNone/>
                        <a:tabLst/>
                      </a:pPr>
                      <a:endParaRPr kumimoji="0" lang="en-US" sz="2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30048" marR="130048" marT="65024" marB="65024" anchor="b"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Tx/>
                        <a:buNone/>
                        <a:tabLst/>
                      </a:pPr>
                      <a:endParaRPr kumimoji="0" lang="en-US" sz="2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30048" marR="130048" marT="65024" marB="65024" anchor="b"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Tx/>
                        <a:buNone/>
                        <a:tabLst/>
                      </a:pPr>
                      <a:endParaRPr kumimoji="0" lang="en-US" sz="2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30048" marR="130048" marT="65024" marB="65024" anchor="b"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Tx/>
                        <a:buNone/>
                        <a:tabLst/>
                      </a:pPr>
                      <a:endParaRPr kumimoji="0" lang="en-US" sz="2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30048" marR="130048" marT="65024" marB="65024" anchor="b"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914400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Source</a:t>
                      </a: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Oct-02</a:t>
                      </a: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Apr-04</a:t>
                      </a: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Jun-05</a:t>
                      </a: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Mar-06</a:t>
                      </a: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Mar-07</a:t>
                      </a: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FY </a:t>
                      </a:r>
                    </a:p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2008</a:t>
                      </a: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FY </a:t>
                      </a:r>
                    </a:p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2009</a:t>
                      </a: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FY</a:t>
                      </a:r>
                    </a:p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2010</a:t>
                      </a: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FY </a:t>
                      </a:r>
                    </a:p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2011</a:t>
                      </a: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FY </a:t>
                      </a:r>
                    </a:p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2012</a:t>
                      </a: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FY </a:t>
                      </a:r>
                    </a:p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2013</a:t>
                      </a: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33053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DDOT</a:t>
                      </a: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$100</a:t>
                      </a: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$100</a:t>
                      </a: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$100</a:t>
                      </a: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$100</a:t>
                      </a: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$100</a:t>
                      </a: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$200</a:t>
                      </a: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$200 </a:t>
                      </a: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$200</a:t>
                      </a: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$200</a:t>
                      </a: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$200</a:t>
                      </a: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$200?</a:t>
                      </a: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39378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DCMPD</a:t>
                      </a: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$80</a:t>
                      </a: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$30</a:t>
                      </a: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53601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Maryland SHA</a:t>
                      </a: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$115</a:t>
                      </a: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$100</a:t>
                      </a: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$58</a:t>
                      </a: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$50</a:t>
                      </a: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$100.1</a:t>
                      </a: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$130.3</a:t>
                      </a: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$130 </a:t>
                      </a: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$143</a:t>
                      </a: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$100</a:t>
                      </a: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$120</a:t>
                      </a: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$120</a:t>
                      </a: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64884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Virginia SHSO</a:t>
                      </a: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$100</a:t>
                      </a: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$100</a:t>
                      </a: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$75</a:t>
                      </a: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$100</a:t>
                      </a: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$75</a:t>
                      </a: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$100</a:t>
                      </a: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$100 </a:t>
                      </a: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$100</a:t>
                      </a: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$110</a:t>
                      </a: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$116.616</a:t>
                      </a: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$90</a:t>
                      </a: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39378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WMATA</a:t>
                      </a: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$150</a:t>
                      </a: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$150 </a:t>
                      </a: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$150</a:t>
                      </a: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$150</a:t>
                      </a: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$150</a:t>
                      </a: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$150</a:t>
                      </a: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27306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Local</a:t>
                      </a:r>
                    </a:p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Gov’t</a:t>
                      </a: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$100</a:t>
                      </a: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$90</a:t>
                      </a: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$80</a:t>
                      </a: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$91.3</a:t>
                      </a: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$113.7</a:t>
                      </a: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$158.5</a:t>
                      </a: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$120.6 </a:t>
                      </a: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$54.8</a:t>
                      </a: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$37.8</a:t>
                      </a: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$47.3</a:t>
                      </a: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$63.344*</a:t>
                      </a: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53601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Private</a:t>
                      </a: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$10</a:t>
                      </a: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1653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53601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Grand Total</a:t>
                      </a: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$415</a:t>
                      </a: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$390</a:t>
                      </a: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$393</a:t>
                      </a: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$341.3</a:t>
                      </a: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$428.8</a:t>
                      </a: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$738.8</a:t>
                      </a: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$700.6</a:t>
                      </a: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$658.7</a:t>
                      </a: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$597.8</a:t>
                      </a: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$633.916</a:t>
                      </a: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$623.344</a:t>
                      </a: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53601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*COG dues</a:t>
                      </a:r>
                    </a:p>
                  </a:txBody>
                  <a:tcPr marL="130048" marR="130048" marT="65024" marB="650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30048" marR="130048" marT="65024" marB="65024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30048" marR="130048" marT="65024" marB="65024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30048" marR="130048" marT="65024" marB="65024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30048" marR="130048" marT="65024" marB="65024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30048" marR="130048" marT="65024" marB="65024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30048" marR="130048" marT="65024" marB="65024" anchor="b"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30048" marR="130048" marT="65024" marB="65024" anchor="b"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30048" marR="130048" marT="65024" marB="65024" anchor="b"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30048" marR="130048" marT="65024" marB="65024" anchor="b"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30048" marR="130048" marT="65024" marB="65024" anchor="b"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1645" name="Rectangle 132"/>
          <p:cNvSpPr>
            <a:spLocks noGrp="1" noChangeArrowheads="1"/>
          </p:cNvSpPr>
          <p:nvPr>
            <p:ph type="title"/>
          </p:nvPr>
        </p:nvSpPr>
        <p:spPr>
          <a:xfrm>
            <a:off x="2768600" y="304800"/>
            <a:ext cx="9224963" cy="758825"/>
          </a:xfrm>
        </p:spPr>
        <p:txBody>
          <a:bodyPr rtlCol="0" anchor="t">
            <a:normAutofit fontScale="90000"/>
          </a:bodyPr>
          <a:lstStyle/>
          <a:p>
            <a:pPr defTabSz="1300460" eaLnBrk="1" fontAlgn="auto" hangingPunct="1">
              <a:spcAft>
                <a:spcPts val="0"/>
              </a:spcAft>
              <a:defRPr/>
            </a:pPr>
            <a:r>
              <a:rPr lang="en-US" sz="4400" dirty="0" smtClean="0"/>
              <a:t>Street Smart Funding, 2002-2013 </a:t>
            </a:r>
            <a:r>
              <a:rPr lang="en-US" sz="2000" dirty="0" smtClean="0"/>
              <a:t>(in thousands)</a:t>
            </a:r>
          </a:p>
        </p:txBody>
      </p:sp>
      <p:pic>
        <p:nvPicPr>
          <p:cNvPr id="5" name="Picture 7" descr="StreetSmartlogo.eps"/>
          <p:cNvPicPr>
            <a:picLocks noChangeAspect="1"/>
          </p:cNvPicPr>
          <p:nvPr/>
        </p:nvPicPr>
        <p:blipFill>
          <a:blip r:embed="rId2"/>
          <a:srcRect b="24884"/>
          <a:stretch>
            <a:fillRect/>
          </a:stretch>
        </p:blipFill>
        <p:spPr bwMode="auto">
          <a:xfrm>
            <a:off x="254001" y="685800"/>
            <a:ext cx="2819401" cy="692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Date Placeholder 1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10/5/2012</a:t>
            </a:r>
            <a:endParaRPr lang="en-US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06E2D65-E3B1-4CC0-B7D6-CC1EADA0694C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49599" y="390525"/>
            <a:ext cx="9204325" cy="1625600"/>
          </a:xfrm>
        </p:spPr>
        <p:txBody>
          <a:bodyPr/>
          <a:lstStyle/>
          <a:p>
            <a:r>
              <a:rPr lang="en-US" sz="5400" dirty="0" smtClean="0"/>
              <a:t>Street Smart Advisory Group</a:t>
            </a:r>
            <a:endParaRPr lang="en-US" sz="5400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650875" y="2362200"/>
            <a:ext cx="11703050" cy="6350000"/>
          </a:xfrm>
        </p:spPr>
        <p:txBody>
          <a:bodyPr/>
          <a:lstStyle/>
          <a:p>
            <a:r>
              <a:rPr lang="en-US" sz="4000" dirty="0" smtClean="0"/>
              <a:t>Works with consultant, TPB staff to plan campaign timing, strategy</a:t>
            </a:r>
          </a:p>
          <a:p>
            <a:r>
              <a:rPr lang="en-US" sz="4000" dirty="0" smtClean="0"/>
              <a:t>Reviews and approves all creative materials</a:t>
            </a:r>
          </a:p>
          <a:p>
            <a:r>
              <a:rPr lang="en-US" sz="4000" dirty="0" smtClean="0"/>
              <a:t>Coordinates with local law enforcement</a:t>
            </a:r>
          </a:p>
          <a:p>
            <a:r>
              <a:rPr lang="en-US" sz="4000" dirty="0" smtClean="0"/>
              <a:t>Membership</a:t>
            </a:r>
          </a:p>
          <a:p>
            <a:pPr lvl="1"/>
            <a:r>
              <a:rPr lang="en-US" sz="3200" dirty="0" smtClean="0"/>
              <a:t>Previously consisted of representatives of funding agencies – States, WMATA, some TPB Member Jurisdictions</a:t>
            </a:r>
          </a:p>
          <a:p>
            <a:pPr lvl="1"/>
            <a:r>
              <a:rPr lang="en-US" sz="3200" dirty="0" smtClean="0"/>
              <a:t>Now open to all agencies paying COG dues</a:t>
            </a:r>
          </a:p>
          <a:p>
            <a:pPr lvl="1"/>
            <a:r>
              <a:rPr lang="en-US" sz="3200" dirty="0" smtClean="0"/>
              <a:t>Letters inviting all jurisdictions to participate went out in May</a:t>
            </a:r>
          </a:p>
          <a:p>
            <a:pPr lvl="1"/>
            <a:endParaRPr lang="en-US" dirty="0" smtClean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10/5/2012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81AAA75-1D18-4899-85F6-D337C35278D9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  <p:pic>
        <p:nvPicPr>
          <p:cNvPr id="5" name="Picture 7" descr="StreetSmartlogo.eps"/>
          <p:cNvPicPr>
            <a:picLocks noChangeAspect="1"/>
          </p:cNvPicPr>
          <p:nvPr/>
        </p:nvPicPr>
        <p:blipFill>
          <a:blip r:embed="rId2"/>
          <a:srcRect b="24884"/>
          <a:stretch>
            <a:fillRect/>
          </a:stretch>
        </p:blipFill>
        <p:spPr bwMode="auto">
          <a:xfrm>
            <a:off x="254001" y="685800"/>
            <a:ext cx="2819401" cy="692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10/5/2012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92CEFC-0C80-42F9-AB04-EFE5016030E1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635001" y="228607"/>
          <a:ext cx="11582402" cy="8864710"/>
        </p:xfrm>
        <a:graphic>
          <a:graphicData uri="http://schemas.openxmlformats.org/drawingml/2006/table">
            <a:tbl>
              <a:tblPr/>
              <a:tblGrid>
                <a:gridCol w="4809791"/>
                <a:gridCol w="3041485"/>
                <a:gridCol w="3731126"/>
              </a:tblGrid>
              <a:tr h="229339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Street Smart Advisory Group Membership List</a:t>
                      </a:r>
                    </a:p>
                  </a:txBody>
                  <a:tcPr marL="8073" marR="8073" marT="807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073" marR="8073" marT="807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073" marR="8073" marT="807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37621"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October-12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073" marR="8073" marT="807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8073" marR="8073" marT="807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8073" marR="8073" marT="807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621"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Agency </a:t>
                      </a:r>
                    </a:p>
                  </a:txBody>
                  <a:tcPr marL="8073" marR="8073" marT="8073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Representative</a:t>
                      </a:r>
                    </a:p>
                  </a:txBody>
                  <a:tcPr marL="8073" marR="8073" marT="807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Title</a:t>
                      </a:r>
                    </a:p>
                  </a:txBody>
                  <a:tcPr marL="8073" marR="8073" marT="807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33101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State and Regional</a:t>
                      </a:r>
                    </a:p>
                  </a:txBody>
                  <a:tcPr marL="8073" marR="8073" marT="807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8073" marR="8073" marT="807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8073" marR="8073" marT="807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33101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District of Columbia Department of Transportation</a:t>
                      </a:r>
                    </a:p>
                  </a:txBody>
                  <a:tcPr marL="8073" marR="8073" marT="807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George Branyan</a:t>
                      </a:r>
                    </a:p>
                  </a:txBody>
                  <a:tcPr marL="8073" marR="8073" marT="807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Pedestrian Program Manager</a:t>
                      </a:r>
                    </a:p>
                  </a:txBody>
                  <a:tcPr marL="8073" marR="8073" marT="807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57702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Maryland Office of Highway Safety</a:t>
                      </a:r>
                    </a:p>
                  </a:txBody>
                  <a:tcPr marL="8073" marR="8073" marT="807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Cristina Sinz</a:t>
                      </a:r>
                    </a:p>
                  </a:txBody>
                  <a:tcPr marL="8073" marR="8073" marT="807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CTSP - State Highway Administration District 3</a:t>
                      </a:r>
                    </a:p>
                  </a:txBody>
                  <a:tcPr marL="8073" marR="8073" marT="807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33101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Virginia Department of Motor Vehicles</a:t>
                      </a:r>
                    </a:p>
                  </a:txBody>
                  <a:tcPr marL="8073" marR="8073" marT="807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Bob Weakley</a:t>
                      </a:r>
                    </a:p>
                  </a:txBody>
                  <a:tcPr marL="8073" marR="8073" marT="807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Grants Manager</a:t>
                      </a:r>
                    </a:p>
                  </a:txBody>
                  <a:tcPr marL="8073" marR="8073" marT="807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33101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Virginia Department of Transportation/NOVA District</a:t>
                      </a:r>
                    </a:p>
                  </a:txBody>
                  <a:tcPr marL="8073" marR="8073" marT="807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Cindy Engelhart</a:t>
                      </a:r>
                    </a:p>
                  </a:txBody>
                  <a:tcPr marL="8073" marR="8073" marT="807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District Bicycle and Pedestrian Coordinator</a:t>
                      </a:r>
                    </a:p>
                  </a:txBody>
                  <a:tcPr marL="8073" marR="8073" marT="807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57702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WMATA</a:t>
                      </a:r>
                    </a:p>
                  </a:txBody>
                  <a:tcPr marL="8073" marR="8073" marT="807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Kristin Haldeman</a:t>
                      </a:r>
                    </a:p>
                  </a:txBody>
                  <a:tcPr marL="8073" marR="8073" marT="807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Manager, Access Planning and Policy Analysis</a:t>
                      </a:r>
                    </a:p>
                  </a:txBody>
                  <a:tcPr marL="8073" marR="8073" marT="807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33101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MWCOG</a:t>
                      </a:r>
                    </a:p>
                  </a:txBody>
                  <a:tcPr marL="8073" marR="8073" marT="807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Jeanne Saddler</a:t>
                      </a:r>
                    </a:p>
                  </a:txBody>
                  <a:tcPr marL="8073" marR="8073" marT="807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Director, Office of Public Affairs</a:t>
                      </a:r>
                    </a:p>
                  </a:txBody>
                  <a:tcPr marL="8073" marR="8073" marT="807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33101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8073" marR="8073" marT="807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8073" marR="8073" marT="807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8073" marR="8073" marT="807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33101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Local - MD</a:t>
                      </a:r>
                    </a:p>
                  </a:txBody>
                  <a:tcPr marL="8073" marR="8073" marT="807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8073" marR="8073" marT="807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8073" marR="8073" marT="807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3101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Bladensburg</a:t>
                      </a:r>
                    </a:p>
                  </a:txBody>
                  <a:tcPr marL="8073" marR="8073" marT="807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8073" marR="8073" marT="807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8073" marR="8073" marT="807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33101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Bowie</a:t>
                      </a:r>
                    </a:p>
                  </a:txBody>
                  <a:tcPr marL="8073" marR="8073" marT="807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Todd Turner</a:t>
                      </a:r>
                    </a:p>
                  </a:txBody>
                  <a:tcPr marL="8073" marR="8073" marT="807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Mayor, City of Bowie</a:t>
                      </a:r>
                    </a:p>
                  </a:txBody>
                  <a:tcPr marL="8073" marR="8073" marT="807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33101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Charles County</a:t>
                      </a:r>
                    </a:p>
                  </a:txBody>
                  <a:tcPr marL="8073" marR="8073" marT="807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8073" marR="8073" marT="807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8073" marR="8073" marT="807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3101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College Park</a:t>
                      </a:r>
                    </a:p>
                  </a:txBody>
                  <a:tcPr marL="8073" marR="8073" marT="807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8073" marR="8073" marT="807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8073" marR="8073" marT="807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33101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Frederick</a:t>
                      </a:r>
                    </a:p>
                  </a:txBody>
                  <a:tcPr marL="8073" marR="8073" marT="807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8073" marR="8073" marT="807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8073" marR="8073" marT="807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33101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Frederick County</a:t>
                      </a:r>
                    </a:p>
                  </a:txBody>
                  <a:tcPr marL="8073" marR="8073" marT="807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8073" marR="8073" marT="807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8073" marR="8073" marT="807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33101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Gaithersburg</a:t>
                      </a:r>
                    </a:p>
                  </a:txBody>
                  <a:tcPr marL="8073" marR="8073" marT="807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8073" marR="8073" marT="807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8073" marR="8073" marT="807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3101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Greenbelt</a:t>
                      </a:r>
                    </a:p>
                  </a:txBody>
                  <a:tcPr marL="8073" marR="8073" marT="807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8073" marR="8073" marT="807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8073" marR="8073" marT="807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3101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Montgomery County</a:t>
                      </a:r>
                    </a:p>
                  </a:txBody>
                  <a:tcPr marL="8073" marR="8073" marT="807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Jeff Dunckel</a:t>
                      </a:r>
                    </a:p>
                  </a:txBody>
                  <a:tcPr marL="8073" marR="8073" marT="807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Pedestrian Safety Coordinator</a:t>
                      </a:r>
                    </a:p>
                  </a:txBody>
                  <a:tcPr marL="8073" marR="8073" marT="807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33101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Prince George's County DPW&amp;T</a:t>
                      </a:r>
                    </a:p>
                  </a:txBody>
                  <a:tcPr marL="8073" marR="8073" marT="807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Victor Weissberg</a:t>
                      </a:r>
                    </a:p>
                  </a:txBody>
                  <a:tcPr marL="8073" marR="8073" marT="807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Special Assistant to the Director</a:t>
                      </a:r>
                    </a:p>
                  </a:txBody>
                  <a:tcPr marL="8073" marR="8073" marT="807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3101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Rockville</a:t>
                      </a:r>
                    </a:p>
                  </a:txBody>
                  <a:tcPr marL="8073" marR="8073" marT="807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8073" marR="8073" marT="807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8073" marR="8073" marT="807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3101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Takoma Park</a:t>
                      </a:r>
                    </a:p>
                  </a:txBody>
                  <a:tcPr marL="8073" marR="8073" marT="807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8073" marR="8073" marT="807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8073" marR="8073" marT="807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33101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8073" marR="8073" marT="807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8073" marR="8073" marT="807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8073" marR="8073" marT="807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33101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Local - VA</a:t>
                      </a:r>
                    </a:p>
                  </a:txBody>
                  <a:tcPr marL="8073" marR="8073" marT="807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8073" marR="8073" marT="807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8073" marR="8073" marT="807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33101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Alexandria</a:t>
                      </a:r>
                    </a:p>
                  </a:txBody>
                  <a:tcPr marL="8073" marR="8073" marT="807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Carrie Sanders</a:t>
                      </a:r>
                    </a:p>
                  </a:txBody>
                  <a:tcPr marL="8073" marR="8073" marT="807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Principal Transportation Planner</a:t>
                      </a:r>
                    </a:p>
                  </a:txBody>
                  <a:tcPr marL="8073" marR="8073" marT="807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3101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Arlington County</a:t>
                      </a:r>
                    </a:p>
                  </a:txBody>
                  <a:tcPr marL="8073" marR="8073" marT="807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David Goodman</a:t>
                      </a:r>
                    </a:p>
                  </a:txBody>
                  <a:tcPr marL="8073" marR="8073" marT="807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Bicycle &amp; Pedestrian Programs Manager</a:t>
                      </a:r>
                    </a:p>
                  </a:txBody>
                  <a:tcPr marL="8073" marR="8073" marT="807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3101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Fairfax</a:t>
                      </a:r>
                    </a:p>
                  </a:txBody>
                  <a:tcPr marL="8073" marR="8073" marT="807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8073" marR="8073" marT="807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8073" marR="8073" marT="807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3101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Fairfax County</a:t>
                      </a:r>
                    </a:p>
                  </a:txBody>
                  <a:tcPr marL="8073" marR="8073" marT="807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Chris Wells</a:t>
                      </a:r>
                    </a:p>
                  </a:txBody>
                  <a:tcPr marL="8073" marR="8073" marT="807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Pedestrian Program Manager</a:t>
                      </a:r>
                    </a:p>
                  </a:txBody>
                  <a:tcPr marL="8073" marR="8073" marT="807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57702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Falls Church</a:t>
                      </a:r>
                    </a:p>
                  </a:txBody>
                  <a:tcPr marL="8073" marR="8073" marT="807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Wendy Block Sanford</a:t>
                      </a:r>
                    </a:p>
                  </a:txBody>
                  <a:tcPr marL="8073" marR="8073" marT="807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Transportation Program Manager / Principal Planner</a:t>
                      </a:r>
                    </a:p>
                  </a:txBody>
                  <a:tcPr marL="8073" marR="8073" marT="807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3101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Loudoun County</a:t>
                      </a:r>
                    </a:p>
                  </a:txBody>
                  <a:tcPr marL="8073" marR="8073" marT="807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Arkopal Goswami</a:t>
                      </a:r>
                    </a:p>
                  </a:txBody>
                  <a:tcPr marL="8073" marR="8073" marT="807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Senior Transportation Planner</a:t>
                      </a:r>
                    </a:p>
                  </a:txBody>
                  <a:tcPr marL="8073" marR="8073" marT="807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33101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Manassas</a:t>
                      </a:r>
                    </a:p>
                  </a:txBody>
                  <a:tcPr marL="8073" marR="8073" marT="807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8073" marR="8073" marT="807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8073" marR="8073" marT="807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3101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Manassas Park</a:t>
                      </a:r>
                    </a:p>
                  </a:txBody>
                  <a:tcPr marL="8073" marR="8073" marT="807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8073" marR="8073" marT="807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8073" marR="8073" marT="807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621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Prince William County</a:t>
                      </a:r>
                    </a:p>
                  </a:txBody>
                  <a:tcPr marL="8073" marR="8073" marT="807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Monica</a:t>
                      </a:r>
                      <a:r>
                        <a:rPr lang="en-US" sz="1400" b="0" i="0" u="none" strike="noStrike" baseline="0" dirty="0" smtClean="0">
                          <a:solidFill>
                            <a:srgbClr val="000000"/>
                          </a:solidFill>
                          <a:latin typeface="Calibri"/>
                        </a:rPr>
                        <a:t> Backmon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073" marR="8073" marT="807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Regional 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Planner </a:t>
                      </a:r>
                    </a:p>
                  </a:txBody>
                  <a:tcPr marL="8073" marR="8073" marT="807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828675"/>
          </a:xfrm>
        </p:spPr>
        <p:txBody>
          <a:bodyPr/>
          <a:lstStyle/>
          <a:p>
            <a:r>
              <a:rPr lang="en-US" sz="5400" dirty="0" smtClean="0"/>
              <a:t>Fall 2011 </a:t>
            </a:r>
            <a:endParaRPr lang="en-US" sz="5400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650875" y="4343400"/>
            <a:ext cx="11703050" cy="4368800"/>
          </a:xfrm>
        </p:spPr>
        <p:txBody>
          <a:bodyPr/>
          <a:lstStyle/>
          <a:p>
            <a:r>
              <a:rPr lang="en-US" sz="3200" dirty="0" smtClean="0"/>
              <a:t>November 14 Press Event @ Piney Branch Road in Montgomery County</a:t>
            </a:r>
          </a:p>
          <a:p>
            <a:pPr lvl="1"/>
            <a:r>
              <a:rPr lang="en-US" sz="2000" dirty="0" smtClean="0"/>
              <a:t>Coverage Reached 900,000 People</a:t>
            </a:r>
          </a:p>
          <a:p>
            <a:r>
              <a:rPr lang="en-US" sz="3200" dirty="0" smtClean="0"/>
              <a:t>November Media</a:t>
            </a:r>
          </a:p>
          <a:p>
            <a:pPr lvl="1"/>
            <a:r>
              <a:rPr lang="en-US" sz="2600" dirty="0" smtClean="0"/>
              <a:t>“Giant Pedestrian                                                                                                 Safety Problem”</a:t>
            </a:r>
          </a:p>
          <a:p>
            <a:pPr lvl="1"/>
            <a:r>
              <a:rPr lang="en-US" sz="2600" dirty="0" smtClean="0"/>
              <a:t>2 weeks radio</a:t>
            </a:r>
          </a:p>
          <a:p>
            <a:pPr lvl="1"/>
            <a:r>
              <a:rPr lang="en-US" sz="2600" dirty="0" smtClean="0"/>
              <a:t>1 month transit ads</a:t>
            </a:r>
          </a:p>
          <a:p>
            <a:r>
              <a:rPr lang="en-US" sz="3200" dirty="0" smtClean="0"/>
              <a:t>Law enforcement</a:t>
            </a:r>
          </a:p>
          <a:p>
            <a:pPr lvl="1"/>
            <a:r>
              <a:rPr lang="en-US" sz="2600" dirty="0" smtClean="0"/>
              <a:t>October 18 Best Practices in Pedestrian Enforcement Workshop</a:t>
            </a:r>
          </a:p>
          <a:p>
            <a:pPr lvl="1">
              <a:buNone/>
            </a:pPr>
            <a:endParaRPr lang="en-US" sz="2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92CEFC-0C80-42F9-AB04-EFE5016030E1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  <p:pic>
        <p:nvPicPr>
          <p:cNvPr id="16" name="Picture 3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482600" y="1524000"/>
            <a:ext cx="3554220" cy="2689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7" descr="StreetSmartlogo.eps"/>
          <p:cNvPicPr>
            <a:picLocks noChangeAspect="1"/>
          </p:cNvPicPr>
          <p:nvPr/>
        </p:nvPicPr>
        <p:blipFill>
          <a:blip r:embed="rId4"/>
          <a:srcRect b="24884"/>
          <a:stretch>
            <a:fillRect/>
          </a:stretch>
        </p:blipFill>
        <p:spPr bwMode="auto">
          <a:xfrm>
            <a:off x="711200" y="304800"/>
            <a:ext cx="2819401" cy="692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597400" y="1295400"/>
            <a:ext cx="3886200" cy="29353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9017000" y="1503622"/>
            <a:ext cx="3593416" cy="27159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" name="Date Placeholder 1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10/5/2012</a:t>
            </a:r>
            <a:endParaRPr lang="en-US"/>
          </a:p>
        </p:txBody>
      </p:sp>
      <p:pic>
        <p:nvPicPr>
          <p:cNvPr id="129026" name="Picture 2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673600" y="5867400"/>
            <a:ext cx="8086644" cy="2338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96999" y="390525"/>
            <a:ext cx="10956925" cy="1285875"/>
          </a:xfrm>
        </p:spPr>
        <p:txBody>
          <a:bodyPr/>
          <a:lstStyle/>
          <a:p>
            <a:r>
              <a:rPr lang="en-US" dirty="0" smtClean="0"/>
              <a:t>Spring 2012 Campaign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200" y="1676400"/>
            <a:ext cx="10058400" cy="7035801"/>
          </a:xfrm>
        </p:spPr>
        <p:txBody>
          <a:bodyPr/>
          <a:lstStyle/>
          <a:p>
            <a:r>
              <a:rPr lang="en-US" dirty="0" smtClean="0"/>
              <a:t>March 18 – April 14 </a:t>
            </a:r>
            <a:endParaRPr lang="en-US" sz="3200" dirty="0" smtClean="0"/>
          </a:p>
          <a:p>
            <a:pPr lvl="1"/>
            <a:r>
              <a:rPr lang="en-US" sz="3600" dirty="0" smtClean="0"/>
              <a:t>$218,000 media budget</a:t>
            </a:r>
          </a:p>
          <a:p>
            <a:pPr lvl="1"/>
            <a:r>
              <a:rPr lang="en-US" sz="3600" dirty="0" smtClean="0"/>
              <a:t>Four weeks Cable TV, Outdoor</a:t>
            </a:r>
          </a:p>
          <a:p>
            <a:pPr lvl="1"/>
            <a:r>
              <a:rPr lang="en-US" sz="3600" dirty="0" smtClean="0"/>
              <a:t>Two weeks Radio</a:t>
            </a:r>
          </a:p>
          <a:p>
            <a:pPr lvl="2"/>
            <a:r>
              <a:rPr lang="en-US" sz="2400" dirty="0" smtClean="0"/>
              <a:t>Weighted Wednesday – Sunday, 3 pm – 8 pm</a:t>
            </a:r>
          </a:p>
          <a:p>
            <a:pPr lvl="1"/>
            <a:r>
              <a:rPr lang="en-US" sz="3600" dirty="0" smtClean="0"/>
              <a:t>Press Event</a:t>
            </a:r>
          </a:p>
          <a:p>
            <a:pPr lvl="2"/>
            <a:r>
              <a:rPr lang="en-US" sz="2400" dirty="0" smtClean="0"/>
              <a:t>March 28</a:t>
            </a:r>
            <a:r>
              <a:rPr lang="en-US" sz="2400" baseline="30000" dirty="0" smtClean="0"/>
              <a:t>th</a:t>
            </a:r>
            <a:r>
              <a:rPr lang="en-US" sz="2400" dirty="0" smtClean="0"/>
              <a:t>, 11:30 a.m., in District Heights, MD</a:t>
            </a:r>
          </a:p>
          <a:p>
            <a:pPr lvl="2"/>
            <a:r>
              <a:rPr lang="en-US" sz="2400" dirty="0" smtClean="0"/>
              <a:t>Followed by live enforcement - Intersection of Silver Hill Road and Marlboro Pike</a:t>
            </a:r>
          </a:p>
          <a:p>
            <a:pPr lvl="2"/>
            <a:r>
              <a:rPr lang="en-US" sz="2400" dirty="0" smtClean="0"/>
              <a:t>Covered on WJLA 7, WUSA 9, WTOP</a:t>
            </a:r>
          </a:p>
          <a:p>
            <a:pPr lvl="1"/>
            <a:r>
              <a:rPr lang="en-US" sz="3600" dirty="0" smtClean="0"/>
              <a:t>Law Enforcement in High-Incidence Areas</a:t>
            </a:r>
          </a:p>
          <a:p>
            <a:pPr lvl="2"/>
            <a:r>
              <a:rPr lang="en-US" sz="2400" dirty="0" smtClean="0"/>
              <a:t>Prince George’s, Montgomery,  Capitol Heights, District of Columbia, Arlington, City of Fairfax, Prince William, others</a:t>
            </a:r>
          </a:p>
          <a:p>
            <a:pPr lvl="2">
              <a:buNone/>
            </a:pPr>
            <a:endParaRPr lang="en-US" sz="4200" dirty="0" smtClean="0"/>
          </a:p>
          <a:p>
            <a:pPr lvl="1"/>
            <a:endParaRPr lang="en-US" sz="38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92CEFC-0C80-42F9-AB04-EFE5016030E1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  <p:pic>
        <p:nvPicPr>
          <p:cNvPr id="5" name="Picture 7" descr="StreetSmartlogo.eps"/>
          <p:cNvPicPr>
            <a:picLocks noChangeAspect="1"/>
          </p:cNvPicPr>
          <p:nvPr/>
        </p:nvPicPr>
        <p:blipFill>
          <a:blip r:embed="rId3"/>
          <a:srcRect b="24884"/>
          <a:stretch>
            <a:fillRect/>
          </a:stretch>
        </p:blipFill>
        <p:spPr bwMode="auto">
          <a:xfrm>
            <a:off x="254000" y="228600"/>
            <a:ext cx="2819401" cy="692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10/5/2012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721600" y="1600200"/>
            <a:ext cx="5029199" cy="335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2844800" y="390525"/>
            <a:ext cx="9829800" cy="1209675"/>
          </a:xfrm>
        </p:spPr>
        <p:txBody>
          <a:bodyPr/>
          <a:lstStyle/>
          <a:p>
            <a:r>
              <a:rPr lang="en-US" dirty="0" smtClean="0"/>
              <a:t>Spring 2012 Ads</a:t>
            </a: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F20E42A-F065-4F8A-B78B-575B8DDFCC92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  <p:pic>
        <p:nvPicPr>
          <p:cNvPr id="8" name="Picture 7" descr="StreetSmartlogo.eps"/>
          <p:cNvPicPr>
            <a:picLocks noChangeAspect="1"/>
          </p:cNvPicPr>
          <p:nvPr/>
        </p:nvPicPr>
        <p:blipFill>
          <a:blip r:embed="rId4"/>
          <a:srcRect b="24884"/>
          <a:stretch>
            <a:fillRect/>
          </a:stretch>
        </p:blipFill>
        <p:spPr bwMode="auto">
          <a:xfrm>
            <a:off x="939800" y="685800"/>
            <a:ext cx="2819401" cy="692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11200" y="2514600"/>
            <a:ext cx="11811000" cy="24492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10/5/2012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2844800" y="1752600"/>
            <a:ext cx="78486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+mn-lt"/>
              </a:rPr>
              <a:t>Example Ad (Bus Side):</a:t>
            </a:r>
            <a:endParaRPr lang="en-US" dirty="0">
              <a:latin typeface="+mn-lt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2006600" y="6934200"/>
            <a:ext cx="906780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dirty="0" smtClean="0">
              <a:hlinkClick r:id="rId6"/>
            </a:endParaRPr>
          </a:p>
          <a:p>
            <a:r>
              <a:rPr lang="en-US" dirty="0" smtClean="0">
                <a:hlinkClick r:id="rId6"/>
              </a:rPr>
              <a:t>http://www.bestreetsmart.net/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1016000" y="6019800"/>
            <a:ext cx="33528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Radio Ad:</a:t>
            </a:r>
            <a:endParaRPr lang="en-US" dirty="0"/>
          </a:p>
        </p:txBody>
      </p:sp>
      <p:pic>
        <p:nvPicPr>
          <p:cNvPr id="15" name="radio_test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7"/>
          <a:stretch>
            <a:fillRect/>
          </a:stretch>
        </p:blipFill>
        <p:spPr>
          <a:xfrm>
            <a:off x="5283200" y="5867400"/>
            <a:ext cx="1219200" cy="12192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3200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904875"/>
          </a:xfrm>
        </p:spPr>
        <p:txBody>
          <a:bodyPr/>
          <a:lstStyle/>
          <a:p>
            <a:r>
              <a:rPr lang="en-US" dirty="0" smtClean="0"/>
              <a:t>Evaluation</a:t>
            </a:r>
          </a:p>
        </p:txBody>
      </p:sp>
      <p:sp>
        <p:nvSpPr>
          <p:cNvPr id="10243" name="Content Placeholder 2"/>
          <p:cNvSpPr>
            <a:spLocks noGrp="1"/>
          </p:cNvSpPr>
          <p:nvPr>
            <p:ph idx="1"/>
          </p:nvPr>
        </p:nvSpPr>
        <p:spPr>
          <a:xfrm>
            <a:off x="650876" y="1371601"/>
            <a:ext cx="11185524" cy="6629400"/>
          </a:xfrm>
        </p:spPr>
        <p:txBody>
          <a:bodyPr/>
          <a:lstStyle/>
          <a:p>
            <a:r>
              <a:rPr lang="en-US" sz="3600" dirty="0" smtClean="0"/>
              <a:t>Outreach success </a:t>
            </a:r>
          </a:p>
          <a:p>
            <a:pPr lvl="1"/>
            <a:r>
              <a:rPr lang="en-US" sz="2800" dirty="0" smtClean="0"/>
              <a:t>Estimated $1 million value in PSA’s, donated media space, “earned media”</a:t>
            </a:r>
          </a:p>
          <a:p>
            <a:r>
              <a:rPr lang="en-US" sz="3600" dirty="0" smtClean="0"/>
              <a:t>Law enforcement</a:t>
            </a:r>
          </a:p>
          <a:p>
            <a:pPr lvl="1"/>
            <a:r>
              <a:rPr lang="en-US" sz="2800" dirty="0" smtClean="0"/>
              <a:t>3933 Citations and 2088 warnings issued during the campaign</a:t>
            </a:r>
          </a:p>
          <a:p>
            <a:pPr lvl="1"/>
            <a:r>
              <a:rPr lang="en-US" sz="2800" dirty="0" smtClean="0"/>
              <a:t>See Annual Report for more details</a:t>
            </a:r>
          </a:p>
          <a:p>
            <a:endParaRPr lang="en-US" sz="900" dirty="0" smtClean="0"/>
          </a:p>
          <a:p>
            <a:r>
              <a:rPr lang="en-US" sz="3600" dirty="0" smtClean="0"/>
              <a:t>Pre and post-campaign web-based surveys of area motorists</a:t>
            </a:r>
          </a:p>
          <a:p>
            <a:pPr lvl="2"/>
            <a:r>
              <a:rPr lang="en-US" sz="2400" dirty="0" smtClean="0"/>
              <a:t>Awareness of messages, law enforcement, self-reported behaviors</a:t>
            </a:r>
          </a:p>
          <a:p>
            <a:pPr lvl="2"/>
            <a:r>
              <a:rPr lang="en-US" sz="2400" dirty="0" smtClean="0"/>
              <a:t>Shows that people remember the messages, and where they heard them</a:t>
            </a:r>
          </a:p>
          <a:p>
            <a:r>
              <a:rPr lang="en-US" sz="3600" dirty="0" smtClean="0"/>
              <a:t>Regional </a:t>
            </a:r>
            <a:r>
              <a:rPr lang="en-US" sz="3600" dirty="0" smtClean="0"/>
              <a:t>Fatalities and Injuries</a:t>
            </a:r>
          </a:p>
          <a:p>
            <a:pPr lvl="1"/>
            <a:r>
              <a:rPr lang="en-US" sz="3000" dirty="0" smtClean="0"/>
              <a:t>Pedestrian &amp; Bicyclist  </a:t>
            </a:r>
          </a:p>
          <a:p>
            <a:r>
              <a:rPr lang="en-US" sz="3600" dirty="0" smtClean="0"/>
              <a:t>Complementary Local “Three E” program results</a:t>
            </a:r>
          </a:p>
          <a:p>
            <a:pPr lvl="1"/>
            <a:r>
              <a:rPr lang="en-US" sz="2800" dirty="0" smtClean="0"/>
              <a:t>Example:  Montgomery County Pedestrian Safety Initiative</a:t>
            </a:r>
          </a:p>
          <a:p>
            <a:pPr lvl="1">
              <a:buNone/>
            </a:pPr>
            <a:endParaRPr lang="en-US" sz="3200" dirty="0" smtClean="0"/>
          </a:p>
        </p:txBody>
      </p:sp>
      <p:sp>
        <p:nvSpPr>
          <p:cNvPr id="10244" name="Date Placeholder 3"/>
          <p:cNvSpPr>
            <a:spLocks noGrp="1"/>
          </p:cNvSpPr>
          <p:nvPr>
            <p:ph type="dt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en-US" smtClean="0"/>
              <a:t>10/5/2012</a:t>
            </a:r>
            <a:endParaRPr lang="en-US" dirty="0"/>
          </a:p>
        </p:txBody>
      </p:sp>
      <p:sp>
        <p:nvSpPr>
          <p:cNvPr id="10245" name="Slide Number Placeholder 4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2CC6A9F-D795-4789-91CA-D501E6667119}" type="slidenum">
              <a:rPr lang="en-US" smtClean="0"/>
              <a:pPr/>
              <a:t>12</a:t>
            </a:fld>
            <a:endParaRPr lang="en-US" dirty="0" smtClean="0"/>
          </a:p>
        </p:txBody>
      </p:sp>
      <p:pic>
        <p:nvPicPr>
          <p:cNvPr id="6" name="Picture 7" descr="StreetSmartlogo.eps"/>
          <p:cNvPicPr>
            <a:picLocks noChangeAspect="1"/>
          </p:cNvPicPr>
          <p:nvPr/>
        </p:nvPicPr>
        <p:blipFill>
          <a:blip r:embed="rId2"/>
          <a:srcRect b="24884"/>
          <a:stretch>
            <a:fillRect/>
          </a:stretch>
        </p:blipFill>
        <p:spPr bwMode="auto">
          <a:xfrm>
            <a:off x="711200" y="685800"/>
            <a:ext cx="2819401" cy="692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73399" y="390525"/>
            <a:ext cx="9280525" cy="1625600"/>
          </a:xfrm>
        </p:spPr>
        <p:txBody>
          <a:bodyPr/>
          <a:lstStyle/>
          <a:p>
            <a:r>
              <a:rPr lang="en-US" dirty="0" smtClean="0"/>
              <a:t>Long Term Results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0875" y="2057401"/>
            <a:ext cx="11703050" cy="6654800"/>
          </a:xfrm>
        </p:spPr>
        <p:txBody>
          <a:bodyPr/>
          <a:lstStyle/>
          <a:p>
            <a:r>
              <a:rPr lang="en-US" sz="4000" dirty="0" smtClean="0"/>
              <a:t>Surveys show improvement over </a:t>
            </a:r>
            <a:r>
              <a:rPr lang="en-US" sz="4000" dirty="0" smtClean="0"/>
              <a:t>past ten years</a:t>
            </a:r>
            <a:endParaRPr lang="en-US" sz="4000" dirty="0" smtClean="0"/>
          </a:p>
          <a:p>
            <a:pPr lvl="1"/>
            <a:r>
              <a:rPr lang="en-US" sz="2400" dirty="0" smtClean="0"/>
              <a:t>Message </a:t>
            </a:r>
            <a:r>
              <a:rPr lang="en-US" sz="2400" dirty="0" smtClean="0"/>
              <a:t>Awareness</a:t>
            </a:r>
          </a:p>
          <a:p>
            <a:pPr lvl="1"/>
            <a:r>
              <a:rPr lang="en-US" sz="2400" dirty="0" smtClean="0"/>
              <a:t>Perceived Law Enforcement</a:t>
            </a:r>
          </a:p>
          <a:p>
            <a:pPr lvl="1"/>
            <a:r>
              <a:rPr lang="en-US" sz="2400" dirty="0" smtClean="0"/>
              <a:t>Reported pedestrian, driver behavior</a:t>
            </a:r>
            <a:endParaRPr lang="en-US" sz="900" dirty="0" smtClean="0"/>
          </a:p>
          <a:p>
            <a:r>
              <a:rPr lang="en-US" sz="4000" dirty="0" smtClean="0"/>
              <a:t>Safety Data Results are Mixed</a:t>
            </a:r>
          </a:p>
          <a:p>
            <a:pPr lvl="1"/>
            <a:r>
              <a:rPr lang="en-US" sz="2400" dirty="0" smtClean="0"/>
              <a:t>Pedestrian and Bicyclist Fatalities and Injuries are stable</a:t>
            </a:r>
          </a:p>
          <a:p>
            <a:pPr lvl="1"/>
            <a:r>
              <a:rPr lang="en-US" sz="2400" dirty="0" smtClean="0"/>
              <a:t>Motorized Fatalities and Injuries are falling</a:t>
            </a:r>
          </a:p>
          <a:p>
            <a:pPr lvl="1"/>
            <a:r>
              <a:rPr lang="en-US" sz="2400" dirty="0" smtClean="0"/>
              <a:t>Proportion of Pedestrian &amp; Bicyclist Fatalities and Injuries is rising</a:t>
            </a:r>
          </a:p>
          <a:p>
            <a:pPr lvl="1"/>
            <a:r>
              <a:rPr lang="en-US" sz="2400" dirty="0" smtClean="0"/>
              <a:t>Some jurisdictions have seen improvement.  For example, </a:t>
            </a:r>
          </a:p>
          <a:p>
            <a:r>
              <a:rPr lang="en-US" sz="4000" dirty="0" smtClean="0"/>
              <a:t>Montgomery County Pedestrian Safety Initiative</a:t>
            </a:r>
          </a:p>
          <a:p>
            <a:pPr lvl="1"/>
            <a:r>
              <a:rPr lang="en-US" sz="2400" dirty="0" smtClean="0"/>
              <a:t>Comprehensive Engineering, Enforcement &amp; Education Program</a:t>
            </a:r>
          </a:p>
          <a:p>
            <a:pPr lvl="1"/>
            <a:r>
              <a:rPr lang="en-US" sz="2400" dirty="0" smtClean="0"/>
              <a:t>Uses the Street Smart materials, hosts press event</a:t>
            </a:r>
          </a:p>
          <a:p>
            <a:pPr lvl="1"/>
            <a:r>
              <a:rPr lang="en-US" sz="2400" dirty="0" smtClean="0"/>
              <a:t>$4 million/year budget, mostly engineering at high-crash locations</a:t>
            </a:r>
          </a:p>
          <a:p>
            <a:pPr lvl="1"/>
            <a:r>
              <a:rPr lang="en-US" sz="2400" dirty="0" smtClean="0"/>
              <a:t>Reduced pedestrian fatalities, serious injuries</a:t>
            </a:r>
          </a:p>
          <a:p>
            <a:pPr lvl="1">
              <a:buNone/>
            </a:pPr>
            <a:endParaRPr lang="en-US" sz="2400" dirty="0" smtClean="0"/>
          </a:p>
          <a:p>
            <a:pPr lvl="1"/>
            <a:endParaRPr lang="en-US" sz="3600" dirty="0" smtClean="0"/>
          </a:p>
          <a:p>
            <a:pPr lvl="1"/>
            <a:endParaRPr lang="en-US" sz="36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10/5/2012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92CEFC-0C80-42F9-AB04-EFE5016030E1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  <p:pic>
        <p:nvPicPr>
          <p:cNvPr id="6" name="Picture 7" descr="StreetSmartlogo.eps"/>
          <p:cNvPicPr>
            <a:picLocks noChangeAspect="1"/>
          </p:cNvPicPr>
          <p:nvPr/>
        </p:nvPicPr>
        <p:blipFill>
          <a:blip r:embed="rId2"/>
          <a:srcRect b="24884"/>
          <a:stretch>
            <a:fillRect/>
          </a:stretch>
        </p:blipFill>
        <p:spPr bwMode="auto">
          <a:xfrm>
            <a:off x="330200" y="457200"/>
            <a:ext cx="2819401" cy="692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10/5/2012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92CEFC-0C80-42F9-AB04-EFE5016030E1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63800" y="390525"/>
            <a:ext cx="9890124" cy="1285875"/>
          </a:xfrm>
        </p:spPr>
        <p:txBody>
          <a:bodyPr/>
          <a:lstStyle/>
          <a:p>
            <a:r>
              <a:rPr lang="en-US" sz="6600" dirty="0" smtClean="0"/>
              <a:t>Next Steps</a:t>
            </a:r>
            <a:endParaRPr lang="en-US" sz="6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0874" y="1676400"/>
            <a:ext cx="12023726" cy="7035801"/>
          </a:xfrm>
        </p:spPr>
        <p:txBody>
          <a:bodyPr/>
          <a:lstStyle/>
          <a:p>
            <a:pPr>
              <a:buNone/>
            </a:pPr>
            <a:endParaRPr lang="en-US" sz="1000" dirty="0" smtClean="0"/>
          </a:p>
          <a:p>
            <a:r>
              <a:rPr lang="en-US" dirty="0" smtClean="0"/>
              <a:t>New Project Consultant – Sherry Matthews Inc.</a:t>
            </a:r>
          </a:p>
          <a:p>
            <a:pPr lvl="1"/>
            <a:r>
              <a:rPr lang="en-US" sz="3600" dirty="0" smtClean="0"/>
              <a:t>Submitted the most highly rated among eight proposals </a:t>
            </a:r>
          </a:p>
          <a:p>
            <a:pPr lvl="1"/>
            <a:r>
              <a:rPr lang="en-US" sz="3600" dirty="0" smtClean="0"/>
              <a:t>Long history of public safety campaigns for TX DOT, others</a:t>
            </a:r>
          </a:p>
          <a:p>
            <a:pPr lvl="1"/>
            <a:r>
              <a:rPr lang="en-US" sz="3600" dirty="0" smtClean="0"/>
              <a:t>Met with Advisory Group</a:t>
            </a:r>
          </a:p>
          <a:p>
            <a:pPr lvl="1"/>
            <a:r>
              <a:rPr lang="en-US" sz="3600" dirty="0" smtClean="0"/>
              <a:t>Developing proposal for FY 2013</a:t>
            </a:r>
          </a:p>
          <a:p>
            <a:pPr lvl="2"/>
            <a:r>
              <a:rPr lang="en-US" sz="2400" dirty="0" smtClean="0"/>
              <a:t>Fresh data on target demographic in the Washington Region</a:t>
            </a:r>
          </a:p>
          <a:p>
            <a:pPr lvl="2"/>
            <a:r>
              <a:rPr lang="en-US" sz="2400" dirty="0" smtClean="0"/>
              <a:t>Fresh creative and media approach</a:t>
            </a:r>
          </a:p>
          <a:p>
            <a:pPr lvl="2"/>
            <a:r>
              <a:rPr lang="en-US" sz="2400" dirty="0" smtClean="0"/>
              <a:t>Promote partnership with local three “E” efforts</a:t>
            </a:r>
            <a:endParaRPr lang="en-US" sz="900" dirty="0" smtClean="0"/>
          </a:p>
          <a:p>
            <a:r>
              <a:rPr lang="en-US" dirty="0" smtClean="0"/>
              <a:t>Fall Campaign:  November 2012</a:t>
            </a:r>
          </a:p>
          <a:p>
            <a:pPr lvl="1"/>
            <a:r>
              <a:rPr lang="en-US" sz="2800" dirty="0" smtClean="0"/>
              <a:t>Loudoun County has volunteered to host Fall 2012 Press Event</a:t>
            </a:r>
          </a:p>
          <a:p>
            <a:pPr lvl="2"/>
            <a:r>
              <a:rPr lang="en-US" sz="2200" dirty="0" smtClean="0"/>
              <a:t>November 14</a:t>
            </a:r>
          </a:p>
          <a:p>
            <a:endParaRPr lang="en-US" dirty="0" smtClean="0"/>
          </a:p>
          <a:p>
            <a:pPr>
              <a:buNone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92CEFC-0C80-42F9-AB04-EFE5016030E1}" type="slidenum">
              <a:rPr lang="en-US" smtClean="0"/>
              <a:pPr>
                <a:defRPr/>
              </a:pPr>
              <a:t>15</a:t>
            </a:fld>
            <a:endParaRPr lang="en-US" dirty="0"/>
          </a:p>
        </p:txBody>
      </p:sp>
      <p:pic>
        <p:nvPicPr>
          <p:cNvPr id="5" name="Picture 7" descr="StreetSmartlogo.eps"/>
          <p:cNvPicPr>
            <a:picLocks noChangeAspect="1"/>
          </p:cNvPicPr>
          <p:nvPr/>
        </p:nvPicPr>
        <p:blipFill>
          <a:blip r:embed="rId3"/>
          <a:srcRect b="24884"/>
          <a:stretch>
            <a:fillRect/>
          </a:stretch>
        </p:blipFill>
        <p:spPr bwMode="auto">
          <a:xfrm>
            <a:off x="330200" y="457200"/>
            <a:ext cx="2819401" cy="692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10/5/2012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787400" y="6934198"/>
            <a:ext cx="11566524" cy="609601"/>
          </a:xfrm>
        </p:spPr>
        <p:txBody>
          <a:bodyPr/>
          <a:lstStyle/>
          <a:p>
            <a:r>
              <a:rPr lang="en-US" dirty="0" smtClean="0"/>
              <a:t>Appendix - Data Slides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10/5/2012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3BADCAD-4A31-4057-BCF0-E900FE2AEB67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  <p:pic>
        <p:nvPicPr>
          <p:cNvPr id="4" name="Picture 9" descr="StreetSmartlogo.eps"/>
          <p:cNvPicPr>
            <a:picLocks noChangeAspect="1"/>
          </p:cNvPicPr>
          <p:nvPr/>
        </p:nvPicPr>
        <p:blipFill>
          <a:blip r:embed="rId2"/>
          <a:srcRect b="24884"/>
          <a:stretch>
            <a:fillRect/>
          </a:stretch>
        </p:blipFill>
        <p:spPr bwMode="auto">
          <a:xfrm>
            <a:off x="1930400" y="3200400"/>
            <a:ext cx="9369425" cy="2300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11812693" y="9113521"/>
            <a:ext cx="1005841" cy="519289"/>
          </a:xfrm>
        </p:spPr>
        <p:txBody>
          <a:bodyPr/>
          <a:lstStyle/>
          <a:p>
            <a:fld id="{B6F15528-21DE-4FAA-801E-634DDDAF4B2B}" type="slidenum">
              <a:rPr lang="en-US" sz="2000" smtClean="0"/>
              <a:pPr/>
              <a:t>17</a:t>
            </a:fld>
            <a:endParaRPr lang="en-US" sz="2000" dirty="0"/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758613" y="0"/>
            <a:ext cx="11704320" cy="693137"/>
          </a:xfrm>
          <a:prstGeom prst="rect">
            <a:avLst/>
          </a:prstGeom>
        </p:spPr>
        <p:txBody>
          <a:bodyPr lIns="130046" tIns="65023" rIns="130046" bIns="65023"/>
          <a:lstStyle/>
          <a:p>
            <a:pPr defTabSz="1300460" fontAlgn="auto">
              <a:spcAft>
                <a:spcPts val="0"/>
              </a:spcAft>
              <a:defRPr/>
            </a:pPr>
            <a:r>
              <a:rPr lang="en-US" sz="4000" dirty="0" smtClean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Injury Trends: 1999-2010</a:t>
            </a:r>
          </a:p>
        </p:txBody>
      </p:sp>
      <p:graphicFrame>
        <p:nvGraphicFramePr>
          <p:cNvPr id="4" name="Chart 3"/>
          <p:cNvGraphicFramePr/>
          <p:nvPr/>
        </p:nvGraphicFramePr>
        <p:xfrm>
          <a:off x="216747" y="758614"/>
          <a:ext cx="12571307" cy="75861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5"/>
          <p:cNvSpPr txBox="1">
            <a:spLocks noChangeArrowheads="1"/>
          </p:cNvSpPr>
          <p:nvPr/>
        </p:nvSpPr>
        <p:spPr bwMode="auto">
          <a:xfrm>
            <a:off x="4334933" y="8778240"/>
            <a:ext cx="6285653" cy="4698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30046" tIns="65023" rIns="130046" bIns="65023">
            <a:spAutoFit/>
          </a:bodyPr>
          <a:lstStyle/>
          <a:p>
            <a:r>
              <a:rPr lang="en-US" sz="1100" dirty="0"/>
              <a:t>Sources: </a:t>
            </a:r>
            <a:r>
              <a:rPr lang="en-US" sz="1100" dirty="0" smtClean="0"/>
              <a:t>MDSHA </a:t>
            </a:r>
            <a:r>
              <a:rPr lang="en-US" sz="1100" dirty="0"/>
              <a:t>Maryland Highway Safety Office; DDOT </a:t>
            </a:r>
            <a:r>
              <a:rPr lang="en-US" sz="1100" dirty="0" smtClean="0"/>
              <a:t>2010 </a:t>
            </a:r>
            <a:r>
              <a:rPr lang="en-US" sz="1100" dirty="0"/>
              <a:t>Safety Facts, Virginia Department of Motor Vehicles CAP (Centralized Accident Processing) System</a:t>
            </a:r>
          </a:p>
        </p:txBody>
      </p:sp>
      <p:pic>
        <p:nvPicPr>
          <p:cNvPr id="7" name="Picture 7" descr="StreetSmartlogo.eps"/>
          <p:cNvPicPr>
            <a:picLocks noChangeAspect="1"/>
          </p:cNvPicPr>
          <p:nvPr/>
        </p:nvPicPr>
        <p:blipFill>
          <a:blip r:embed="rId3"/>
          <a:srcRect b="24884"/>
          <a:stretch>
            <a:fillRect/>
          </a:stretch>
        </p:blipFill>
        <p:spPr bwMode="auto">
          <a:xfrm>
            <a:off x="406400" y="152400"/>
            <a:ext cx="2819401" cy="692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10/5/2012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12137813" y="9113521"/>
            <a:ext cx="680721" cy="519289"/>
          </a:xfrm>
        </p:spPr>
        <p:txBody>
          <a:bodyPr/>
          <a:lstStyle/>
          <a:p>
            <a:fld id="{B6F15528-21DE-4FAA-801E-634DDDAF4B2B}" type="slidenum">
              <a:rPr lang="en-US" sz="2000" smtClean="0"/>
              <a:pPr/>
              <a:t>18</a:t>
            </a:fld>
            <a:endParaRPr lang="en-US" sz="2000" dirty="0"/>
          </a:p>
        </p:txBody>
      </p:sp>
      <p:graphicFrame>
        <p:nvGraphicFramePr>
          <p:cNvPr id="4" name="Chart 3"/>
          <p:cNvGraphicFramePr/>
          <p:nvPr/>
        </p:nvGraphicFramePr>
        <p:xfrm>
          <a:off x="325120" y="1300480"/>
          <a:ext cx="12462933" cy="72610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itle 5"/>
          <p:cNvSpPr txBox="1">
            <a:spLocks/>
          </p:cNvSpPr>
          <p:nvPr/>
        </p:nvSpPr>
        <p:spPr>
          <a:xfrm>
            <a:off x="3149600" y="325120"/>
            <a:ext cx="9204960" cy="476390"/>
          </a:xfrm>
          <a:prstGeom prst="rect">
            <a:avLst/>
          </a:prstGeom>
        </p:spPr>
        <p:txBody>
          <a:bodyPr lIns="130046" tIns="65023" rIns="130046" bIns="65023"/>
          <a:lstStyle/>
          <a:p>
            <a:pPr defTabSz="1300460" fontAlgn="auto">
              <a:spcAft>
                <a:spcPts val="0"/>
              </a:spcAft>
              <a:defRPr/>
            </a:pPr>
            <a:r>
              <a:rPr lang="en-US" sz="3400" dirty="0" smtClean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Pedestrian Injuries in the Washington Region</a:t>
            </a: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4334933" y="8778240"/>
            <a:ext cx="6285653" cy="4698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30046" tIns="65023" rIns="130046" bIns="65023">
            <a:spAutoFit/>
          </a:bodyPr>
          <a:lstStyle/>
          <a:p>
            <a:r>
              <a:rPr lang="en-US" sz="1100" dirty="0"/>
              <a:t>Sources: </a:t>
            </a:r>
            <a:r>
              <a:rPr lang="en-US" sz="1100" dirty="0" smtClean="0"/>
              <a:t>MDSHA </a:t>
            </a:r>
            <a:r>
              <a:rPr lang="en-US" sz="1100" dirty="0"/>
              <a:t>Maryland Highway Safety Office; DDOT </a:t>
            </a:r>
            <a:r>
              <a:rPr lang="en-US" sz="1100" dirty="0" smtClean="0"/>
              <a:t>2010 </a:t>
            </a:r>
            <a:r>
              <a:rPr lang="en-US" sz="1100" dirty="0"/>
              <a:t>Safety Facts, Virginia Department of Motor Vehicles CAP (Centralized Accident Processing) System</a:t>
            </a:r>
          </a:p>
        </p:txBody>
      </p:sp>
      <p:pic>
        <p:nvPicPr>
          <p:cNvPr id="7" name="Picture 7" descr="StreetSmartlogo.eps"/>
          <p:cNvPicPr>
            <a:picLocks noChangeAspect="1"/>
          </p:cNvPicPr>
          <p:nvPr/>
        </p:nvPicPr>
        <p:blipFill>
          <a:blip r:embed="rId3"/>
          <a:srcRect b="24884"/>
          <a:stretch>
            <a:fillRect/>
          </a:stretch>
        </p:blipFill>
        <p:spPr bwMode="auto">
          <a:xfrm>
            <a:off x="330200" y="381000"/>
            <a:ext cx="2819401" cy="692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10/5/2012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11812693" y="9113521"/>
            <a:ext cx="1005841" cy="519289"/>
          </a:xfrm>
        </p:spPr>
        <p:txBody>
          <a:bodyPr/>
          <a:lstStyle/>
          <a:p>
            <a:fld id="{B6F15528-21DE-4FAA-801E-634DDDAF4B2B}" type="slidenum">
              <a:rPr lang="en-US" sz="2000" smtClean="0"/>
              <a:pPr/>
              <a:t>19</a:t>
            </a:fld>
            <a:endParaRPr lang="en-US" dirty="0"/>
          </a:p>
        </p:txBody>
      </p:sp>
      <p:sp>
        <p:nvSpPr>
          <p:cNvPr id="4" name="TextBox 5"/>
          <p:cNvSpPr txBox="1">
            <a:spLocks noChangeArrowheads="1"/>
          </p:cNvSpPr>
          <p:nvPr/>
        </p:nvSpPr>
        <p:spPr bwMode="auto">
          <a:xfrm>
            <a:off x="4334933" y="8778240"/>
            <a:ext cx="6285653" cy="4698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30046" tIns="65023" rIns="130046" bIns="65023">
            <a:spAutoFit/>
          </a:bodyPr>
          <a:lstStyle/>
          <a:p>
            <a:r>
              <a:rPr lang="en-US" sz="1100" dirty="0"/>
              <a:t>Sources: </a:t>
            </a:r>
            <a:r>
              <a:rPr lang="en-US" sz="1100" dirty="0" smtClean="0"/>
              <a:t>MDSHA </a:t>
            </a:r>
            <a:r>
              <a:rPr lang="en-US" sz="1100" dirty="0"/>
              <a:t>Maryland Highway Safety Office; DDOT </a:t>
            </a:r>
            <a:r>
              <a:rPr lang="en-US" sz="1100" dirty="0" smtClean="0"/>
              <a:t>2010 </a:t>
            </a:r>
            <a:r>
              <a:rPr lang="en-US" sz="1100" dirty="0"/>
              <a:t>Safety Facts, Virginia Department of Motor Vehicles CAP (Centralized Accident Processing) System</a:t>
            </a:r>
          </a:p>
        </p:txBody>
      </p:sp>
      <p:sp>
        <p:nvSpPr>
          <p:cNvPr id="5" name="Title 5"/>
          <p:cNvSpPr txBox="1">
            <a:spLocks/>
          </p:cNvSpPr>
          <p:nvPr/>
        </p:nvSpPr>
        <p:spPr>
          <a:xfrm>
            <a:off x="2692400" y="325120"/>
            <a:ext cx="9662160" cy="476390"/>
          </a:xfrm>
          <a:prstGeom prst="rect">
            <a:avLst/>
          </a:prstGeom>
        </p:spPr>
        <p:txBody>
          <a:bodyPr lIns="130046" tIns="65023" rIns="130046" bIns="65023"/>
          <a:lstStyle/>
          <a:p>
            <a:pPr defTabSz="1300460" fontAlgn="auto">
              <a:spcAft>
                <a:spcPts val="0"/>
              </a:spcAft>
              <a:defRPr/>
            </a:pPr>
            <a:r>
              <a:rPr lang="en-US" sz="3400" dirty="0" smtClean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Bicyclist Injuries in the Washington Region</a:t>
            </a:r>
          </a:p>
        </p:txBody>
      </p:sp>
      <p:graphicFrame>
        <p:nvGraphicFramePr>
          <p:cNvPr id="6" name="Chart 5"/>
          <p:cNvGraphicFramePr/>
          <p:nvPr/>
        </p:nvGraphicFramePr>
        <p:xfrm>
          <a:off x="0" y="1192107"/>
          <a:ext cx="12896427" cy="70442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7" name="Picture 7" descr="StreetSmartlogo.eps"/>
          <p:cNvPicPr>
            <a:picLocks noChangeAspect="1"/>
          </p:cNvPicPr>
          <p:nvPr/>
        </p:nvPicPr>
        <p:blipFill>
          <a:blip r:embed="rId3"/>
          <a:srcRect b="24884"/>
          <a:stretch>
            <a:fillRect/>
          </a:stretch>
        </p:blipFill>
        <p:spPr bwMode="auto">
          <a:xfrm>
            <a:off x="406400" y="152400"/>
            <a:ext cx="2819401" cy="692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10/5/2012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21199" y="390525"/>
            <a:ext cx="7832725" cy="1625600"/>
          </a:xfrm>
        </p:spPr>
        <p:txBody>
          <a:bodyPr/>
          <a:lstStyle/>
          <a:p>
            <a:pPr algn="l"/>
            <a:r>
              <a:rPr lang="en-US" sz="4400" dirty="0" smtClean="0"/>
              <a:t>Daily Walk Trip Share by Jurisdiction (All trips)</a:t>
            </a:r>
            <a:br>
              <a:rPr lang="en-US" sz="4400" dirty="0" smtClean="0"/>
            </a:br>
            <a:r>
              <a:rPr lang="en-US" sz="2400" dirty="0" smtClean="0"/>
              <a:t>(1994 – 2007/2008)</a:t>
            </a:r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92CEFC-0C80-42F9-AB04-EFE5016030E1}" type="slidenum">
              <a:rPr lang="en-US" smtClean="0"/>
              <a:pPr>
                <a:defRPr/>
              </a:pPr>
              <a:t>20</a:t>
            </a:fld>
            <a:endParaRPr lang="en-US" dirty="0"/>
          </a:p>
        </p:txBody>
      </p:sp>
      <p:graphicFrame>
        <p:nvGraphicFramePr>
          <p:cNvPr id="80898" name="Object 2"/>
          <p:cNvGraphicFramePr>
            <a:graphicFrameLocks noChangeAspect="1"/>
          </p:cNvGraphicFramePr>
          <p:nvPr>
            <p:ph idx="1"/>
          </p:nvPr>
        </p:nvGraphicFramePr>
        <p:xfrm>
          <a:off x="787400" y="2279650"/>
          <a:ext cx="11458575" cy="6337300"/>
        </p:xfrm>
        <a:graphic>
          <a:graphicData uri="http://schemas.openxmlformats.org/presentationml/2006/ole">
            <p:oleObj spid="_x0000_s139266" name="Worksheet" r:id="rId3" imgW="6905678" imgH="3819457" progId="Excel.Sheet.8">
              <p:embed/>
            </p:oleObj>
          </a:graphicData>
        </a:graphic>
      </p:graphicFrame>
      <p:pic>
        <p:nvPicPr>
          <p:cNvPr id="6" name="Picture 7" descr="StreetSmartlogo.eps"/>
          <p:cNvPicPr>
            <a:picLocks noChangeAspect="1"/>
          </p:cNvPicPr>
          <p:nvPr/>
        </p:nvPicPr>
        <p:blipFill>
          <a:blip r:embed="rId4"/>
          <a:srcRect b="24884"/>
          <a:stretch>
            <a:fillRect/>
          </a:stretch>
        </p:blipFill>
        <p:spPr bwMode="auto">
          <a:xfrm>
            <a:off x="635000" y="685800"/>
            <a:ext cx="2819401" cy="692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 Box 7"/>
          <p:cNvSpPr txBox="1">
            <a:spLocks noChangeArrowheads="1"/>
          </p:cNvSpPr>
          <p:nvPr/>
        </p:nvSpPr>
        <p:spPr bwMode="auto">
          <a:xfrm>
            <a:off x="3606800" y="8839200"/>
            <a:ext cx="63246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 dirty="0"/>
              <a:t>Source: 1994 and 2007/2008 TPB Household Travel Survey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10/5/2012</a:t>
            </a:r>
            <a:endParaRPr lang="en-US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1"/>
          <p:cNvSpPr>
            <a:spLocks/>
          </p:cNvSpPr>
          <p:nvPr/>
        </p:nvSpPr>
        <p:spPr bwMode="auto">
          <a:xfrm>
            <a:off x="3313333" y="3945328"/>
            <a:ext cx="6412012" cy="126957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square" lIns="0" tIns="0" rIns="0" bIns="0" anchor="ctr">
            <a:spAutoFit/>
          </a:bodyPr>
          <a:lstStyle/>
          <a:p>
            <a:r>
              <a:rPr lang="en-US" sz="3600" dirty="0" smtClean="0">
                <a:solidFill>
                  <a:schemeClr val="tx1"/>
                </a:solidFill>
                <a:latin typeface="GillSans Bold" charset="0"/>
                <a:sym typeface="GillSans Bold" charset="0"/>
              </a:rPr>
              <a:t>Evaluation Results:  </a:t>
            </a:r>
          </a:p>
          <a:p>
            <a:endParaRPr lang="en-US" sz="1050" dirty="0" smtClean="0">
              <a:solidFill>
                <a:schemeClr val="tx1"/>
              </a:solidFill>
              <a:latin typeface="GillSans Bold" charset="0"/>
              <a:sym typeface="GillSans Bold" charset="0"/>
            </a:endParaRPr>
          </a:p>
          <a:p>
            <a:r>
              <a:rPr lang="en-US" sz="3600" dirty="0" smtClean="0">
                <a:solidFill>
                  <a:schemeClr val="tx1"/>
                </a:solidFill>
                <a:latin typeface="GillSans Bold" charset="0"/>
                <a:sym typeface="GillSans Bold" charset="0"/>
              </a:rPr>
              <a:t>Spring </a:t>
            </a:r>
            <a:r>
              <a:rPr lang="en-US" sz="3600" dirty="0">
                <a:solidFill>
                  <a:schemeClr val="tx1"/>
                </a:solidFill>
                <a:latin typeface="GillSans Bold" charset="0"/>
                <a:sym typeface="GillSans Bold" charset="0"/>
              </a:rPr>
              <a:t>2012 Campaign Survey </a:t>
            </a:r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6938153" y="8687929"/>
            <a:ext cx="2325511" cy="629921"/>
            <a:chOff x="0" y="0"/>
            <a:chExt cx="1030" cy="279"/>
          </a:xfrm>
        </p:grpSpPr>
        <p:pic>
          <p:nvPicPr>
            <p:cNvPr id="19458" name="Picture 2"/>
            <p:cNvPicPr>
              <a:picLocks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0" y="0"/>
              <a:ext cx="271" cy="276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>
              <a:outerShdw dist="38099" dir="5400000" algn="ctr" rotWithShape="0">
                <a:schemeClr val="bg2">
                  <a:alpha val="74997"/>
                </a:schemeClr>
              </a:outerShdw>
            </a:effectLst>
          </p:spPr>
        </p:pic>
        <p:pic>
          <p:nvPicPr>
            <p:cNvPr id="28680" name="Picture 3"/>
            <p:cNvPicPr>
              <a:picLocks noChangeArrowheads="1"/>
            </p:cNvPicPr>
            <p:nvPr/>
          </p:nvPicPr>
          <p:blipFill>
            <a:blip r:embed="rId3"/>
            <a:srcRect b="45189"/>
            <a:stretch>
              <a:fillRect/>
            </a:stretch>
          </p:blipFill>
          <p:spPr bwMode="auto">
            <a:xfrm>
              <a:off x="337" y="33"/>
              <a:ext cx="675" cy="221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</p:pic>
        <p:sp>
          <p:nvSpPr>
            <p:cNvPr id="28681" name="Rectangle 4"/>
            <p:cNvSpPr>
              <a:spLocks/>
            </p:cNvSpPr>
            <p:nvPr/>
          </p:nvSpPr>
          <p:spPr bwMode="auto">
            <a:xfrm>
              <a:off x="329" y="204"/>
              <a:ext cx="701" cy="7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0" tIns="0" rIns="0" bIns="0" anchor="ctr">
              <a:spAutoFit/>
            </a:bodyPr>
            <a:lstStyle/>
            <a:p>
              <a:r>
                <a:rPr lang="en-US" sz="1100" dirty="0">
                  <a:solidFill>
                    <a:schemeClr val="tx1"/>
                  </a:solidFill>
                  <a:latin typeface="Calibri" charset="0"/>
                  <a:cs typeface="Calibri" charset="0"/>
                  <a:sym typeface="Calibri" charset="0"/>
                </a:rPr>
                <a:t>Marketing Communications</a:t>
              </a:r>
            </a:p>
          </p:txBody>
        </p:sp>
      </p:grpSp>
      <p:sp>
        <p:nvSpPr>
          <p:cNvPr id="28676" name="Rectangle 6"/>
          <p:cNvSpPr>
            <a:spLocks/>
          </p:cNvSpPr>
          <p:nvPr/>
        </p:nvSpPr>
        <p:spPr bwMode="auto">
          <a:xfrm>
            <a:off x="4012390" y="8798413"/>
            <a:ext cx="1771719" cy="555706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54186" tIns="54186" rIns="91435" bIns="54186" anchor="ctr">
            <a:spAutoFit/>
          </a:bodyPr>
          <a:lstStyle/>
          <a:p>
            <a:r>
              <a:rPr lang="en-US" sz="1800" dirty="0" err="1">
                <a:solidFill>
                  <a:schemeClr val="tx1"/>
                </a:solidFill>
                <a:latin typeface="Arial Black" charset="0"/>
                <a:sym typeface="Arial Black" charset="0"/>
              </a:rPr>
              <a:t>PROvuncular</a:t>
            </a:r>
            <a:endParaRPr lang="en-US" sz="1800" dirty="0">
              <a:solidFill>
                <a:schemeClr val="tx1"/>
              </a:solidFill>
              <a:latin typeface="Arial Black" charset="0"/>
              <a:sym typeface="Arial Black" charset="0"/>
            </a:endParaRPr>
          </a:p>
          <a:p>
            <a:r>
              <a:rPr lang="en-US" sz="1100" dirty="0">
                <a:solidFill>
                  <a:schemeClr val="tx1"/>
                </a:solidFill>
                <a:latin typeface="Arial Narrow" charset="0"/>
                <a:sym typeface="Arial Narrow" charset="0"/>
              </a:rPr>
              <a:t>Research &amp; Strategic Insight</a:t>
            </a:r>
          </a:p>
        </p:txBody>
      </p:sp>
      <p:sp>
        <p:nvSpPr>
          <p:cNvPr id="28677" name="Rectangle 7"/>
          <p:cNvSpPr>
            <a:spLocks/>
          </p:cNvSpPr>
          <p:nvPr/>
        </p:nvSpPr>
        <p:spPr bwMode="auto">
          <a:xfrm>
            <a:off x="3869831" y="7102969"/>
            <a:ext cx="5292231" cy="92117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36124" tIns="36124" rIns="64288" bIns="36124" anchor="ctr"/>
          <a:lstStyle/>
          <a:p>
            <a:endParaRPr lang="en-US" sz="1300" dirty="0">
              <a:solidFill>
                <a:schemeClr val="tx1"/>
              </a:solidFill>
            </a:endParaRPr>
          </a:p>
        </p:txBody>
      </p:sp>
      <p:pic>
        <p:nvPicPr>
          <p:cNvPr id="10" name="Picture 7" descr="StreetSmartlogo.eps"/>
          <p:cNvPicPr>
            <a:picLocks noChangeAspect="1"/>
          </p:cNvPicPr>
          <p:nvPr/>
        </p:nvPicPr>
        <p:blipFill>
          <a:blip r:embed="rId4"/>
          <a:srcRect b="24884"/>
          <a:stretch>
            <a:fillRect/>
          </a:stretch>
        </p:blipFill>
        <p:spPr bwMode="auto">
          <a:xfrm>
            <a:off x="3454400" y="1828800"/>
            <a:ext cx="6854506" cy="1682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Date Placeholder 1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10/5/2012</a:t>
            </a:r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92CEFC-0C80-42F9-AB04-EFE5016030E1}" type="slidenum">
              <a:rPr lang="en-US" smtClean="0"/>
              <a:pPr>
                <a:defRPr/>
              </a:pPr>
              <a:t>21</a:t>
            </a:fld>
            <a:endParaRPr lang="en-US"/>
          </a:p>
        </p:txBody>
      </p:sp>
    </p:spTree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1"/>
          <p:cNvSpPr>
            <a:spLocks noGrp="1" noChangeArrowheads="1"/>
          </p:cNvSpPr>
          <p:nvPr>
            <p:ph type="body" idx="1"/>
          </p:nvPr>
        </p:nvSpPr>
        <p:spPr>
          <a:xfrm>
            <a:off x="686365" y="2362200"/>
            <a:ext cx="11632071" cy="7048218"/>
          </a:xfrm>
        </p:spPr>
        <p:txBody>
          <a:bodyPr/>
          <a:lstStyle/>
          <a:p>
            <a:pPr marL="776663" lvl="1" eaLnBrk="1" hangingPunct="1"/>
            <a:r>
              <a:rPr lang="en-US" sz="3200" dirty="0" smtClean="0"/>
              <a:t>Web-based standard pre/post-test survey with a sample size of N = 500 per survey. </a:t>
            </a:r>
          </a:p>
          <a:p>
            <a:pPr marL="776663" lvl="1" eaLnBrk="1" hangingPunct="1"/>
            <a:r>
              <a:rPr lang="en-US" sz="3200" dirty="0" smtClean="0"/>
              <a:t>Pre-survey week of March 19, 2012. </a:t>
            </a:r>
          </a:p>
          <a:p>
            <a:pPr marL="776663" lvl="1" eaLnBrk="1" hangingPunct="1"/>
            <a:r>
              <a:rPr lang="en-US" sz="3200" dirty="0" smtClean="0"/>
              <a:t>Post-survey week of May 6, 2012. </a:t>
            </a:r>
          </a:p>
          <a:p>
            <a:pPr marL="776663" lvl="1" eaLnBrk="1" hangingPunct="1"/>
            <a:r>
              <a:rPr lang="en-US" sz="3200" dirty="0" smtClean="0"/>
              <a:t>50-50 males–females</a:t>
            </a:r>
          </a:p>
          <a:p>
            <a:pPr marL="776663" lvl="1" eaLnBrk="1" hangingPunct="1"/>
            <a:r>
              <a:rPr lang="en-US" sz="3200" dirty="0" smtClean="0"/>
              <a:t>Sampled from COG membership footprint</a:t>
            </a:r>
          </a:p>
          <a:p>
            <a:pPr marL="776663" lvl="1" eaLnBrk="1" hangingPunct="1"/>
            <a:r>
              <a:rPr lang="en-US" sz="3200" dirty="0" smtClean="0"/>
              <a:t>All participants are active drivers.</a:t>
            </a:r>
            <a:r>
              <a:rPr lang="en-US" sz="3200" dirty="0" smtClean="0">
                <a:solidFill>
                  <a:srgbClr val="333333"/>
                </a:solidFill>
              </a:rPr>
              <a:t> </a:t>
            </a:r>
          </a:p>
          <a:p>
            <a:pPr marL="776663" lvl="1" eaLnBrk="1" hangingPunct="1"/>
            <a:r>
              <a:rPr lang="en-US" sz="3200" dirty="0" smtClean="0">
                <a:solidFill>
                  <a:srgbClr val="333333"/>
                </a:solidFill>
              </a:rPr>
              <a:t>Margin of error is +/- 4%.</a:t>
            </a:r>
          </a:p>
        </p:txBody>
      </p:sp>
      <p:sp>
        <p:nvSpPr>
          <p:cNvPr id="30723" name="Rectangle 2"/>
          <p:cNvSpPr>
            <a:spLocks noGrp="1" noChangeArrowheads="1"/>
          </p:cNvSpPr>
          <p:nvPr>
            <p:ph type="title"/>
          </p:nvPr>
        </p:nvSpPr>
        <p:spPr>
          <a:xfrm>
            <a:off x="1320800" y="390525"/>
            <a:ext cx="11033124" cy="1625600"/>
          </a:xfrm>
        </p:spPr>
        <p:txBody>
          <a:bodyPr/>
          <a:lstStyle/>
          <a:p>
            <a:pPr eaLnBrk="1" hangingPunct="1"/>
            <a:r>
              <a:rPr lang="en-US" dirty="0" smtClean="0"/>
              <a:t>Survey Methodology</a:t>
            </a:r>
          </a:p>
        </p:txBody>
      </p:sp>
      <p:pic>
        <p:nvPicPr>
          <p:cNvPr id="4" name="Picture 7" descr="StreetSmartlogo.eps"/>
          <p:cNvPicPr>
            <a:picLocks noChangeAspect="1"/>
          </p:cNvPicPr>
          <p:nvPr/>
        </p:nvPicPr>
        <p:blipFill>
          <a:blip r:embed="rId2"/>
          <a:srcRect b="24884"/>
          <a:stretch>
            <a:fillRect/>
          </a:stretch>
        </p:blipFill>
        <p:spPr bwMode="auto">
          <a:xfrm>
            <a:off x="482600" y="685800"/>
            <a:ext cx="2819401" cy="692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10/5/2012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92CEFC-0C80-42F9-AB04-EFE5016030E1}" type="slidenum">
              <a:rPr lang="en-US" smtClean="0"/>
              <a:pPr>
                <a:defRPr/>
              </a:pPr>
              <a:t>22</a:t>
            </a:fld>
            <a:endParaRPr lang="en-US"/>
          </a:p>
        </p:txBody>
      </p:sp>
    </p:spTree>
  </p:cSld>
  <p:clrMapOvr>
    <a:masterClrMapping/>
  </p:clrMapOvr>
  <p:transition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1"/>
          <p:cNvSpPr>
            <a:spLocks noGrp="1" noChangeArrowheads="1"/>
          </p:cNvSpPr>
          <p:nvPr>
            <p:ph type="body" idx="1"/>
          </p:nvPr>
        </p:nvSpPr>
        <p:spPr>
          <a:xfrm>
            <a:off x="361245" y="1752600"/>
            <a:ext cx="12282311" cy="6176716"/>
          </a:xfrm>
        </p:spPr>
        <p:txBody>
          <a:bodyPr anchor="t"/>
          <a:lstStyle/>
          <a:p>
            <a:pPr eaLnBrk="1" hangingPunct="1"/>
            <a:r>
              <a:rPr lang="en-US" dirty="0" smtClean="0"/>
              <a:t>Respondents were asked: “Have you recently seen or heard about police efforts to enforce pedestrian safety laws?”</a:t>
            </a:r>
          </a:p>
          <a:p>
            <a:pPr marL="776663" lvl="1" eaLnBrk="1" hangingPunct="1">
              <a:spcBef>
                <a:spcPts val="1707"/>
              </a:spcBef>
              <a:buFont typeface="GillSans Light" charset="0"/>
              <a:buChar char="-"/>
            </a:pPr>
            <a:r>
              <a:rPr lang="en-US" sz="2800" dirty="0" smtClean="0"/>
              <a:t>The general audience showed a 10% increase in enforcement awareness from pre- to post-surveys going from 32% to 42%.</a:t>
            </a:r>
          </a:p>
          <a:p>
            <a:pPr marL="776663" lvl="1" eaLnBrk="1" hangingPunct="1">
              <a:spcBef>
                <a:spcPts val="1707"/>
              </a:spcBef>
              <a:buFont typeface="GillSans Light" charset="0"/>
              <a:buChar char="-"/>
            </a:pPr>
            <a:r>
              <a:rPr lang="en-US" sz="2800" dirty="0" smtClean="0"/>
              <a:t>Males 18-34 showed sustained </a:t>
            </a:r>
            <a:br>
              <a:rPr lang="en-US" sz="2800" dirty="0" smtClean="0"/>
            </a:br>
            <a:r>
              <a:rPr lang="en-US" sz="2800" dirty="0" smtClean="0"/>
              <a:t>high awareness from pre- to </a:t>
            </a:r>
            <a:br>
              <a:rPr lang="en-US" sz="2800" dirty="0" smtClean="0"/>
            </a:br>
            <a:r>
              <a:rPr lang="en-US" sz="2800" dirty="0" smtClean="0"/>
              <a:t>post-surveys. </a:t>
            </a:r>
          </a:p>
        </p:txBody>
      </p:sp>
      <p:sp>
        <p:nvSpPr>
          <p:cNvPr id="1028" name="Rectangle 2"/>
          <p:cNvSpPr>
            <a:spLocks noGrp="1" noChangeArrowheads="1"/>
          </p:cNvSpPr>
          <p:nvPr>
            <p:ph type="title"/>
          </p:nvPr>
        </p:nvSpPr>
        <p:spPr>
          <a:xfrm>
            <a:off x="650875" y="390525"/>
            <a:ext cx="11703050" cy="1285875"/>
          </a:xfrm>
        </p:spPr>
        <p:txBody>
          <a:bodyPr/>
          <a:lstStyle/>
          <a:p>
            <a:pPr eaLnBrk="1" hangingPunct="1"/>
            <a:r>
              <a:rPr lang="en-US" dirty="0" smtClean="0"/>
              <a:t>Enforcement</a:t>
            </a:r>
          </a:p>
        </p:txBody>
      </p:sp>
      <p:graphicFrame>
        <p:nvGraphicFramePr>
          <p:cNvPr id="1026" name="Object 2"/>
          <p:cNvGraphicFramePr>
            <a:graphicFrameLocks/>
          </p:cNvGraphicFramePr>
          <p:nvPr/>
        </p:nvGraphicFramePr>
        <p:xfrm>
          <a:off x="6350000" y="4953000"/>
          <a:ext cx="5648960" cy="4461369"/>
        </p:xfrm>
        <a:graphic>
          <a:graphicData uri="http://schemas.openxmlformats.org/presentationml/2006/ole">
            <p:oleObj spid="_x0000_s144386" name="Chart" r:id="rId3" imgW="5581395" imgH="4406349" progId="MSGraph.Chart.8">
              <p:embed/>
            </p:oleObj>
          </a:graphicData>
        </a:graphic>
      </p:graphicFrame>
      <p:sp>
        <p:nvSpPr>
          <p:cNvPr id="1029" name="Rectangle 4"/>
          <p:cNvSpPr>
            <a:spLocks/>
          </p:cNvSpPr>
          <p:nvPr/>
        </p:nvSpPr>
        <p:spPr bwMode="auto">
          <a:xfrm>
            <a:off x="7802880" y="6926862"/>
            <a:ext cx="1499164" cy="559929"/>
          </a:xfrm>
          <a:prstGeom prst="rect">
            <a:avLst/>
          </a:prstGeom>
          <a:solidFill>
            <a:srgbClr val="FFFFFF"/>
          </a:solidFill>
          <a:ln w="6350">
            <a:solidFill>
              <a:srgbClr val="000000"/>
            </a:solidFill>
            <a:miter lim="800000"/>
            <a:headEnd/>
            <a:tailEnd/>
          </a:ln>
        </p:spPr>
        <p:txBody>
          <a:bodyPr lIns="0" tIns="0" rIns="0" bIns="0" anchor="ctr"/>
          <a:lstStyle/>
          <a:p>
            <a:r>
              <a:rPr lang="en-US" sz="1700" dirty="0">
                <a:solidFill>
                  <a:schemeClr val="tx1"/>
                </a:solidFill>
                <a:latin typeface="GillSans Bold" charset="0"/>
                <a:sym typeface="GillSans Bold" charset="0"/>
              </a:rPr>
              <a:t>Increase of </a:t>
            </a:r>
            <a:br>
              <a:rPr lang="en-US" sz="1700" dirty="0">
                <a:solidFill>
                  <a:schemeClr val="tx1"/>
                </a:solidFill>
                <a:latin typeface="GillSans Bold" charset="0"/>
                <a:sym typeface="GillSans Bold" charset="0"/>
              </a:rPr>
            </a:br>
            <a:r>
              <a:rPr lang="en-US" sz="1700" dirty="0">
                <a:solidFill>
                  <a:schemeClr val="tx1"/>
                </a:solidFill>
                <a:latin typeface="GillSans Bold" charset="0"/>
                <a:sym typeface="GillSans Bold" charset="0"/>
              </a:rPr>
              <a:t>10 points</a:t>
            </a:r>
          </a:p>
        </p:txBody>
      </p:sp>
      <p:pic>
        <p:nvPicPr>
          <p:cNvPr id="7" name="Picture 7" descr="StreetSmartlogo.eps"/>
          <p:cNvPicPr>
            <a:picLocks noChangeAspect="1"/>
          </p:cNvPicPr>
          <p:nvPr/>
        </p:nvPicPr>
        <p:blipFill>
          <a:blip r:embed="rId4"/>
          <a:srcRect b="24884"/>
          <a:stretch>
            <a:fillRect/>
          </a:stretch>
        </p:blipFill>
        <p:spPr bwMode="auto">
          <a:xfrm>
            <a:off x="406400" y="381000"/>
            <a:ext cx="2819401" cy="692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10/5/2012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92CEFC-0C80-42F9-AB04-EFE5016030E1}" type="slidenum">
              <a:rPr lang="en-US" smtClean="0"/>
              <a:pPr>
                <a:defRPr/>
              </a:pPr>
              <a:t>23</a:t>
            </a:fld>
            <a:endParaRPr lang="en-US"/>
          </a:p>
        </p:txBody>
      </p:sp>
    </p:spTree>
  </p:cSld>
  <p:clrMapOvr>
    <a:masterClrMapping/>
  </p:clrMapOvr>
  <p:transition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1"/>
          <p:cNvSpPr>
            <a:spLocks noGrp="1" noChangeArrowheads="1"/>
          </p:cNvSpPr>
          <p:nvPr>
            <p:ph type="body" idx="1"/>
          </p:nvPr>
        </p:nvSpPr>
        <p:spPr>
          <a:xfrm>
            <a:off x="686365" y="1600200"/>
            <a:ext cx="11632071" cy="5462129"/>
          </a:xfrm>
        </p:spPr>
        <p:txBody>
          <a:bodyPr anchor="t"/>
          <a:lstStyle/>
          <a:p>
            <a:pPr marL="1228212" lvl="2" eaLnBrk="1" hangingPunct="1">
              <a:spcBef>
                <a:spcPts val="1707"/>
              </a:spcBef>
            </a:pPr>
            <a:r>
              <a:rPr lang="en-US" sz="3200" dirty="0" smtClean="0"/>
              <a:t>Target audience of males aged 18-34 believed driver, bicyclist enforcement increased</a:t>
            </a:r>
          </a:p>
        </p:txBody>
      </p:sp>
      <p:sp>
        <p:nvSpPr>
          <p:cNvPr id="2052" name="Rectangle 2"/>
          <p:cNvSpPr>
            <a:spLocks noGrp="1" noChangeArrowheads="1"/>
          </p:cNvSpPr>
          <p:nvPr>
            <p:ph type="title"/>
          </p:nvPr>
        </p:nvSpPr>
        <p:spPr>
          <a:xfrm>
            <a:off x="650875" y="390525"/>
            <a:ext cx="11703050" cy="1057275"/>
          </a:xfrm>
        </p:spPr>
        <p:txBody>
          <a:bodyPr/>
          <a:lstStyle/>
          <a:p>
            <a:pPr eaLnBrk="1" hangingPunct="1"/>
            <a:r>
              <a:rPr lang="en-US" dirty="0" smtClean="0"/>
              <a:t>Enforcement</a:t>
            </a:r>
          </a:p>
        </p:txBody>
      </p:sp>
      <p:graphicFrame>
        <p:nvGraphicFramePr>
          <p:cNvPr id="2050" name="Object 2"/>
          <p:cNvGraphicFramePr>
            <a:graphicFrameLocks/>
          </p:cNvGraphicFramePr>
          <p:nvPr/>
        </p:nvGraphicFramePr>
        <p:xfrm>
          <a:off x="2540000" y="2819400"/>
          <a:ext cx="7848600" cy="5962227"/>
        </p:xfrm>
        <a:graphic>
          <a:graphicData uri="http://schemas.openxmlformats.org/presentationml/2006/ole">
            <p:oleObj spid="_x0000_s145410" name="Chart" r:id="rId3" imgW="5333333" imgH="4184572" progId="MSGraph.Chart.8">
              <p:embed/>
            </p:oleObj>
          </a:graphicData>
        </a:graphic>
      </p:graphicFrame>
      <p:sp>
        <p:nvSpPr>
          <p:cNvPr id="2053" name="Rectangle 4"/>
          <p:cNvSpPr>
            <a:spLocks/>
          </p:cNvSpPr>
          <p:nvPr/>
        </p:nvSpPr>
        <p:spPr bwMode="auto">
          <a:xfrm>
            <a:off x="5740400" y="5867400"/>
            <a:ext cx="1192107" cy="559929"/>
          </a:xfrm>
          <a:prstGeom prst="rect">
            <a:avLst/>
          </a:prstGeom>
          <a:solidFill>
            <a:srgbClr val="FFFFFF"/>
          </a:solidFill>
          <a:ln w="6350">
            <a:solidFill>
              <a:srgbClr val="000000"/>
            </a:solidFill>
            <a:miter lim="800000"/>
            <a:headEnd/>
            <a:tailEnd/>
          </a:ln>
        </p:spPr>
        <p:txBody>
          <a:bodyPr lIns="0" tIns="0" rIns="0" bIns="0" anchor="ctr"/>
          <a:lstStyle/>
          <a:p>
            <a:r>
              <a:rPr lang="en-US" sz="1700" dirty="0">
                <a:solidFill>
                  <a:schemeClr val="tx1"/>
                </a:solidFill>
                <a:latin typeface="GillSans Bold" charset="0"/>
                <a:sym typeface="GillSans Bold" charset="0"/>
              </a:rPr>
              <a:t>Increase of </a:t>
            </a:r>
            <a:br>
              <a:rPr lang="en-US" sz="1700" dirty="0">
                <a:solidFill>
                  <a:schemeClr val="tx1"/>
                </a:solidFill>
                <a:latin typeface="GillSans Bold" charset="0"/>
                <a:sym typeface="GillSans Bold" charset="0"/>
              </a:rPr>
            </a:br>
            <a:r>
              <a:rPr lang="en-US" sz="1700" dirty="0">
                <a:solidFill>
                  <a:schemeClr val="tx1"/>
                </a:solidFill>
                <a:latin typeface="GillSans Bold" charset="0"/>
                <a:sym typeface="GillSans Bold" charset="0"/>
              </a:rPr>
              <a:t>7 points</a:t>
            </a:r>
          </a:p>
        </p:txBody>
      </p:sp>
      <p:sp>
        <p:nvSpPr>
          <p:cNvPr id="2054" name="Rectangle 5"/>
          <p:cNvSpPr>
            <a:spLocks/>
          </p:cNvSpPr>
          <p:nvPr/>
        </p:nvSpPr>
        <p:spPr bwMode="auto">
          <a:xfrm>
            <a:off x="8255000" y="6172200"/>
            <a:ext cx="1155982" cy="559929"/>
          </a:xfrm>
          <a:prstGeom prst="rect">
            <a:avLst/>
          </a:prstGeom>
          <a:solidFill>
            <a:srgbClr val="FFFFFF"/>
          </a:solidFill>
          <a:ln w="6350">
            <a:solidFill>
              <a:srgbClr val="000000"/>
            </a:solidFill>
            <a:miter lim="800000"/>
            <a:headEnd/>
            <a:tailEnd/>
          </a:ln>
        </p:spPr>
        <p:txBody>
          <a:bodyPr lIns="0" tIns="0" rIns="0" bIns="0" anchor="ctr"/>
          <a:lstStyle/>
          <a:p>
            <a:r>
              <a:rPr lang="en-US" sz="1700" dirty="0">
                <a:solidFill>
                  <a:schemeClr val="tx1"/>
                </a:solidFill>
                <a:latin typeface="GillSans Bold" charset="0"/>
                <a:sym typeface="GillSans Bold" charset="0"/>
              </a:rPr>
              <a:t>Increase of </a:t>
            </a:r>
            <a:br>
              <a:rPr lang="en-US" sz="1700" dirty="0">
                <a:solidFill>
                  <a:schemeClr val="tx1"/>
                </a:solidFill>
                <a:latin typeface="GillSans Bold" charset="0"/>
                <a:sym typeface="GillSans Bold" charset="0"/>
              </a:rPr>
            </a:br>
            <a:r>
              <a:rPr lang="en-US" sz="1700" dirty="0">
                <a:solidFill>
                  <a:schemeClr val="tx1"/>
                </a:solidFill>
                <a:latin typeface="GillSans Bold" charset="0"/>
                <a:sym typeface="GillSans Bold" charset="0"/>
              </a:rPr>
              <a:t>7 points</a:t>
            </a:r>
          </a:p>
        </p:txBody>
      </p:sp>
      <p:pic>
        <p:nvPicPr>
          <p:cNvPr id="7" name="Picture 7" descr="StreetSmartlogo.eps"/>
          <p:cNvPicPr>
            <a:picLocks noChangeAspect="1"/>
          </p:cNvPicPr>
          <p:nvPr/>
        </p:nvPicPr>
        <p:blipFill>
          <a:blip r:embed="rId4"/>
          <a:srcRect b="24884"/>
          <a:stretch>
            <a:fillRect/>
          </a:stretch>
        </p:blipFill>
        <p:spPr bwMode="auto">
          <a:xfrm>
            <a:off x="406400" y="381000"/>
            <a:ext cx="2819401" cy="692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10/5/2012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92CEFC-0C80-42F9-AB04-EFE5016030E1}" type="slidenum">
              <a:rPr lang="en-US" smtClean="0"/>
              <a:pPr>
                <a:defRPr/>
              </a:pPr>
              <a:t>24</a:t>
            </a:fld>
            <a:endParaRPr lang="en-US"/>
          </a:p>
        </p:txBody>
      </p:sp>
    </p:spTree>
  </p:cSld>
  <p:clrMapOvr>
    <a:masterClrMapping/>
  </p:clrMapOvr>
  <p:transition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1"/>
          <p:cNvSpPr>
            <a:spLocks noGrp="1" noChangeArrowheads="1"/>
          </p:cNvSpPr>
          <p:nvPr>
            <p:ph type="body" idx="1"/>
          </p:nvPr>
        </p:nvSpPr>
        <p:spPr>
          <a:xfrm>
            <a:off x="361245" y="2059093"/>
            <a:ext cx="12282311" cy="6321778"/>
          </a:xfrm>
        </p:spPr>
        <p:txBody>
          <a:bodyPr anchor="t"/>
          <a:lstStyle/>
          <a:p>
            <a:pPr marL="325115" lvl="2" eaLnBrk="1" hangingPunct="1"/>
            <a:r>
              <a:rPr lang="en-US" dirty="0" smtClean="0"/>
              <a:t>Self-reported risky behaviors show improvement of pedestrian behaviors among 18-34 males while driver behavior remained flat. </a:t>
            </a:r>
            <a:br>
              <a:rPr lang="en-US" dirty="0" smtClean="0"/>
            </a:br>
            <a:endParaRPr lang="en-US" dirty="0" smtClean="0"/>
          </a:p>
          <a:p>
            <a:pPr marL="776663" lvl="3" eaLnBrk="1" hangingPunct="1">
              <a:spcBef>
                <a:spcPts val="1707"/>
              </a:spcBef>
              <a:buFont typeface="GillSans Light" charset="0"/>
              <a:buChar char="-"/>
            </a:pPr>
            <a:r>
              <a:rPr lang="en-US" dirty="0" smtClean="0"/>
              <a:t>Failed to yield to pedestrians: </a:t>
            </a:r>
            <a:br>
              <a:rPr lang="en-US" dirty="0" smtClean="0"/>
            </a:br>
            <a:r>
              <a:rPr lang="en-US" dirty="0" smtClean="0"/>
              <a:t>Pre 26% - Post 25%</a:t>
            </a:r>
          </a:p>
          <a:p>
            <a:pPr marL="776663" lvl="3" eaLnBrk="1" hangingPunct="1">
              <a:spcBef>
                <a:spcPts val="1707"/>
              </a:spcBef>
              <a:buFont typeface="GillSans Light" charset="0"/>
              <a:buChar char="-"/>
            </a:pPr>
            <a:r>
              <a:rPr lang="en-US" dirty="0" smtClean="0"/>
              <a:t>Jaywalked: </a:t>
            </a:r>
            <a:br>
              <a:rPr lang="en-US" dirty="0" smtClean="0"/>
            </a:br>
            <a:r>
              <a:rPr lang="en-US" dirty="0" smtClean="0"/>
              <a:t>Pre 40% - Post 31%</a:t>
            </a:r>
          </a:p>
          <a:p>
            <a:pPr marL="776663" lvl="3" eaLnBrk="1" hangingPunct="1">
              <a:spcBef>
                <a:spcPts val="1707"/>
              </a:spcBef>
              <a:buFont typeface="GillSans Light" charset="0"/>
              <a:buChar char="-"/>
            </a:pPr>
            <a:r>
              <a:rPr lang="en-US" dirty="0" smtClean="0"/>
              <a:t>Did not wait for walk sign: </a:t>
            </a:r>
            <a:br>
              <a:rPr lang="en-US" dirty="0" smtClean="0"/>
            </a:br>
            <a:r>
              <a:rPr lang="en-US" dirty="0" smtClean="0"/>
              <a:t>Pre  44% - post 35%</a:t>
            </a:r>
          </a:p>
        </p:txBody>
      </p:sp>
      <p:sp>
        <p:nvSpPr>
          <p:cNvPr id="307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Behaviors</a:t>
            </a:r>
          </a:p>
        </p:txBody>
      </p:sp>
      <p:graphicFrame>
        <p:nvGraphicFramePr>
          <p:cNvPr id="3074" name="Object 2"/>
          <p:cNvGraphicFramePr>
            <a:graphicFrameLocks/>
          </p:cNvGraphicFramePr>
          <p:nvPr/>
        </p:nvGraphicFramePr>
        <p:xfrm>
          <a:off x="5816600" y="4038600"/>
          <a:ext cx="6429587" cy="5498254"/>
        </p:xfrm>
        <a:graphic>
          <a:graphicData uri="http://schemas.openxmlformats.org/presentationml/2006/ole">
            <p:oleObj spid="_x0000_s146434" name="Chart" r:id="rId3" imgW="5333333" imgH="4184572" progId="MSGraph.Chart.8">
              <p:embed/>
            </p:oleObj>
          </a:graphicData>
        </a:graphic>
      </p:graphicFrame>
      <p:sp>
        <p:nvSpPr>
          <p:cNvPr id="3077" name="Rectangle 4"/>
          <p:cNvSpPr>
            <a:spLocks/>
          </p:cNvSpPr>
          <p:nvPr/>
        </p:nvSpPr>
        <p:spPr bwMode="auto">
          <a:xfrm>
            <a:off x="9031111" y="7396480"/>
            <a:ext cx="1264356" cy="776676"/>
          </a:xfrm>
          <a:prstGeom prst="rect">
            <a:avLst/>
          </a:prstGeom>
          <a:solidFill>
            <a:srgbClr val="FFFFFF"/>
          </a:solidFill>
          <a:ln w="6350">
            <a:solidFill>
              <a:srgbClr val="000000"/>
            </a:solidFill>
            <a:miter lim="800000"/>
            <a:headEnd/>
            <a:tailEnd/>
          </a:ln>
        </p:spPr>
        <p:txBody>
          <a:bodyPr lIns="0" tIns="0" rIns="0" bIns="0" anchor="ctr"/>
          <a:lstStyle/>
          <a:p>
            <a:r>
              <a:rPr lang="en-US" sz="1700" dirty="0">
                <a:solidFill>
                  <a:schemeClr val="tx1"/>
                </a:solidFill>
                <a:latin typeface="GillSans Bold" charset="0"/>
                <a:sym typeface="GillSans Bold" charset="0"/>
              </a:rPr>
              <a:t>Decrease of </a:t>
            </a:r>
            <a:br>
              <a:rPr lang="en-US" sz="1700" dirty="0">
                <a:solidFill>
                  <a:schemeClr val="tx1"/>
                </a:solidFill>
                <a:latin typeface="GillSans Bold" charset="0"/>
                <a:sym typeface="GillSans Bold" charset="0"/>
              </a:rPr>
            </a:br>
            <a:r>
              <a:rPr lang="en-US" sz="1700" dirty="0">
                <a:solidFill>
                  <a:schemeClr val="tx1"/>
                </a:solidFill>
                <a:latin typeface="GillSans Bold" charset="0"/>
                <a:sym typeface="GillSans Bold" charset="0"/>
              </a:rPr>
              <a:t>9 points</a:t>
            </a:r>
          </a:p>
        </p:txBody>
      </p:sp>
      <p:sp>
        <p:nvSpPr>
          <p:cNvPr id="3078" name="Rectangle 5"/>
          <p:cNvSpPr>
            <a:spLocks/>
          </p:cNvSpPr>
          <p:nvPr/>
        </p:nvSpPr>
        <p:spPr bwMode="auto">
          <a:xfrm>
            <a:off x="10647680" y="7396480"/>
            <a:ext cx="1264356" cy="776676"/>
          </a:xfrm>
          <a:prstGeom prst="rect">
            <a:avLst/>
          </a:prstGeom>
          <a:solidFill>
            <a:srgbClr val="FFFFFF"/>
          </a:solidFill>
          <a:ln w="6350">
            <a:solidFill>
              <a:srgbClr val="000000"/>
            </a:solidFill>
            <a:miter lim="800000"/>
            <a:headEnd/>
            <a:tailEnd/>
          </a:ln>
        </p:spPr>
        <p:txBody>
          <a:bodyPr lIns="0" tIns="0" rIns="0" bIns="0" anchor="ctr"/>
          <a:lstStyle/>
          <a:p>
            <a:r>
              <a:rPr lang="en-US" sz="1700" dirty="0">
                <a:solidFill>
                  <a:schemeClr val="tx1"/>
                </a:solidFill>
                <a:latin typeface="GillSans Bold" charset="0"/>
                <a:sym typeface="GillSans Bold" charset="0"/>
              </a:rPr>
              <a:t>Decrease of </a:t>
            </a:r>
            <a:br>
              <a:rPr lang="en-US" sz="1700" dirty="0">
                <a:solidFill>
                  <a:schemeClr val="tx1"/>
                </a:solidFill>
                <a:latin typeface="GillSans Bold" charset="0"/>
                <a:sym typeface="GillSans Bold" charset="0"/>
              </a:rPr>
            </a:br>
            <a:r>
              <a:rPr lang="en-US" sz="1700" dirty="0">
                <a:solidFill>
                  <a:schemeClr val="tx1"/>
                </a:solidFill>
                <a:latin typeface="GillSans Bold" charset="0"/>
                <a:sym typeface="GillSans Bold" charset="0"/>
              </a:rPr>
              <a:t>9 points</a:t>
            </a:r>
          </a:p>
        </p:txBody>
      </p:sp>
      <p:pic>
        <p:nvPicPr>
          <p:cNvPr id="7" name="Picture 7" descr="StreetSmartlogo.eps"/>
          <p:cNvPicPr>
            <a:picLocks noChangeAspect="1"/>
          </p:cNvPicPr>
          <p:nvPr/>
        </p:nvPicPr>
        <p:blipFill>
          <a:blip r:embed="rId4"/>
          <a:srcRect b="24884"/>
          <a:stretch>
            <a:fillRect/>
          </a:stretch>
        </p:blipFill>
        <p:spPr bwMode="auto">
          <a:xfrm>
            <a:off x="406400" y="381000"/>
            <a:ext cx="2819401" cy="692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10/5/2012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92CEFC-0C80-42F9-AB04-EFE5016030E1}" type="slidenum">
              <a:rPr lang="en-US" smtClean="0"/>
              <a:pPr>
                <a:defRPr/>
              </a:pPr>
              <a:t>25</a:t>
            </a:fld>
            <a:endParaRPr lang="en-US"/>
          </a:p>
        </p:txBody>
      </p:sp>
    </p:spTree>
  </p:cSld>
  <p:clrMapOvr>
    <a:masterClrMapping/>
  </p:clrMapOvr>
  <p:transition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1"/>
          <p:cNvSpPr>
            <a:spLocks noGrp="1" noChangeArrowheads="1"/>
          </p:cNvSpPr>
          <p:nvPr>
            <p:ph type="body" idx="1"/>
          </p:nvPr>
        </p:nvSpPr>
        <p:spPr>
          <a:xfrm>
            <a:off x="361245" y="2131342"/>
            <a:ext cx="12282311" cy="2059093"/>
          </a:xfrm>
        </p:spPr>
        <p:txBody>
          <a:bodyPr anchor="t"/>
          <a:lstStyle/>
          <a:p>
            <a:pPr marL="325115" lvl="2" eaLnBrk="1" hangingPunct="1"/>
            <a:r>
              <a:rPr lang="en-US" dirty="0" smtClean="0"/>
              <a:t>Awareness of  the primary enforcement message “Obey pedestrian and traffic safety laws or get tickets, fines or points” increased among the target audience in the post survey. </a:t>
            </a:r>
          </a:p>
        </p:txBody>
      </p:sp>
      <p:sp>
        <p:nvSpPr>
          <p:cNvPr id="614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Message Awareness</a:t>
            </a:r>
          </a:p>
        </p:txBody>
      </p:sp>
      <p:sp>
        <p:nvSpPr>
          <p:cNvPr id="6149" name="Rectangle 3"/>
          <p:cNvSpPr>
            <a:spLocks/>
          </p:cNvSpPr>
          <p:nvPr/>
        </p:nvSpPr>
        <p:spPr bwMode="auto">
          <a:xfrm>
            <a:off x="722489" y="8715022"/>
            <a:ext cx="11866880" cy="59605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marL="0" lvl="2" algn="l">
              <a:spcBef>
                <a:spcPts val="3840"/>
              </a:spcBef>
            </a:pPr>
            <a:r>
              <a:rPr lang="en-US" sz="2400" dirty="0" smtClean="0">
                <a:solidFill>
                  <a:schemeClr val="tx1"/>
                </a:solidFill>
                <a:latin typeface="GillSans LightItalic" charset="0"/>
                <a:sym typeface="GillSans LightItalic" charset="0"/>
              </a:rPr>
              <a:t>.</a:t>
            </a:r>
            <a:endParaRPr lang="en-US" sz="2400" dirty="0">
              <a:solidFill>
                <a:schemeClr val="tx1"/>
              </a:solidFill>
              <a:latin typeface="GillSans LightItalic" charset="0"/>
              <a:sym typeface="GillSans LightItalic" charset="0"/>
            </a:endParaRPr>
          </a:p>
        </p:txBody>
      </p:sp>
      <p:graphicFrame>
        <p:nvGraphicFramePr>
          <p:cNvPr id="6146" name="Object 2"/>
          <p:cNvGraphicFramePr>
            <a:graphicFrameLocks/>
          </p:cNvGraphicFramePr>
          <p:nvPr/>
        </p:nvGraphicFramePr>
        <p:xfrm>
          <a:off x="3540195" y="3849512"/>
          <a:ext cx="5915378" cy="4585546"/>
        </p:xfrm>
        <a:graphic>
          <a:graphicData uri="http://schemas.openxmlformats.org/presentationml/2006/ole">
            <p:oleObj spid="_x0000_s147458" name="Chart" r:id="rId3" imgW="5845720" imgH="4528541" progId="MSGraph.Chart.8">
              <p:embed/>
            </p:oleObj>
          </a:graphicData>
        </a:graphic>
      </p:graphicFrame>
      <p:sp>
        <p:nvSpPr>
          <p:cNvPr id="6150" name="Rectangle 5"/>
          <p:cNvSpPr>
            <a:spLocks/>
          </p:cNvSpPr>
          <p:nvPr/>
        </p:nvSpPr>
        <p:spPr bwMode="auto">
          <a:xfrm>
            <a:off x="4434276" y="6872675"/>
            <a:ext cx="1733973" cy="559929"/>
          </a:xfrm>
          <a:prstGeom prst="rect">
            <a:avLst/>
          </a:prstGeom>
          <a:solidFill>
            <a:srgbClr val="FFFFFF"/>
          </a:solidFill>
          <a:ln w="6350">
            <a:solidFill>
              <a:srgbClr val="000000"/>
            </a:solidFill>
            <a:miter lim="800000"/>
            <a:headEnd/>
            <a:tailEnd/>
          </a:ln>
        </p:spPr>
        <p:txBody>
          <a:bodyPr lIns="0" tIns="0" rIns="0" bIns="0" anchor="ctr"/>
          <a:lstStyle/>
          <a:p>
            <a:r>
              <a:rPr lang="en-US" sz="1700" dirty="0">
                <a:solidFill>
                  <a:schemeClr val="tx1"/>
                </a:solidFill>
                <a:latin typeface="GillSans Bold" charset="0"/>
                <a:sym typeface="GillSans Bold" charset="0"/>
              </a:rPr>
              <a:t>Increase of </a:t>
            </a:r>
            <a:br>
              <a:rPr lang="en-US" sz="1700" dirty="0">
                <a:solidFill>
                  <a:schemeClr val="tx1"/>
                </a:solidFill>
                <a:latin typeface="GillSans Bold" charset="0"/>
                <a:sym typeface="GillSans Bold" charset="0"/>
              </a:rPr>
            </a:br>
            <a:r>
              <a:rPr lang="en-US" sz="1700" dirty="0">
                <a:solidFill>
                  <a:schemeClr val="tx1"/>
                </a:solidFill>
                <a:latin typeface="GillSans Bold" charset="0"/>
                <a:sym typeface="GillSans Bold" charset="0"/>
              </a:rPr>
              <a:t>5 points</a:t>
            </a:r>
          </a:p>
        </p:txBody>
      </p:sp>
      <p:sp>
        <p:nvSpPr>
          <p:cNvPr id="6151" name="Rectangle 6"/>
          <p:cNvSpPr>
            <a:spLocks/>
          </p:cNvSpPr>
          <p:nvPr/>
        </p:nvSpPr>
        <p:spPr bwMode="auto">
          <a:xfrm>
            <a:off x="7098454" y="5825067"/>
            <a:ext cx="1733973" cy="559929"/>
          </a:xfrm>
          <a:prstGeom prst="rect">
            <a:avLst/>
          </a:prstGeom>
          <a:solidFill>
            <a:srgbClr val="FFFFFF"/>
          </a:solidFill>
          <a:ln w="6350">
            <a:solidFill>
              <a:srgbClr val="000000"/>
            </a:solidFill>
            <a:miter lim="800000"/>
            <a:headEnd/>
            <a:tailEnd/>
          </a:ln>
        </p:spPr>
        <p:txBody>
          <a:bodyPr lIns="0" tIns="0" rIns="0" bIns="0" anchor="ctr"/>
          <a:lstStyle/>
          <a:p>
            <a:r>
              <a:rPr lang="en-US" sz="1700" dirty="0">
                <a:solidFill>
                  <a:schemeClr val="tx1"/>
                </a:solidFill>
                <a:latin typeface="GillSans Bold" charset="0"/>
                <a:sym typeface="GillSans Bold" charset="0"/>
              </a:rPr>
              <a:t>Increase of </a:t>
            </a:r>
            <a:br>
              <a:rPr lang="en-US" sz="1700" dirty="0">
                <a:solidFill>
                  <a:schemeClr val="tx1"/>
                </a:solidFill>
                <a:latin typeface="GillSans Bold" charset="0"/>
                <a:sym typeface="GillSans Bold" charset="0"/>
              </a:rPr>
            </a:br>
            <a:r>
              <a:rPr lang="en-US" sz="1700" dirty="0">
                <a:solidFill>
                  <a:schemeClr val="tx1"/>
                </a:solidFill>
                <a:latin typeface="GillSans Bold" charset="0"/>
                <a:sym typeface="GillSans Bold" charset="0"/>
              </a:rPr>
              <a:t>7 points</a:t>
            </a:r>
          </a:p>
        </p:txBody>
      </p:sp>
      <p:pic>
        <p:nvPicPr>
          <p:cNvPr id="8" name="Picture 7" descr="StreetSmartlogo.eps"/>
          <p:cNvPicPr>
            <a:picLocks noChangeAspect="1"/>
          </p:cNvPicPr>
          <p:nvPr/>
        </p:nvPicPr>
        <p:blipFill>
          <a:blip r:embed="rId4"/>
          <a:srcRect b="24884"/>
          <a:stretch>
            <a:fillRect/>
          </a:stretch>
        </p:blipFill>
        <p:spPr bwMode="auto">
          <a:xfrm>
            <a:off x="406400" y="381000"/>
            <a:ext cx="2819401" cy="692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10/5/2012</a:t>
            </a:r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92CEFC-0C80-42F9-AB04-EFE5016030E1}" type="slidenum">
              <a:rPr lang="en-US" smtClean="0"/>
              <a:pPr>
                <a:defRPr/>
              </a:pPr>
              <a:t>26</a:t>
            </a:fld>
            <a:endParaRPr lang="en-US"/>
          </a:p>
        </p:txBody>
      </p:sp>
    </p:spTree>
  </p:cSld>
  <p:clrMapOvr>
    <a:masterClrMapping/>
  </p:clrMapOvr>
  <p:transition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1"/>
          <p:cNvSpPr>
            <a:spLocks noGrp="1" noChangeArrowheads="1"/>
          </p:cNvSpPr>
          <p:nvPr>
            <p:ph type="body" idx="1"/>
          </p:nvPr>
        </p:nvSpPr>
        <p:spPr>
          <a:xfrm>
            <a:off x="3070578" y="2113280"/>
            <a:ext cx="9554916" cy="3034453"/>
          </a:xfrm>
        </p:spPr>
        <p:txBody>
          <a:bodyPr anchor="t"/>
          <a:lstStyle/>
          <a:p>
            <a:pPr marL="1228212" lvl="2" eaLnBrk="1" hangingPunct="1"/>
            <a:r>
              <a:rPr lang="en-US" dirty="0" smtClean="0"/>
              <a:t>When asked have you seen this ad, respondents showed significant recall in the post-survey indicating awareness of the outdoor advertising.</a:t>
            </a:r>
          </a:p>
        </p:txBody>
      </p:sp>
      <p:sp>
        <p:nvSpPr>
          <p:cNvPr id="717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Message Awareness</a:t>
            </a:r>
          </a:p>
        </p:txBody>
      </p:sp>
      <p:pic>
        <p:nvPicPr>
          <p:cNvPr id="717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3805" y="2185529"/>
            <a:ext cx="3359573" cy="4804551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graphicFrame>
        <p:nvGraphicFramePr>
          <p:cNvPr id="7170" name="Object 2"/>
          <p:cNvGraphicFramePr>
            <a:graphicFrameLocks/>
          </p:cNvGraphicFramePr>
          <p:nvPr/>
        </p:nvGraphicFramePr>
        <p:xfrm>
          <a:off x="4894862" y="4156570"/>
          <a:ext cx="5915378" cy="4585546"/>
        </p:xfrm>
        <a:graphic>
          <a:graphicData uri="http://schemas.openxmlformats.org/presentationml/2006/ole">
            <p:oleObj spid="_x0000_s148482" name="Chart" r:id="rId4" imgW="5845720" imgH="4528541" progId="MSGraph.Chart.8">
              <p:embed/>
            </p:oleObj>
          </a:graphicData>
        </a:graphic>
      </p:graphicFrame>
      <p:sp>
        <p:nvSpPr>
          <p:cNvPr id="7174" name="Rectangle 5"/>
          <p:cNvSpPr>
            <a:spLocks/>
          </p:cNvSpPr>
          <p:nvPr/>
        </p:nvSpPr>
        <p:spPr bwMode="auto">
          <a:xfrm>
            <a:off x="5788942" y="7450667"/>
            <a:ext cx="1733973" cy="559929"/>
          </a:xfrm>
          <a:prstGeom prst="rect">
            <a:avLst/>
          </a:prstGeom>
          <a:solidFill>
            <a:srgbClr val="FFFFFF"/>
          </a:solidFill>
          <a:ln w="6350">
            <a:solidFill>
              <a:srgbClr val="000000"/>
            </a:solidFill>
            <a:miter lim="800000"/>
            <a:headEnd/>
            <a:tailEnd/>
          </a:ln>
        </p:spPr>
        <p:txBody>
          <a:bodyPr lIns="0" tIns="0" rIns="0" bIns="0" anchor="ctr"/>
          <a:lstStyle/>
          <a:p>
            <a:r>
              <a:rPr lang="en-US" sz="1700" dirty="0">
                <a:solidFill>
                  <a:schemeClr val="tx1"/>
                </a:solidFill>
                <a:latin typeface="GillSans Bold" charset="0"/>
                <a:sym typeface="GillSans Bold" charset="0"/>
              </a:rPr>
              <a:t>Increase of </a:t>
            </a:r>
            <a:br>
              <a:rPr lang="en-US" sz="1700" dirty="0">
                <a:solidFill>
                  <a:schemeClr val="tx1"/>
                </a:solidFill>
                <a:latin typeface="GillSans Bold" charset="0"/>
                <a:sym typeface="GillSans Bold" charset="0"/>
              </a:rPr>
            </a:br>
            <a:r>
              <a:rPr lang="en-US" sz="1700" dirty="0">
                <a:solidFill>
                  <a:schemeClr val="tx1"/>
                </a:solidFill>
                <a:latin typeface="GillSans Bold" charset="0"/>
                <a:sym typeface="GillSans Bold" charset="0"/>
              </a:rPr>
              <a:t>8 points</a:t>
            </a:r>
          </a:p>
        </p:txBody>
      </p:sp>
      <p:sp>
        <p:nvSpPr>
          <p:cNvPr id="7175" name="Rectangle 6"/>
          <p:cNvSpPr>
            <a:spLocks/>
          </p:cNvSpPr>
          <p:nvPr/>
        </p:nvSpPr>
        <p:spPr bwMode="auto">
          <a:xfrm>
            <a:off x="8453120" y="6132124"/>
            <a:ext cx="1733973" cy="559929"/>
          </a:xfrm>
          <a:prstGeom prst="rect">
            <a:avLst/>
          </a:prstGeom>
          <a:solidFill>
            <a:srgbClr val="FFFFFF"/>
          </a:solidFill>
          <a:ln w="6350">
            <a:solidFill>
              <a:srgbClr val="000000"/>
            </a:solidFill>
            <a:miter lim="800000"/>
            <a:headEnd/>
            <a:tailEnd/>
          </a:ln>
        </p:spPr>
        <p:txBody>
          <a:bodyPr lIns="0" tIns="0" rIns="0" bIns="0" anchor="ctr"/>
          <a:lstStyle/>
          <a:p>
            <a:r>
              <a:rPr lang="en-US" sz="1700" dirty="0">
                <a:solidFill>
                  <a:schemeClr val="tx1"/>
                </a:solidFill>
                <a:latin typeface="GillSans Bold" charset="0"/>
                <a:sym typeface="GillSans Bold" charset="0"/>
              </a:rPr>
              <a:t>Increase of </a:t>
            </a:r>
            <a:br>
              <a:rPr lang="en-US" sz="1700" dirty="0">
                <a:solidFill>
                  <a:schemeClr val="tx1"/>
                </a:solidFill>
                <a:latin typeface="GillSans Bold" charset="0"/>
                <a:sym typeface="GillSans Bold" charset="0"/>
              </a:rPr>
            </a:br>
            <a:r>
              <a:rPr lang="en-US" sz="1700" dirty="0">
                <a:solidFill>
                  <a:schemeClr val="tx1"/>
                </a:solidFill>
                <a:latin typeface="GillSans Bold" charset="0"/>
                <a:sym typeface="GillSans Bold" charset="0"/>
              </a:rPr>
              <a:t>13 points</a:t>
            </a:r>
          </a:p>
        </p:txBody>
      </p:sp>
      <p:pic>
        <p:nvPicPr>
          <p:cNvPr id="8" name="Picture 7" descr="StreetSmartlogo.eps"/>
          <p:cNvPicPr>
            <a:picLocks noChangeAspect="1"/>
          </p:cNvPicPr>
          <p:nvPr/>
        </p:nvPicPr>
        <p:blipFill>
          <a:blip r:embed="rId5"/>
          <a:srcRect b="24884"/>
          <a:stretch>
            <a:fillRect/>
          </a:stretch>
        </p:blipFill>
        <p:spPr bwMode="auto">
          <a:xfrm>
            <a:off x="406400" y="381000"/>
            <a:ext cx="2819401" cy="692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10/5/2012</a:t>
            </a:r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92CEFC-0C80-42F9-AB04-EFE5016030E1}" type="slidenum">
              <a:rPr lang="en-US" smtClean="0"/>
              <a:pPr>
                <a:defRPr/>
              </a:pPr>
              <a:t>27</a:t>
            </a:fld>
            <a:endParaRPr lang="en-US"/>
          </a:p>
        </p:txBody>
      </p:sp>
    </p:spTree>
  </p:cSld>
  <p:clrMapOvr>
    <a:masterClrMapping/>
  </p:clrMapOvr>
  <p:transition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1"/>
          <p:cNvSpPr>
            <a:spLocks noGrp="1" noChangeArrowheads="1"/>
          </p:cNvSpPr>
          <p:nvPr>
            <p:ph type="body" idx="1"/>
          </p:nvPr>
        </p:nvSpPr>
        <p:spPr>
          <a:xfrm>
            <a:off x="686365" y="1600200"/>
            <a:ext cx="11632071" cy="2427675"/>
          </a:xfrm>
        </p:spPr>
        <p:txBody>
          <a:bodyPr anchor="t"/>
          <a:lstStyle/>
          <a:p>
            <a:pPr marL="325115" lvl="2" eaLnBrk="1" hangingPunct="1"/>
            <a:r>
              <a:rPr lang="en-US" sz="3200" dirty="0" smtClean="0"/>
              <a:t>The Street Smart Program has been conducting pre- and post-surveys since 2002. During the past 10 years, some questions have been consistently asked in the same manner so we’ve been able to do some comparisons.   </a:t>
            </a:r>
          </a:p>
          <a:p>
            <a:pPr marL="325115" lvl="2" eaLnBrk="1" hangingPunct="1"/>
            <a:endParaRPr lang="en-US" sz="1000" dirty="0" smtClean="0"/>
          </a:p>
          <a:p>
            <a:pPr marL="325115" lvl="2" eaLnBrk="1" hangingPunct="1"/>
            <a:r>
              <a:rPr lang="en-US" sz="3200" dirty="0" smtClean="0"/>
              <a:t>Total Net Awareness (combined awareness of all campaign messaging):</a:t>
            </a:r>
          </a:p>
        </p:txBody>
      </p:sp>
      <p:sp>
        <p:nvSpPr>
          <p:cNvPr id="8196" name="Rectangle 2"/>
          <p:cNvSpPr>
            <a:spLocks noGrp="1" noChangeArrowheads="1"/>
          </p:cNvSpPr>
          <p:nvPr>
            <p:ph type="title"/>
          </p:nvPr>
        </p:nvSpPr>
        <p:spPr>
          <a:xfrm>
            <a:off x="650875" y="390525"/>
            <a:ext cx="11703050" cy="1285875"/>
          </a:xfrm>
        </p:spPr>
        <p:txBody>
          <a:bodyPr/>
          <a:lstStyle/>
          <a:p>
            <a:pPr eaLnBrk="1" hangingPunct="1"/>
            <a:r>
              <a:rPr lang="en-US" dirty="0" smtClean="0"/>
              <a:t>Progress over time</a:t>
            </a:r>
          </a:p>
        </p:txBody>
      </p:sp>
      <p:graphicFrame>
        <p:nvGraphicFramePr>
          <p:cNvPr id="8194" name="Object 2"/>
          <p:cNvGraphicFramePr>
            <a:graphicFrameLocks/>
          </p:cNvGraphicFramePr>
          <p:nvPr/>
        </p:nvGraphicFramePr>
        <p:xfrm>
          <a:off x="4216400" y="5486400"/>
          <a:ext cx="4547164" cy="3775004"/>
        </p:xfrm>
        <a:graphic>
          <a:graphicData uri="http://schemas.openxmlformats.org/presentationml/2006/ole">
            <p:oleObj spid="_x0000_s149506" name="Chart" r:id="rId3" imgW="4490486" imgH="3726761" progId="MSGraph.Chart.8">
              <p:embed/>
            </p:oleObj>
          </a:graphicData>
        </a:graphic>
      </p:graphicFrame>
      <p:sp>
        <p:nvSpPr>
          <p:cNvPr id="8197" name="Rectangle 4"/>
          <p:cNvSpPr>
            <a:spLocks/>
          </p:cNvSpPr>
          <p:nvPr/>
        </p:nvSpPr>
        <p:spPr bwMode="auto">
          <a:xfrm>
            <a:off x="5816600" y="7543798"/>
            <a:ext cx="1688253" cy="457201"/>
          </a:xfrm>
          <a:prstGeom prst="rect">
            <a:avLst/>
          </a:prstGeom>
          <a:solidFill>
            <a:srgbClr val="FFFFFF"/>
          </a:solidFill>
          <a:ln w="6350">
            <a:solidFill>
              <a:srgbClr val="000000"/>
            </a:solidFill>
            <a:miter lim="800000"/>
            <a:headEnd/>
            <a:tailEnd/>
          </a:ln>
        </p:spPr>
        <p:txBody>
          <a:bodyPr lIns="0" tIns="0" rIns="0" bIns="0" anchor="ctr"/>
          <a:lstStyle/>
          <a:p>
            <a:r>
              <a:rPr lang="en-US" sz="2000" dirty="0">
                <a:solidFill>
                  <a:schemeClr val="tx1"/>
                </a:solidFill>
                <a:latin typeface="GillSans Bold" charset="0"/>
                <a:sym typeface="GillSans Bold" charset="0"/>
              </a:rPr>
              <a:t>Increase of </a:t>
            </a:r>
            <a:br>
              <a:rPr lang="en-US" sz="2000" dirty="0">
                <a:solidFill>
                  <a:schemeClr val="tx1"/>
                </a:solidFill>
                <a:latin typeface="GillSans Bold" charset="0"/>
                <a:sym typeface="GillSans Bold" charset="0"/>
              </a:rPr>
            </a:br>
            <a:r>
              <a:rPr lang="en-US" sz="2000" dirty="0">
                <a:solidFill>
                  <a:schemeClr val="tx1"/>
                </a:solidFill>
                <a:latin typeface="GillSans Bold" charset="0"/>
                <a:sym typeface="GillSans Bold" charset="0"/>
              </a:rPr>
              <a:t>24 points</a:t>
            </a:r>
          </a:p>
        </p:txBody>
      </p:sp>
      <p:pic>
        <p:nvPicPr>
          <p:cNvPr id="6" name="Picture 7" descr="StreetSmartlogo.eps"/>
          <p:cNvPicPr>
            <a:picLocks noChangeAspect="1"/>
          </p:cNvPicPr>
          <p:nvPr/>
        </p:nvPicPr>
        <p:blipFill>
          <a:blip r:embed="rId4"/>
          <a:srcRect b="24884"/>
          <a:stretch>
            <a:fillRect/>
          </a:stretch>
        </p:blipFill>
        <p:spPr bwMode="auto">
          <a:xfrm>
            <a:off x="406400" y="381000"/>
            <a:ext cx="2819401" cy="692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10/5/2012</a:t>
            </a:r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92CEFC-0C80-42F9-AB04-EFE5016030E1}" type="slidenum">
              <a:rPr lang="en-US" smtClean="0"/>
              <a:pPr>
                <a:defRPr/>
              </a:pPr>
              <a:t>28</a:t>
            </a:fld>
            <a:endParaRPr lang="en-US"/>
          </a:p>
        </p:txBody>
      </p:sp>
    </p:spTree>
  </p:cSld>
  <p:clrMapOvr>
    <a:masterClrMapping/>
  </p:clrMapOvr>
  <p:transition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Rectangle 1"/>
          <p:cNvSpPr>
            <a:spLocks noGrp="1" noChangeArrowheads="1"/>
          </p:cNvSpPr>
          <p:nvPr>
            <p:ph type="body" idx="1"/>
          </p:nvPr>
        </p:nvSpPr>
        <p:spPr>
          <a:xfrm>
            <a:off x="686365" y="2691271"/>
            <a:ext cx="11632071" cy="830862"/>
          </a:xfrm>
        </p:spPr>
        <p:txBody>
          <a:bodyPr anchor="t"/>
          <a:lstStyle/>
          <a:p>
            <a:pPr marL="325115" lvl="2" eaLnBrk="1" hangingPunct="1"/>
            <a:r>
              <a:rPr lang="en-US" dirty="0" smtClean="0"/>
              <a:t>Observations of pedestrians who “frequently” jaywalk:</a:t>
            </a:r>
          </a:p>
        </p:txBody>
      </p:sp>
      <p:sp>
        <p:nvSpPr>
          <p:cNvPr id="922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Progress over time</a:t>
            </a:r>
          </a:p>
        </p:txBody>
      </p:sp>
      <p:graphicFrame>
        <p:nvGraphicFramePr>
          <p:cNvPr id="9218" name="Object 2"/>
          <p:cNvGraphicFramePr>
            <a:graphicFrameLocks/>
          </p:cNvGraphicFramePr>
          <p:nvPr/>
        </p:nvGraphicFramePr>
        <p:xfrm>
          <a:off x="4231076" y="4262685"/>
          <a:ext cx="4547164" cy="3775004"/>
        </p:xfrm>
        <a:graphic>
          <a:graphicData uri="http://schemas.openxmlformats.org/presentationml/2006/ole">
            <p:oleObj spid="_x0000_s150530" name="Chart" r:id="rId3" imgW="4490486" imgH="3726761" progId="MSGraph.Chart.8">
              <p:embed/>
            </p:oleObj>
          </a:graphicData>
        </a:graphic>
      </p:graphicFrame>
      <p:sp>
        <p:nvSpPr>
          <p:cNvPr id="9221" name="Rectangle 4"/>
          <p:cNvSpPr>
            <a:spLocks/>
          </p:cNvSpPr>
          <p:nvPr/>
        </p:nvSpPr>
        <p:spPr bwMode="auto">
          <a:xfrm>
            <a:off x="5770880" y="6384995"/>
            <a:ext cx="1733973" cy="632178"/>
          </a:xfrm>
          <a:prstGeom prst="rect">
            <a:avLst/>
          </a:prstGeom>
          <a:solidFill>
            <a:srgbClr val="FFFFFF"/>
          </a:solidFill>
          <a:ln w="6350">
            <a:solidFill>
              <a:srgbClr val="000000"/>
            </a:solidFill>
            <a:miter lim="800000"/>
            <a:headEnd/>
            <a:tailEnd/>
          </a:ln>
        </p:spPr>
        <p:txBody>
          <a:bodyPr lIns="0" tIns="0" rIns="0" bIns="0" anchor="ctr"/>
          <a:lstStyle/>
          <a:p>
            <a:r>
              <a:rPr lang="en-US" sz="2000" dirty="0">
                <a:solidFill>
                  <a:schemeClr val="tx1"/>
                </a:solidFill>
                <a:latin typeface="GillSans Bold" charset="0"/>
                <a:sym typeface="GillSans Bold" charset="0"/>
              </a:rPr>
              <a:t>Decrease of </a:t>
            </a:r>
            <a:br>
              <a:rPr lang="en-US" sz="2000" dirty="0">
                <a:solidFill>
                  <a:schemeClr val="tx1"/>
                </a:solidFill>
                <a:latin typeface="GillSans Bold" charset="0"/>
                <a:sym typeface="GillSans Bold" charset="0"/>
              </a:rPr>
            </a:br>
            <a:r>
              <a:rPr lang="en-US" sz="2000" dirty="0" smtClean="0">
                <a:solidFill>
                  <a:schemeClr val="tx1"/>
                </a:solidFill>
                <a:latin typeface="GillSans Bold" charset="0"/>
                <a:sym typeface="GillSans Bold" charset="0"/>
              </a:rPr>
              <a:t>7 </a:t>
            </a:r>
            <a:r>
              <a:rPr lang="en-US" sz="2000" dirty="0">
                <a:solidFill>
                  <a:schemeClr val="tx1"/>
                </a:solidFill>
                <a:latin typeface="GillSans Bold" charset="0"/>
                <a:sym typeface="GillSans Bold" charset="0"/>
              </a:rPr>
              <a:t>points</a:t>
            </a:r>
          </a:p>
        </p:txBody>
      </p:sp>
      <p:pic>
        <p:nvPicPr>
          <p:cNvPr id="6" name="Picture 7" descr="StreetSmartlogo.eps"/>
          <p:cNvPicPr>
            <a:picLocks noChangeAspect="1"/>
          </p:cNvPicPr>
          <p:nvPr/>
        </p:nvPicPr>
        <p:blipFill>
          <a:blip r:embed="rId4"/>
          <a:srcRect b="24884"/>
          <a:stretch>
            <a:fillRect/>
          </a:stretch>
        </p:blipFill>
        <p:spPr bwMode="auto">
          <a:xfrm>
            <a:off x="406400" y="381000"/>
            <a:ext cx="2819401" cy="692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10/5/2012</a:t>
            </a:r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92CEFC-0C80-42F9-AB04-EFE5016030E1}" type="slidenum">
              <a:rPr lang="en-US" smtClean="0"/>
              <a:pPr>
                <a:defRPr/>
              </a:pPr>
              <a:t>29</a:t>
            </a:fld>
            <a:endParaRPr lang="en-US"/>
          </a:p>
        </p:txBody>
      </p:sp>
    </p:spTree>
  </p:cSld>
  <p:clrMapOvr>
    <a:masterClrMapping/>
  </p:clrMapOvr>
  <p:transition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1"/>
          <p:cNvSpPr>
            <a:spLocks noGrp="1" noChangeArrowheads="1"/>
          </p:cNvSpPr>
          <p:nvPr>
            <p:ph type="body" idx="1"/>
          </p:nvPr>
        </p:nvSpPr>
        <p:spPr>
          <a:xfrm>
            <a:off x="686365" y="2691271"/>
            <a:ext cx="11632071" cy="2637084"/>
          </a:xfrm>
        </p:spPr>
        <p:txBody>
          <a:bodyPr anchor="t"/>
          <a:lstStyle/>
          <a:p>
            <a:pPr marL="325115" lvl="2" eaLnBrk="1" hangingPunct="1"/>
            <a:r>
              <a:rPr lang="en-US" dirty="0" smtClean="0"/>
              <a:t>Observations of drivers who “frequently” do not yield to pedestrians:</a:t>
            </a:r>
          </a:p>
        </p:txBody>
      </p:sp>
      <p:sp>
        <p:nvSpPr>
          <p:cNvPr id="1024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Progress over time</a:t>
            </a:r>
          </a:p>
        </p:txBody>
      </p:sp>
      <p:graphicFrame>
        <p:nvGraphicFramePr>
          <p:cNvPr id="10242" name="Object 2"/>
          <p:cNvGraphicFramePr>
            <a:graphicFrameLocks/>
          </p:cNvGraphicFramePr>
          <p:nvPr/>
        </p:nvGraphicFramePr>
        <p:xfrm>
          <a:off x="4231076" y="4190436"/>
          <a:ext cx="4547164" cy="3775004"/>
        </p:xfrm>
        <a:graphic>
          <a:graphicData uri="http://schemas.openxmlformats.org/presentationml/2006/ole">
            <p:oleObj spid="_x0000_s151554" name="Chart" r:id="rId3" imgW="4490486" imgH="3726761" progId="MSGraph.Chart.8">
              <p:embed/>
            </p:oleObj>
          </a:graphicData>
        </a:graphic>
      </p:graphicFrame>
      <p:sp>
        <p:nvSpPr>
          <p:cNvPr id="10245" name="Rectangle 4"/>
          <p:cNvSpPr>
            <a:spLocks/>
          </p:cNvSpPr>
          <p:nvPr/>
        </p:nvSpPr>
        <p:spPr bwMode="auto">
          <a:xfrm>
            <a:off x="5770880" y="6312747"/>
            <a:ext cx="1733973" cy="632178"/>
          </a:xfrm>
          <a:prstGeom prst="rect">
            <a:avLst/>
          </a:prstGeom>
          <a:solidFill>
            <a:srgbClr val="FFFFFF"/>
          </a:solidFill>
          <a:ln w="6350">
            <a:solidFill>
              <a:srgbClr val="000000"/>
            </a:solidFill>
            <a:miter lim="800000"/>
            <a:headEnd/>
            <a:tailEnd/>
          </a:ln>
        </p:spPr>
        <p:txBody>
          <a:bodyPr lIns="0" tIns="0" rIns="0" bIns="0" anchor="ctr"/>
          <a:lstStyle/>
          <a:p>
            <a:r>
              <a:rPr lang="en-US" sz="2000" dirty="0">
                <a:solidFill>
                  <a:schemeClr val="tx1"/>
                </a:solidFill>
                <a:latin typeface="GillSans Bold" charset="0"/>
                <a:sym typeface="GillSans Bold" charset="0"/>
              </a:rPr>
              <a:t>Decrease of </a:t>
            </a:r>
            <a:br>
              <a:rPr lang="en-US" sz="2000" dirty="0">
                <a:solidFill>
                  <a:schemeClr val="tx1"/>
                </a:solidFill>
                <a:latin typeface="GillSans Bold" charset="0"/>
                <a:sym typeface="GillSans Bold" charset="0"/>
              </a:rPr>
            </a:br>
            <a:r>
              <a:rPr lang="en-US" sz="2000" dirty="0">
                <a:solidFill>
                  <a:schemeClr val="tx1"/>
                </a:solidFill>
                <a:latin typeface="GillSans Bold" charset="0"/>
                <a:sym typeface="GillSans Bold" charset="0"/>
              </a:rPr>
              <a:t>14 points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10/5/2012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92CEFC-0C80-42F9-AB04-EFE5016030E1}" type="slidenum">
              <a:rPr lang="en-US" smtClean="0"/>
              <a:pPr>
                <a:defRPr/>
              </a:pPr>
              <a:t>30</a:t>
            </a:fld>
            <a:endParaRPr lang="en-US"/>
          </a:p>
        </p:txBody>
      </p:sp>
    </p:spTree>
  </p:cSld>
  <p:clrMapOvr>
    <a:masterClrMapping/>
  </p:clrMapOvr>
  <p:transition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Rectangle 1"/>
          <p:cNvSpPr>
            <a:spLocks noGrp="1" noChangeArrowheads="1"/>
          </p:cNvSpPr>
          <p:nvPr>
            <p:ph type="body" idx="1"/>
          </p:nvPr>
        </p:nvSpPr>
        <p:spPr>
          <a:xfrm>
            <a:off x="686365" y="2691271"/>
            <a:ext cx="11632071" cy="2637084"/>
          </a:xfrm>
        </p:spPr>
        <p:txBody>
          <a:bodyPr anchor="t"/>
          <a:lstStyle/>
          <a:p>
            <a:pPr marL="325115" lvl="2" eaLnBrk="1" hangingPunct="1"/>
            <a:r>
              <a:rPr lang="en-US" dirty="0" smtClean="0"/>
              <a:t>Awareness of police efforts to enforce pedestrian traffic safety laws:</a:t>
            </a:r>
          </a:p>
        </p:txBody>
      </p:sp>
      <p:sp>
        <p:nvSpPr>
          <p:cNvPr id="1126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Progress over Time</a:t>
            </a:r>
          </a:p>
        </p:txBody>
      </p:sp>
      <p:graphicFrame>
        <p:nvGraphicFramePr>
          <p:cNvPr id="11266" name="Object 2"/>
          <p:cNvGraphicFramePr>
            <a:graphicFrameLocks/>
          </p:cNvGraphicFramePr>
          <p:nvPr/>
        </p:nvGraphicFramePr>
        <p:xfrm>
          <a:off x="4231076" y="4190436"/>
          <a:ext cx="4547164" cy="3775004"/>
        </p:xfrm>
        <a:graphic>
          <a:graphicData uri="http://schemas.openxmlformats.org/presentationml/2006/ole">
            <p:oleObj spid="_x0000_s152578" name="Chart" r:id="rId3" imgW="4490486" imgH="3726761" progId="MSGraph.Chart.8">
              <p:embed/>
            </p:oleObj>
          </a:graphicData>
        </a:graphic>
      </p:graphicFrame>
      <p:sp>
        <p:nvSpPr>
          <p:cNvPr id="11269" name="Rectangle 4"/>
          <p:cNvSpPr>
            <a:spLocks/>
          </p:cNvSpPr>
          <p:nvPr/>
        </p:nvSpPr>
        <p:spPr bwMode="auto">
          <a:xfrm>
            <a:off x="5770880" y="6475307"/>
            <a:ext cx="1733973" cy="632178"/>
          </a:xfrm>
          <a:prstGeom prst="rect">
            <a:avLst/>
          </a:prstGeom>
          <a:solidFill>
            <a:srgbClr val="FFFFFF"/>
          </a:solidFill>
          <a:ln w="6350">
            <a:solidFill>
              <a:srgbClr val="000000"/>
            </a:solidFill>
            <a:miter lim="800000"/>
            <a:headEnd/>
            <a:tailEnd/>
          </a:ln>
        </p:spPr>
        <p:txBody>
          <a:bodyPr lIns="0" tIns="0" rIns="0" bIns="0" anchor="ctr"/>
          <a:lstStyle/>
          <a:p>
            <a:r>
              <a:rPr lang="en-US" sz="2000" dirty="0">
                <a:solidFill>
                  <a:schemeClr val="tx1"/>
                </a:solidFill>
                <a:latin typeface="GillSans Bold" charset="0"/>
                <a:sym typeface="GillSans Bold" charset="0"/>
              </a:rPr>
              <a:t>Increase of </a:t>
            </a:r>
            <a:br>
              <a:rPr lang="en-US" sz="2000" dirty="0">
                <a:solidFill>
                  <a:schemeClr val="tx1"/>
                </a:solidFill>
                <a:latin typeface="GillSans Bold" charset="0"/>
                <a:sym typeface="GillSans Bold" charset="0"/>
              </a:rPr>
            </a:br>
            <a:r>
              <a:rPr lang="en-US" sz="2000" dirty="0">
                <a:solidFill>
                  <a:schemeClr val="tx1"/>
                </a:solidFill>
                <a:latin typeface="GillSans Bold" charset="0"/>
                <a:sym typeface="GillSans Bold" charset="0"/>
              </a:rPr>
              <a:t>18 points</a:t>
            </a:r>
          </a:p>
        </p:txBody>
      </p:sp>
      <p:pic>
        <p:nvPicPr>
          <p:cNvPr id="6" name="Picture 7" descr="StreetSmartlogo.eps"/>
          <p:cNvPicPr>
            <a:picLocks noChangeAspect="1"/>
          </p:cNvPicPr>
          <p:nvPr/>
        </p:nvPicPr>
        <p:blipFill>
          <a:blip r:embed="rId4"/>
          <a:srcRect b="24884"/>
          <a:stretch>
            <a:fillRect/>
          </a:stretch>
        </p:blipFill>
        <p:spPr bwMode="auto">
          <a:xfrm>
            <a:off x="406400" y="381000"/>
            <a:ext cx="2819401" cy="692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10/5/2012</a:t>
            </a:r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92CEFC-0C80-42F9-AB04-EFE5016030E1}" type="slidenum">
              <a:rPr lang="en-US" smtClean="0"/>
              <a:pPr>
                <a:defRPr/>
              </a:pPr>
              <a:t>31</a:t>
            </a:fld>
            <a:endParaRPr lang="en-US"/>
          </a:p>
        </p:txBody>
      </p:sp>
    </p:spTree>
  </p:cSld>
  <p:clrMapOvr>
    <a:masterClrMapping/>
  </p:clrMapOvr>
  <p:transition/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6400</TotalTime>
  <Pages>0</Pages>
  <Words>1796</Words>
  <Characters>0</Characters>
  <Application>Microsoft Office PowerPoint</Application>
  <PresentationFormat>Custom</PresentationFormat>
  <Lines>0</Lines>
  <Paragraphs>656</Paragraphs>
  <Slides>31</Slides>
  <Notes>8</Notes>
  <HiddenSlides>0</HiddenSlides>
  <MMClips>1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31</vt:i4>
      </vt:variant>
    </vt:vector>
  </HeadingPairs>
  <TitlesOfParts>
    <vt:vector size="34" baseType="lpstr">
      <vt:lpstr>Office Theme</vt:lpstr>
      <vt:lpstr>Worksheet</vt:lpstr>
      <vt:lpstr>Chart</vt:lpstr>
      <vt:lpstr>Slide 1</vt:lpstr>
      <vt:lpstr>Regional Traffic Fatalities</vt:lpstr>
      <vt:lpstr> Traffic Fatality Trends</vt:lpstr>
      <vt:lpstr>Pedestrian &amp; Bicyclist Fatalities by Jurisdiction  </vt:lpstr>
      <vt:lpstr>Slide 5</vt:lpstr>
      <vt:lpstr>Street Smart Funding, 2002-2013 (in thousands)</vt:lpstr>
      <vt:lpstr>Street Smart Advisory Group</vt:lpstr>
      <vt:lpstr>Slide 8</vt:lpstr>
      <vt:lpstr>Fall 2011 </vt:lpstr>
      <vt:lpstr>Spring 2012 Campaign</vt:lpstr>
      <vt:lpstr>Spring 2012 Ads</vt:lpstr>
      <vt:lpstr>Evaluation</vt:lpstr>
      <vt:lpstr>Long Term Results</vt:lpstr>
      <vt:lpstr>Slide 14</vt:lpstr>
      <vt:lpstr>Next Steps</vt:lpstr>
      <vt:lpstr>Appendix - Data Slides</vt:lpstr>
      <vt:lpstr>Slide 17</vt:lpstr>
      <vt:lpstr>Slide 18</vt:lpstr>
      <vt:lpstr>Slide 19</vt:lpstr>
      <vt:lpstr>Daily Walk Trip Share by Jurisdiction (All trips) (1994 – 2007/2008)</vt:lpstr>
      <vt:lpstr>Slide 21</vt:lpstr>
      <vt:lpstr>Survey Methodology</vt:lpstr>
      <vt:lpstr>Enforcement</vt:lpstr>
      <vt:lpstr>Enforcement</vt:lpstr>
      <vt:lpstr>Behaviors</vt:lpstr>
      <vt:lpstr>Message Awareness</vt:lpstr>
      <vt:lpstr>Message Awareness</vt:lpstr>
      <vt:lpstr>Progress over time</vt:lpstr>
      <vt:lpstr>Progress over time</vt:lpstr>
      <vt:lpstr>Progress over time</vt:lpstr>
      <vt:lpstr>Progress over Time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Michael Farrell</dc:creator>
  <cp:lastModifiedBy>mfarrell</cp:lastModifiedBy>
  <cp:revision>543</cp:revision>
  <dcterms:modified xsi:type="dcterms:W3CDTF">2012-10-15T17:20:53Z</dcterms:modified>
</cp:coreProperties>
</file>