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2" r:id="rId2"/>
    <p:sldId id="280" r:id="rId3"/>
    <p:sldId id="296" r:id="rId4"/>
    <p:sldId id="282" r:id="rId5"/>
    <p:sldId id="281" r:id="rId6"/>
    <p:sldId id="287" r:id="rId7"/>
    <p:sldId id="283" r:id="rId8"/>
    <p:sldId id="284" r:id="rId9"/>
    <p:sldId id="285" r:id="rId10"/>
    <p:sldId id="286" r:id="rId11"/>
    <p:sldId id="273" r:id="rId12"/>
    <p:sldId id="289" r:id="rId13"/>
    <p:sldId id="288" r:id="rId14"/>
    <p:sldId id="290" r:id="rId15"/>
    <p:sldId id="292" r:id="rId16"/>
    <p:sldId id="291" r:id="rId17"/>
    <p:sldId id="293" r:id="rId18"/>
    <p:sldId id="278" r:id="rId19"/>
    <p:sldId id="279" r:id="rId20"/>
    <p:sldId id="294" r:id="rId21"/>
    <p:sldId id="295" r:id="rId22"/>
    <p:sldId id="258" r:id="rId23"/>
    <p:sldId id="257" r:id="rId24"/>
    <p:sldId id="260" r:id="rId25"/>
    <p:sldId id="256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434F"/>
    <a:srgbClr val="A0BF61"/>
    <a:srgbClr val="6D8838"/>
    <a:srgbClr val="425222"/>
    <a:srgbClr val="262F13"/>
    <a:srgbClr val="DD6909"/>
    <a:srgbClr val="CD6209"/>
    <a:srgbClr val="39471D"/>
    <a:srgbClr val="BBD18F"/>
    <a:srgbClr val="8AAC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09" autoAdjust="0"/>
    <p:restoredTop sz="94660"/>
  </p:normalViewPr>
  <p:slideViewPr>
    <p:cSldViewPr showGuides="1">
      <p:cViewPr varScale="1">
        <p:scale>
          <a:sx n="99" d="100"/>
          <a:sy n="99" d="100"/>
        </p:scale>
        <p:origin x="-102" y="-90"/>
      </p:cViewPr>
      <p:guideLst>
        <p:guide orient="horz" pos="720"/>
        <p:guide pos="6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2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39"/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explosion val="1"/>
          <c:dPt>
            <c:idx val="0"/>
            <c:explosion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</c:dPt>
          <c:dPt>
            <c:idx val="1"/>
            <c:explosion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</c:spPr>
          </c:dPt>
          <c:dPt>
            <c:idx val="2"/>
            <c:explosion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3"/>
            <c:explosion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-0.12807660761154863"/>
                  <c:y val="0.17707841207349082"/>
                </c:manualLayout>
              </c:layout>
              <c:showPercent val="1"/>
            </c:dLbl>
            <c:dLbl>
              <c:idx val="1"/>
              <c:layout>
                <c:manualLayout>
                  <c:x val="-0.12363817804024498"/>
                  <c:y val="4.8726760717410326E-2"/>
                </c:manualLayout>
              </c:layout>
              <c:showPercent val="1"/>
            </c:dLbl>
            <c:dLbl>
              <c:idx val="2"/>
              <c:layout>
                <c:manualLayout>
                  <c:x val="0.1052982830271216"/>
                  <c:y val="-0.22106599956255468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Percent val="1"/>
            </c:dLbl>
            <c:dLbl>
              <c:idx val="3"/>
              <c:layout>
                <c:manualLayout>
                  <c:x val="0.21616989282589677"/>
                  <c:y val="0.19311187664041995"/>
                </c:manualLayout>
              </c:layout>
              <c:showPercent val="1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Percent val="1"/>
            <c:showLeaderLines val="1"/>
          </c:dLbls>
          <c:cat>
            <c:strRef>
              <c:f>Sheet1!$A$1:$A$4</c:f>
              <c:strCache>
                <c:ptCount val="4"/>
                <c:pt idx="0">
                  <c:v>Highway Expansion</c:v>
                </c:pt>
                <c:pt idx="1">
                  <c:v>Transit Expansion</c:v>
                </c:pt>
                <c:pt idx="2">
                  <c:v>Transit Operations/Preservation</c:v>
                </c:pt>
                <c:pt idx="3">
                  <c:v>Highway Operations/Preservation</c:v>
                </c:pt>
              </c:strCache>
            </c:strRef>
          </c:cat>
          <c:val>
            <c:numRef>
              <c:f>Sheet1!$B$1:$B$4</c:f>
              <c:numCache>
                <c:formatCode>#,##0</c:formatCode>
                <c:ptCount val="4"/>
                <c:pt idx="0">
                  <c:v>29726</c:v>
                </c:pt>
                <c:pt idx="1">
                  <c:v>37199</c:v>
                </c:pt>
                <c:pt idx="2">
                  <c:v>104624</c:v>
                </c:pt>
                <c:pt idx="3">
                  <c:v>51306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181E0C"/>
              </a:solidFill>
            </c:spPr>
          </c:dPt>
          <c:dPt>
            <c:idx val="1"/>
            <c:spPr>
              <a:solidFill>
                <a:srgbClr val="3B4A1E"/>
              </a:solidFill>
            </c:spPr>
          </c:dPt>
          <c:dPt>
            <c:idx val="2"/>
            <c:spPr>
              <a:solidFill>
                <a:srgbClr val="5D742E"/>
              </a:solidFill>
            </c:spPr>
          </c:dPt>
          <c:dPt>
            <c:idx val="3"/>
            <c:spPr>
              <a:solidFill>
                <a:srgbClr val="8AAD45"/>
              </a:solidFill>
              <a:ln>
                <a:noFill/>
              </a:ln>
            </c:spPr>
          </c:dPt>
          <c:dPt>
            <c:idx val="4"/>
            <c:spPr>
              <a:solidFill>
                <a:srgbClr val="B0CB7B"/>
              </a:solidFill>
            </c:spPr>
          </c:dPt>
          <c:dLbls>
            <c:dLbl>
              <c:idx val="0"/>
              <c:layout>
                <c:manualLayout>
                  <c:x val="-0.10220653936749953"/>
                  <c:y val="0.19554899387576552"/>
                </c:manualLayout>
              </c:layout>
              <c:showPercent val="1"/>
            </c:dLbl>
            <c:dLbl>
              <c:idx val="1"/>
              <c:layout>
                <c:manualLayout>
                  <c:x val="-0.17333452905467392"/>
                  <c:y val="-0.18680610236220471"/>
                </c:manualLayout>
              </c:layout>
              <c:showPercent val="1"/>
            </c:dLbl>
            <c:dLbl>
              <c:idx val="2"/>
              <c:layout>
                <c:manualLayout>
                  <c:x val="0.1924873839658103"/>
                  <c:y val="-0.15597550306211724"/>
                </c:manualLayout>
              </c:layout>
              <c:showPercent val="1"/>
            </c:dLbl>
            <c:dLbl>
              <c:idx val="3"/>
              <c:layout>
                <c:manualLayout>
                  <c:x val="0.16196668705895359"/>
                  <c:y val="9.2111220472440941E-2"/>
                </c:manualLayout>
              </c:layout>
              <c:showPercent val="1"/>
            </c:dLbl>
            <c:dLbl>
              <c:idx val="4"/>
              <c:layout>
                <c:manualLayout>
                  <c:x val="6.9135000371179353E-2"/>
                  <c:y val="0.14385061242344707"/>
                </c:manualLayout>
              </c:layout>
              <c:showPercent val="1"/>
            </c:dLbl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Percent val="1"/>
            <c:showLeaderLines val="1"/>
          </c:dLbls>
          <c:cat>
            <c:strRef>
              <c:f>Sheet1!$A$1:$A$5</c:f>
              <c:strCache>
                <c:ptCount val="5"/>
                <c:pt idx="0">
                  <c:v>Federal</c:v>
                </c:pt>
                <c:pt idx="1">
                  <c:v>State/DC</c:v>
                </c:pt>
                <c:pt idx="2">
                  <c:v>Local</c:v>
                </c:pt>
                <c:pt idx="3">
                  <c:v>Transit Fares</c:v>
                </c:pt>
                <c:pt idx="4">
                  <c:v>Private/Tolls</c:v>
                </c:pt>
              </c:strCache>
            </c:strRef>
          </c:cat>
          <c:val>
            <c:numRef>
              <c:f>Sheet1!$B$1:$B$5</c:f>
              <c:numCache>
                <c:formatCode>0%</c:formatCode>
                <c:ptCount val="5"/>
                <c:pt idx="0">
                  <c:v>0.18</c:v>
                </c:pt>
                <c:pt idx="1">
                  <c:v>0.39</c:v>
                </c:pt>
                <c:pt idx="2">
                  <c:v>0.12</c:v>
                </c:pt>
                <c:pt idx="3">
                  <c:v>0.24</c:v>
                </c:pt>
                <c:pt idx="4">
                  <c:v>7.0000000000000007E-2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Sheet4!$B$1</c:f>
              <c:strCache>
                <c:ptCount val="1"/>
                <c:pt idx="0">
                  <c:v>2006</c:v>
                </c:pt>
              </c:strCache>
            </c:strRef>
          </c:tx>
          <c:dPt>
            <c:idx val="0"/>
            <c:spPr>
              <a:solidFill>
                <a:srgbClr val="DD6909"/>
              </a:solidFill>
            </c:spPr>
          </c:dPt>
          <c:dPt>
            <c:idx val="1"/>
            <c:spPr>
              <a:solidFill>
                <a:srgbClr val="6B8537"/>
              </a:solidFill>
            </c:spPr>
          </c:dPt>
          <c:dPt>
            <c:idx val="2"/>
            <c:spPr>
              <a:solidFill>
                <a:srgbClr val="ABC674"/>
              </a:solidFill>
            </c:spPr>
          </c:dPt>
          <c:cat>
            <c:strRef>
              <c:f>Sheet4!$A$2:$A$4</c:f>
              <c:strCache>
                <c:ptCount val="3"/>
                <c:pt idx="0">
                  <c:v>Highway</c:v>
                </c:pt>
                <c:pt idx="1">
                  <c:v>WMATA</c:v>
                </c:pt>
                <c:pt idx="2">
                  <c:v>Local Transit</c:v>
                </c:pt>
              </c:strCache>
            </c:strRef>
          </c:cat>
          <c:val>
            <c:numRef>
              <c:f>Sheet4!$B$2:$B$4</c:f>
              <c:numCache>
                <c:formatCode>General</c:formatCode>
                <c:ptCount val="3"/>
                <c:pt idx="0">
                  <c:v>43</c:v>
                </c:pt>
                <c:pt idx="1">
                  <c:v>43</c:v>
                </c:pt>
                <c:pt idx="2">
                  <c:v>14</c:v>
                </c:pt>
              </c:numCache>
            </c:numRef>
          </c:val>
        </c:ser>
        <c:firstSliceAng val="25"/>
      </c:pieChart>
    </c:plotArea>
    <c:legend>
      <c:legendPos val="r"/>
      <c:layout>
        <c:manualLayout>
          <c:xMode val="edge"/>
          <c:yMode val="edge"/>
          <c:x val="0.63497646127567386"/>
          <c:y val="0.64500612423447068"/>
          <c:w val="0.31168677504021675"/>
          <c:h val="0.3227348470976012"/>
        </c:manualLayout>
      </c:layout>
      <c:txPr>
        <a:bodyPr/>
        <a:lstStyle/>
        <a:p>
          <a:pPr>
            <a:defRPr sz="1800"/>
          </a:pPr>
          <a:endParaRPr lang="en-U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Sheet4!$C$1</c:f>
              <c:strCache>
                <c:ptCount val="1"/>
                <c:pt idx="0">
                  <c:v>2010</c:v>
                </c:pt>
              </c:strCache>
            </c:strRef>
          </c:tx>
          <c:dPt>
            <c:idx val="0"/>
            <c:spPr>
              <a:solidFill>
                <a:srgbClr val="DD6909"/>
              </a:solidFill>
            </c:spPr>
          </c:dPt>
          <c:dPt>
            <c:idx val="1"/>
            <c:spPr>
              <a:solidFill>
                <a:srgbClr val="6B8537"/>
              </a:solidFill>
            </c:spPr>
          </c:dPt>
          <c:dPt>
            <c:idx val="2"/>
            <c:spPr>
              <a:solidFill>
                <a:srgbClr val="ABC674"/>
              </a:solidFill>
            </c:spPr>
          </c:dPt>
          <c:cat>
            <c:strRef>
              <c:f>Sheet4!$A$2:$A$4</c:f>
              <c:strCache>
                <c:ptCount val="3"/>
                <c:pt idx="0">
                  <c:v>Highway</c:v>
                </c:pt>
                <c:pt idx="1">
                  <c:v>WMATA</c:v>
                </c:pt>
                <c:pt idx="2">
                  <c:v>Local Transit</c:v>
                </c:pt>
              </c:strCache>
            </c:strRef>
          </c:cat>
          <c:val>
            <c:numRef>
              <c:f>Sheet4!$C$2:$C$4</c:f>
              <c:numCache>
                <c:formatCode>General</c:formatCode>
                <c:ptCount val="3"/>
                <c:pt idx="0">
                  <c:v>36</c:v>
                </c:pt>
                <c:pt idx="1">
                  <c:v>51</c:v>
                </c:pt>
                <c:pt idx="2">
                  <c:v>13</c:v>
                </c:pt>
              </c:numCache>
            </c:numRef>
          </c:val>
        </c:ser>
        <c:firstSliceAng val="25"/>
      </c:pieChart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6.8782177187763485E-2"/>
          <c:y val="2.4721640697035811E-2"/>
          <c:w val="0.89257048716754384"/>
          <c:h val="0.93225008684839084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C0504D">
                <a:lumMod val="75000"/>
              </a:srgbClr>
            </a:solidFill>
          </c:spPr>
          <c:dPt>
            <c:idx val="3"/>
            <c:spPr>
              <a:solidFill>
                <a:schemeClr val="accent5">
                  <a:lumMod val="50000"/>
                </a:schemeClr>
              </a:solidFill>
            </c:spPr>
          </c:dPt>
          <c:cat>
            <c:strRef>
              <c:f>Sheet1!$A$1:$A$4</c:f>
              <c:strCache>
                <c:ptCount val="4"/>
                <c:pt idx="0">
                  <c:v>Transit Work Trips</c:v>
                </c:pt>
                <c:pt idx="1">
                  <c:v>Vehicle Work Trips</c:v>
                </c:pt>
                <c:pt idx="2">
                  <c:v>VMT</c:v>
                </c:pt>
                <c:pt idx="3">
                  <c:v>VMT per capita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43</c:v>
                </c:pt>
                <c:pt idx="1">
                  <c:v>24</c:v>
                </c:pt>
                <c:pt idx="2">
                  <c:v>22</c:v>
                </c:pt>
                <c:pt idx="3">
                  <c:v>-4</c:v>
                </c:pt>
              </c:numCache>
            </c:numRef>
          </c:val>
        </c:ser>
        <c:gapWidth val="56"/>
        <c:axId val="149816448"/>
        <c:axId val="149817984"/>
      </c:barChart>
      <c:catAx>
        <c:axId val="149816448"/>
        <c:scaling>
          <c:orientation val="minMax"/>
        </c:scaling>
        <c:delete val="1"/>
        <c:axPos val="b"/>
        <c:tickLblPos val="none"/>
        <c:crossAx val="149817984"/>
        <c:crosses val="autoZero"/>
        <c:auto val="1"/>
        <c:lblAlgn val="ctr"/>
        <c:lblOffset val="100"/>
      </c:catAx>
      <c:valAx>
        <c:axId val="14981798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49816448"/>
        <c:crosses val="autoZero"/>
        <c:crossBetween val="between"/>
      </c:valAx>
    </c:plotArea>
    <c:plotVisOnly val="1"/>
  </c:chart>
  <c:externalData r:id="rId2"/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>
                <a:lumMod val="50000"/>
              </a:schemeClr>
            </a:solidFill>
          </c:spPr>
          <c:cat>
            <c:strRef>
              <c:f>Sheet2!$A$1:$A$3</c:f>
              <c:strCache>
                <c:ptCount val="3"/>
                <c:pt idx="0">
                  <c:v>VMT</c:v>
                </c:pt>
                <c:pt idx="1">
                  <c:v>Lane Miles</c:v>
                </c:pt>
                <c:pt idx="2">
                  <c:v>Lane Miles of Congestion</c:v>
                </c:pt>
              </c:strCache>
            </c:strRef>
          </c:cat>
          <c:val>
            <c:numRef>
              <c:f>Sheet2!$B$1:$B$3</c:f>
              <c:numCache>
                <c:formatCode>0%</c:formatCode>
                <c:ptCount val="3"/>
                <c:pt idx="0">
                  <c:v>0.22</c:v>
                </c:pt>
                <c:pt idx="1">
                  <c:v>0.11</c:v>
                </c:pt>
                <c:pt idx="2">
                  <c:v>0.38</c:v>
                </c:pt>
              </c:numCache>
            </c:numRef>
          </c:val>
        </c:ser>
        <c:gapWidth val="81"/>
        <c:axId val="50244992"/>
        <c:axId val="92165248"/>
      </c:barChart>
      <c:catAx>
        <c:axId val="50244992"/>
        <c:scaling>
          <c:orientation val="minMax"/>
        </c:scaling>
        <c:delete val="1"/>
        <c:axPos val="b"/>
        <c:tickLblPos val="none"/>
        <c:crossAx val="92165248"/>
        <c:crosses val="autoZero"/>
        <c:auto val="1"/>
        <c:lblAlgn val="ctr"/>
        <c:lblOffset val="100"/>
      </c:catAx>
      <c:valAx>
        <c:axId val="92165248"/>
        <c:scaling>
          <c:orientation val="minMax"/>
        </c:scaling>
        <c:axPos val="l"/>
        <c:majorGridlines/>
        <c:numFmt formatCode="0%" sourceLinked="1"/>
        <c:tickLblPos val="nextTo"/>
        <c:crossAx val="50244992"/>
        <c:crosses val="autoZero"/>
        <c:crossBetween val="between"/>
        <c:majorUnit val="0.1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endParaRPr lang="en-US" dirty="0"/>
          </a:p>
        </c:rich>
      </c:tx>
      <c:layout/>
    </c:title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 2011-2016 Funding Compared to Previous TIPs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spPr>
              <a:solidFill>
                <a:srgbClr val="A0BF61"/>
              </a:solidFill>
              <a:ln w="1270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rgbClr val="6D8838"/>
              </a:solidFill>
              <a:ln w="1270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rgbClr val="425222"/>
              </a:solidFill>
              <a:ln w="1270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rgbClr val="262F13"/>
              </a:solidFill>
              <a:ln w="12700">
                <a:solidFill>
                  <a:schemeClr val="bg1"/>
                </a:solidFill>
              </a:ln>
            </c:spPr>
          </c:dPt>
          <c:dLbls>
            <c:numFmt formatCode="&quot;$&quot;#,##0.00" sourceLinked="0"/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Val val="1"/>
          </c:dLbls>
          <c:cat>
            <c:strRef>
              <c:f>Sheet1!$A$2:$A$5</c:f>
              <c:strCache>
                <c:ptCount val="4"/>
                <c:pt idx="0">
                  <c:v>FY 08-13</c:v>
                </c:pt>
                <c:pt idx="1">
                  <c:v>FY 09-14</c:v>
                </c:pt>
                <c:pt idx="2">
                  <c:v>FY 10-15</c:v>
                </c:pt>
                <c:pt idx="3">
                  <c:v>FY 11-16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17.93</c:v>
                </c:pt>
                <c:pt idx="1">
                  <c:v>16.77</c:v>
                </c:pt>
                <c:pt idx="2">
                  <c:v>17.7</c:v>
                </c:pt>
                <c:pt idx="3">
                  <c:v>15.98</c:v>
                </c:pt>
              </c:numCache>
            </c:numRef>
          </c:val>
        </c:ser>
        <c:gapWidth val="50"/>
        <c:overlap val="100"/>
        <c:axId val="109894656"/>
        <c:axId val="109982464"/>
      </c:barChart>
      <c:catAx>
        <c:axId val="109894656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solidFill>
                  <a:schemeClr val="bg2">
                    <a:lumMod val="25000"/>
                  </a:schemeClr>
                </a:solidFill>
              </a:defRPr>
            </a:pPr>
            <a:endParaRPr lang="en-US"/>
          </a:p>
        </c:txPr>
        <c:crossAx val="109982464"/>
        <c:crosses val="autoZero"/>
        <c:auto val="1"/>
        <c:lblAlgn val="ctr"/>
        <c:lblOffset val="100"/>
      </c:catAx>
      <c:valAx>
        <c:axId val="109982464"/>
        <c:scaling>
          <c:orientation val="minMax"/>
          <c:min val="0"/>
        </c:scaling>
        <c:axPos val="l"/>
        <c:majorGridlines/>
        <c:numFmt formatCode="&quot;$&quot;#,##0" sourceLinked="0"/>
        <c:tickLblPos val="nextTo"/>
        <c:txPr>
          <a:bodyPr/>
          <a:lstStyle/>
          <a:p>
            <a:pPr>
              <a:defRPr b="1">
                <a:solidFill>
                  <a:schemeClr val="bg2">
                    <a:lumMod val="25000"/>
                  </a:schemeClr>
                </a:solidFill>
              </a:defRPr>
            </a:pPr>
            <a:endParaRPr lang="en-US"/>
          </a:p>
        </c:txPr>
        <c:crossAx val="109894656"/>
        <c:crosses val="autoZero"/>
        <c:crossBetween val="between"/>
        <c:majorUnit val="5"/>
      </c:valAx>
    </c:plotArea>
    <c:plotVisOnly val="1"/>
  </c:chart>
  <c:spPr>
    <a:noFill/>
  </c:spPr>
  <c:txPr>
    <a:bodyPr/>
    <a:lstStyle/>
    <a:p>
      <a:pPr>
        <a:defRPr sz="18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7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 2011-2016 Funding by Jurisdiction/Agency</c:v>
                </c:pt>
              </c:strCache>
            </c:strRef>
          </c:tx>
          <c:spPr>
            <a:ln w="15875">
              <a:solidFill>
                <a:prstClr val="white"/>
              </a:solidFill>
            </a:ln>
          </c:spPr>
          <c:dPt>
            <c:idx val="0"/>
            <c:spPr>
              <a:solidFill>
                <a:schemeClr val="accent2">
                  <a:lumMod val="75000"/>
                </a:schemeClr>
              </a:solidFill>
              <a:ln w="15875">
                <a:solidFill>
                  <a:prstClr val="white"/>
                </a:solidFill>
              </a:ln>
            </c:spPr>
          </c:dPt>
          <c:dPt>
            <c:idx val="1"/>
            <c:spPr>
              <a:solidFill>
                <a:schemeClr val="accent6">
                  <a:lumMod val="75000"/>
                </a:schemeClr>
              </a:solidFill>
              <a:ln w="15875">
                <a:solidFill>
                  <a:prstClr val="white"/>
                </a:solidFill>
              </a:ln>
            </c:spPr>
          </c:dPt>
          <c:dPt>
            <c:idx val="2"/>
            <c:spPr>
              <a:solidFill>
                <a:schemeClr val="accent5">
                  <a:lumMod val="75000"/>
                </a:schemeClr>
              </a:solidFill>
              <a:ln w="15875">
                <a:solidFill>
                  <a:prstClr val="white"/>
                </a:solidFill>
              </a:ln>
            </c:spPr>
          </c:dPt>
          <c:dPt>
            <c:idx val="3"/>
            <c:spPr>
              <a:solidFill>
                <a:schemeClr val="accent3">
                  <a:lumMod val="75000"/>
                </a:schemeClr>
              </a:solidFill>
              <a:ln w="15875">
                <a:solidFill>
                  <a:prstClr val="white"/>
                </a:solidFill>
              </a:ln>
            </c:spPr>
          </c:dPt>
          <c:dLbls>
            <c:dLbl>
              <c:idx val="0"/>
              <c:layout>
                <c:manualLayout>
                  <c:x val="-9.9687105084086888E-2"/>
                  <c:y val="0.15165258752667671"/>
                </c:manualLayout>
              </c:layout>
              <c:showVal val="1"/>
            </c:dLbl>
            <c:dLbl>
              <c:idx val="1"/>
              <c:layout>
                <c:manualLayout>
                  <c:x val="-0.11960216778458263"/>
                  <c:y val="-8.2725378002427588E-2"/>
                </c:manualLayout>
              </c:layout>
              <c:showVal val="1"/>
            </c:dLbl>
            <c:dLbl>
              <c:idx val="2"/>
              <c:layout>
                <c:manualLayout>
                  <c:x val="3.6367502673277007E-2"/>
                  <c:y val="-0.16788493410131741"/>
                </c:manualLayout>
              </c:layout>
              <c:showVal val="1"/>
            </c:dLbl>
            <c:dLbl>
              <c:idx val="3"/>
              <c:layout>
                <c:manualLayout>
                  <c:x val="0.12526289248566175"/>
                  <c:y val="0.11288382163088817"/>
                </c:manualLayout>
              </c:layout>
              <c:showVal val="1"/>
            </c:dLbl>
            <c:numFmt formatCode="&quot;$&quot;#,##0.00" sourceLinked="0"/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District of Columbia</c:v>
                </c:pt>
                <c:pt idx="1">
                  <c:v>Maryland</c:v>
                </c:pt>
                <c:pt idx="2">
                  <c:v>Virginia</c:v>
                </c:pt>
                <c:pt idx="3">
                  <c:v>WMATA</c:v>
                </c:pt>
              </c:strCache>
            </c:strRef>
          </c:cat>
          <c:val>
            <c:numRef>
              <c:f>Sheet1!$B$2:$B$5</c:f>
              <c:numCache>
                <c:formatCode>"$"#,##0.00_);[Red]\("$"#,##0.00\)</c:formatCode>
                <c:ptCount val="4"/>
                <c:pt idx="0">
                  <c:v>3.4899999999999998</c:v>
                </c:pt>
                <c:pt idx="1">
                  <c:v>2.66</c:v>
                </c:pt>
                <c:pt idx="2">
                  <c:v>4.49</c:v>
                </c:pt>
                <c:pt idx="3">
                  <c:v>5.33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5200566513344249"/>
          <c:y val="0.20562162266481396"/>
          <c:w val="0.31558691302201086"/>
          <c:h val="0.45291010498687662"/>
        </c:manualLayout>
      </c:layout>
      <c:txPr>
        <a:bodyPr/>
        <a:lstStyle/>
        <a:p>
          <a:pPr>
            <a:defRPr>
              <a:solidFill>
                <a:schemeClr val="bg2">
                  <a:lumMod val="25000"/>
                </a:schemeClr>
              </a:solidFill>
            </a:defRPr>
          </a:pPr>
          <a:endParaRPr lang="en-US"/>
        </a:p>
      </c:txPr>
    </c:legend>
    <c:plotVisOnly val="1"/>
  </c:chart>
  <c:spPr>
    <a:noFill/>
  </c:spPr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 2011-2016 TIP by Funding Source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  <a:ln w="19050">
              <a:solidFill>
                <a:prstClr val="white"/>
              </a:solidFill>
            </a:ln>
          </c:spPr>
          <c:dPt>
            <c:idx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prstClr val="white"/>
                </a:solidFill>
              </a:ln>
            </c:spPr>
          </c:dPt>
          <c:dPt>
            <c:idx val="1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prstClr val="white"/>
                </a:solidFill>
              </a:ln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prstClr val="white"/>
                </a:solidFill>
              </a:ln>
            </c:spPr>
          </c:dPt>
          <c:dPt>
            <c:idx val="3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prstClr val="white"/>
                </a:solidFill>
              </a:ln>
            </c:spPr>
          </c:dPt>
          <c:dPt>
            <c:idx val="4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prstClr val="white"/>
                </a:solidFill>
              </a:ln>
            </c:spPr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prstClr val="white"/>
                </a:solidFill>
              </a:ln>
            </c:spPr>
          </c:dPt>
          <c:dLbls>
            <c:dLbl>
              <c:idx val="0"/>
              <c:layout>
                <c:manualLayout>
                  <c:x val="-0.17214767424905217"/>
                  <c:y val="-2.1361127935931087E-2"/>
                </c:manualLayout>
              </c:layout>
              <c:showVal val="1"/>
            </c:dLbl>
            <c:dLbl>
              <c:idx val="1"/>
              <c:layout>
                <c:manualLayout>
                  <c:x val="7.590089433265286E-2"/>
                  <c:y val="-0.13803200080759151"/>
                </c:manualLayout>
              </c:layout>
              <c:showVal val="1"/>
            </c:dLbl>
            <c:dLbl>
              <c:idx val="2"/>
              <c:layout>
                <c:manualLayout>
                  <c:x val="7.5888013998250223E-2"/>
                  <c:y val="-8.0606198263678583E-2"/>
                </c:manualLayout>
              </c:layout>
              <c:showVal val="1"/>
            </c:dLbl>
            <c:dLbl>
              <c:idx val="3"/>
              <c:layout>
                <c:manualLayout>
                  <c:x val="0.14201042578011094"/>
                  <c:y val="-3.5222255871862194E-2"/>
                </c:manualLayout>
              </c:layout>
              <c:showVal val="1"/>
            </c:dLbl>
            <c:dLbl>
              <c:idx val="4"/>
              <c:layout>
                <c:manualLayout>
                  <c:x val="0.11362866968017887"/>
                  <c:y val="0.12377431186486304"/>
                </c:manualLayout>
              </c:layout>
              <c:showVal val="1"/>
            </c:dLbl>
            <c:dLbl>
              <c:idx val="5"/>
              <c:layout>
                <c:manualLayout>
                  <c:x val="2.8176278312433189E-2"/>
                  <c:y val="0.10976983646274993"/>
                </c:manualLayout>
              </c:layout>
              <c:showVal val="1"/>
            </c:dLbl>
            <c:txPr>
              <a:bodyPr/>
              <a:lstStyle/>
              <a:p>
                <a:pPr>
                  <a:defRPr sz="2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Sheet1!$A$2:$A$7</c:f>
              <c:strCache>
                <c:ptCount val="6"/>
                <c:pt idx="0">
                  <c:v>Federal</c:v>
                </c:pt>
                <c:pt idx="1">
                  <c:v>State</c:v>
                </c:pt>
                <c:pt idx="2">
                  <c:v>State (Fed. Match)</c:v>
                </c:pt>
                <c:pt idx="3">
                  <c:v>Local</c:v>
                </c:pt>
                <c:pt idx="4">
                  <c:v>Local (Fed. Match)</c:v>
                </c:pt>
                <c:pt idx="5">
                  <c:v>Tolls and Private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0.52</c:v>
                </c:pt>
                <c:pt idx="1">
                  <c:v>0.1</c:v>
                </c:pt>
                <c:pt idx="2">
                  <c:v>0.05</c:v>
                </c:pt>
                <c:pt idx="3">
                  <c:v>0.11</c:v>
                </c:pt>
                <c:pt idx="4">
                  <c:v>0.16</c:v>
                </c:pt>
                <c:pt idx="5">
                  <c:v>6.0000000000000032E-2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755902777777778"/>
          <c:y val="0.23486529257372241"/>
          <c:w val="0.29354549431321086"/>
          <c:h val="0.48083584221090009"/>
        </c:manualLayout>
      </c:layout>
      <c:txPr>
        <a:bodyPr/>
        <a:lstStyle/>
        <a:p>
          <a:pPr>
            <a:defRPr>
              <a:solidFill>
                <a:schemeClr val="bg2">
                  <a:lumMod val="25000"/>
                </a:schemeClr>
              </a:solidFill>
            </a:defRPr>
          </a:pPr>
          <a:endParaRPr lang="en-US"/>
        </a:p>
      </c:txPr>
    </c:legend>
    <c:plotVisOnly val="1"/>
  </c:chart>
  <c:spPr>
    <a:noFill/>
  </c:spPr>
  <c:txPr>
    <a:bodyPr/>
    <a:lstStyle/>
    <a:p>
      <a:pPr>
        <a:defRPr sz="1800"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7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5875" cmpd="sng">
              <a:solidFill>
                <a:schemeClr val="bg1"/>
              </a:solidFill>
            </a:ln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 w="15875" cmpd="sng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3">
                  <a:lumMod val="75000"/>
                </a:schemeClr>
              </a:solidFill>
              <a:ln w="15875" cmpd="sng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  <a:ln w="15875" cmpd="sng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rgbClr val="F5EA55"/>
              </a:solidFill>
              <a:ln w="15875" cmpd="sng">
                <a:solidFill>
                  <a:schemeClr val="bg1"/>
                </a:solidFill>
              </a:ln>
            </c:spPr>
          </c:dPt>
          <c:dLbls>
            <c:dLbl>
              <c:idx val="0"/>
              <c:layout>
                <c:manualLayout>
                  <c:x val="0.14734567901234571"/>
                  <c:y val="9.5824475065617115E-2"/>
                </c:manualLayout>
              </c:layout>
              <c:showVal val="1"/>
            </c:dLbl>
            <c:dLbl>
              <c:idx val="1"/>
              <c:layout>
                <c:manualLayout>
                  <c:x val="-0.15803902984349219"/>
                  <c:y val="6.7700951443569593E-2"/>
                </c:manualLayout>
              </c:layout>
              <c:showVal val="1"/>
            </c:dLbl>
            <c:dLbl>
              <c:idx val="3"/>
              <c:layout>
                <c:manualLayout>
                  <c:x val="4.7832822980460814E-2"/>
                  <c:y val="-0.15900000000000025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Roads</c:v>
                </c:pt>
                <c:pt idx="1">
                  <c:v>Transit</c:v>
                </c:pt>
                <c:pt idx="2">
                  <c:v>Bicycle/Pedestrian</c:v>
                </c:pt>
                <c:pt idx="3">
                  <c:v>Enhancements, ITS, Maintenance, TERMs, etc.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0.37000000000000033</c:v>
                </c:pt>
                <c:pt idx="1">
                  <c:v>0.4</c:v>
                </c:pt>
                <c:pt idx="2">
                  <c:v>1.0000000000000005E-2</c:v>
                </c:pt>
                <c:pt idx="3">
                  <c:v>0.22</c:v>
                </c:pt>
              </c:numCache>
            </c:numRef>
          </c:val>
        </c:ser>
        <c:firstSliceAng val="226"/>
      </c:pieChart>
    </c:plotArea>
    <c:legend>
      <c:legendPos val="r"/>
      <c:layout>
        <c:manualLayout>
          <c:xMode val="edge"/>
          <c:yMode val="edge"/>
          <c:x val="0.64901702214407664"/>
          <c:y val="0.2805608306314652"/>
          <c:w val="0.34936485487857705"/>
          <c:h val="0.4339763779527559"/>
        </c:manualLayout>
      </c:layout>
      <c:txPr>
        <a:bodyPr/>
        <a:lstStyle/>
        <a:p>
          <a:pPr>
            <a:defRPr>
              <a:solidFill>
                <a:schemeClr val="bg2">
                  <a:lumMod val="25000"/>
                </a:schemeClr>
              </a:solidFill>
            </a:defRPr>
          </a:pPr>
          <a:endParaRPr lang="en-US"/>
        </a:p>
      </c:txPr>
    </c:legend>
    <c:plotVisOnly val="1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0.57692</cdr:x>
      <cdr:y>0.47597</cdr:y>
    </cdr:from>
    <cdr:to>
      <cdr:x>0.70513</cdr:x>
      <cdr:y>0.58688</cdr:y>
    </cdr:to>
    <cdr:sp macro="" textlink="">
      <cdr:nvSpPr>
        <cdr:cNvPr id="2" name="TextBox 10"/>
        <cdr:cNvSpPr txBox="1"/>
      </cdr:nvSpPr>
      <cdr:spPr>
        <a:xfrm xmlns:a="http://schemas.openxmlformats.org/drawingml/2006/main">
          <a:off x="3429000" y="1981200"/>
          <a:ext cx="762000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2400" b="1" dirty="0" smtClean="0">
              <a:solidFill>
                <a:sysClr val="window" lastClr="FFFFFF"/>
              </a:solidFill>
            </a:rPr>
            <a:t>22%</a:t>
          </a:r>
          <a:endParaRPr lang="en-US" sz="2400" b="1" dirty="0">
            <a:solidFill>
              <a:sysClr val="window" lastClr="FFFFFF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0.0396</cdr:x>
      <cdr:y>0</cdr:y>
    </cdr:from>
    <cdr:to>
      <cdr:x>0.70909</cdr:x>
      <cdr:y>0.11722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4800" y="0"/>
          <a:ext cx="5152525" cy="607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b="1" dirty="0" smtClean="0">
              <a:solidFill>
                <a:schemeClr val="bg2">
                  <a:lumMod val="25000"/>
                </a:schemeClr>
              </a:solidFill>
            </a:rPr>
            <a:t>In </a:t>
          </a:r>
          <a:r>
            <a:rPr lang="en-US" sz="2400" b="1" dirty="0" smtClean="0">
              <a:solidFill>
                <a:schemeClr val="bg2">
                  <a:lumMod val="25000"/>
                </a:schemeClr>
              </a:solidFill>
            </a:rPr>
            <a:t>$Billions</a:t>
          </a:r>
          <a:endParaRPr lang="en-US" sz="2400" b="1" dirty="0">
            <a:solidFill>
              <a:schemeClr val="bg2">
                <a:lumMod val="2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r">
              <a:defRPr sz="1200"/>
            </a:lvl1pPr>
          </a:lstStyle>
          <a:p>
            <a:fld id="{C6084CB6-D49D-48C6-A74F-59BE98D0D44D}" type="datetimeFigureOut">
              <a:rPr lang="en-US" smtClean="0"/>
              <a:pPr/>
              <a:t>11/4/2010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r">
              <a:defRPr sz="1200"/>
            </a:lvl1pPr>
          </a:lstStyle>
          <a:p>
            <a:fld id="{B394BA89-A902-4D36-83D6-FB4F9A4D2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r">
              <a:defRPr sz="1200"/>
            </a:lvl1pPr>
          </a:lstStyle>
          <a:p>
            <a:fld id="{E9E93AAC-B8CE-4E1D-ABF5-F950C630B611}" type="datetimeFigureOut">
              <a:rPr lang="en-US" smtClean="0"/>
              <a:pPr/>
              <a:t>11/4/2010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0" tIns="46576" rIns="93150" bIns="465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0" tIns="46576" rIns="93150" bIns="465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r">
              <a:defRPr sz="1200"/>
            </a:lvl1pPr>
          </a:lstStyle>
          <a:p>
            <a:fld id="{E3ACCFC5-6AE5-4D07-A9FD-1E2E8AB690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2B1247-5436-45EF-9647-7C45608229BD}" type="slidenum">
              <a:rPr lang="en-US" smtClean="0">
                <a:latin typeface="Arial" charset="0"/>
              </a:rPr>
              <a:pPr/>
              <a:t>1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4E742-56BB-4406-AA2D-49F3191ACF2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4E742-56BB-4406-AA2D-49F3191ACF2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FC5-6AE5-4D07-A9FD-1E2E8AB6904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59B0-2BD8-4865-802B-BB9AE2BEA9E8}" type="datetime1">
              <a:rPr lang="en-US" smtClean="0"/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21FB-E437-417C-92B4-0A588DB7158C}" type="datetime1">
              <a:rPr lang="en-US" smtClean="0"/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A283-9B10-4C11-A635-AEE5ECB85105}" type="datetime1">
              <a:rPr lang="en-US" smtClean="0"/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DC550-7FBB-4E0C-AC3B-48C09C808269}" type="datetime1">
              <a:rPr lang="en-US" smtClean="0"/>
              <a:t>11/4/2010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16974-A451-432F-909F-29C80288677A}" type="datetime1">
              <a:rPr lang="en-US" smtClean="0"/>
              <a:t>11/4/2010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0754-5050-49EE-8ADC-FB5056CC0E63}" type="datetime1">
              <a:rPr lang="en-US" smtClean="0"/>
              <a:t>11/4/2010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FFA-2F4E-4A8E-82FE-86091FA18A2A}" type="datetime1">
              <a:rPr lang="en-US" smtClean="0"/>
              <a:t>11/4/2010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30BC-B9D4-4B80-94A3-579AC3718C2C}" type="datetime1">
              <a:rPr lang="en-US" smtClean="0"/>
              <a:t>11/4/2010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A7D00-52A7-42BC-B499-8F6638F848A9}" type="datetime1">
              <a:rPr lang="en-US" smtClean="0"/>
              <a:t>11/4/2010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7BB0B-4142-49ED-B5BF-6E29FD874635}" type="datetime1">
              <a:rPr lang="en-US" smtClean="0"/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E9B04-5E69-44B0-8E12-DB9D1247B0D3}" type="datetime1">
              <a:rPr lang="en-US" smtClean="0"/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91CA1-3BBF-48E7-AE77-8681D53AADC3}" type="datetime1">
              <a:rPr lang="en-US" smtClean="0"/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EC471-FD68-4964-AA1D-C1BC5424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C850F0-9A1D-4462-AA9D-7B6DEF31A5A7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676400"/>
            <a:ext cx="9144000" cy="31178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The 2010 Financially Constrained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Long-Range Transportation Plan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And FY 2011-2016 Transportation Improvement Program</a:t>
            </a:r>
            <a:endParaRPr lang="en-US" sz="4400" b="1" dirty="0" smtClean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71600" y="4953000"/>
            <a:ext cx="6400800" cy="140493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TPB Technical Committee</a:t>
            </a:r>
          </a:p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November 5,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2010</a:t>
            </a:r>
          </a:p>
          <a:p>
            <a:pPr marL="342900" indent="-342900"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Item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#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482600" y="366713"/>
            <a:ext cx="81978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ts val="3800"/>
              </a:lnSpc>
              <a:defRPr/>
            </a:pPr>
            <a:r>
              <a:rPr lang="en-US" sz="4400" b="1" spc="-15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National Capital Region </a:t>
            </a:r>
            <a:br>
              <a:rPr lang="en-US" sz="4400" b="1" spc="-15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4400" b="1" spc="-15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Transportation Planning Board</a:t>
            </a:r>
          </a:p>
        </p:txBody>
      </p:sp>
      <p:pic>
        <p:nvPicPr>
          <p:cNvPr id="8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0"/>
            <a:ext cx="159702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bg2">
                    <a:lumMod val="50000"/>
                  </a:schemeClr>
                </a:solidFill>
                <a:ea typeface="+mj-ea"/>
                <a:cs typeface="+mj-cs"/>
              </a:rPr>
              <a:t>2010 CLRP and FY 2011-216 TIP</a:t>
            </a:r>
            <a:endParaRPr lang="en-US" sz="4400" b="1" kern="0" dirty="0"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685800" y="1143000"/>
            <a:ext cx="7543800" cy="403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buFontTx/>
              <a:buAutoNum type="arabicPeriod"/>
              <a:defRPr/>
            </a:pPr>
            <a:r>
              <a:rPr lang="en-US" sz="4400" b="1" kern="0" dirty="0" smtClean="0">
                <a:solidFill>
                  <a:schemeClr val="tx2">
                    <a:lumMod val="75000"/>
                  </a:schemeClr>
                </a:solidFill>
                <a:ea typeface="+mj-ea"/>
                <a:cs typeface="+mj-cs"/>
              </a:rPr>
              <a:t>What Shapes the Plan?</a:t>
            </a:r>
            <a: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/>
            </a:r>
            <a:b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</a:br>
            <a:endParaRPr lang="en-US" sz="44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4400" b="1" kern="0" dirty="0" smtClean="0">
                <a:solidFill>
                  <a:srgbClr val="39471D"/>
                </a:solidFill>
                <a:ea typeface="+mj-ea"/>
                <a:cs typeface="+mj-cs"/>
              </a:rPr>
              <a:t>How Does the Plan Perform?</a:t>
            </a:r>
            <a: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/>
            </a:r>
            <a:b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</a:br>
            <a:endParaRPr lang="en-US" sz="44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4400" b="1" kern="0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Financial Summary of the TIP</a:t>
            </a:r>
            <a:endParaRPr lang="en-US" sz="4400" b="1" kern="0" dirty="0">
              <a:solidFill>
                <a:schemeClr val="accent6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</a:t>
            </a: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Shapes </a:t>
            </a: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the </a:t>
            </a: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838200" y="1143000"/>
            <a:ext cx="7315200" cy="403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</a:rPr>
              <a:t>Land Use </a:t>
            </a:r>
            <a: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</a:rPr>
              <a:t>Forecasts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sz="2000" b="1" kern="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Financial Constraint</a:t>
            </a:r>
            <a:b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</a:br>
            <a:endParaRPr lang="en-US" sz="20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Transit Fares and Constraint</a:t>
            </a:r>
            <a:b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</a:br>
            <a:endParaRPr lang="en-US" sz="20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44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Significant Changes to Expansion Projects</a:t>
            </a:r>
            <a:endParaRPr lang="en-US" sz="4400" b="1" kern="0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685800"/>
            <a:ext cx="7772400" cy="685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Land Use Forecasts</a:t>
            </a:r>
            <a:endParaRPr lang="en-US" sz="3600" b="1" kern="0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1026" name="Picture 2" descr="\\cogfs002\dtp$\2010CLRP\PerformanceAnalysis\Pop-EmpGraph_2010CLRP.png"/>
          <p:cNvPicPr>
            <a:picLocks noChangeAspect="1" noChangeArrowheads="1"/>
          </p:cNvPicPr>
          <p:nvPr/>
        </p:nvPicPr>
        <p:blipFill>
          <a:blip r:embed="rId4" cstate="print"/>
          <a:srcRect t="9083"/>
          <a:stretch>
            <a:fillRect/>
          </a:stretch>
        </p:blipFill>
        <p:spPr bwMode="auto">
          <a:xfrm>
            <a:off x="762000" y="1371600"/>
            <a:ext cx="5791200" cy="4576630"/>
          </a:xfrm>
          <a:prstGeom prst="rect">
            <a:avLst/>
          </a:prstGeom>
          <a:noFill/>
        </p:spPr>
      </p:pic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228600" y="5943600"/>
            <a:ext cx="67056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 algn="ctr">
              <a:defRPr/>
            </a:pPr>
            <a:r>
              <a:rPr lang="en-US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Change in Population and Employment Forecast, </a:t>
            </a:r>
            <a:r>
              <a:rPr lang="en-US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2011-2040</a:t>
            </a:r>
            <a:endParaRPr lang="en-US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</a:t>
            </a: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Shapes </a:t>
            </a: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the </a:t>
            </a: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5867400" y="1676400"/>
            <a:ext cx="3048000" cy="1600200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32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Fastest growth rate seen in the Outer Suburbs</a:t>
            </a:r>
            <a:endParaRPr lang="en-US" sz="3200" b="1" kern="0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Shapes the 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Chart 8"/>
          <p:cNvGraphicFramePr/>
          <p:nvPr/>
        </p:nvGraphicFramePr>
        <p:xfrm>
          <a:off x="4800600" y="1066800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14400" y="6490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Financial Constraint</a:t>
            </a:r>
            <a:endParaRPr lang="en-US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11" name="Chart 10"/>
          <p:cNvGraphicFramePr/>
          <p:nvPr/>
        </p:nvGraphicFramePr>
        <p:xfrm>
          <a:off x="347662" y="1066800"/>
          <a:ext cx="3690938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029200" y="44196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CLRP Expenditures 2011-2040</a:t>
            </a:r>
            <a:endParaRPr lang="en-US" b="1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6262" y="44196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CLRP Revenues 2011-2040</a:t>
            </a:r>
            <a:endParaRPr lang="en-US" b="1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4800600"/>
            <a:ext cx="3581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dirty="0" smtClean="0"/>
              <a:t>Transit Expansion</a:t>
            </a:r>
          </a:p>
          <a:p>
            <a:r>
              <a:rPr lang="en-US" sz="1950" dirty="0" smtClean="0"/>
              <a:t>Transit Operations/Preservation</a:t>
            </a:r>
          </a:p>
          <a:p>
            <a:r>
              <a:rPr lang="en-US" sz="1950" dirty="0" smtClean="0"/>
              <a:t>Highway Expansion</a:t>
            </a:r>
          </a:p>
          <a:p>
            <a:r>
              <a:rPr lang="en-US" sz="1950" dirty="0" smtClean="0"/>
              <a:t>Highway Operations/Preservation</a:t>
            </a:r>
            <a:endParaRPr lang="en-US" sz="1950" dirty="0"/>
          </a:p>
        </p:txBody>
      </p:sp>
      <p:sp>
        <p:nvSpPr>
          <p:cNvPr id="15" name="Oval 14"/>
          <p:cNvSpPr/>
          <p:nvPr/>
        </p:nvSpPr>
        <p:spPr>
          <a:xfrm>
            <a:off x="4953000" y="4876800"/>
            <a:ext cx="228600" cy="228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953000" y="5181600"/>
            <a:ext cx="228600" cy="228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953000" y="5486400"/>
            <a:ext cx="228600" cy="2286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953000" y="5791200"/>
            <a:ext cx="228600" cy="2286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643062" y="4800600"/>
            <a:ext cx="1752600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dirty="0" smtClean="0"/>
              <a:t>Federal</a:t>
            </a:r>
          </a:p>
          <a:p>
            <a:r>
              <a:rPr lang="en-US" sz="1950" dirty="0" smtClean="0"/>
              <a:t>State/DC</a:t>
            </a:r>
          </a:p>
          <a:p>
            <a:r>
              <a:rPr lang="en-US" sz="1950" dirty="0" smtClean="0"/>
              <a:t>Local</a:t>
            </a:r>
          </a:p>
          <a:p>
            <a:r>
              <a:rPr lang="en-US" sz="1950" dirty="0" smtClean="0"/>
              <a:t>Transit Fares</a:t>
            </a:r>
          </a:p>
          <a:p>
            <a:r>
              <a:rPr lang="en-US" sz="1950" dirty="0" smtClean="0"/>
              <a:t>Private/Tolls</a:t>
            </a:r>
            <a:endParaRPr lang="en-US" sz="1950" dirty="0"/>
          </a:p>
        </p:txBody>
      </p:sp>
      <p:sp>
        <p:nvSpPr>
          <p:cNvPr id="20" name="Oval 19"/>
          <p:cNvSpPr/>
          <p:nvPr/>
        </p:nvSpPr>
        <p:spPr>
          <a:xfrm>
            <a:off x="1414462" y="4876800"/>
            <a:ext cx="228600" cy="228600"/>
          </a:xfrm>
          <a:prstGeom prst="ellipse">
            <a:avLst/>
          </a:prstGeom>
          <a:solidFill>
            <a:srgbClr val="1F26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414462" y="5181600"/>
            <a:ext cx="228600" cy="228600"/>
          </a:xfrm>
          <a:prstGeom prst="ellipse">
            <a:avLst/>
          </a:prstGeom>
          <a:solidFill>
            <a:srgbClr val="303C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414462" y="5486400"/>
            <a:ext cx="228600" cy="2286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14462" y="5791200"/>
            <a:ext cx="228600" cy="228600"/>
          </a:xfrm>
          <a:prstGeom prst="ellipse">
            <a:avLst/>
          </a:prstGeom>
          <a:solidFill>
            <a:srgbClr val="8AA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14462" y="6096000"/>
            <a:ext cx="228600" cy="228600"/>
          </a:xfrm>
          <a:prstGeom prst="ellipse">
            <a:avLst/>
          </a:prstGeom>
          <a:solidFill>
            <a:srgbClr val="BBD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895600" y="38100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$222.9 Billion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Shapes the 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914400" y="6490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Financial Constraint</a:t>
            </a:r>
            <a:endParaRPr lang="en-US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40" name="Chart 39"/>
          <p:cNvGraphicFramePr/>
          <p:nvPr/>
        </p:nvGraphicFramePr>
        <p:xfrm>
          <a:off x="577566" y="1828800"/>
          <a:ext cx="4800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1" name="Chart 40"/>
          <p:cNvGraphicFramePr/>
          <p:nvPr/>
        </p:nvGraphicFramePr>
        <p:xfrm>
          <a:off x="4311366" y="1905000"/>
          <a:ext cx="4832634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2558766" y="35007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43%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34766" y="3505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43%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49166" y="22098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14%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30766" y="3276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36%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59166" y="3657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51%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68766" y="22098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13%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1219200" y="53340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2006 CLRP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867400" y="53340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2010 CLRP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1600200"/>
            <a:ext cx="7620000" cy="464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742950" indent="-742950">
              <a:buFont typeface="Arial" pitchFamily="34" charset="0"/>
              <a:buChar char="•"/>
              <a:defRPr/>
            </a:pPr>
            <a:r>
              <a:rPr lang="en-US" sz="36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Transit fares </a:t>
            </a:r>
            <a:r>
              <a:rPr lang="en-US" sz="36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increased in 2010.</a:t>
            </a:r>
            <a:endParaRPr lang="en-US" sz="3600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  <a:p>
            <a:pPr marL="742950" indent="-742950">
              <a:buFont typeface="Arial" pitchFamily="34" charset="0"/>
              <a:buChar char="•"/>
              <a:defRPr/>
            </a:pPr>
            <a:r>
              <a:rPr lang="en-US" sz="36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Federal and local funding for Metro Rehabilitation expires in </a:t>
            </a:r>
            <a:r>
              <a:rPr lang="en-US" sz="36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2020. </a:t>
            </a:r>
          </a:p>
          <a:p>
            <a:pPr marL="742950" indent="-742950">
              <a:buFont typeface="Arial" pitchFamily="34" charset="0"/>
              <a:buChar char="•"/>
              <a:defRPr/>
            </a:pPr>
            <a:r>
              <a:rPr lang="en-US" sz="36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Transit ridership will be </a:t>
            </a:r>
            <a:r>
              <a:rPr lang="en-US" sz="36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36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36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constrained </a:t>
            </a:r>
            <a:r>
              <a:rPr lang="en-US" sz="36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at 2020 service levels.</a:t>
            </a: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Shapes the 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649069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Transit Fares and Constraints</a:t>
            </a:r>
            <a:endParaRPr lang="en-US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1381125"/>
            <a:ext cx="7848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New Projects in the District of Columbia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990600" y="1838325"/>
            <a:ext cx="7981950" cy="46386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buFontTx/>
              <a:buAutoNum type="arabicPeriod"/>
              <a:defRPr/>
            </a:pPr>
            <a:r>
              <a:rPr lang="en-US" sz="2000" b="1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DC Streetcar </a:t>
            </a:r>
            <a: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Project</a:t>
            </a:r>
            <a:b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Complete in 2015</a:t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$183.8 million (capital) + $4.8 million/year (operating)</a:t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endParaRPr lang="en-US" sz="1200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Bike Lane Pilot Project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 Complete in 2010</a:t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$1.2 million </a:t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not analyzed for conformity impacts</a:t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endParaRPr lang="en-US" sz="1200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St. Elizabeth’s Campus Access Improvements</a:t>
            </a:r>
            <a:b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- Complete 2016</a:t>
            </a:r>
            <a:b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- $158.2 million</a:t>
            </a:r>
            <a:b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en-US" sz="12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Glover Park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Streetscaping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/Wisconsin Ave. NW Reconfiguration</a:t>
            </a:r>
            <a:b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- Complete 2011</a:t>
            </a:r>
            <a:b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- $4.7 million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en-US" sz="20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571500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Shapes the 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6490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Significant Changes</a:t>
            </a:r>
            <a:endParaRPr lang="en-US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1524000"/>
            <a:ext cx="7848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New and Restored Projects in Maryland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990600" y="1981200"/>
            <a:ext cx="60960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buFontTx/>
              <a:buAutoNum type="arabicPeriod"/>
              <a:defRPr/>
            </a:pPr>
            <a: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I-70 Interchange at Meadow Road</a:t>
            </a:r>
            <a:b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Complete in 2016</a:t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$27 million </a:t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endParaRPr lang="en-US" sz="1200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MD 3, Robert Crain Highway from US 50 to the Anne Arundel County Line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 Complete in 2030</a:t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$399 million </a:t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endParaRPr lang="en-US" sz="1200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MD 28,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Norbeck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 Road/MD 198,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Spencerville Road from MD 97 to I-95</a:t>
            </a:r>
            <a:b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- Complete 2025</a:t>
            </a:r>
            <a:b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>- $352 million</a:t>
            </a:r>
            <a:b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en-US" sz="20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Shapes the 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6490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Significant Changes</a:t>
            </a:r>
            <a:endParaRPr lang="en-US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90600" y="1600200"/>
            <a:ext cx="7848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Modifications to </a:t>
            </a: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Existing Projects in Maryland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914400" y="2133600"/>
            <a:ext cx="83820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buFontTx/>
              <a:buAutoNum type="arabicPeriod"/>
              <a:defRPr/>
            </a:pPr>
            <a: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I-270 from Shady Grove Metro Station to I-70</a:t>
            </a:r>
            <a:b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Extended along US 15 from I-70 to Biggs Ford Road</a:t>
            </a:r>
            <a: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Complete in 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2030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$3.4 billion 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endParaRPr lang="en-US" sz="1200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A-305, Mid-County Highway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from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MD 355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Stringtown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 Road</a:t>
            </a:r>
            <a:b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Extended from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</a:rPr>
              <a:t>Stringtown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 Road to MD 27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 Complete in 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2012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$12million 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endParaRPr lang="en-US" sz="1200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  <a:p>
            <a:pPr marL="457200" indent="-457200">
              <a:defRPr/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en-US" sz="20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Shapes the 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6490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Significant Changes</a:t>
            </a:r>
            <a:endParaRPr lang="en-US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19800" y="6324600"/>
            <a:ext cx="2895600" cy="365125"/>
          </a:xfr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6636508B-811C-4F0E-8F13-61196B94A1EB}" type="slidenum">
              <a:rPr lang="en-US"/>
              <a:pPr algn="r">
                <a:defRPr/>
              </a:pPr>
              <a:t>11</a:t>
            </a:fld>
            <a:endParaRPr lang="en-US" dirty="0"/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904875" y="2007275"/>
            <a:ext cx="77819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tabLst>
                <a:tab pos="1371600" algn="l"/>
              </a:tabLst>
            </a:pPr>
            <a:r>
              <a:rPr lang="en-US" sz="2000" b="1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Projects delayed 10 years or more: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2000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MD 4, construct interchange at Westphalia Rd. - 2020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2000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MD 2/4, construct 3 lanes from MD 765 to MD 2/4 at Lusby 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</a:t>
            </a:r>
            <a:r>
              <a:rPr lang="en-US" sz="2000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2040</a:t>
            </a:r>
            <a:br>
              <a:rPr lang="en-US" sz="2000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endParaRPr lang="en-US" sz="2000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914400" y="3836075"/>
            <a:ext cx="80772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tabLst>
                <a:tab pos="1371600" algn="l"/>
              </a:tabLst>
            </a:pPr>
            <a:r>
              <a:rPr lang="en-US" sz="2000" b="1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Projects removed from the CLRP: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2000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I-95/495 interchange at Greenbelt Metro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2000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US 29 Columbia Pike, upgrade from </a:t>
            </a:r>
            <a:r>
              <a:rPr lang="en-US" sz="2000" kern="0" dirty="0" err="1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Sligo</a:t>
            </a:r>
            <a:r>
              <a:rPr lang="en-US" sz="2000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 Creek Pkwy to Howard Co line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2000" kern="0" dirty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US 301, upgrade and widen from north of Mount Oak Road to US 50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1600" dirty="0">
                <a:solidFill>
                  <a:schemeClr val="bg2">
                    <a:lumMod val="25000"/>
                  </a:schemeClr>
                </a:solidFill>
              </a:rPr>
            </a:br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914400" y="1371600"/>
            <a:ext cx="80010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Projects Delayed or Removed in Maryland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Shapes the 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6490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Significant Changes</a:t>
            </a:r>
            <a:endParaRPr lang="en-US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1600200"/>
            <a:ext cx="78486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Modification to </a:t>
            </a: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Existing </a:t>
            </a: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Project </a:t>
            </a: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in Virginia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990600" y="2286000"/>
            <a:ext cx="8382000" cy="1371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buFontTx/>
              <a:buAutoNum type="arabicPeriod"/>
              <a:defRPr/>
            </a:pPr>
            <a: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VA 411, Tri-county Parkway from VA 234 to Loudoun County line</a:t>
            </a:r>
            <a:b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Extended from Loudoun County Line to US 50</a:t>
            </a:r>
            <a: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- Complete in 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2035</a:t>
            </a:r>
            <a: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/>
            </a:r>
            <a:br>
              <a:rPr lang="en-US" sz="20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</a:b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en-US" sz="20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Shapes the 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6490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Significant Changes</a:t>
            </a:r>
            <a:endParaRPr lang="en-US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pPr algn="r">
              <a:defRPr/>
            </a:pPr>
            <a:fld id="{6636508B-811C-4F0E-8F13-61196B94A1EB}" type="slidenum">
              <a:rPr lang="en-US"/>
              <a:pPr algn="r">
                <a:defRPr/>
              </a:pPr>
              <a:t>13</a:t>
            </a:fld>
            <a:endParaRPr lang="en-US" dirty="0"/>
          </a:p>
        </p:txBody>
      </p:sp>
      <p:pic>
        <p:nvPicPr>
          <p:cNvPr id="6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914400" y="1219200"/>
            <a:ext cx="6553200" cy="58325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Projects Delayed or Removed in Virginia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52425" y="1579126"/>
            <a:ext cx="4019550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tabLst>
                <a:tab pos="1371600" algn="l"/>
              </a:tabLst>
            </a:pPr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Projects delayed 10 years or more: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US 1, bus right turn lanes from VA 235 N to I-95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– 2035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VA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7/US 15 Bypass, widen to 6 lanes from VA 7 W to US 15 S - 2035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US 15 (James Madison Highway), widen to 4 lanes from US 29 to I-66 - 2040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Tri-County Parkway, construct 4 lanes from I-66 to US 50 - 2035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VA 7, widen to 8 lanes from Dulles Toll Rd to I-49 - 2025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VA 7 Bypass, widen/upgrade to 6 lanes from US 15 S to VA 7/US 15 E - 2035</a:t>
            </a:r>
            <a:br>
              <a:rPr lang="en-US" sz="1400" dirty="0">
                <a:solidFill>
                  <a:schemeClr val="bg2">
                    <a:lumMod val="25000"/>
                  </a:schemeClr>
                </a:solidFill>
              </a:rPr>
            </a:br>
            <a:endParaRPr 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524375" y="1550343"/>
            <a:ext cx="4295775" cy="515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tabLst>
                <a:tab pos="1371600" algn="l"/>
              </a:tabLst>
            </a:pPr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Projects removed from the CLRP: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I-95, construct interchange at VA 7900 (Franconia-Springfield Pkwy)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US 1, widen to 6 lanes from Stafford Co line to Joplin Rd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VA 7, widen to 6 lanes from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</a:rPr>
              <a:t>Rt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 9 to Market St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US 15 (James Madison Hwy), widen to 4 lanes from VA 234 to Loudoun Co line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VA 28 (Centreville Road), widen to 6 lanes from NCL Manassas Park to Old Centreville Rd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US 50, widen to 8 lanes from I-66 to WCL Fairfax City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VA 7100 (Fairfax Co Pkwy), widen to 6 lanes from VA 636 to VA 640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VA 7100 (Fairfax Co Pkwy HOV), construct 2 lanes from VA 640 to VA 7900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  <a:tabLst>
                <a:tab pos="1371600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VA 234 (Manassas Bypass), widen/upgrade to 6 lanes from VA 234 (South of Manassas) to I-66 -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2040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US" sz="1400" dirty="0">
                <a:solidFill>
                  <a:schemeClr val="bg2">
                    <a:lumMod val="25000"/>
                  </a:schemeClr>
                </a:solidFill>
              </a:rPr>
            </a:br>
            <a:endParaRPr 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What Shapes the Plan?</a:t>
            </a:r>
            <a:endParaRPr lang="en-US" sz="4400" b="1" kern="0" dirty="0">
              <a:solidFill>
                <a:schemeClr val="accent1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6490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Significant Changes</a:t>
            </a:r>
            <a:endParaRPr lang="en-US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400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553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705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858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0104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162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3152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4676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6200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7724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924800" y="457200"/>
            <a:ext cx="76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rgbClr val="425222"/>
                </a:solidFill>
                <a:ea typeface="+mj-ea"/>
                <a:cs typeface="+mj-cs"/>
              </a:rPr>
              <a:t>How Does the Plan Perform?</a:t>
            </a:r>
            <a:endParaRPr lang="en-US" sz="4400" b="1" kern="0" dirty="0">
              <a:solidFill>
                <a:srgbClr val="425222"/>
              </a:solidFill>
              <a:ea typeface="+mj-ea"/>
              <a:cs typeface="+mj-cs"/>
            </a:endParaRPr>
          </a:p>
        </p:txBody>
      </p:sp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838200" y="2590800"/>
            <a:ext cx="7315200" cy="3810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</a:rPr>
              <a:t>Reduce Vehicle Miles Traveled (VMT) per </a:t>
            </a: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</a:rPr>
              <a:t>capita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</a:rPr>
              <a:t>Reduce congestion on the region’s highway and transit systems</a:t>
            </a:r>
            <a:endParaRPr lang="en-US" sz="2400" kern="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Meet federal air quality standards and reduce mobile-source </a:t>
            </a:r>
            <a:r>
              <a:rPr lang="en-US" sz="2400" kern="0" dirty="0" err="1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NOx</a:t>
            </a: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, VOC and PM emissions</a:t>
            </a:r>
            <a:endParaRPr lang="en-US" sz="2400" kern="0" dirty="0" smtClean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Reduce mobile-source greenhouse gas emissions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Increase accessibility to jobs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</a:rPr>
              <a:t>Increase </a:t>
            </a: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</a:rPr>
              <a:t>rate of construction </a:t>
            </a:r>
            <a:r>
              <a:rPr lang="en-US" sz="2400" kern="0" dirty="0" smtClean="0">
                <a:solidFill>
                  <a:schemeClr val="bg2">
                    <a:lumMod val="25000"/>
                  </a:schemeClr>
                </a:solidFill>
              </a:rPr>
              <a:t>of bicycle and pedestrian facilities</a:t>
            </a:r>
          </a:p>
          <a:p>
            <a:pPr marL="457200" indent="-457200">
              <a:buFontTx/>
              <a:buAutoNum type="arabicPeriod"/>
              <a:defRPr/>
            </a:pPr>
            <a:endParaRPr lang="en-US" sz="2400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914400" y="685800"/>
            <a:ext cx="7924800" cy="1600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Some of the key goals from </a:t>
            </a: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the </a:t>
            </a: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TPB’s </a:t>
            </a: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Vision and COG’s </a:t>
            </a: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Region Forward and Climate Change Reports include:</a:t>
            </a:r>
            <a:endParaRPr lang="en-US" sz="3200" b="1" kern="0" dirty="0">
              <a:solidFill>
                <a:schemeClr val="accent3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305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458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610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763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Chart 4"/>
          <p:cNvGraphicFramePr/>
          <p:nvPr/>
        </p:nvGraphicFramePr>
        <p:xfrm>
          <a:off x="838200" y="1752600"/>
          <a:ext cx="5943600" cy="4162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1752600"/>
            <a:ext cx="461665" cy="4114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/>
              <a:t>Percent Change</a:t>
            </a:r>
            <a:endParaRPr lang="en-US" dirty="0"/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990600" y="5762626"/>
            <a:ext cx="75438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8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Change in Travel Forecasts 2011-2040</a:t>
            </a:r>
            <a:endParaRPr lang="en-US" sz="28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24384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43%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5600" y="3581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24%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5562600" y="5024735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dirty="0" smtClean="0">
                <a:solidFill>
                  <a:sysClr val="window" lastClr="FFFFFF"/>
                </a:solidFill>
              </a:rPr>
              <a:t>4%</a:t>
            </a:r>
            <a:endParaRPr lang="en-US" sz="2200" b="1" dirty="0">
              <a:solidFill>
                <a:sysClr val="window" lastClr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7800" y="51054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Transit Work Trips</a:t>
            </a:r>
            <a:endParaRPr lang="en-US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19400" y="51054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Vehicle Work Trips</a:t>
            </a:r>
            <a:endParaRPr lang="en-US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0" y="51054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VMT</a:t>
            </a:r>
            <a:endParaRPr lang="en-US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4572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VMT </a:t>
            </a:r>
            <a:b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per capita</a:t>
            </a:r>
            <a:endParaRPr lang="en-US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Rectangle 8"/>
          <p:cNvSpPr txBox="1">
            <a:spLocks noChangeArrowheads="1"/>
          </p:cNvSpPr>
          <p:nvPr/>
        </p:nvSpPr>
        <p:spPr bwMode="auto">
          <a:xfrm>
            <a:off x="857250" y="685800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Reduce VMT per capita</a:t>
            </a:r>
            <a:endParaRPr lang="en-US" sz="3200" b="1" kern="0" dirty="0">
              <a:solidFill>
                <a:schemeClr val="accent3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0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rgbClr val="425222"/>
                </a:solidFill>
                <a:ea typeface="+mj-ea"/>
                <a:cs typeface="+mj-cs"/>
              </a:rPr>
              <a:t>How Does the Plan Perform?</a:t>
            </a:r>
            <a:endParaRPr lang="en-US" sz="4400" b="1" kern="0" dirty="0">
              <a:solidFill>
                <a:srgbClr val="425222"/>
              </a:solidFill>
              <a:ea typeface="+mj-ea"/>
              <a:cs typeface="+mj-cs"/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305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458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610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763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90600" y="1524000"/>
            <a:ext cx="461665" cy="4114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Percent Change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990600" y="5715000"/>
            <a:ext cx="75438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8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Change in Travel Forecasts 2011-2040</a:t>
            </a:r>
            <a:endParaRPr lang="en-US" sz="28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2200" y="5000626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VMT</a:t>
            </a:r>
            <a:endParaRPr lang="en-US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86200" y="500062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New Lane Miles</a:t>
            </a:r>
            <a:endParaRPr lang="en-US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0" y="5000626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Lane Miles </a:t>
            </a:r>
            <a:b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of Congestion</a:t>
            </a:r>
          </a:p>
          <a:p>
            <a:pPr algn="ctr"/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(AM Rush Hour)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19" name="Chart 18"/>
          <p:cNvGraphicFramePr/>
          <p:nvPr/>
        </p:nvGraphicFramePr>
        <p:xfrm>
          <a:off x="1524000" y="1647826"/>
          <a:ext cx="53340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62200" y="324802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22%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400" y="4157961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11%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6400" y="195262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38%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Rectangle 8"/>
          <p:cNvSpPr txBox="1">
            <a:spLocks noChangeArrowheads="1"/>
          </p:cNvSpPr>
          <p:nvPr/>
        </p:nvSpPr>
        <p:spPr bwMode="auto">
          <a:xfrm>
            <a:off x="933450" y="685800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Reduce Congestion</a:t>
            </a:r>
            <a:endParaRPr lang="en-US" sz="3200" b="1" kern="0" dirty="0">
              <a:solidFill>
                <a:schemeClr val="accent3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2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rgbClr val="425222"/>
                </a:solidFill>
                <a:ea typeface="+mj-ea"/>
                <a:cs typeface="+mj-cs"/>
              </a:rPr>
              <a:t>How Does the Plan Perform?</a:t>
            </a:r>
            <a:endParaRPr lang="en-US" sz="4400" b="1" kern="0" dirty="0">
              <a:solidFill>
                <a:srgbClr val="425222"/>
              </a:solidFill>
              <a:ea typeface="+mj-ea"/>
              <a:cs typeface="+mj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305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458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10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8763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990600" y="2895600"/>
            <a:ext cx="73914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Highway Lane Miles of Congestion (AM rush hour)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1" name="Rectangle 8"/>
          <p:cNvSpPr txBox="1">
            <a:spLocks noChangeArrowheads="1"/>
          </p:cNvSpPr>
          <p:nvPr/>
        </p:nvSpPr>
        <p:spPr bwMode="auto">
          <a:xfrm>
            <a:off x="914400" y="685800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Reduce Congestion</a:t>
            </a:r>
            <a:endParaRPr lang="en-US" sz="3200" b="1" kern="0" dirty="0">
              <a:solidFill>
                <a:schemeClr val="accent3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1026" name="Picture 2" descr="\\cogfs002\dtp$\2010CLRP\PerformanceAnalysis\travelgraphs_2010CLRP_congestion.png"/>
          <p:cNvPicPr>
            <a:picLocks noChangeAspect="1" noChangeArrowheads="1"/>
          </p:cNvPicPr>
          <p:nvPr/>
        </p:nvPicPr>
        <p:blipFill>
          <a:blip r:embed="rId4" cstate="print"/>
          <a:srcRect t="23961" b="14862"/>
          <a:stretch>
            <a:fillRect/>
          </a:stretch>
        </p:blipFill>
        <p:spPr bwMode="auto">
          <a:xfrm>
            <a:off x="990600" y="3200400"/>
            <a:ext cx="5486400" cy="3356386"/>
          </a:xfrm>
          <a:prstGeom prst="rect">
            <a:avLst/>
          </a:prstGeom>
          <a:noFill/>
        </p:spPr>
      </p:pic>
      <p:sp>
        <p:nvSpPr>
          <p:cNvPr id="17" name="Rectangle 8"/>
          <p:cNvSpPr txBox="1">
            <a:spLocks noChangeArrowheads="1"/>
          </p:cNvSpPr>
          <p:nvPr/>
        </p:nvSpPr>
        <p:spPr bwMode="auto">
          <a:xfrm>
            <a:off x="990600" y="1371600"/>
            <a:ext cx="6705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Metro can accommodate growing ridership until 2020.  Service levels are then capped through 2040, resulting in high levels of congestion.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8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rgbClr val="425222"/>
                </a:solidFill>
                <a:ea typeface="+mj-ea"/>
                <a:cs typeface="+mj-cs"/>
              </a:rPr>
              <a:t>How Does the Plan Perform?</a:t>
            </a:r>
            <a:endParaRPr lang="en-US" sz="4400" b="1" kern="0" dirty="0">
              <a:solidFill>
                <a:srgbClr val="425222"/>
              </a:solidFill>
              <a:ea typeface="+mj-ea"/>
              <a:cs typeface="+mj-cs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3058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458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610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763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2010CLRP\PerformanceAnalysis\VOC_2010CLR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93535"/>
            <a:ext cx="4339140" cy="2425700"/>
          </a:xfrm>
          <a:prstGeom prst="rect">
            <a:avLst/>
          </a:prstGeom>
          <a:noFill/>
        </p:spPr>
      </p:pic>
      <p:pic>
        <p:nvPicPr>
          <p:cNvPr id="2051" name="Picture 3" descr="I:\2010CLRP\PerformanceAnalysis\NOx_2010CLR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345935"/>
            <a:ext cx="4114800" cy="2300288"/>
          </a:xfrm>
          <a:prstGeom prst="rect">
            <a:avLst/>
          </a:prstGeom>
          <a:noFill/>
        </p:spPr>
      </p:pic>
      <p:pic>
        <p:nvPicPr>
          <p:cNvPr id="2052" name="Picture 4" descr="I:\2010CLRP\PerformanceAnalysis\PM-NOx_2010CLRP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860535"/>
            <a:ext cx="4953000" cy="2768865"/>
          </a:xfrm>
          <a:prstGeom prst="rect">
            <a:avLst/>
          </a:prstGeom>
          <a:noFill/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6572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Meet Federal Air Quality Standards</a:t>
            </a:r>
            <a:endParaRPr lang="en-US" sz="3200" b="1" kern="0" dirty="0">
              <a:solidFill>
                <a:schemeClr val="accent3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9" name="Picture 19" descr="clrp_logo_b_transpare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4876800" y="3962400"/>
            <a:ext cx="3810000" cy="2514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800" b="1" kern="0" dirty="0" smtClean="0">
                <a:solidFill>
                  <a:schemeClr val="bg2">
                    <a:lumMod val="50000"/>
                  </a:schemeClr>
                </a:solidFill>
                <a:ea typeface="+mj-ea"/>
                <a:cs typeface="+mj-cs"/>
              </a:rPr>
              <a:t>The CLRP meets federal air quality standards for VOC, </a:t>
            </a:r>
            <a:r>
              <a:rPr lang="en-US" sz="2800" b="1" kern="0" dirty="0" err="1" smtClean="0">
                <a:solidFill>
                  <a:schemeClr val="bg2">
                    <a:lumMod val="50000"/>
                  </a:schemeClr>
                </a:solidFill>
                <a:ea typeface="+mj-ea"/>
                <a:cs typeface="+mj-cs"/>
              </a:rPr>
              <a:t>NOx</a:t>
            </a:r>
            <a:r>
              <a:rPr lang="en-US" sz="2800" b="1" kern="0" dirty="0" smtClean="0">
                <a:solidFill>
                  <a:schemeClr val="bg2">
                    <a:lumMod val="50000"/>
                  </a:schemeClr>
                </a:solidFill>
                <a:ea typeface="+mj-ea"/>
                <a:cs typeface="+mj-cs"/>
              </a:rPr>
              <a:t>, PM and Precursor </a:t>
            </a:r>
            <a:r>
              <a:rPr lang="en-US" sz="2800" b="1" kern="0" dirty="0" err="1" smtClean="0">
                <a:solidFill>
                  <a:schemeClr val="bg2">
                    <a:lumMod val="50000"/>
                  </a:schemeClr>
                </a:solidFill>
                <a:ea typeface="+mj-ea"/>
                <a:cs typeface="+mj-cs"/>
              </a:rPr>
              <a:t>NOx</a:t>
            </a:r>
            <a:r>
              <a:rPr lang="en-US" sz="2800" b="1" kern="0" dirty="0" smtClean="0">
                <a:solidFill>
                  <a:schemeClr val="bg2">
                    <a:lumMod val="50000"/>
                  </a:schemeClr>
                </a:solidFill>
                <a:ea typeface="+mj-ea"/>
                <a:cs typeface="+mj-cs"/>
              </a:rPr>
              <a:t>.</a:t>
            </a:r>
            <a:endParaRPr lang="en-US" sz="2800" b="1" kern="0" dirty="0">
              <a:solidFill>
                <a:schemeClr val="bg2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914400" y="76200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rgbClr val="425222"/>
                </a:solidFill>
                <a:ea typeface="+mj-ea"/>
                <a:cs typeface="+mj-cs"/>
              </a:rPr>
              <a:t>How Does the Plan Perform?</a:t>
            </a:r>
            <a:endParaRPr lang="en-US" sz="4400" b="1" kern="0" dirty="0">
              <a:solidFill>
                <a:srgbClr val="425222"/>
              </a:solidFill>
              <a:ea typeface="+mj-ea"/>
              <a:cs typeface="+mj-c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3058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582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610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763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2010CLRP\PerformanceAnalysis\GHG_Emissions-2010 CLR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990600"/>
            <a:ext cx="7239000" cy="5429250"/>
          </a:xfrm>
          <a:prstGeom prst="rect">
            <a:avLst/>
          </a:prstGeom>
          <a:noFill/>
        </p:spPr>
      </p:pic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914400" y="685800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8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Reduce Mobile-Source Greenhouse Gas Emissions</a:t>
            </a:r>
            <a:endParaRPr lang="en-US" sz="2800" b="1" kern="0" dirty="0">
              <a:solidFill>
                <a:schemeClr val="accent3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8" name="Picture 19" descr="clrp_logo_b_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1143000" y="6400800"/>
            <a:ext cx="914400" cy="0"/>
          </a:xfrm>
          <a:prstGeom prst="line">
            <a:avLst/>
          </a:prstGeom>
          <a:ln>
            <a:solidFill>
              <a:srgbClr val="F57B1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00600" y="6400800"/>
            <a:ext cx="914400" cy="0"/>
          </a:xfrm>
          <a:prstGeom prst="line">
            <a:avLst/>
          </a:prstGeom>
          <a:ln>
            <a:solidFill>
              <a:srgbClr val="153943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09800" y="61722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COG Goals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67400" y="61722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2010 CLRP</a:t>
            </a:r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7162800" y="1524000"/>
            <a:ext cx="609600" cy="381000"/>
          </a:xfrm>
          <a:prstGeom prst="wedgeRectCallou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23.5</a:t>
            </a:r>
            <a:endParaRPr lang="en-US" dirty="0"/>
          </a:p>
        </p:txBody>
      </p:sp>
      <p:sp>
        <p:nvSpPr>
          <p:cNvPr id="13" name="Rectangular Callout 12"/>
          <p:cNvSpPr/>
          <p:nvPr/>
        </p:nvSpPr>
        <p:spPr>
          <a:xfrm>
            <a:off x="7162800" y="4648200"/>
            <a:ext cx="609600" cy="381000"/>
          </a:xfrm>
          <a:prstGeom prst="wedgeRectCallou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9.6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19735" y="5562600"/>
            <a:ext cx="430887" cy="533400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1600" b="1" dirty="0" smtClean="0"/>
              <a:t>2020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105400" y="5562600"/>
            <a:ext cx="430887" cy="533400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1600" b="1" dirty="0" smtClean="0"/>
              <a:t>2030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112913" y="5562600"/>
            <a:ext cx="430887" cy="533400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1600" b="1" dirty="0" smtClean="0"/>
              <a:t>2040</a:t>
            </a:r>
            <a:endParaRPr 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550313" y="5562600"/>
            <a:ext cx="430887" cy="533400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1600" b="1" dirty="0" smtClean="0"/>
              <a:t>2012</a:t>
            </a:r>
            <a:endParaRPr lang="en-US" sz="1600" b="1" dirty="0"/>
          </a:p>
        </p:txBody>
      </p:sp>
      <p:sp>
        <p:nvSpPr>
          <p:cNvPr id="18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rgbClr val="425222"/>
                </a:solidFill>
                <a:ea typeface="+mj-ea"/>
                <a:cs typeface="+mj-cs"/>
              </a:rPr>
              <a:t>How Does the Plan Perform?</a:t>
            </a:r>
            <a:endParaRPr lang="en-US" sz="4400" b="1" kern="0" dirty="0">
              <a:solidFill>
                <a:srgbClr val="425222"/>
              </a:solidFill>
              <a:ea typeface="+mj-ea"/>
              <a:cs typeface="+mj-cs"/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3058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458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610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763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933450" y="6572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Increase </a:t>
            </a: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  <a:ea typeface="+mj-ea"/>
                <a:cs typeface="+mj-cs"/>
              </a:rPr>
              <a:t>Accessibility to Jobs</a:t>
            </a:r>
            <a:endParaRPr lang="en-US" sz="3200" b="1" kern="0" dirty="0">
              <a:solidFill>
                <a:schemeClr val="accent3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8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\\cogfs002\dtp$\2010CLRP\PerformanceAnalysis\AccessibilityGraph_2010CLRP.png"/>
          <p:cNvPicPr>
            <a:picLocks noChangeAspect="1" noChangeArrowheads="1"/>
          </p:cNvPicPr>
          <p:nvPr/>
        </p:nvPicPr>
        <p:blipFill>
          <a:blip r:embed="rId4" cstate="print"/>
          <a:srcRect t="7936"/>
          <a:stretch>
            <a:fillRect/>
          </a:stretch>
        </p:blipFill>
        <p:spPr bwMode="auto">
          <a:xfrm>
            <a:off x="990600" y="1447800"/>
            <a:ext cx="7272000" cy="4419600"/>
          </a:xfrm>
          <a:prstGeom prst="rect">
            <a:avLst/>
          </a:prstGeom>
          <a:noFill/>
        </p:spPr>
      </p:pic>
      <p:sp>
        <p:nvSpPr>
          <p:cNvPr id="14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rgbClr val="425222"/>
                </a:solidFill>
                <a:ea typeface="+mj-ea"/>
                <a:cs typeface="+mj-cs"/>
              </a:rPr>
              <a:t>How Does the Plan Perform?</a:t>
            </a:r>
            <a:endParaRPr lang="en-US" sz="4400" b="1" kern="0" dirty="0">
              <a:solidFill>
                <a:srgbClr val="425222"/>
              </a:solidFill>
              <a:ea typeface="+mj-ea"/>
              <a:cs typeface="+mj-cs"/>
            </a:endParaRPr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1143000" y="5943600"/>
            <a:ext cx="75438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Average Number of Jobs Accessible Within 45 Minutes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3058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458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6106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763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914400" y="685800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</a:rPr>
              <a:t>Increase </a:t>
            </a: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</a:rPr>
              <a:t>Construction </a:t>
            </a: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</a:rPr>
              <a:t>of </a:t>
            </a: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</a:rPr>
              <a:t>Bike/</a:t>
            </a:r>
            <a:r>
              <a:rPr lang="en-US" sz="3200" b="1" kern="0" dirty="0" err="1" smtClean="0">
                <a:solidFill>
                  <a:schemeClr val="accent3">
                    <a:lumMod val="75000"/>
                  </a:schemeClr>
                </a:solidFill>
              </a:rPr>
              <a:t>Ped</a:t>
            </a:r>
            <a:r>
              <a:rPr lang="en-US" sz="3200" b="1" kern="0" dirty="0" smtClean="0">
                <a:solidFill>
                  <a:schemeClr val="accent3">
                    <a:lumMod val="75000"/>
                  </a:schemeClr>
                </a:solidFill>
              </a:rPr>
              <a:t> Facilities</a:t>
            </a:r>
            <a:endParaRPr lang="en-US" sz="3200" b="1" kern="0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8" name="Picture 19" descr="clrp_logo_b_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990600" y="1371600"/>
            <a:ext cx="57150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Funding for Bicycle and Pedestrian Projects in the TIP has increased each year.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1447800"/>
            <a:ext cx="461665" cy="41148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/>
              <a:t>In Millions</a:t>
            </a:r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990600" y="5562600"/>
            <a:ext cx="75438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400" b="1" kern="0" dirty="0" smtClean="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Does not account for road and transit projects that include accommodations for bicycles and pedestrians.	</a:t>
            </a:r>
            <a:endParaRPr lang="en-US" sz="2400" b="1" kern="0" dirty="0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6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rgbClr val="425222"/>
                </a:solidFill>
                <a:ea typeface="+mj-ea"/>
                <a:cs typeface="+mj-cs"/>
              </a:rPr>
              <a:t>How Does the Plan Perform?</a:t>
            </a:r>
            <a:endParaRPr lang="en-US" sz="4400" b="1" kern="0" dirty="0">
              <a:solidFill>
                <a:srgbClr val="425222"/>
              </a:solidFill>
              <a:ea typeface="+mj-ea"/>
              <a:cs typeface="+mj-cs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9" name="Picture 18" descr="BikePed Funding In TIP.png"/>
          <p:cNvPicPr>
            <a:picLocks noChangeAspect="1"/>
          </p:cNvPicPr>
          <p:nvPr/>
        </p:nvPicPr>
        <p:blipFill>
          <a:blip r:embed="rId4" cstate="print"/>
          <a:srcRect t="21772"/>
          <a:stretch>
            <a:fillRect/>
          </a:stretch>
        </p:blipFill>
        <p:spPr>
          <a:xfrm>
            <a:off x="1447800" y="2514600"/>
            <a:ext cx="5888250" cy="295640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286000" y="3581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$98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05200" y="327660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$119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00600" y="320040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$124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0" y="259080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$160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3058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4582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106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8763000" y="457200"/>
            <a:ext cx="76200" cy="1524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43000" y="1447800"/>
          <a:ext cx="7239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8935" y="2286000"/>
            <a:ext cx="461665" cy="25146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Cost (in Billions)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Picture 19" descr="clrp_logo_b_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7334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Funding </a:t>
            </a: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Compared to Previous TIPs</a:t>
            </a:r>
            <a:endParaRPr lang="en-US" sz="2800" b="1" kern="0" dirty="0">
              <a:solidFill>
                <a:schemeClr val="accent6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Summary of the FY 11-16 TIP</a:t>
            </a:r>
            <a:endParaRPr lang="en-US" sz="4400" b="1" kern="0" dirty="0">
              <a:solidFill>
                <a:schemeClr val="accent6">
                  <a:lumMod val="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90600" y="1371600"/>
          <a:ext cx="7696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72200" y="51054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$15.98 Billion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Picture 19" descr="clrp_logo_b_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914400" y="7334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Funding </a:t>
            </a: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by Jurisdiction/Agency</a:t>
            </a:r>
            <a:endParaRPr lang="en-US" sz="2800" b="1" kern="0" dirty="0">
              <a:solidFill>
                <a:schemeClr val="accent6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6">
                    <a:lumMod val="50000"/>
                  </a:schemeClr>
                </a:solidFill>
              </a:rPr>
              <a:t>Summary of the FY 11-16 TIP</a:t>
            </a:r>
            <a:endParaRPr lang="en-US" sz="4400" b="1" kern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371600" y="1143000"/>
          <a:ext cx="7315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72200" y="51054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$15.98 Billion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Picture 19" descr="clrp_logo_b_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933450" y="7334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Funding by </a:t>
            </a: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Source</a:t>
            </a:r>
            <a:endParaRPr lang="en-US" sz="2800" b="1" kern="0" dirty="0">
              <a:solidFill>
                <a:schemeClr val="accent6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057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6">
                    <a:lumMod val="50000"/>
                  </a:schemeClr>
                </a:solidFill>
              </a:rPr>
              <a:t>Summary of the FY 11-16 TIP</a:t>
            </a:r>
            <a:endParaRPr lang="en-US" sz="4400" b="1" kern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838200" y="1295400"/>
          <a:ext cx="78486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0" y="549658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$15.98 Billion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Picture 19" descr="clrp_logo_b_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7476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914400" y="733425"/>
            <a:ext cx="79819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Funding </a:t>
            </a: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by Project Type</a:t>
            </a:r>
            <a:endParaRPr lang="en-US" sz="2800" b="1" kern="0" dirty="0">
              <a:solidFill>
                <a:schemeClr val="accent6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14400" y="47625"/>
            <a:ext cx="7905750" cy="714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sz="4400" b="1" kern="0" dirty="0" smtClean="0">
                <a:solidFill>
                  <a:schemeClr val="accent6">
                    <a:lumMod val="50000"/>
                  </a:schemeClr>
                </a:solidFill>
              </a:rPr>
              <a:t>Summary of the FY 11-16 TIP</a:t>
            </a:r>
            <a:endParaRPr lang="en-US" sz="4400" b="1" kern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C471-FD68-4964-AA1D-C1BC5424A82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962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486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0010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153400" y="457200"/>
            <a:ext cx="76200" cy="152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1034</Words>
  <Application>Microsoft Office PowerPoint</Application>
  <PresentationFormat>On-screen Show (4:3)</PresentationFormat>
  <Paragraphs>248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 Austin</dc:creator>
  <cp:lastModifiedBy>Andrew Austin</cp:lastModifiedBy>
  <cp:revision>144</cp:revision>
  <dcterms:created xsi:type="dcterms:W3CDTF">2010-09-30T21:34:06Z</dcterms:created>
  <dcterms:modified xsi:type="dcterms:W3CDTF">2010-11-04T22:00:57Z</dcterms:modified>
</cp:coreProperties>
</file>