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5" r:id="rId9"/>
    <p:sldId id="266" r:id="rId10"/>
    <p:sldId id="267" r:id="rId11"/>
    <p:sldId id="268" r:id="rId12"/>
    <p:sldId id="262" r:id="rId13"/>
    <p:sldId id="263" r:id="rId14"/>
    <p:sldId id="264" r:id="rId15"/>
    <p:sldId id="271" r:id="rId16"/>
    <p:sldId id="272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6389" autoAdjust="0"/>
  </p:normalViewPr>
  <p:slideViewPr>
    <p:cSldViewPr>
      <p:cViewPr varScale="1">
        <p:scale>
          <a:sx n="62" d="100"/>
          <a:sy n="62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28613-E978-4120-8C84-E9842A717D6D}" type="datetimeFigureOut">
              <a:rPr lang="en-US" smtClean="0"/>
              <a:t>3/11/2010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4F920-226A-46C9-BE35-8123AEA7B7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FA0AAD-F2EA-4E21-834D-188A11998D04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7ECA89-ECCE-4E10-80DE-E03EEDECC5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Federal Certification:</a:t>
            </a:r>
          </a:p>
          <a:p>
            <a:r>
              <a:rPr lang="en-US" b="1" dirty="0" smtClean="0"/>
              <a:t>P. 	Freight Planning</a:t>
            </a:r>
          </a:p>
          <a:p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How does the MPO explore the need for enhanced intermodal connectivity by identifying major facilities serving air, rail, transit, and freight and demonstrating the linkages between these modes?</a:t>
            </a:r>
          </a:p>
          <a:p>
            <a:pPr lvl="0"/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How does the MPO assess the future demand placed on intermodal links and identify specific projects to facilitate access to these facilities? </a:t>
            </a:r>
          </a:p>
          <a:p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What process does the MPO use to identify and analyze existing and projected goods movement in the region? </a:t>
            </a:r>
          </a:p>
          <a:p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Are freight shippers engaged in the development of the LRTP, TIP, and other MPO products?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ECA89-ECCE-4E10-80DE-E03EEDECC56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regional level, we’re thinking counties and states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ECA89-ECCE-4E10-80DE-E03EEDECC56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ECA89-ECCE-4E10-80DE-E03EEDECC56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</a:t>
            </a:r>
            <a:r>
              <a:rPr lang="en-US" baseline="0" dirty="0" smtClean="0"/>
              <a:t> share list with MMTA, VMTA, 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ECA89-ECCE-4E10-80DE-E03EEDECC56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DD25BF0-DBC1-4CD7-BFC8-91035ACE0093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9B2DFE-8B1B-490E-8D52-676EB832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696200" cy="1828800"/>
          </a:xfrm>
        </p:spPr>
        <p:txBody>
          <a:bodyPr/>
          <a:lstStyle/>
          <a:p>
            <a:pPr algn="ctr"/>
            <a:r>
              <a:rPr lang="en-US" dirty="0" smtClean="0"/>
              <a:t>Freight Plan Workshop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11, 2010</a:t>
            </a:r>
            <a:endParaRPr lang="en-US" dirty="0"/>
          </a:p>
        </p:txBody>
      </p:sp>
      <p:pic>
        <p:nvPicPr>
          <p:cNvPr id="1027" name="Picture 3" descr="U:\Freight\Newsletter\Freight Pictures\KinTru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0"/>
            <a:ext cx="3533556" cy="1905000"/>
          </a:xfrm>
          <a:prstGeom prst="rect">
            <a:avLst/>
          </a:prstGeom>
          <a:noFill/>
        </p:spPr>
      </p:pic>
      <p:pic>
        <p:nvPicPr>
          <p:cNvPr id="1028" name="Picture 4" descr="U:\Freight\Newsletter\Freight Pictures\image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"/>
            <a:ext cx="3048000" cy="1905000"/>
          </a:xfrm>
          <a:prstGeom prst="rect">
            <a:avLst/>
          </a:prstGeom>
          <a:noFill/>
        </p:spPr>
      </p:pic>
      <p:pic>
        <p:nvPicPr>
          <p:cNvPr id="1026" name="Picture 2" descr="U:\Freight\Newsletter\Freight Pictures\FedE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37858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Freight Plan Context</a:t>
            </a:r>
          </a:p>
          <a:p>
            <a:r>
              <a:rPr lang="en-US" dirty="0" smtClean="0"/>
              <a:t>Overview of Document Structure</a:t>
            </a:r>
          </a:p>
          <a:p>
            <a:r>
              <a:rPr lang="en-US" dirty="0" smtClean="0"/>
              <a:t>Define Freight Subcommittee Objectives</a:t>
            </a:r>
          </a:p>
          <a:p>
            <a:r>
              <a:rPr lang="en-US" dirty="0" smtClean="0"/>
              <a:t>Review “Best Practices”</a:t>
            </a:r>
          </a:p>
          <a:p>
            <a:r>
              <a:rPr lang="en-US" dirty="0" smtClean="0"/>
              <a:t>Freight Project Database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Freight Issues are on the Federal Radar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Federal MPO Certification Process (April 2010)</a:t>
            </a:r>
          </a:p>
          <a:p>
            <a:pPr lvl="1"/>
            <a:r>
              <a:rPr lang="en-US" dirty="0" smtClean="0"/>
              <a:t>Includes review of MPO Freight Efforts (new)</a:t>
            </a:r>
          </a:p>
          <a:p>
            <a:pPr lvl="1"/>
            <a:r>
              <a:rPr lang="en-US" dirty="0" smtClean="0"/>
              <a:t>FHWA  State and MPO Freight Plan templates</a:t>
            </a:r>
          </a:p>
          <a:p>
            <a:r>
              <a:rPr lang="en-US" dirty="0" smtClean="0"/>
              <a:t>SAFETEA-LU MPO freight planning references</a:t>
            </a:r>
          </a:p>
          <a:p>
            <a:pPr lvl="1"/>
            <a:r>
              <a:rPr lang="en-US" dirty="0" smtClean="0"/>
              <a:t>Increase accessibility to mobility and people with freight;</a:t>
            </a:r>
          </a:p>
          <a:p>
            <a:pPr lvl="1"/>
            <a:r>
              <a:rPr lang="en-US" dirty="0" smtClean="0"/>
              <a:t>Enhance the integration and connectivity of the transportation system…for people and freight</a:t>
            </a:r>
          </a:p>
          <a:p>
            <a:r>
              <a:rPr lang="en-US" dirty="0" smtClean="0"/>
              <a:t>Anticipate more freight in upcoming successor legislation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9 Chapters</a:t>
            </a:r>
          </a:p>
          <a:p>
            <a:r>
              <a:rPr lang="en-US" dirty="0" smtClean="0"/>
              <a:t>Intro/Planning Context/Freight Program</a:t>
            </a:r>
          </a:p>
          <a:p>
            <a:r>
              <a:rPr lang="en-US" dirty="0" smtClean="0"/>
              <a:t>Current/Forecast Freight Conditions</a:t>
            </a:r>
          </a:p>
          <a:p>
            <a:r>
              <a:rPr lang="en-US" dirty="0" smtClean="0"/>
              <a:t>Land Use and Environment</a:t>
            </a:r>
          </a:p>
          <a:p>
            <a:r>
              <a:rPr lang="en-US" dirty="0" smtClean="0"/>
              <a:t>Safety and Security</a:t>
            </a:r>
          </a:p>
          <a:p>
            <a:r>
              <a:rPr lang="en-US" dirty="0" smtClean="0"/>
              <a:t>Freight Project Database</a:t>
            </a:r>
          </a:p>
          <a:p>
            <a:r>
              <a:rPr lang="en-US" dirty="0" smtClean="0"/>
              <a:t>Best Practices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Freight Subcommittee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Freight Subcommittee established April 2008</a:t>
            </a:r>
          </a:p>
          <a:p>
            <a:r>
              <a:rPr lang="en-US" dirty="0" smtClean="0"/>
              <a:t>Yet to Define as a Freight Subcommittee our Objectives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To Provide a Voice to Freight Community in Transportation Planning (BMC)</a:t>
            </a:r>
          </a:p>
          <a:p>
            <a:pPr lvl="1"/>
            <a:r>
              <a:rPr lang="en-US" dirty="0" smtClean="0"/>
              <a:t>Understand and address issues of concern to the freight community (ARC)</a:t>
            </a:r>
          </a:p>
          <a:p>
            <a:pPr lvl="1"/>
            <a:r>
              <a:rPr lang="en-US" dirty="0" smtClean="0"/>
              <a:t>Improve movement of goods in the region by encouraging cooperative and expedient multi-modal shipments of goods (ARC)</a:t>
            </a:r>
          </a:p>
          <a:p>
            <a:pPr lvl="1"/>
            <a:r>
              <a:rPr lang="en-US" dirty="0" smtClean="0"/>
              <a:t>Improve the physical characteristics of the transportation system for freight-related transportation between shipping and receiving points (ARC)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Group Objectives?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26552" cy="4495800"/>
          </a:xfrm>
        </p:spPr>
        <p:txBody>
          <a:bodyPr/>
          <a:lstStyle/>
          <a:p>
            <a:r>
              <a:rPr lang="en-US" dirty="0" smtClean="0"/>
              <a:t>Defined as process or activity anticipated to be effective in achieving overall Freight Program objectives.</a:t>
            </a:r>
          </a:p>
          <a:p>
            <a:r>
              <a:rPr lang="en-US" dirty="0" smtClean="0"/>
              <a:t>Best Practice are ones that Freight Subcommittee should find substantially beyond debate-agreement.</a:t>
            </a:r>
          </a:p>
          <a:p>
            <a:r>
              <a:rPr lang="en-US" dirty="0" smtClean="0"/>
              <a:t>Established 3 thus far…Freight Subcommittee input to come up with more.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Jurisdictions should have one or more staff persons responsible for freight planning in the jurisdiction.</a:t>
            </a:r>
          </a:p>
          <a:p>
            <a:pPr lvl="1"/>
            <a:r>
              <a:rPr lang="en-US" dirty="0" smtClean="0"/>
              <a:t>The jurisdictional staff person(s) assigned to freight should be sufficiently knowledgeable on freight issues to effectively work with their jurisdiction’s freight stakeholders.</a:t>
            </a:r>
          </a:p>
          <a:p>
            <a:pPr lvl="1"/>
            <a:r>
              <a:rPr lang="en-US" dirty="0" smtClean="0"/>
              <a:t>Each jurisdiction should identify a </a:t>
            </a:r>
            <a:r>
              <a:rPr lang="en-US" u="sng" dirty="0" smtClean="0"/>
              <a:t>freight liaison</a:t>
            </a:r>
            <a:r>
              <a:rPr lang="en-US" dirty="0" smtClean="0"/>
              <a:t> to coordinate planning with the Transportation Planning Board (TPB) and Freight Subcommittee.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Best Practice 2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Jurisdictional transportation plans should specifically address freight movement issues.</a:t>
            </a:r>
          </a:p>
          <a:p>
            <a:pPr lvl="1"/>
            <a:r>
              <a:rPr lang="en-US" dirty="0" smtClean="0"/>
              <a:t>Each jurisdiction should prepare a freight profile to advise further integration of freight into local plans.</a:t>
            </a:r>
          </a:p>
          <a:p>
            <a:pPr lvl="1"/>
            <a:r>
              <a:rPr lang="en-US" dirty="0" smtClean="0"/>
              <a:t>Jurisdictional plans should address development-related freight issues, such as off-road loading facilities, in accordance with published national standards.</a:t>
            </a:r>
          </a:p>
          <a:p>
            <a:pPr lvl="1"/>
            <a:r>
              <a:rPr lang="en-US" dirty="0" smtClean="0"/>
              <a:t>Jurisdictional plans should consider truck movement within the jurisdiction, including consideration of issues such as truck routing, on-street loading zones and delivery space, and truck parking.</a:t>
            </a:r>
          </a:p>
          <a:p>
            <a:pPr lvl="1"/>
            <a:r>
              <a:rPr lang="en-US" dirty="0" smtClean="0"/>
              <a:t>Incorporate truck transportation and commercial loading zones in zoning for new construction projects.</a:t>
            </a:r>
          </a:p>
          <a:p>
            <a:pPr lvl="1"/>
            <a:r>
              <a:rPr lang="en-US" dirty="0" smtClean="0"/>
              <a:t>Jurisdictions should coordinate jurisdictional-level zoning efforts with state and federal departments of transportation who make decisions on transportation projects.</a:t>
            </a:r>
          </a:p>
          <a:p>
            <a:pPr lvl="0"/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Regional freight planning activities should be sustained to assist state and local freight integration efforts.</a:t>
            </a:r>
          </a:p>
          <a:p>
            <a:pPr lvl="1"/>
            <a:r>
              <a:rPr lang="en-US" dirty="0" smtClean="0"/>
              <a:t>Coordinate a regional </a:t>
            </a:r>
            <a:r>
              <a:rPr lang="en-US" i="1" dirty="0" smtClean="0"/>
              <a:t>Focus on Freight </a:t>
            </a:r>
            <a:r>
              <a:rPr lang="en-US" dirty="0" smtClean="0"/>
              <a:t>Forum to draw attention and public awareness to freight issues.  </a:t>
            </a:r>
          </a:p>
          <a:p>
            <a:pPr lvl="1"/>
            <a:r>
              <a:rPr lang="en-US" dirty="0" smtClean="0"/>
              <a:t>Prepare a brochure to summarize the Freight Program objectives and to serve as a freight educational handout.  </a:t>
            </a:r>
          </a:p>
          <a:p>
            <a:pPr lvl="1"/>
            <a:r>
              <a:rPr lang="en-US" dirty="0" smtClean="0"/>
              <a:t>Continue to analyze regional freight flows in the National Capital Region.  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Additional Best Practices?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Freight Project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Highway and Rail Projects</a:t>
            </a:r>
          </a:p>
          <a:p>
            <a:r>
              <a:rPr lang="en-US" dirty="0" smtClean="0"/>
              <a:t>Source Documents</a:t>
            </a:r>
          </a:p>
          <a:p>
            <a:pPr lvl="1"/>
            <a:r>
              <a:rPr lang="en-US" dirty="0" smtClean="0"/>
              <a:t>Constrained Long Range Plan, scheduled and funded projects submitted by MPO jurisdictions</a:t>
            </a:r>
          </a:p>
          <a:p>
            <a:pPr lvl="1"/>
            <a:r>
              <a:rPr lang="en-US" dirty="0" smtClean="0"/>
              <a:t>CSX National Gateway</a:t>
            </a:r>
          </a:p>
          <a:p>
            <a:pPr lvl="1"/>
            <a:r>
              <a:rPr lang="en-US" dirty="0" smtClean="0"/>
              <a:t>NS Crescent Corridor</a:t>
            </a:r>
          </a:p>
          <a:p>
            <a:pPr lvl="1"/>
            <a:r>
              <a:rPr lang="en-US" dirty="0" smtClean="0"/>
              <a:t>Draft MDOT MRP</a:t>
            </a:r>
          </a:p>
          <a:p>
            <a:pPr lvl="1"/>
            <a:r>
              <a:rPr lang="en-US" dirty="0" smtClean="0"/>
              <a:t>I-95 MAROPs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 Top 10 “Freight”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Why?  When funding becomes suddenly available, such as TIGER grant, we need strong projects, with recognized support.  </a:t>
            </a:r>
          </a:p>
          <a:p>
            <a:pPr lvl="1"/>
            <a:r>
              <a:rPr lang="en-US" dirty="0" smtClean="0"/>
              <a:t>Bicycle/Pedestrian Plan Top 10</a:t>
            </a:r>
          </a:p>
          <a:p>
            <a:r>
              <a:rPr lang="en-US" dirty="0" smtClean="0"/>
              <a:t>8 Truck/2 Rail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10 Criteria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Truck	</a:t>
            </a:r>
          </a:p>
          <a:p>
            <a:pPr lvl="1"/>
            <a:r>
              <a:rPr lang="en-US" dirty="0" smtClean="0"/>
              <a:t>Connectivity for Freight</a:t>
            </a:r>
          </a:p>
          <a:p>
            <a:pPr lvl="1"/>
            <a:r>
              <a:rPr lang="en-US" dirty="0" smtClean="0"/>
              <a:t>Safety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Quality of Service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Rail</a:t>
            </a:r>
          </a:p>
          <a:p>
            <a:pPr lvl="1"/>
            <a:r>
              <a:rPr lang="en-US" dirty="0" smtClean="0"/>
              <a:t>Connectivity for Freight</a:t>
            </a:r>
          </a:p>
          <a:p>
            <a:pPr lvl="1"/>
            <a:r>
              <a:rPr lang="en-US" dirty="0" smtClean="0"/>
              <a:t>Mobility Efficiencies</a:t>
            </a:r>
          </a:p>
          <a:p>
            <a:pPr lvl="1"/>
            <a:r>
              <a:rPr lang="en-US" dirty="0" smtClean="0"/>
              <a:t>Safety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Quality of Service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Additional Criteria?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Thank you!</a:t>
            </a:r>
            <a:endParaRPr lang="en-US" sz="6000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Karin Foster, kfoster@mwcog.org</a:t>
            </a:r>
            <a:endParaRPr lang="en-US" dirty="0"/>
          </a:p>
        </p:txBody>
      </p:sp>
      <p:pic>
        <p:nvPicPr>
          <p:cNvPr id="2050" name="Picture 2" descr="MPj043836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57200"/>
            <a:ext cx="6400800" cy="42545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329</TotalTime>
  <Words>617</Words>
  <Application>Microsoft Office PowerPoint</Application>
  <PresentationFormat>On-screen Show (4:3)</PresentationFormat>
  <Paragraphs>100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Freight Plan Workshop</vt:lpstr>
      <vt:lpstr>Discussion Outline</vt:lpstr>
      <vt:lpstr>Freight Issues are on the Federal Radar</vt:lpstr>
      <vt:lpstr>Document Structure</vt:lpstr>
      <vt:lpstr>Freight Subcommittee Objectives</vt:lpstr>
      <vt:lpstr> </vt:lpstr>
      <vt:lpstr>Best Practices</vt:lpstr>
      <vt:lpstr>Best Practice 1</vt:lpstr>
      <vt:lpstr>Best Practice 2 </vt:lpstr>
      <vt:lpstr>Best Practice 3</vt:lpstr>
      <vt:lpstr> </vt:lpstr>
      <vt:lpstr>Freight Project Database</vt:lpstr>
      <vt:lpstr>Highlight Top 10 “Freight” Projects</vt:lpstr>
      <vt:lpstr>Top 10 Criteria </vt:lpstr>
      <vt:lpstr> </vt:lpstr>
      <vt:lpstr>Thank you!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Freight Plan Workshop</dc:title>
  <dc:creator>kfoster</dc:creator>
  <cp:lastModifiedBy>kfoster</cp:lastModifiedBy>
  <cp:revision>51</cp:revision>
  <dcterms:created xsi:type="dcterms:W3CDTF">2010-03-09T22:25:07Z</dcterms:created>
  <dcterms:modified xsi:type="dcterms:W3CDTF">2010-03-11T17:39:39Z</dcterms:modified>
</cp:coreProperties>
</file>