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76" r:id="rId2"/>
    <p:sldId id="379" r:id="rId3"/>
    <p:sldId id="398" r:id="rId4"/>
    <p:sldId id="273" r:id="rId5"/>
    <p:sldId id="274" r:id="rId6"/>
    <p:sldId id="275" r:id="rId7"/>
    <p:sldId id="387" r:id="rId8"/>
    <p:sldId id="388" r:id="rId9"/>
    <p:sldId id="389" r:id="rId10"/>
    <p:sldId id="355" r:id="rId11"/>
    <p:sldId id="399" r:id="rId12"/>
    <p:sldId id="400" r:id="rId13"/>
    <p:sldId id="401" r:id="rId14"/>
    <p:sldId id="373" r:id="rId15"/>
    <p:sldId id="402" r:id="rId16"/>
    <p:sldId id="403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5622"/>
    <a:srgbClr val="6D6D6D"/>
    <a:srgbClr val="A251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5593" autoAdjust="0"/>
  </p:normalViewPr>
  <p:slideViewPr>
    <p:cSldViewPr>
      <p:cViewPr>
        <p:scale>
          <a:sx n="100" d="100"/>
          <a:sy n="100" d="100"/>
        </p:scale>
        <p:origin x="-294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19" tIns="46560" rIns="93119" bIns="465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19" tIns="46560" rIns="93119" bIns="46560" rtlCol="0"/>
          <a:lstStyle>
            <a:lvl1pPr algn="r">
              <a:defRPr sz="1200"/>
            </a:lvl1pPr>
          </a:lstStyle>
          <a:p>
            <a:fld id="{1C53A79D-687F-47B2-A8F1-C0B43B8C7D4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19" tIns="46560" rIns="93119" bIns="465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19" tIns="46560" rIns="93119" bIns="46560" rtlCol="0" anchor="b"/>
          <a:lstStyle>
            <a:lvl1pPr algn="r">
              <a:defRPr sz="1200"/>
            </a:lvl1pPr>
          </a:lstStyle>
          <a:p>
            <a:fld id="{D75A14F6-DD74-4C28-875A-537AE6EC8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14" tIns="46556" rIns="93114" bIns="465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14" tIns="46556" rIns="93114" bIns="46556" rtlCol="0"/>
          <a:lstStyle>
            <a:lvl1pPr algn="r">
              <a:defRPr sz="1200"/>
            </a:lvl1pPr>
          </a:lstStyle>
          <a:p>
            <a:fld id="{661FB677-60EA-4F0B-8A03-3872A0B2BC92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4" tIns="46556" rIns="93114" bIns="4655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14" tIns="46556" rIns="93114" bIns="465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14" tIns="46556" rIns="93114" bIns="465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14" tIns="46556" rIns="93114" bIns="46556" rtlCol="0" anchor="b"/>
          <a:lstStyle>
            <a:lvl1pPr algn="r">
              <a:defRPr sz="1200"/>
            </a:lvl1pPr>
          </a:lstStyle>
          <a:p>
            <a:fld id="{E2D9F5AE-9E70-4F50-897A-126BCC4833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3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4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5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6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7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8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9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10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3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49" tIns="44023" rIns="88049" bIns="44023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11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3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49" tIns="44023" rIns="88049" bIns="44023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12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3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49" tIns="44023" rIns="88049" bIns="44023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13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9" y="8831588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792" tIns="40896" rIns="81792" bIns="40896" anchor="b"/>
          <a:lstStyle/>
          <a:p>
            <a:pPr algn="r"/>
            <a:fld id="{7F7A647F-F802-477D-BF66-C40799825002}" type="slidenum">
              <a:rPr lang="en-US" sz="1100">
                <a:latin typeface="Calibri" pitchFamily="34" charset="0"/>
              </a:rPr>
              <a:pPr algn="r"/>
              <a:t>14</a:t>
            </a:fld>
            <a:endParaRPr lang="en-US" sz="11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9" y="8831588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792" tIns="40896" rIns="81792" bIns="40896" anchor="b"/>
          <a:lstStyle/>
          <a:p>
            <a:pPr algn="r"/>
            <a:fld id="{7F7A647F-F802-477D-BF66-C40799825002}" type="slidenum">
              <a:rPr lang="en-US" sz="1100">
                <a:latin typeface="Calibri" pitchFamily="34" charset="0"/>
              </a:rPr>
              <a:pPr algn="r"/>
              <a:t>15</a:t>
            </a:fld>
            <a:endParaRPr lang="en-US" sz="11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970938" y="8831584"/>
            <a:ext cx="3037840" cy="46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6" tIns="44016" rIns="88036" bIns="44016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16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48FF4-F1FB-449F-AB3A-9FB0F79B10BA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33400" y="4800600"/>
            <a:ext cx="8153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September 19, 2012</a:t>
            </a:r>
          </a:p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Transportation Planning Board</a:t>
            </a:r>
            <a:endParaRPr lang="en-US" sz="2800" dirty="0" smtClean="0">
              <a:solidFill>
                <a:schemeClr val="accent5">
                  <a:lumMod val="75000"/>
                </a:schemeClr>
              </a:solidFill>
              <a:cs typeface="Calibri" pitchFamily="34" charset="0"/>
            </a:endParaRPr>
          </a:p>
        </p:txBody>
      </p:sp>
      <p:pic>
        <p:nvPicPr>
          <p:cNvPr id="4" name="Picture 1" descr="RF Coalitio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841717"/>
            <a:ext cx="5638800" cy="152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Basemap v2 no lables.png"/>
          <p:cNvPicPr>
            <a:picLocks noChangeAspect="1"/>
          </p:cNvPicPr>
          <p:nvPr/>
        </p:nvPicPr>
        <p:blipFill>
          <a:blip r:embed="rId4" cstate="print"/>
          <a:srcRect t="47098" b="30063"/>
          <a:stretch>
            <a:fillRect/>
          </a:stretch>
        </p:blipFill>
        <p:spPr>
          <a:xfrm>
            <a:off x="-3276600" y="-535948"/>
            <a:ext cx="12877800" cy="42697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157716"/>
            <a:ext cx="9144000" cy="126188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457200" indent="-457200" algn="ctr">
              <a:defRPr/>
            </a:pPr>
            <a:endParaRPr lang="en-US" sz="1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ctr">
              <a:defRPr/>
            </a:pPr>
            <a:r>
              <a:rPr lang="en-US" sz="4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2012 Activity Center Update</a:t>
            </a:r>
          </a:p>
          <a:p>
            <a:pPr marL="457200" indent="-457200" algn="ctr">
              <a:defRPr/>
            </a:pPr>
            <a:endParaRPr lang="en-US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62200" y="6096000"/>
            <a:ext cx="4495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Sophie </a:t>
            </a:r>
            <a:r>
              <a:rPr lang="en-US" sz="2200" b="1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Mintier</a:t>
            </a: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COG/DCPS Staff</a:t>
            </a:r>
            <a:endParaRPr lang="en-US" sz="2200" dirty="0" smtClean="0">
              <a:solidFill>
                <a:schemeClr val="accent5">
                  <a:lumMod val="7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28600" y="228600"/>
            <a:ext cx="777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Activity Centers – Past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 descr="Basemap v2 no labl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553200" y="2057400"/>
            <a:ext cx="4723179" cy="6858000"/>
          </a:xfrm>
          <a:prstGeom prst="rect">
            <a:avLst/>
          </a:prstGeom>
        </p:spPr>
      </p:pic>
      <p:pic>
        <p:nvPicPr>
          <p:cNvPr id="8" name="Picture 7" descr="2002 ACs.png"/>
          <p:cNvPicPr>
            <a:picLocks noChangeAspect="1"/>
          </p:cNvPicPr>
          <p:nvPr/>
        </p:nvPicPr>
        <p:blipFill>
          <a:blip r:embed="rId4" cstate="print"/>
          <a:srcRect l="18183" t="18820" r="36367" b="39993"/>
          <a:stretch>
            <a:fillRect/>
          </a:stretch>
        </p:blipFill>
        <p:spPr>
          <a:xfrm>
            <a:off x="825354" y="1752600"/>
            <a:ext cx="3213246" cy="4501600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0" name="Picture 9" descr="2007 ACs.png"/>
          <p:cNvPicPr>
            <a:picLocks noChangeAspect="1"/>
          </p:cNvPicPr>
          <p:nvPr/>
        </p:nvPicPr>
        <p:blipFill>
          <a:blip r:embed="rId5" cstate="print"/>
          <a:srcRect l="26367" t="21766" r="13638" b="25884"/>
          <a:stretch>
            <a:fillRect/>
          </a:stretch>
        </p:blipFill>
        <p:spPr>
          <a:xfrm>
            <a:off x="4495800" y="1752600"/>
            <a:ext cx="3333610" cy="4495800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28600" y="623024"/>
            <a:ext cx="7391400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Based on Cooperative Forecasting Results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First map released in 2002; minor update in 2007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6243935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2002 – 58 centers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95800" y="624393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2007 – 59 centers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114800" y="1700004"/>
            <a:ext cx="46482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688" indent="-293688">
              <a:buFont typeface="Wingdings" pitchFamily="2" charset="2"/>
              <a:buChar char="Ø"/>
              <a:defRPr/>
            </a:pPr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5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dirty="0" smtClean="0">
              <a:solidFill>
                <a:srgbClr val="6D6D6D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b="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048000" y="457200"/>
            <a:ext cx="5943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Activity Centers - Now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91000" y="914400"/>
            <a:ext cx="4800600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Selected using new approach 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Major changes for 2012 update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136 centers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8" descr="old&amp;new_Activity_Centers_for_PP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746197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.25 Criteria &amp; Regional Maps Presentation_Page_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8875059" cy="6858000"/>
          </a:xfrm>
          <a:prstGeom prst="rect">
            <a:avLst/>
          </a:prstGeom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533400"/>
            <a:ext cx="9906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Attribute Menu to Identify</a:t>
            </a:r>
          </a:p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Activity Centers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5334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Core Attributes </a:t>
            </a: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(both required)</a:t>
            </a:r>
            <a:endParaRPr lang="en-US" sz="3200" b="1" i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447800"/>
            <a:ext cx="8001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500" dirty="0" smtClean="0">
                <a:solidFill>
                  <a:srgbClr val="D85622"/>
                </a:solidFill>
              </a:rPr>
              <a:t>Policy: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Designated as a center or priority growth area in locally-adopted land use plan</a:t>
            </a:r>
          </a:p>
          <a:p>
            <a:pPr>
              <a:buFont typeface="Wingdings" pitchFamily="2" charset="2"/>
              <a:buChar char="Ø"/>
            </a:pPr>
            <a:endParaRPr lang="en-US" sz="2500" dirty="0" smtClean="0">
              <a:solidFill>
                <a:srgbClr val="D8562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500" dirty="0" smtClean="0">
                <a:solidFill>
                  <a:srgbClr val="D85622"/>
                </a:solidFill>
              </a:rPr>
              <a:t>Density: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By 2040, has a persons per acre density (employment + population) within top half of densities in the jurisdiction</a:t>
            </a:r>
            <a:endParaRPr lang="en-US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09600" y="5334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Additional Attributes </a:t>
            </a: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(any 2 required)</a:t>
            </a:r>
            <a:endParaRPr lang="en-US" sz="3200" b="1" i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524000"/>
            <a:ext cx="830580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500" dirty="0" smtClean="0">
                <a:solidFill>
                  <a:srgbClr val="D85622"/>
                </a:solidFill>
              </a:rPr>
              <a:t>Intersection Density: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 least 55 intersections/square mile</a:t>
            </a:r>
          </a:p>
          <a:p>
            <a:pPr>
              <a:buFont typeface="Wingdings" pitchFamily="2" charset="2"/>
              <a:buChar char="Ø"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500" dirty="0" smtClean="0">
                <a:solidFill>
                  <a:srgbClr val="D85622"/>
                </a:solidFill>
              </a:rPr>
              <a:t>Transit Capacity: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Existing high-capacity transit, planned transit in CLRP, or planned transit with local funding</a:t>
            </a:r>
          </a:p>
          <a:p>
            <a:pPr>
              <a:buFont typeface="Wingdings" pitchFamily="2" charset="2"/>
              <a:buChar char="Ø"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500" dirty="0" smtClean="0">
                <a:solidFill>
                  <a:srgbClr val="D85622"/>
                </a:solidFill>
              </a:rPr>
              <a:t>Land Use Mix: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Mixed-use development designation in land use plan/zoning ordinance</a:t>
            </a:r>
          </a:p>
          <a:p>
            <a:pPr>
              <a:buFont typeface="Wingdings" pitchFamily="2" charset="2"/>
              <a:buChar char="Ø"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500" dirty="0" smtClean="0">
                <a:solidFill>
                  <a:srgbClr val="D85622"/>
                </a:solidFill>
              </a:rPr>
              <a:t>Housing &amp; Transportation Affordability: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Combined housing</a:t>
            </a:r>
          </a:p>
          <a:p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&amp; transportation costs don’t exceed 45% of regional median income</a:t>
            </a:r>
            <a:endParaRPr lang="en-US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914400"/>
            <a:ext cx="868680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Involved Local Planning Departments in Center Selection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Worked one-on-one with every jurisdiction</a:t>
            </a:r>
          </a:p>
          <a:p>
            <a:pPr marL="914400" lvl="1" indent="-457200"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Aligned with Local Planning</a:t>
            </a: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Picks up places local governments have designated as significant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Most Centers are Mixed-Use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Shift from primarily employment-focused centers to majority mixed-use centers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25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2286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Key Changes/Outcomes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914400"/>
            <a:ext cx="8382000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More, but Smaller Centers</a:t>
            </a:r>
            <a:endParaRPr lang="en-US" sz="2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2007 Centers: 59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2012 Centers: 136 – occupy less total land area than previous centers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Most fall within old center boundaries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Better scale for implementation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2286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Key Changes/Outcomes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 descr="Illustrative example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700763"/>
            <a:ext cx="7696200" cy="21760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914400"/>
            <a:ext cx="8382000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More Aligned with Major Transportation Infrastructure</a:t>
            </a:r>
            <a:endParaRPr lang="en-US" sz="2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Many additional rail stations included in centers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67% of 2012 centers served by rail transit by 2040</a:t>
            </a:r>
          </a:p>
          <a:p>
            <a:pPr marL="914400" lvl="1" indent="-457200"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	(vs. 50% of 2007 centers)</a:t>
            </a: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2286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Key Changes/Outcomes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Illustrative example-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981200"/>
            <a:ext cx="7620000" cy="21544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676400"/>
            <a:ext cx="8686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Technical: 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Growth forecasts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Transportation modeling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Demographic analysis          </a:t>
            </a:r>
          </a:p>
          <a:p>
            <a:pPr marL="457200" indent="-457200">
              <a:defRPr/>
            </a:pPr>
            <a:endParaRPr lang="en-US" sz="2500" i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Policy: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Priority growth areas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Monitor progress on Region Forward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Inform planning, development, </a:t>
            </a:r>
            <a:r>
              <a:rPr lang="en-US" sz="25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grantmaking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activities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Prioritize locations for investment – e.g. Activity Center Strategic Investment Plan, Transportation Priorities Plan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228600"/>
            <a:ext cx="8077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Key Applications</a:t>
            </a:r>
          </a:p>
          <a:p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How Activity Centers will be used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D Maps.png"/>
          <p:cNvPicPr>
            <a:picLocks noChangeAspect="1"/>
          </p:cNvPicPr>
          <p:nvPr/>
        </p:nvPicPr>
        <p:blipFill>
          <a:blip r:embed="rId3" cstate="print"/>
          <a:srcRect l="15519" r="15519" b="15196"/>
          <a:stretch>
            <a:fillRect/>
          </a:stretch>
        </p:blipFill>
        <p:spPr>
          <a:xfrm rot="5400000">
            <a:off x="896627" y="-972829"/>
            <a:ext cx="7010400" cy="8803656"/>
          </a:xfrm>
          <a:prstGeom prst="rect">
            <a:avLst/>
          </a:prstGeom>
        </p:spPr>
      </p:pic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876800" y="76200"/>
            <a:ext cx="449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Maryland Centers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5562600" y="381000"/>
            <a:ext cx="449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Virginia Centers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VA Centers.png"/>
          <p:cNvPicPr>
            <a:picLocks noChangeAspect="1"/>
          </p:cNvPicPr>
          <p:nvPr/>
        </p:nvPicPr>
        <p:blipFill>
          <a:blip r:embed="rId3" cstate="print"/>
          <a:srcRect l="33333" r="16049" b="16940"/>
          <a:stretch>
            <a:fillRect/>
          </a:stretch>
        </p:blipFill>
        <p:spPr>
          <a:xfrm rot="5400000">
            <a:off x="1081249" y="-1081249"/>
            <a:ext cx="6858000" cy="90204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C Map.png"/>
          <p:cNvPicPr>
            <a:picLocks noChangeAspect="1"/>
          </p:cNvPicPr>
          <p:nvPr/>
        </p:nvPicPr>
        <p:blipFill>
          <a:blip r:embed="rId3" cstate="print"/>
          <a:srcRect l="30375" t="20070" r="25015" b="28194"/>
          <a:stretch>
            <a:fillRect/>
          </a:stretch>
        </p:blipFill>
        <p:spPr>
          <a:xfrm rot="5400000">
            <a:off x="701118" y="-1593564"/>
            <a:ext cx="6912246" cy="9990882"/>
          </a:xfrm>
          <a:prstGeom prst="rect">
            <a:avLst/>
          </a:prstGeom>
        </p:spPr>
      </p:pic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895600" y="381000"/>
            <a:ext cx="716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District of Columbia Centers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143000"/>
            <a:ext cx="86868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688" indent="-293688">
              <a:spcAft>
                <a:spcPts val="600"/>
              </a:spcAft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September - October: 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Present centers at city/county Council &amp; Board work sessions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Develop Activity Center technical boundaries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Launch Activity Center implementation work: </a:t>
            </a:r>
            <a:b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Strategic Investment Plan</a:t>
            </a:r>
          </a:p>
          <a:p>
            <a:pPr marL="293688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spcAft>
                <a:spcPts val="600"/>
              </a:spcAft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November: 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COG Board approval of Activity Centers</a:t>
            </a: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81000" y="3810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Next Steps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3400" y="1066800"/>
            <a:ext cx="3505200" cy="497059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93688" indent="-293688">
              <a:spcAft>
                <a:spcPts val="600"/>
              </a:spcAft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Done: 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Manassas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Takoma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Park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Greenbelt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Montgomery Co.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Alexandria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Frederick Co.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Charles Co.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Bowie</a:t>
            </a:r>
          </a:p>
          <a:p>
            <a:pPr marL="293688" indent="-293688">
              <a:spcAft>
                <a:spcPts val="600"/>
              </a:spcAft>
              <a:defRPr/>
            </a:pPr>
            <a:endParaRPr lang="en-US" sz="2500" b="1" dirty="0" smtClean="0">
              <a:solidFill>
                <a:srgbClr val="D85622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spcAft>
                <a:spcPts val="600"/>
              </a:spcAft>
              <a:defRPr/>
            </a:pPr>
            <a:endParaRPr lang="en-US" sz="2500" b="1" dirty="0" smtClean="0">
              <a:solidFill>
                <a:srgbClr val="D8562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81000" y="0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Outreach Schedule </a:t>
            </a:r>
          </a:p>
          <a:p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Council &amp; Board work sessions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4800" y="1025634"/>
            <a:ext cx="5029200" cy="583236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93688" indent="-293688">
              <a:spcAft>
                <a:spcPts val="600"/>
              </a:spcAft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Upcoming: 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Today: City of Frederick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9/25: City of Fairfax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10/1: Rockville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10/2: Fairfax Co.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10/2: Manassas Park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10/3: Loudoun Co.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10/9: District of Columbia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 /15: Falls Church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10/16: Arlington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10/16: College Park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10/23: Prince George’s Co.</a:t>
            </a:r>
          </a:p>
          <a:p>
            <a:pPr marL="750888" lvl="1" indent="-293688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10/29: Gaithersburg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33400" y="4800600"/>
            <a:ext cx="8153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September 19, 2012</a:t>
            </a:r>
          </a:p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Transportation Planning Board</a:t>
            </a:r>
            <a:endParaRPr lang="en-US" sz="2800" dirty="0" smtClean="0">
              <a:solidFill>
                <a:schemeClr val="accent5">
                  <a:lumMod val="75000"/>
                </a:schemeClr>
              </a:solidFill>
              <a:cs typeface="Calibri" pitchFamily="34" charset="0"/>
            </a:endParaRPr>
          </a:p>
        </p:txBody>
      </p:sp>
      <p:pic>
        <p:nvPicPr>
          <p:cNvPr id="4" name="Picture 1" descr="RF Coalitio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841717"/>
            <a:ext cx="5638800" cy="152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Basemap v2 no lables.png"/>
          <p:cNvPicPr>
            <a:picLocks noChangeAspect="1"/>
          </p:cNvPicPr>
          <p:nvPr/>
        </p:nvPicPr>
        <p:blipFill>
          <a:blip r:embed="rId4" cstate="print"/>
          <a:srcRect t="47098" b="30063"/>
          <a:stretch>
            <a:fillRect/>
          </a:stretch>
        </p:blipFill>
        <p:spPr>
          <a:xfrm>
            <a:off x="-3276600" y="-535948"/>
            <a:ext cx="12877800" cy="42697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157716"/>
            <a:ext cx="9144000" cy="126188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457200" indent="-457200" algn="ctr">
              <a:defRPr/>
            </a:pPr>
            <a:endParaRPr lang="en-US" sz="12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ctr">
              <a:defRPr/>
            </a:pPr>
            <a:r>
              <a:rPr lang="en-US" sz="4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2012 Activity Center Update</a:t>
            </a:r>
          </a:p>
          <a:p>
            <a:pPr marL="457200" indent="-457200" algn="ctr">
              <a:defRPr/>
            </a:pPr>
            <a:endParaRPr lang="en-US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62200" y="5943600"/>
            <a:ext cx="449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Sophie </a:t>
            </a:r>
            <a:r>
              <a:rPr lang="en-US" sz="2200" b="1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Mintier</a:t>
            </a: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COG/DCPS Staff</a:t>
            </a:r>
          </a:p>
          <a:p>
            <a:pPr algn="ctr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smintier@mwcog.org    (202)962-3753</a:t>
            </a:r>
            <a:endParaRPr lang="en-US" dirty="0" smtClean="0">
              <a:solidFill>
                <a:schemeClr val="accent5">
                  <a:lumMod val="7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25369</TotalTime>
  <Words>471</Words>
  <Application>Microsoft Office PowerPoint</Application>
  <PresentationFormat>On-screen Show (4:3)</PresentationFormat>
  <Paragraphs>169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Mataya</dc:creator>
  <cp:lastModifiedBy>smintier</cp:lastModifiedBy>
  <cp:revision>1671</cp:revision>
  <dcterms:created xsi:type="dcterms:W3CDTF">2012-01-06T14:36:44Z</dcterms:created>
  <dcterms:modified xsi:type="dcterms:W3CDTF">2012-09-20T16:45:16Z</dcterms:modified>
</cp:coreProperties>
</file>