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7" r:id="rId2"/>
    <p:sldId id="258" r:id="rId3"/>
    <p:sldId id="259" r:id="rId4"/>
    <p:sldId id="260" r:id="rId5"/>
    <p:sldId id="264" r:id="rId6"/>
    <p:sldId id="261"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2719CED-7D92-4003-9D7C-EC50ED120C79}" type="datetimeFigureOut">
              <a:rPr lang="en-US" smtClean="0"/>
              <a:pPr/>
              <a:t>9/19/2012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D02ADF4-72F4-493C-B52C-5C562784B59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599788-9299-4889-9080-5707E69D11A2}" type="datetimeFigureOut">
              <a:rPr lang="en-US" smtClean="0"/>
              <a:pPr/>
              <a:t>9/19/2012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3A2B82-737F-4501-98D6-78B87E401D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09/19/2012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09/19/2012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09/19/2012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09/19/2012</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09/19/2012</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09/19/2012</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09/19/2012</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09/19/2012</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09/19/2012</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09/19/2012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09/19/2012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35DB10-45FB-44A6-A20E-DC98E83701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09/19/2012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35DB10-45FB-44A6-A20E-DC98E83701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470025"/>
          </a:xfrm>
        </p:spPr>
        <p:txBody>
          <a:bodyPr>
            <a:normAutofit fontScale="90000"/>
          </a:bodyPr>
          <a:lstStyle/>
          <a:p>
            <a:r>
              <a:rPr lang="en-US" dirty="0" smtClean="0"/>
              <a:t>Updated Safety Margins for Mobile Emissions Budgets for the </a:t>
            </a:r>
            <a:br>
              <a:rPr lang="en-US" dirty="0" smtClean="0"/>
            </a:br>
            <a:r>
              <a:rPr lang="en-US" dirty="0" smtClean="0"/>
              <a:t>2012 PM2.5 Redesignation Request and Maintenance Plan</a:t>
            </a:r>
            <a:endParaRPr lang="en-US" dirty="0"/>
          </a:p>
        </p:txBody>
      </p:sp>
      <p:sp>
        <p:nvSpPr>
          <p:cNvPr id="3" name="Subtitle 2"/>
          <p:cNvSpPr>
            <a:spLocks noGrp="1"/>
          </p:cNvSpPr>
          <p:nvPr>
            <p:ph type="subTitle" idx="1"/>
          </p:nvPr>
        </p:nvSpPr>
        <p:spPr>
          <a:xfrm>
            <a:off x="838200" y="3352800"/>
            <a:ext cx="7467600" cy="1752600"/>
          </a:xfrm>
        </p:spPr>
        <p:txBody>
          <a:bodyPr>
            <a:normAutofit/>
          </a:bodyPr>
          <a:lstStyle/>
          <a:p>
            <a:endParaRPr lang="en-US" dirty="0" smtClean="0"/>
          </a:p>
          <a:p>
            <a:r>
              <a:rPr lang="en-US" dirty="0" smtClean="0"/>
              <a:t>Transportation Planning Board</a:t>
            </a:r>
            <a:endParaRPr lang="en-US" dirty="0"/>
          </a:p>
          <a:p>
            <a:r>
              <a:rPr lang="en-US" dirty="0" smtClean="0"/>
              <a:t>September 19, 2012</a:t>
            </a:r>
          </a:p>
        </p:txBody>
      </p:sp>
      <p:sp>
        <p:nvSpPr>
          <p:cNvPr id="4" name="TextBox 3"/>
          <p:cNvSpPr txBox="1"/>
          <p:nvPr/>
        </p:nvSpPr>
        <p:spPr>
          <a:xfrm>
            <a:off x="1828800" y="5486400"/>
            <a:ext cx="5486400" cy="646331"/>
          </a:xfrm>
          <a:prstGeom prst="rect">
            <a:avLst/>
          </a:prstGeom>
          <a:noFill/>
        </p:spPr>
        <p:txBody>
          <a:bodyPr wrap="square" rtlCol="0">
            <a:spAutoFit/>
          </a:bodyPr>
          <a:lstStyle/>
          <a:p>
            <a:pPr algn="ctr"/>
            <a:r>
              <a:rPr lang="en-US" dirty="0" smtClean="0"/>
              <a:t>Ronald Kirby</a:t>
            </a:r>
          </a:p>
          <a:p>
            <a:pPr algn="ctr"/>
            <a:r>
              <a:rPr lang="en-US" dirty="0" smtClean="0"/>
              <a:t>Director, Department of Transportation Planning</a:t>
            </a:r>
            <a:endParaRPr lang="en-US" dirty="0"/>
          </a:p>
        </p:txBody>
      </p:sp>
      <p:sp>
        <p:nvSpPr>
          <p:cNvPr id="5" name="Date Placeholder 4"/>
          <p:cNvSpPr>
            <a:spLocks noGrp="1"/>
          </p:cNvSpPr>
          <p:nvPr>
            <p:ph type="dt" sz="half" idx="10"/>
          </p:nvPr>
        </p:nvSpPr>
        <p:spPr/>
        <p:txBody>
          <a:bodyPr/>
          <a:lstStyle/>
          <a:p>
            <a:r>
              <a:rPr lang="en-US" smtClean="0"/>
              <a:t>09/19/2012</a:t>
            </a:r>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Updated PM2.5 Safety Margins</a:t>
            </a:r>
            <a:endParaRPr lang="en-US" dirty="0"/>
          </a:p>
        </p:txBody>
      </p:sp>
      <p:sp>
        <p:nvSpPr>
          <p:cNvPr id="3" name="Content Placeholder 2"/>
          <p:cNvSpPr>
            <a:spLocks noGrp="1"/>
          </p:cNvSpPr>
          <p:nvPr>
            <p:ph idx="1"/>
          </p:nvPr>
        </p:nvSpPr>
        <p:spPr/>
        <p:txBody>
          <a:bodyPr>
            <a:normAutofit fontScale="85000" lnSpcReduction="20000"/>
          </a:bodyPr>
          <a:lstStyle/>
          <a:p>
            <a:r>
              <a:rPr lang="en-US" u="sng" dirty="0" smtClean="0"/>
              <a:t>March 21</a:t>
            </a:r>
            <a:r>
              <a:rPr lang="en-US" dirty="0" smtClean="0"/>
              <a:t>, TPB letter to MWAQC requested safety margins of 20 and 30 percent </a:t>
            </a:r>
            <a:r>
              <a:rPr lang="en-US" dirty="0" smtClean="0"/>
              <a:t>in mobile emissions budgets for </a:t>
            </a:r>
            <a:r>
              <a:rPr lang="en-US" dirty="0" smtClean="0"/>
              <a:t>2017 and 2025 </a:t>
            </a:r>
            <a:r>
              <a:rPr lang="en-US" dirty="0" smtClean="0"/>
              <a:t>respectively, to reflect uncertainties in the future fleet age and mix, and EPA mandated emissions models</a:t>
            </a:r>
            <a:endParaRPr lang="en-US" dirty="0" smtClean="0"/>
          </a:p>
          <a:p>
            <a:r>
              <a:rPr lang="en-US" u="sng" dirty="0" smtClean="0"/>
              <a:t>June 1</a:t>
            </a:r>
            <a:r>
              <a:rPr lang="en-US" dirty="0" smtClean="0"/>
              <a:t>, A sensitivity analysis conducted by TPB staff showed the impact of an older fleet on PM2.5 emissions was actually lower in 2025 than in 2017</a:t>
            </a:r>
          </a:p>
          <a:p>
            <a:r>
              <a:rPr lang="en-US" u="sng" dirty="0" smtClean="0"/>
              <a:t>July 31</a:t>
            </a:r>
            <a:r>
              <a:rPr lang="en-US" dirty="0" smtClean="0"/>
              <a:t>, </a:t>
            </a:r>
            <a:r>
              <a:rPr lang="en-US" dirty="0" smtClean="0"/>
              <a:t>In a conference </a:t>
            </a:r>
            <a:r>
              <a:rPr lang="en-US" dirty="0" smtClean="0"/>
              <a:t>call with the MWAQC Mobile Budget Task Force, TPB staff proposed safety margins of 20 percent for both 2017 and 2025, which was accepted by the Task Force</a:t>
            </a:r>
          </a:p>
        </p:txBody>
      </p:sp>
      <p:sp>
        <p:nvSpPr>
          <p:cNvPr id="4" name="Date Placeholder 3"/>
          <p:cNvSpPr>
            <a:spLocks noGrp="1"/>
          </p:cNvSpPr>
          <p:nvPr>
            <p:ph type="dt" sz="half" idx="10"/>
          </p:nvPr>
        </p:nvSpPr>
        <p:spPr/>
        <p:txBody>
          <a:bodyPr/>
          <a:lstStyle/>
          <a:p>
            <a:r>
              <a:rPr lang="en-US" smtClean="0"/>
              <a:t>09/19/2012</a:t>
            </a:r>
            <a:endParaRPr lang="en-US"/>
          </a:p>
        </p:txBody>
      </p:sp>
      <p:sp>
        <p:nvSpPr>
          <p:cNvPr id="5" name="Slide Number Placeholder 4"/>
          <p:cNvSpPr>
            <a:spLocks noGrp="1"/>
          </p:cNvSpPr>
          <p:nvPr>
            <p:ph type="sldNum" sz="quarter" idx="12"/>
          </p:nvPr>
        </p:nvSpPr>
        <p:spPr/>
        <p:txBody>
          <a:bodyPr/>
          <a:lstStyle/>
          <a:p>
            <a:fld id="{7935DB10-45FB-44A6-A20E-DC98E83701E2}"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Fleet Aging</a:t>
            </a:r>
            <a:endParaRPr lang="en-US" dirty="0"/>
          </a:p>
        </p:txBody>
      </p:sp>
      <p:sp>
        <p:nvSpPr>
          <p:cNvPr id="3" name="Content Placeholder 2"/>
          <p:cNvSpPr>
            <a:spLocks noGrp="1"/>
          </p:cNvSpPr>
          <p:nvPr>
            <p:ph idx="1"/>
          </p:nvPr>
        </p:nvSpPr>
        <p:spPr>
          <a:xfrm>
            <a:off x="457200" y="1600200"/>
            <a:ext cx="8229600" cy="4495800"/>
          </a:xfrm>
        </p:spPr>
        <p:txBody>
          <a:bodyPr>
            <a:normAutofit fontScale="92500" lnSpcReduction="20000"/>
          </a:bodyPr>
          <a:lstStyle/>
          <a:p>
            <a:r>
              <a:rPr lang="en-US" dirty="0" smtClean="0"/>
              <a:t>A Consumer Reports article of August 2012 stated that the fleet has been aging since 1995 due to more durable vehicles</a:t>
            </a:r>
          </a:p>
          <a:p>
            <a:pPr>
              <a:buNone/>
            </a:pPr>
            <a:r>
              <a:rPr lang="en-US" sz="2000" i="1" dirty="0" smtClean="0"/>
              <a:t>       “The average age of all cars on the road is approaching 11 years, up from about eight years in 1995…a decade ago cars weren’t as reliable and durable as they are today.  …[I]</a:t>
            </a:r>
            <a:r>
              <a:rPr lang="en-US" sz="2000" i="1" dirty="0" err="1" smtClean="0"/>
              <a:t>mprovements</a:t>
            </a:r>
            <a:r>
              <a:rPr lang="en-US" sz="2000" i="1" dirty="0" smtClean="0"/>
              <a:t> in rust prevention, engine technology, and lubricants have been game changers, and now you can expect to keep any car rolling into six-figure (miles) territory with proper care.”</a:t>
            </a:r>
          </a:p>
          <a:p>
            <a:r>
              <a:rPr lang="en-US" dirty="0" smtClean="0"/>
              <a:t>Aging of the vehicle fleet due to durability factors, as well as short-term economic conditions, underscores the importance of safety </a:t>
            </a:r>
            <a:r>
              <a:rPr lang="en-US" dirty="0" smtClean="0"/>
              <a:t>margins in mobile emissions budgets for 2017 and 2025</a:t>
            </a:r>
            <a:endParaRPr lang="en-US" dirty="0" smtClean="0"/>
          </a:p>
        </p:txBody>
      </p:sp>
      <p:sp>
        <p:nvSpPr>
          <p:cNvPr id="6" name="Date Placeholder 5"/>
          <p:cNvSpPr>
            <a:spLocks noGrp="1"/>
          </p:cNvSpPr>
          <p:nvPr>
            <p:ph type="dt" sz="half" idx="10"/>
          </p:nvPr>
        </p:nvSpPr>
        <p:spPr/>
        <p:txBody>
          <a:bodyPr/>
          <a:lstStyle/>
          <a:p>
            <a:r>
              <a:rPr lang="en-US" smtClean="0"/>
              <a:t>09/19/2012</a:t>
            </a:r>
            <a:endParaRPr lang="en-US"/>
          </a:p>
        </p:txBody>
      </p:sp>
      <p:sp>
        <p:nvSpPr>
          <p:cNvPr id="7" name="Slide Number Placeholder 6"/>
          <p:cNvSpPr>
            <a:spLocks noGrp="1"/>
          </p:cNvSpPr>
          <p:nvPr>
            <p:ph type="sldNum" sz="quarter" idx="12"/>
          </p:nvPr>
        </p:nvSpPr>
        <p:spPr/>
        <p:txBody>
          <a:bodyPr/>
          <a:lstStyle/>
          <a:p>
            <a:fld id="{7935DB10-45FB-44A6-A20E-DC98E83701E2}"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4000" dirty="0" smtClean="0"/>
              <a:t>MAP-21 Provisions Affecting PM2.5 Emissions</a:t>
            </a:r>
            <a:endParaRPr lang="en-US" sz="4000" dirty="0"/>
          </a:p>
        </p:txBody>
      </p:sp>
      <p:sp>
        <p:nvSpPr>
          <p:cNvPr id="3" name="Content Placeholder 2"/>
          <p:cNvSpPr>
            <a:spLocks noGrp="1"/>
          </p:cNvSpPr>
          <p:nvPr>
            <p:ph idx="1"/>
          </p:nvPr>
        </p:nvSpPr>
        <p:spPr/>
        <p:txBody>
          <a:bodyPr>
            <a:normAutofit/>
          </a:bodyPr>
          <a:lstStyle/>
          <a:p>
            <a:r>
              <a:rPr lang="en-US" dirty="0" smtClean="0"/>
              <a:t>Use of Congestion Mitigation and Air Quality Improvement Program (CMAQ) funds to reduce fine particulate emissions:</a:t>
            </a:r>
          </a:p>
          <a:p>
            <a:pPr lvl="1">
              <a:buNone/>
            </a:pPr>
            <a:r>
              <a:rPr lang="en-US" dirty="0" smtClean="0"/>
              <a:t>  “For any State that has a nonattainment or maintenance area for fine particulate matter, an amount equal to 25 percent of the funds…shall be obligated to projects that reduce fine particulate matter and emissions in such area, including diesel retrofits.” </a:t>
            </a:r>
            <a:r>
              <a:rPr lang="en-US" sz="1500" dirty="0" smtClean="0"/>
              <a:t>Section 104(b)(4)</a:t>
            </a:r>
            <a:endParaRPr lang="en-US" sz="1100" dirty="0" smtClean="0"/>
          </a:p>
        </p:txBody>
      </p:sp>
      <p:sp>
        <p:nvSpPr>
          <p:cNvPr id="4" name="Date Placeholder 3"/>
          <p:cNvSpPr>
            <a:spLocks noGrp="1"/>
          </p:cNvSpPr>
          <p:nvPr>
            <p:ph type="dt" sz="half" idx="10"/>
          </p:nvPr>
        </p:nvSpPr>
        <p:spPr/>
        <p:txBody>
          <a:bodyPr/>
          <a:lstStyle/>
          <a:p>
            <a:r>
              <a:rPr lang="en-US" smtClean="0"/>
              <a:t>09/19/2012</a:t>
            </a:r>
            <a:endParaRPr lang="en-US"/>
          </a:p>
        </p:txBody>
      </p:sp>
      <p:sp>
        <p:nvSpPr>
          <p:cNvPr id="5" name="Slide Number Placeholder 4"/>
          <p:cNvSpPr>
            <a:spLocks noGrp="1"/>
          </p:cNvSpPr>
          <p:nvPr>
            <p:ph type="sldNum" sz="quarter" idx="12"/>
          </p:nvPr>
        </p:nvSpPr>
        <p:spPr/>
        <p:txBody>
          <a:bodyPr/>
          <a:lstStyle/>
          <a:p>
            <a:fld id="{7935DB10-45FB-44A6-A20E-DC98E83701E2}"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Management Planning</a:t>
            </a:r>
            <a:endParaRPr lang="en-US" dirty="0"/>
          </a:p>
        </p:txBody>
      </p:sp>
      <p:sp>
        <p:nvSpPr>
          <p:cNvPr id="8" name="Text Placeholder 7"/>
          <p:cNvSpPr>
            <a:spLocks noGrp="1"/>
          </p:cNvSpPr>
          <p:nvPr>
            <p:ph type="body" idx="1"/>
          </p:nvPr>
        </p:nvSpPr>
        <p:spPr/>
        <p:txBody>
          <a:bodyPr/>
          <a:lstStyle/>
          <a:p>
            <a:r>
              <a:rPr lang="en-US" dirty="0" smtClean="0"/>
              <a:t> </a:t>
            </a:r>
            <a:endParaRPr lang="en-US" dirty="0"/>
          </a:p>
        </p:txBody>
      </p:sp>
      <p:sp>
        <p:nvSpPr>
          <p:cNvPr id="3" name="Content Placeholder 2"/>
          <p:cNvSpPr>
            <a:spLocks noGrp="1"/>
          </p:cNvSpPr>
          <p:nvPr>
            <p:ph sz="half" idx="2"/>
          </p:nvPr>
        </p:nvSpPr>
        <p:spPr>
          <a:xfrm>
            <a:off x="457200" y="1752600"/>
            <a:ext cx="3962400" cy="4373563"/>
          </a:xfrm>
        </p:spPr>
        <p:txBody>
          <a:bodyPr>
            <a:normAutofit fontScale="92500" lnSpcReduction="20000"/>
          </a:bodyPr>
          <a:lstStyle/>
          <a:p>
            <a:r>
              <a:rPr lang="en-US" dirty="0" smtClean="0"/>
              <a:t>MAP-21 introduced a new performance based approach in Section 150(d)</a:t>
            </a:r>
          </a:p>
          <a:p>
            <a:r>
              <a:rPr lang="en-US" dirty="0" smtClean="0"/>
              <a:t>Secretary </a:t>
            </a:r>
            <a:r>
              <a:rPr lang="en-US" dirty="0" smtClean="0"/>
              <a:t>will establish performance measures </a:t>
            </a:r>
            <a:r>
              <a:rPr lang="en-US" dirty="0" smtClean="0"/>
              <a:t>related to the national </a:t>
            </a:r>
            <a:r>
              <a:rPr lang="en-US" dirty="0" smtClean="0"/>
              <a:t>g</a:t>
            </a:r>
            <a:r>
              <a:rPr lang="en-US" dirty="0" smtClean="0"/>
              <a:t>oals</a:t>
            </a:r>
            <a:endParaRPr lang="en-US" dirty="0" smtClean="0"/>
          </a:p>
          <a:p>
            <a:r>
              <a:rPr lang="en-US" dirty="0" smtClean="0"/>
              <a:t>States, </a:t>
            </a:r>
            <a:r>
              <a:rPr lang="en-US" dirty="0" smtClean="0"/>
              <a:t>public transportation providers, and MPOs will establish targets for </a:t>
            </a:r>
            <a:r>
              <a:rPr lang="en-US" dirty="0" smtClean="0"/>
              <a:t>each of the performance measures </a:t>
            </a:r>
            <a:r>
              <a:rPr lang="en-US" dirty="0" smtClean="0"/>
              <a:t>in coordination with each other</a:t>
            </a:r>
          </a:p>
          <a:p>
            <a:r>
              <a:rPr lang="en-US" dirty="0" smtClean="0"/>
              <a:t>Progress toward targets will be referenced in Plans and TIPs</a:t>
            </a:r>
          </a:p>
        </p:txBody>
      </p:sp>
      <p:sp>
        <p:nvSpPr>
          <p:cNvPr id="9" name="Text Placeholder 8"/>
          <p:cNvSpPr>
            <a:spLocks noGrp="1"/>
          </p:cNvSpPr>
          <p:nvPr>
            <p:ph type="body" sz="quarter" idx="3"/>
          </p:nvPr>
        </p:nvSpPr>
        <p:spPr/>
        <p:txBody>
          <a:bodyPr/>
          <a:lstStyle/>
          <a:p>
            <a:r>
              <a:rPr lang="en-US" dirty="0" smtClean="0"/>
              <a:t> </a:t>
            </a:r>
            <a:endParaRPr lang="en-US" dirty="0"/>
          </a:p>
        </p:txBody>
      </p:sp>
      <p:sp>
        <p:nvSpPr>
          <p:cNvPr id="4" name="Date Placeholder 3"/>
          <p:cNvSpPr>
            <a:spLocks noGrp="1"/>
          </p:cNvSpPr>
          <p:nvPr>
            <p:ph type="dt" sz="half" idx="10"/>
          </p:nvPr>
        </p:nvSpPr>
        <p:spPr/>
        <p:txBody>
          <a:bodyPr/>
          <a:lstStyle/>
          <a:p>
            <a:r>
              <a:rPr lang="en-US" smtClean="0"/>
              <a:t>09/19/2012</a:t>
            </a:r>
            <a:endParaRPr lang="en-US"/>
          </a:p>
        </p:txBody>
      </p:sp>
      <p:sp>
        <p:nvSpPr>
          <p:cNvPr id="5" name="Slide Number Placeholder 4"/>
          <p:cNvSpPr>
            <a:spLocks noGrp="1"/>
          </p:cNvSpPr>
          <p:nvPr>
            <p:ph type="sldNum" sz="quarter" idx="12"/>
          </p:nvPr>
        </p:nvSpPr>
        <p:spPr/>
        <p:txBody>
          <a:bodyPr/>
          <a:lstStyle/>
          <a:p>
            <a:fld id="{7935DB10-45FB-44A6-A20E-DC98E83701E2}" type="slidenum">
              <a:rPr lang="en-US" smtClean="0"/>
              <a:pPr/>
              <a:t>5</a:t>
            </a:fld>
            <a:endParaRPr lang="en-US"/>
          </a:p>
        </p:txBody>
      </p:sp>
      <p:pic>
        <p:nvPicPr>
          <p:cNvPr id="7" name="Picture 2"/>
          <p:cNvPicPr>
            <a:picLocks noChangeAspect="1" noChangeArrowheads="1"/>
          </p:cNvPicPr>
          <p:nvPr/>
        </p:nvPicPr>
        <p:blipFill>
          <a:blip r:embed="rId2" cstate="print"/>
          <a:srcRect/>
          <a:stretch>
            <a:fillRect/>
          </a:stretch>
        </p:blipFill>
        <p:spPr bwMode="auto">
          <a:xfrm>
            <a:off x="4343400" y="1905000"/>
            <a:ext cx="4552669" cy="26670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3600" dirty="0" smtClean="0"/>
              <a:t>MAP-21 </a:t>
            </a:r>
            <a:r>
              <a:rPr lang="en-US" sz="3600" dirty="0" smtClean="0"/>
              <a:t>Performance Management Provisions </a:t>
            </a:r>
            <a:r>
              <a:rPr lang="en-US" sz="3600" dirty="0" smtClean="0"/>
              <a:t>Affecting Air Quality Planning</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smtClean="0"/>
              <a:t>Each MPO representing a nonattainment or maintenance area shall develop a performance plan that:</a:t>
            </a:r>
          </a:p>
          <a:p>
            <a:pPr marL="971550" lvl="1" indent="-457200"/>
            <a:r>
              <a:rPr lang="en-US" dirty="0" smtClean="0"/>
              <a:t>Includes an area baseline level for traffic congestion and on-road mobile source emissions for which the area is in nonattainment or maintenance;</a:t>
            </a:r>
          </a:p>
          <a:p>
            <a:pPr marL="971550" lvl="1" indent="-457200"/>
            <a:r>
              <a:rPr lang="en-US" dirty="0" smtClean="0"/>
              <a:t>Describes progress made in achieving the performance targets described in Section 150(d);</a:t>
            </a:r>
          </a:p>
          <a:p>
            <a:pPr marL="971550" lvl="1" indent="-457200"/>
            <a:r>
              <a:rPr lang="en-US" dirty="0" smtClean="0"/>
              <a:t>Includes a description of projects identified for </a:t>
            </a:r>
            <a:r>
              <a:rPr lang="en-US" dirty="0" smtClean="0"/>
              <a:t>CMAQ funding, and </a:t>
            </a:r>
            <a:r>
              <a:rPr lang="en-US" dirty="0" smtClean="0"/>
              <a:t>how such projects will contribute to achieving emission and traffic congestion reduction targets.</a:t>
            </a:r>
          </a:p>
          <a:p>
            <a:pPr marL="571500" indent="-457200"/>
            <a:r>
              <a:rPr lang="en-US" dirty="0" smtClean="0"/>
              <a:t>Plans </a:t>
            </a:r>
            <a:r>
              <a:rPr lang="en-US" dirty="0" smtClean="0"/>
              <a:t>updated </a:t>
            </a:r>
            <a:r>
              <a:rPr lang="en-US" dirty="0" smtClean="0"/>
              <a:t>biennially, including </a:t>
            </a:r>
            <a:r>
              <a:rPr lang="en-US" dirty="0" smtClean="0"/>
              <a:t>a separate report that assesses progress of the program of projects under the previous plan in achieving air quality and traffic congestion </a:t>
            </a:r>
            <a:r>
              <a:rPr lang="en-US" dirty="0" smtClean="0"/>
              <a:t>targets</a:t>
            </a:r>
            <a:endParaRPr lang="en-US" dirty="0" smtClean="0"/>
          </a:p>
          <a:p>
            <a:pPr lvl="1"/>
            <a:endParaRPr lang="en-US" dirty="0"/>
          </a:p>
        </p:txBody>
      </p:sp>
      <p:sp>
        <p:nvSpPr>
          <p:cNvPr id="4" name="Date Placeholder 3"/>
          <p:cNvSpPr>
            <a:spLocks noGrp="1"/>
          </p:cNvSpPr>
          <p:nvPr>
            <p:ph type="dt" sz="half" idx="10"/>
          </p:nvPr>
        </p:nvSpPr>
        <p:spPr/>
        <p:txBody>
          <a:bodyPr/>
          <a:lstStyle/>
          <a:p>
            <a:r>
              <a:rPr lang="en-US" smtClean="0"/>
              <a:t>09/19/2012</a:t>
            </a:r>
            <a:endParaRPr lang="en-US"/>
          </a:p>
        </p:txBody>
      </p:sp>
      <p:sp>
        <p:nvSpPr>
          <p:cNvPr id="5" name="Slide Number Placeholder 4"/>
          <p:cNvSpPr>
            <a:spLocks noGrp="1"/>
          </p:cNvSpPr>
          <p:nvPr>
            <p:ph type="sldNum" sz="quarter" idx="12"/>
          </p:nvPr>
        </p:nvSpPr>
        <p:spPr/>
        <p:txBody>
          <a:bodyPr/>
          <a:lstStyle/>
          <a:p>
            <a:fld id="{7935DB10-45FB-44A6-A20E-DC98E83701E2}"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Questions?</a:t>
            </a:r>
            <a:endParaRPr lang="en-US" dirty="0"/>
          </a:p>
        </p:txBody>
      </p:sp>
      <p:sp>
        <p:nvSpPr>
          <p:cNvPr id="8" name="Subtitle 7"/>
          <p:cNvSpPr>
            <a:spLocks noGrp="1"/>
          </p:cNvSpPr>
          <p:nvPr>
            <p:ph type="subTitle" idx="1"/>
          </p:nvPr>
        </p:nvSpPr>
        <p:spPr/>
        <p:txBody>
          <a:bodyPr/>
          <a:lstStyle/>
          <a:p>
            <a:r>
              <a:rPr lang="en-US" sz="2400" dirty="0" smtClean="0"/>
              <a:t>Ronald Kirby</a:t>
            </a:r>
          </a:p>
          <a:p>
            <a:r>
              <a:rPr lang="en-US" sz="2400" dirty="0" smtClean="0"/>
              <a:t>Director, Department of Transportation Planning</a:t>
            </a:r>
          </a:p>
          <a:p>
            <a:endParaRPr lang="en-US" dirty="0"/>
          </a:p>
        </p:txBody>
      </p:sp>
      <p:sp>
        <p:nvSpPr>
          <p:cNvPr id="4" name="Date Placeholder 3"/>
          <p:cNvSpPr>
            <a:spLocks noGrp="1"/>
          </p:cNvSpPr>
          <p:nvPr>
            <p:ph type="dt" sz="half" idx="10"/>
          </p:nvPr>
        </p:nvSpPr>
        <p:spPr/>
        <p:txBody>
          <a:bodyPr/>
          <a:lstStyle/>
          <a:p>
            <a:r>
              <a:rPr lang="en-US" smtClean="0"/>
              <a:t>09/19/2012</a:t>
            </a:r>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7</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527</Words>
  <Application>Microsoft Office PowerPoint</Application>
  <PresentationFormat>On-screen Show (4:3)</PresentationFormat>
  <Paragraphs>47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Updated Safety Margins for Mobile Emissions Budgets for the  2012 PM2.5 Redesignation Request and Maintenance Plan</vt:lpstr>
      <vt:lpstr>Updated PM2.5 Safety Margins</vt:lpstr>
      <vt:lpstr>Fleet Aging</vt:lpstr>
      <vt:lpstr>MAP-21 Provisions Affecting PM2.5 Emissions</vt:lpstr>
      <vt:lpstr>Performance Management Planning</vt:lpstr>
      <vt:lpstr>MAP-21 Performance Management Provisions Affecting Air Quality Planning</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Updated Safety Margins for Mobile Emissions Budgets for the  2012 PM2.5 Redesignation Request and Maintenance Plan</dc:title>
  <dc:creator>kfoster</dc:creator>
  <cp:lastModifiedBy>kfoster</cp:lastModifiedBy>
  <cp:revision>25</cp:revision>
  <dcterms:created xsi:type="dcterms:W3CDTF">2012-09-18T16:53:23Z</dcterms:created>
  <dcterms:modified xsi:type="dcterms:W3CDTF">2012-09-19T14:18:16Z</dcterms:modified>
</cp:coreProperties>
</file>