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21"/>
  </p:notesMasterIdLst>
  <p:sldIdLst>
    <p:sldId id="260" r:id="rId2"/>
    <p:sldId id="300" r:id="rId3"/>
    <p:sldId id="265" r:id="rId4"/>
    <p:sldId id="307" r:id="rId5"/>
    <p:sldId id="341" r:id="rId6"/>
    <p:sldId id="337" r:id="rId7"/>
    <p:sldId id="338" r:id="rId8"/>
    <p:sldId id="339" r:id="rId9"/>
    <p:sldId id="329" r:id="rId10"/>
    <p:sldId id="335" r:id="rId11"/>
    <p:sldId id="336" r:id="rId12"/>
    <p:sldId id="330" r:id="rId13"/>
    <p:sldId id="331" r:id="rId14"/>
    <p:sldId id="313" r:id="rId15"/>
    <p:sldId id="333" r:id="rId16"/>
    <p:sldId id="332" r:id="rId17"/>
    <p:sldId id="319" r:id="rId18"/>
    <p:sldId id="340" r:id="rId19"/>
    <p:sldId id="33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1BD"/>
    <a:srgbClr val="0F33A5"/>
    <a:srgbClr val="0C3382"/>
    <a:srgbClr val="1B13B9"/>
    <a:srgbClr val="0000CC"/>
    <a:srgbClr val="003296"/>
    <a:srgbClr val="00246C"/>
    <a:srgbClr val="003399"/>
    <a:srgbClr val="002B82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8" autoAdjust="0"/>
    <p:restoredTop sz="92537" autoAdjust="0"/>
  </p:normalViewPr>
  <p:slideViewPr>
    <p:cSldViewPr snapToGrid="0">
      <p:cViewPr varScale="1">
        <p:scale>
          <a:sx n="68" d="100"/>
          <a:sy n="68" d="100"/>
        </p:scale>
        <p:origin x="-147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A7F53C-B37F-49CA-9B79-1B68AB266F12}" type="datetimeFigureOut">
              <a:rPr lang="en-US" smtClean="0"/>
              <a:t>8/30/2011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4151AB-83E2-465C-84FA-44E9EAB4425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3359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151AB-83E2-465C-84FA-44E9EAB4425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7188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Heidi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151AB-83E2-465C-84FA-44E9EAB4425F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11372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Heidi / Kathleen (MOU)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151AB-83E2-465C-84FA-44E9EAB4425F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3234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Bob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151AB-83E2-465C-84FA-44E9EAB4425F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6468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Heidi / Kathleen (MOU)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151AB-83E2-465C-84FA-44E9EAB4425F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3234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Brendan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151AB-83E2-465C-84FA-44E9EAB4425F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6468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151AB-83E2-465C-84FA-44E9EAB4425F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6468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151AB-83E2-465C-84FA-44E9EAB4425F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6468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3886200"/>
            <a:ext cx="6400800" cy="1752600"/>
          </a:xfrm>
        </p:spPr>
        <p:txBody>
          <a:bodyPr/>
          <a:lstStyle>
            <a:lvl1pPr marL="0" indent="0" algn="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533CC-940F-4F96-8EE1-AC08E9D7C9EC}" type="datetimeFigureOut">
              <a:rPr lang="en-US" smtClean="0"/>
              <a:t>8/30/2011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55700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603" y="381000"/>
            <a:ext cx="7650397" cy="10366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22437"/>
            <a:ext cx="8229600" cy="4525963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  <a:lvl2pPr marL="742950" indent="-285750">
              <a:buSzPct val="100000"/>
              <a:buFont typeface="Wingdings" pitchFamily="2" charset="2"/>
              <a:buChar char="§"/>
              <a:defRPr>
                <a:solidFill>
                  <a:schemeClr val="accent1">
                    <a:lumMod val="75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533CC-940F-4F96-8EE1-AC08E9D7C9EC}" type="datetimeFigureOut">
              <a:rPr lang="en-US" smtClean="0"/>
              <a:t>8/30/2011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08864-7106-4DB1-A6F3-89422BCCED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84153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895600"/>
            <a:ext cx="7772400" cy="1362075"/>
          </a:xfrm>
        </p:spPr>
        <p:txBody>
          <a:bodyPr anchor="t">
            <a:normAutofit/>
          </a:bodyPr>
          <a:lstStyle>
            <a:lvl1pPr algn="l">
              <a:defRPr sz="3600" b="1" cap="small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291013"/>
            <a:ext cx="7772400" cy="150018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533CC-940F-4F96-8EE1-AC08E9D7C9EC}" type="datetimeFigureOut">
              <a:rPr lang="en-US" smtClean="0"/>
              <a:t>8/30/2011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08864-7106-4DB1-A6F3-89422BCCED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9929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533CC-940F-4F96-8EE1-AC08E9D7C9EC}" type="datetimeFigureOut">
              <a:rPr lang="en-US" smtClean="0"/>
              <a:t>8/30/2011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08864-7106-4DB1-A6F3-89422BCCED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663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533CC-940F-4F96-8EE1-AC08E9D7C9EC}" type="datetimeFigureOut">
              <a:rPr lang="en-US" smtClean="0"/>
              <a:t>8/30/2011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08864-7106-4DB1-A6F3-89422BCCED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828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533CC-940F-4F96-8EE1-AC08E9D7C9EC}" type="datetimeFigureOut">
              <a:rPr lang="en-US" smtClean="0"/>
              <a:t>8/30/2011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08864-7106-4DB1-A6F3-89422BCCED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29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6.gif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12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Relationship Id="rId14" Type="http://schemas.openxmlformats.org/officeDocument/2006/relationships/image" Target="../media/image7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6402" y="381000"/>
            <a:ext cx="7650397" cy="1036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24000"/>
            <a:ext cx="8229600" cy="47328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8533CC-940F-4F96-8EE1-AC08E9D7C9EC}" type="datetimeFigureOut">
              <a:rPr lang="en-US" smtClean="0"/>
              <a:t>8/30/2011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08864-7106-4DB1-A6F3-89422BCCED1E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065"/>
          <a:stretch/>
        </p:blipFill>
        <p:spPr>
          <a:xfrm>
            <a:off x="0" y="0"/>
            <a:ext cx="9144000" cy="22563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41"/>
          <a:stretch/>
        </p:blipFill>
        <p:spPr>
          <a:xfrm>
            <a:off x="0" y="6318913"/>
            <a:ext cx="9144000" cy="539087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 flipH="1">
            <a:off x="0" y="6256834"/>
            <a:ext cx="9144000" cy="601166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30000"/>
                </a:schemeClr>
              </a:gs>
              <a:gs pos="54000">
                <a:schemeClr val="bg1">
                  <a:alpha val="90000"/>
                </a:schemeClr>
              </a:gs>
              <a:gs pos="100000">
                <a:schemeClr val="bg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9144000" cy="225631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30000"/>
                </a:schemeClr>
              </a:gs>
              <a:gs pos="50000">
                <a:schemeClr val="bg1">
                  <a:alpha val="89000"/>
                </a:schemeClr>
              </a:gs>
              <a:gs pos="100000">
                <a:schemeClr val="bg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 descr="KCI PS Color.png"/>
          <p:cNvPicPr>
            <a:picLocks noChangeAspect="1"/>
          </p:cNvPicPr>
          <p:nvPr userDrawn="1"/>
        </p:nvPicPr>
        <p:blipFill>
          <a:blip r:embed="rId10" cstate="print"/>
          <a:stretch>
            <a:fillRect/>
          </a:stretch>
        </p:blipFill>
        <p:spPr>
          <a:xfrm>
            <a:off x="76200" y="6367825"/>
            <a:ext cx="830482" cy="438933"/>
          </a:xfrm>
          <a:prstGeom prst="rect">
            <a:avLst/>
          </a:prstGeom>
        </p:spPr>
      </p:pic>
      <p:pic>
        <p:nvPicPr>
          <p:cNvPr id="14" name="Picture 13" descr="touchstone.png"/>
          <p:cNvPicPr>
            <a:picLocks noChangeAspect="1"/>
          </p:cNvPicPr>
          <p:nvPr userDrawn="1"/>
        </p:nvPicPr>
        <p:blipFill>
          <a:blip r:embed="rId11" cstate="print"/>
          <a:stretch>
            <a:fillRect/>
          </a:stretch>
        </p:blipFill>
        <p:spPr>
          <a:xfrm>
            <a:off x="1062909" y="6467457"/>
            <a:ext cx="1063041" cy="23966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4" y="6424757"/>
            <a:ext cx="673123" cy="325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2177" y="6399077"/>
            <a:ext cx="1219200" cy="376428"/>
          </a:xfrm>
          <a:prstGeom prst="rect">
            <a:avLst/>
          </a:prstGeom>
        </p:spPr>
      </p:pic>
      <p:cxnSp>
        <p:nvCxnSpPr>
          <p:cNvPr id="18" name="Straight Connector 17"/>
          <p:cNvCxnSpPr/>
          <p:nvPr userDrawn="1"/>
        </p:nvCxnSpPr>
        <p:spPr>
          <a:xfrm>
            <a:off x="457200" y="1447800"/>
            <a:ext cx="8229600" cy="0"/>
          </a:xfrm>
          <a:prstGeom prst="line">
            <a:avLst/>
          </a:prstGeom>
          <a:ln w="25400">
            <a:solidFill>
              <a:srgbClr val="003D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7" t="10833" r="10208" b="12500"/>
          <a:stretch/>
        </p:blipFill>
        <p:spPr>
          <a:xfrm>
            <a:off x="34209" y="324714"/>
            <a:ext cx="1066800" cy="104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033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8" r:id="rId5"/>
    <p:sldLayoutId id="2147483671" r:id="rId6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Lucida Sans Unicode" pitchFamily="34" charset="0"/>
          <a:ea typeface="+mj-ea"/>
          <a:cs typeface="Lucida Sans Unicode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Lucida Sans Unicode" pitchFamily="34" charset="0"/>
          <a:ea typeface="+mn-ea"/>
          <a:cs typeface="Lucida Sans Unicode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bg1">
              <a:lumMod val="50000"/>
            </a:schemeClr>
          </a:solidFill>
          <a:latin typeface="Lucida Sans Unicode" pitchFamily="34" charset="0"/>
          <a:ea typeface="+mn-ea"/>
          <a:cs typeface="Lucida Sans Unicode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1">
              <a:lumMod val="75000"/>
            </a:schemeClr>
          </a:solidFill>
          <a:latin typeface="Lucida Sans Unicode" pitchFamily="34" charset="0"/>
          <a:ea typeface="+mn-ea"/>
          <a:cs typeface="Lucida Sans Unicode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C00000"/>
          </a:solidFill>
          <a:latin typeface="Lucida Sans Unicode" pitchFamily="34" charset="0"/>
          <a:ea typeface="+mn-ea"/>
          <a:cs typeface="Lucida Sans Unicode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Lucida Sans Unicode" pitchFamily="34" charset="0"/>
          <a:ea typeface="+mn-ea"/>
          <a:cs typeface="Lucida Sans Unicode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8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6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7" t="10833" r="10208" b="12500"/>
          <a:stretch/>
        </p:blipFill>
        <p:spPr>
          <a:xfrm>
            <a:off x="304801" y="955650"/>
            <a:ext cx="2209799" cy="2168549"/>
          </a:xfrm>
          <a:prstGeom prst="rect">
            <a:avLst/>
          </a:prstGeom>
        </p:spPr>
      </p:pic>
      <p:sp>
        <p:nvSpPr>
          <p:cNvPr id="10" name="Subtitle 9"/>
          <p:cNvSpPr>
            <a:spLocks noGrp="1"/>
          </p:cNvSpPr>
          <p:nvPr>
            <p:ph type="subTitle" idx="1"/>
          </p:nvPr>
        </p:nvSpPr>
        <p:spPr>
          <a:xfrm>
            <a:off x="2514600" y="3886200"/>
            <a:ext cx="6400800" cy="1752600"/>
          </a:xfrm>
        </p:spPr>
        <p:txBody>
          <a:bodyPr/>
          <a:lstStyle/>
          <a:p>
            <a:pPr algn="r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Progress Meeting</a:t>
            </a:r>
          </a:p>
          <a:p>
            <a:pPr algn="r"/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pPr algn="r"/>
            <a:r>
              <a:rPr lang="en-US" sz="1600" dirty="0" smtClean="0">
                <a:solidFill>
                  <a:schemeClr val="accent1">
                    <a:lumMod val="75000"/>
                  </a:schemeClr>
                </a:solidFill>
              </a:rPr>
              <a:t>August 31, 2011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8533CC-940F-4F96-8EE1-AC08E9D7C9EC}" type="datetimeFigureOut">
              <a:rPr lang="en-US" smtClean="0"/>
              <a:t>8/30/2011</a:t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5" name="Slide Number Placeholder 5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E308864-7106-4DB1-A6F3-89422BCCED1E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065"/>
          <a:stretch/>
        </p:blipFill>
        <p:spPr>
          <a:xfrm>
            <a:off x="0" y="0"/>
            <a:ext cx="9144000" cy="22563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41"/>
          <a:stretch/>
        </p:blipFill>
        <p:spPr>
          <a:xfrm>
            <a:off x="0" y="6318913"/>
            <a:ext cx="9144000" cy="539087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 flipH="1">
            <a:off x="0" y="6256834"/>
            <a:ext cx="9144000" cy="601166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30000"/>
                </a:schemeClr>
              </a:gs>
              <a:gs pos="54000">
                <a:schemeClr val="bg1">
                  <a:alpha val="90000"/>
                </a:schemeClr>
              </a:gs>
              <a:gs pos="100000">
                <a:schemeClr val="bg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225631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30000"/>
                </a:schemeClr>
              </a:gs>
              <a:gs pos="50000">
                <a:schemeClr val="bg1">
                  <a:alpha val="89000"/>
                </a:schemeClr>
              </a:gs>
              <a:gs pos="100000">
                <a:schemeClr val="bg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1" name="Picture 20" descr="KCI PS Color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6200" y="6367825"/>
            <a:ext cx="830482" cy="438933"/>
          </a:xfrm>
          <a:prstGeom prst="rect">
            <a:avLst/>
          </a:prstGeom>
        </p:spPr>
      </p:pic>
      <p:pic>
        <p:nvPicPr>
          <p:cNvPr id="22" name="Picture 21" descr="touchstone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62909" y="6467457"/>
            <a:ext cx="1063041" cy="239668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4" y="6424757"/>
            <a:ext cx="673123" cy="325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2177" y="6399077"/>
            <a:ext cx="1219200" cy="376428"/>
          </a:xfrm>
          <a:prstGeom prst="rect">
            <a:avLst/>
          </a:prstGeom>
        </p:spPr>
      </p:pic>
      <p:sp>
        <p:nvSpPr>
          <p:cNvPr id="26" name="Title 1"/>
          <p:cNvSpPr>
            <a:spLocks noGrp="1"/>
          </p:cNvSpPr>
          <p:nvPr>
            <p:ph type="ctrTitle"/>
          </p:nvPr>
        </p:nvSpPr>
        <p:spPr>
          <a:xfrm>
            <a:off x="152400" y="1828800"/>
            <a:ext cx="8686800" cy="1470025"/>
          </a:xfrm>
        </p:spPr>
        <p:txBody>
          <a:bodyPr lIns="457200" tIns="0" rIns="0" bIns="0">
            <a:noAutofit/>
          </a:bodyPr>
          <a:lstStyle/>
          <a:p>
            <a:pPr algn="r"/>
            <a:r>
              <a:rPr lang="en-US" sz="4000" dirty="0" smtClean="0">
                <a:latin typeface="Lucida Sans Unicode" pitchFamily="34" charset="0"/>
                <a:cs typeface="Lucida Sans Unicode" pitchFamily="34" charset="0"/>
              </a:rPr>
              <a:t>National Capital Region </a:t>
            </a:r>
            <a:br>
              <a:rPr lang="en-US" sz="4000" dirty="0" smtClean="0">
                <a:latin typeface="Lucida Sans Unicode" pitchFamily="34" charset="0"/>
                <a:cs typeface="Lucida Sans Unicode" pitchFamily="34" charset="0"/>
              </a:rPr>
            </a:br>
            <a:r>
              <a:rPr lang="en-US" sz="4000" dirty="0" smtClean="0">
                <a:latin typeface="Lucida Sans Unicode" pitchFamily="34" charset="0"/>
                <a:cs typeface="Lucida Sans Unicode" pitchFamily="34" charset="0"/>
              </a:rPr>
              <a:t>Geospatial Data Exchange</a:t>
            </a:r>
            <a:endParaRPr lang="en-US" sz="4000" dirty="0">
              <a:latin typeface="Lucida Sans Unicode" pitchFamily="34" charset="0"/>
              <a:cs typeface="Lucida Sans Unicode" pitchFamily="34" charset="0"/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457200" y="3200400"/>
            <a:ext cx="8229600" cy="0"/>
          </a:xfrm>
          <a:prstGeom prst="line">
            <a:avLst/>
          </a:prstGeom>
          <a:ln w="25400">
            <a:solidFill>
              <a:srgbClr val="003D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0539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Project Status</a:t>
            </a:r>
          </a:p>
          <a:p>
            <a:pPr marL="1200150" lvl="1" indent="-457200">
              <a:buFont typeface="Arial" pitchFamily="34" charset="0"/>
              <a:buChar char="•"/>
            </a:pPr>
            <a:r>
              <a:rPr lang="en-US" sz="2400" dirty="0" smtClean="0"/>
              <a:t>Data inventory</a:t>
            </a:r>
          </a:p>
          <a:p>
            <a:pPr marL="1200150" lvl="1" indent="-457200">
              <a:buFont typeface="Arial" pitchFamily="34" charset="0"/>
              <a:buChar char="•"/>
            </a:pPr>
            <a:r>
              <a:rPr lang="en-US" sz="2400" dirty="0" smtClean="0"/>
              <a:t>Testing/staging infrastructure</a:t>
            </a:r>
          </a:p>
          <a:p>
            <a:pPr marL="1200150" lvl="1" indent="-457200">
              <a:buFont typeface="Arial" pitchFamily="34" charset="0"/>
              <a:buChar char="•"/>
            </a:pPr>
            <a:r>
              <a:rPr lang="en-US" sz="2400" dirty="0" smtClean="0"/>
              <a:t>Schedule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System Design</a:t>
            </a:r>
          </a:p>
          <a:p>
            <a:pPr marL="1200150" lvl="1" indent="-457200">
              <a:buFont typeface="Arial" pitchFamily="34" charset="0"/>
              <a:buChar char="•"/>
            </a:pPr>
            <a:r>
              <a:rPr lang="en-US" sz="2400" dirty="0" smtClean="0"/>
              <a:t>Release schedule</a:t>
            </a:r>
          </a:p>
          <a:p>
            <a:pPr marL="1200150" lvl="1" indent="-457200">
              <a:buFont typeface="Arial" pitchFamily="34" charset="0"/>
              <a:buChar char="•"/>
            </a:pPr>
            <a:r>
              <a:rPr lang="en-US" sz="2400" dirty="0" smtClean="0"/>
              <a:t>Demonstrations</a:t>
            </a:r>
          </a:p>
          <a:p>
            <a:pPr marL="1600200" lvl="2" indent="-457200"/>
            <a:r>
              <a:rPr lang="en-US" sz="2000" dirty="0" smtClean="0"/>
              <a:t>Portal</a:t>
            </a:r>
          </a:p>
          <a:p>
            <a:pPr marL="1600200" lvl="2" indent="-457200"/>
            <a:r>
              <a:rPr lang="en-US" sz="2000" dirty="0" smtClean="0"/>
              <a:t>ArcGIS Desktop Publish tool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Requirements Clarifications</a:t>
            </a:r>
          </a:p>
        </p:txBody>
      </p:sp>
    </p:spTree>
    <p:extLst>
      <p:ext uri="{BB962C8B-B14F-4D97-AF65-F5344CB8AC3E}">
        <p14:creationId xmlns:p14="http://schemas.microsoft.com/office/powerpoint/2010/main" val="996933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Status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b="1" dirty="0" smtClean="0"/>
              <a:t>Recent Deliverables</a:t>
            </a:r>
          </a:p>
          <a:p>
            <a:pPr marL="1085850" lvl="1" indent="-342900">
              <a:buFont typeface="Arial" pitchFamily="34" charset="0"/>
              <a:buChar char="•"/>
            </a:pPr>
            <a:r>
              <a:rPr lang="en-US" sz="1800" b="1" dirty="0" smtClean="0"/>
              <a:t>Final Requirements</a:t>
            </a:r>
          </a:p>
          <a:p>
            <a:pPr marL="1085850" lvl="1" indent="-342900">
              <a:buFont typeface="Arial" pitchFamily="34" charset="0"/>
              <a:buChar char="•"/>
            </a:pPr>
            <a:r>
              <a:rPr lang="en-US" sz="1800" b="1" dirty="0" smtClean="0"/>
              <a:t>Draft System Design</a:t>
            </a:r>
          </a:p>
          <a:p>
            <a:pPr marL="1085850" lvl="1" indent="-342900">
              <a:buFont typeface="Arial" pitchFamily="34" charset="0"/>
              <a:buChar char="•"/>
            </a:pPr>
            <a:r>
              <a:rPr lang="en-US" sz="1800" b="1" dirty="0" smtClean="0"/>
              <a:t>Testing/Staging Infrastructure Installation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 smtClean="0"/>
              <a:t>Data Inventory</a:t>
            </a:r>
          </a:p>
          <a:p>
            <a:pPr marL="1085850" lvl="1" indent="-342900">
              <a:buFont typeface="Arial" pitchFamily="34" charset="0"/>
              <a:buChar char="•"/>
            </a:pPr>
            <a:r>
              <a:rPr lang="en-US" sz="2000" b="1" dirty="0" smtClean="0"/>
              <a:t>Email Request</a:t>
            </a:r>
          </a:p>
          <a:p>
            <a:pPr marL="0" indent="0">
              <a:buNone/>
            </a:pPr>
            <a:endParaRPr lang="en-US" sz="1600" dirty="0" smtClean="0"/>
          </a:p>
          <a:p>
            <a:pPr marL="0" indent="0">
              <a:buNone/>
            </a:pPr>
            <a:endParaRPr lang="en-US" sz="2400" b="1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811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Data Inventory</a:t>
            </a:r>
            <a:br>
              <a:rPr lang="en-US" dirty="0" smtClean="0"/>
            </a:br>
            <a:endParaRPr lang="en-US" sz="2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200" dirty="0" smtClean="0"/>
              <a:t>Received:</a:t>
            </a:r>
          </a:p>
          <a:p>
            <a:pPr lvl="0"/>
            <a:r>
              <a:rPr lang="en-US" sz="2200" dirty="0"/>
              <a:t>City of Rockville, MD</a:t>
            </a:r>
          </a:p>
          <a:p>
            <a:pPr lvl="0"/>
            <a:r>
              <a:rPr lang="en-US" sz="2200" dirty="0"/>
              <a:t>District of Columbia</a:t>
            </a:r>
          </a:p>
          <a:p>
            <a:pPr lvl="0"/>
            <a:r>
              <a:rPr lang="en-US" sz="2200" dirty="0"/>
              <a:t>Fairfax County, VA</a:t>
            </a:r>
          </a:p>
          <a:p>
            <a:pPr lvl="0"/>
            <a:r>
              <a:rPr lang="en-US" sz="2200" dirty="0"/>
              <a:t>Frederick County, MD</a:t>
            </a:r>
          </a:p>
          <a:p>
            <a:pPr lvl="0"/>
            <a:r>
              <a:rPr lang="en-US" sz="2200" dirty="0"/>
              <a:t>Loudoun County, VA</a:t>
            </a:r>
          </a:p>
          <a:p>
            <a:pPr lvl="0"/>
            <a:r>
              <a:rPr lang="en-US" sz="2200" dirty="0"/>
              <a:t>Montgomery County, MD</a:t>
            </a:r>
          </a:p>
          <a:p>
            <a:pPr lvl="0"/>
            <a:r>
              <a:rPr lang="en-US" sz="2200" dirty="0"/>
              <a:t>Prince George’s County, MD</a:t>
            </a:r>
          </a:p>
          <a:p>
            <a:pPr lvl="0"/>
            <a:r>
              <a:rPr lang="en-US" sz="2200" dirty="0"/>
              <a:t>Prince William County, VA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200" dirty="0" smtClean="0"/>
              <a:t>Needed:</a:t>
            </a:r>
          </a:p>
          <a:p>
            <a:pPr lvl="0"/>
            <a:r>
              <a:rPr lang="en-US" sz="2200" dirty="0"/>
              <a:t>Arlington County, VA</a:t>
            </a:r>
          </a:p>
          <a:p>
            <a:pPr lvl="0"/>
            <a:r>
              <a:rPr lang="en-US" sz="2200" dirty="0"/>
              <a:t>City of Bowie, MD</a:t>
            </a:r>
          </a:p>
          <a:p>
            <a:pPr lvl="0"/>
            <a:r>
              <a:rPr lang="en-US" sz="2200" dirty="0"/>
              <a:t>City of College Park, MD</a:t>
            </a:r>
          </a:p>
          <a:p>
            <a:pPr lvl="0"/>
            <a:r>
              <a:rPr lang="en-US" sz="2200" dirty="0"/>
              <a:t>City of Fairfax, VA</a:t>
            </a:r>
          </a:p>
          <a:p>
            <a:pPr lvl="0"/>
            <a:r>
              <a:rPr lang="en-US" sz="2200" dirty="0"/>
              <a:t>City of Falls Church, VA</a:t>
            </a:r>
          </a:p>
          <a:p>
            <a:pPr lvl="0"/>
            <a:r>
              <a:rPr lang="en-US" sz="2200" dirty="0"/>
              <a:t>City of Frederick, MD</a:t>
            </a:r>
          </a:p>
          <a:p>
            <a:pPr lvl="0"/>
            <a:r>
              <a:rPr lang="en-US" sz="2200" dirty="0"/>
              <a:t>City of Gaithersburg, MD</a:t>
            </a:r>
          </a:p>
          <a:p>
            <a:pPr lvl="0"/>
            <a:r>
              <a:rPr lang="en-US" sz="2200" dirty="0"/>
              <a:t>City of Greenbelt, MD</a:t>
            </a:r>
          </a:p>
          <a:p>
            <a:pPr lvl="0"/>
            <a:r>
              <a:rPr lang="en-US" sz="2200" dirty="0"/>
              <a:t>City of Manassas Park, VA</a:t>
            </a:r>
          </a:p>
          <a:p>
            <a:pPr lvl="0"/>
            <a:r>
              <a:rPr lang="en-US" sz="2200" dirty="0"/>
              <a:t>City of Manassas, VA</a:t>
            </a:r>
          </a:p>
          <a:p>
            <a:pPr lvl="0"/>
            <a:r>
              <a:rPr lang="en-US" sz="2200" dirty="0"/>
              <a:t>City of Takoma Park, MD</a:t>
            </a:r>
          </a:p>
          <a:p>
            <a:pPr lvl="0"/>
            <a:r>
              <a:rPr lang="en-US" sz="2200" dirty="0"/>
              <a:t>Town of Bladensburg, MD</a:t>
            </a:r>
          </a:p>
        </p:txBody>
      </p:sp>
    </p:spTree>
    <p:extLst>
      <p:ext uri="{BB962C8B-B14F-4D97-AF65-F5344CB8AC3E}">
        <p14:creationId xmlns:p14="http://schemas.microsoft.com/office/powerpoint/2010/main" val="3414568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Status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b="1" dirty="0"/>
              <a:t>Testing/Staging </a:t>
            </a:r>
            <a:r>
              <a:rPr lang="en-US" sz="2400" b="1" dirty="0" smtClean="0"/>
              <a:t>Infrastructure</a:t>
            </a:r>
          </a:p>
          <a:p>
            <a:pPr marL="1085850" lvl="1" indent="-342900">
              <a:buFont typeface="Arial" pitchFamily="34" charset="0"/>
              <a:buChar char="•"/>
            </a:pPr>
            <a:r>
              <a:rPr lang="en-US" sz="1600" b="1" dirty="0" smtClean="0"/>
              <a:t>Hardware installed at Manassas co-location</a:t>
            </a:r>
          </a:p>
          <a:p>
            <a:pPr marL="1085850" lvl="1" indent="-342900">
              <a:buFont typeface="Arial" pitchFamily="34" charset="0"/>
              <a:buChar char="•"/>
            </a:pPr>
            <a:r>
              <a:rPr lang="en-US" sz="1600" b="1" dirty="0" smtClean="0"/>
              <a:t>Software/Application inventory in progress</a:t>
            </a:r>
            <a:endParaRPr lang="en-US" sz="1600" b="1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/>
              <a:t>Schedule</a:t>
            </a:r>
          </a:p>
          <a:p>
            <a:pPr marL="1085850" lvl="1" indent="-342900">
              <a:buFont typeface="Arial" pitchFamily="34" charset="0"/>
              <a:buChar char="•"/>
            </a:pPr>
            <a:r>
              <a:rPr lang="en-US" sz="1800" b="1" dirty="0"/>
              <a:t>Deployment of prototype (50% capability): Sept 6-9</a:t>
            </a:r>
          </a:p>
          <a:p>
            <a:pPr marL="1085850" lvl="1" indent="-342900">
              <a:buFont typeface="Arial" pitchFamily="34" charset="0"/>
              <a:buChar char="•"/>
            </a:pPr>
            <a:r>
              <a:rPr lang="en-US" sz="1800" b="1" dirty="0"/>
              <a:t>Round 1 deployment: Oct 7</a:t>
            </a:r>
          </a:p>
          <a:p>
            <a:pPr marL="1085850" lvl="1" indent="-342900">
              <a:buFont typeface="Arial" pitchFamily="34" charset="0"/>
              <a:buChar char="•"/>
            </a:pPr>
            <a:r>
              <a:rPr lang="en-US" sz="1800" b="1" dirty="0"/>
              <a:t>Stakeholder Design Meetings (mid-October)</a:t>
            </a:r>
          </a:p>
          <a:p>
            <a:pPr marL="0" indent="0">
              <a:buNone/>
            </a:pPr>
            <a:endParaRPr lang="en-US" sz="1600" dirty="0" smtClean="0"/>
          </a:p>
          <a:p>
            <a:pPr marL="0" indent="0">
              <a:buNone/>
            </a:pPr>
            <a:endParaRPr lang="en-US" sz="2400" b="1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745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Release Schedule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Prototype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en-US" sz="2200" dirty="0"/>
              <a:t>Open hierarchy architecture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en-US" sz="2200" dirty="0"/>
              <a:t>Assignment of security level to user and dataset, appropriate mapping for visibility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en-US" sz="2200" dirty="0"/>
              <a:t>Creation of special interest groups / temporary entities, assignment of membership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en-US" sz="2200" dirty="0"/>
              <a:t>ArcGIS Desktop publication (w/o actual data </a:t>
            </a:r>
            <a:r>
              <a:rPr lang="en-US" sz="2200" dirty="0" smtClean="0"/>
              <a:t>push)</a:t>
            </a:r>
            <a:endParaRPr lang="en-US" sz="2200" dirty="0"/>
          </a:p>
          <a:p>
            <a:pPr marL="457200" lvl="0" indent="-457200">
              <a:buFont typeface="Arial" pitchFamily="34" charset="0"/>
              <a:buChar char="•"/>
            </a:pPr>
            <a:r>
              <a:rPr lang="en-US" sz="2200" dirty="0"/>
              <a:t>Support of KML/WMS for Flex Viewer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en-US" sz="2200" dirty="0"/>
              <a:t>Served up on existing Touchstone/KCI </a:t>
            </a:r>
            <a:r>
              <a:rPr lang="en-US" sz="2200" dirty="0" smtClean="0"/>
              <a:t>infrastructure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en-US" sz="2200" dirty="0" smtClean="0"/>
              <a:t>Deploy ~ September 9</a:t>
            </a:r>
            <a:endParaRPr lang="en-US" sz="2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593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Release Schedule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z="5100" dirty="0" smtClean="0"/>
              <a:t>Round 1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en-US" sz="3600" dirty="0" smtClean="0"/>
              <a:t>Store </a:t>
            </a:r>
            <a:r>
              <a:rPr lang="en-US" sz="3600" dirty="0"/>
              <a:t>login information for secured data feeds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en-US" sz="3600" dirty="0"/>
              <a:t>Advanced search capabilities to discover published data feeds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en-US" sz="3600" dirty="0" smtClean="0"/>
              <a:t>All </a:t>
            </a:r>
            <a:r>
              <a:rPr lang="en-US" sz="3600" dirty="0"/>
              <a:t>users to broadcast messages to community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en-US" sz="3600" dirty="0"/>
              <a:t>Incorporation of reference coordinate system in metadata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en-US" sz="3600" dirty="0"/>
              <a:t>Auto generated emails to users when data feeds about ready to expire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en-US" sz="3600" dirty="0"/>
              <a:t>Flex viewer upgrades (member directory, alerts/notifications, manage links)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en-US" sz="3600" dirty="0"/>
              <a:t>ArcGIS Desktop publication (fully functional)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en-US" sz="3600" dirty="0"/>
              <a:t>Served up on Manassas Co-Lo testing/staging </a:t>
            </a:r>
            <a:r>
              <a:rPr lang="en-US" sz="3600" dirty="0" smtClean="0"/>
              <a:t>infrastructure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600" dirty="0"/>
              <a:t>Deploy ~ </a:t>
            </a:r>
            <a:r>
              <a:rPr lang="en-US" sz="3600" dirty="0" smtClean="0"/>
              <a:t>October 7</a:t>
            </a:r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389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Release Schedule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Round 2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en-US" sz="2200" dirty="0" err="1"/>
              <a:t>NCRnet</a:t>
            </a:r>
            <a:r>
              <a:rPr lang="en-US" sz="2200" dirty="0"/>
              <a:t> connectivity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en-US" sz="2200" dirty="0"/>
              <a:t>LDAP “ready”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en-US" sz="2200" dirty="0" smtClean="0"/>
              <a:t>Search </a:t>
            </a:r>
            <a:r>
              <a:rPr lang="en-US" sz="2200" dirty="0"/>
              <a:t>capability on historical published data feeds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en-US" sz="2200" dirty="0"/>
              <a:t>Auditing and </a:t>
            </a:r>
            <a:r>
              <a:rPr lang="en-US" sz="2200" dirty="0" smtClean="0"/>
              <a:t>metering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200" dirty="0"/>
              <a:t>Deploy ~ </a:t>
            </a:r>
            <a:r>
              <a:rPr lang="en-US" sz="2200" dirty="0" smtClean="0"/>
              <a:t>November 25</a:t>
            </a:r>
            <a:endParaRPr lang="en-US" sz="2200" dirty="0"/>
          </a:p>
          <a:p>
            <a:pPr marL="457200" lvl="0" indent="-457200">
              <a:buFont typeface="Arial" pitchFamily="34" charset="0"/>
              <a:buChar char="•"/>
            </a:pPr>
            <a:endParaRPr lang="en-US" sz="2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0898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NCR Geospatial Data Exchange Portal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4517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Portal Library Structure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en-US" dirty="0"/>
              <a:t>Washington DC</a:t>
            </a:r>
          </a:p>
          <a:p>
            <a:pPr lvl="1"/>
            <a:r>
              <a:rPr lang="en-US" sz="2100" dirty="0"/>
              <a:t>DC OCTO</a:t>
            </a:r>
          </a:p>
          <a:p>
            <a:pPr lvl="0"/>
            <a:r>
              <a:rPr lang="en-US" dirty="0"/>
              <a:t>Maryland</a:t>
            </a:r>
          </a:p>
          <a:p>
            <a:pPr lvl="1"/>
            <a:r>
              <a:rPr lang="en-US" sz="2100" dirty="0"/>
              <a:t>Maryland Emergency Management Agency</a:t>
            </a:r>
          </a:p>
          <a:p>
            <a:pPr lvl="1"/>
            <a:r>
              <a:rPr lang="en-US" sz="2100" dirty="0"/>
              <a:t>Maryland GIO</a:t>
            </a:r>
          </a:p>
          <a:p>
            <a:pPr lvl="1"/>
            <a:r>
              <a:rPr lang="en-US" sz="2100" dirty="0"/>
              <a:t>Montgomery County*</a:t>
            </a:r>
          </a:p>
          <a:p>
            <a:pPr lvl="2"/>
            <a:r>
              <a:rPr lang="en-US" sz="2100" dirty="0"/>
              <a:t>City of Gaithersburg*</a:t>
            </a:r>
          </a:p>
          <a:p>
            <a:pPr lvl="2"/>
            <a:r>
              <a:rPr lang="en-US" sz="2100" dirty="0"/>
              <a:t>City of Rockville*</a:t>
            </a:r>
          </a:p>
          <a:p>
            <a:pPr lvl="2"/>
            <a:r>
              <a:rPr lang="en-US" sz="2100" dirty="0"/>
              <a:t>City of Takoma Park*</a:t>
            </a:r>
          </a:p>
          <a:p>
            <a:pPr lvl="1"/>
            <a:r>
              <a:rPr lang="en-US" sz="2100" dirty="0"/>
              <a:t>Frederick County*</a:t>
            </a:r>
          </a:p>
          <a:p>
            <a:pPr lvl="2"/>
            <a:r>
              <a:rPr lang="en-US" sz="2100" dirty="0"/>
              <a:t>City of Frederick*</a:t>
            </a:r>
          </a:p>
          <a:p>
            <a:pPr lvl="1"/>
            <a:r>
              <a:rPr lang="en-US" sz="2100" dirty="0"/>
              <a:t>Prince George’s County*</a:t>
            </a:r>
          </a:p>
          <a:p>
            <a:pPr lvl="2"/>
            <a:r>
              <a:rPr lang="en-US" sz="2100" dirty="0"/>
              <a:t>City of College Park*</a:t>
            </a:r>
          </a:p>
          <a:p>
            <a:pPr lvl="2"/>
            <a:r>
              <a:rPr lang="en-US" sz="2100" dirty="0"/>
              <a:t>City of Greenbelt*</a:t>
            </a:r>
          </a:p>
          <a:p>
            <a:pPr lvl="2"/>
            <a:r>
              <a:rPr lang="en-US" sz="2100" dirty="0"/>
              <a:t>Town of Bladensburg*</a:t>
            </a:r>
          </a:p>
          <a:p>
            <a:pPr lvl="2"/>
            <a:r>
              <a:rPr lang="en-US" sz="2100" dirty="0"/>
              <a:t>City of Bowie*</a:t>
            </a:r>
          </a:p>
          <a:p>
            <a:pPr lvl="2"/>
            <a:r>
              <a:rPr lang="en-US" sz="2100" dirty="0"/>
              <a:t>City of Laurel</a:t>
            </a:r>
          </a:p>
          <a:p>
            <a:endParaRPr lang="en-US" sz="21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en-US" dirty="0"/>
              <a:t>Virginia</a:t>
            </a:r>
          </a:p>
          <a:p>
            <a:pPr lvl="1"/>
            <a:r>
              <a:rPr lang="en-US" sz="2300" dirty="0"/>
              <a:t>Virginia Office of Emergency Management</a:t>
            </a:r>
          </a:p>
          <a:p>
            <a:pPr lvl="1"/>
            <a:r>
              <a:rPr lang="en-US" sz="2300" dirty="0"/>
              <a:t>Virginia VGIN</a:t>
            </a:r>
          </a:p>
          <a:p>
            <a:pPr lvl="1"/>
            <a:r>
              <a:rPr lang="en-US" sz="2300" dirty="0"/>
              <a:t>Arlington County*</a:t>
            </a:r>
          </a:p>
          <a:p>
            <a:pPr lvl="1"/>
            <a:r>
              <a:rPr lang="en-US" sz="2300" dirty="0"/>
              <a:t>City of Alexandria*</a:t>
            </a:r>
          </a:p>
          <a:p>
            <a:pPr lvl="1"/>
            <a:r>
              <a:rPr lang="en-US" sz="2300" dirty="0"/>
              <a:t>City of Fairfax*</a:t>
            </a:r>
          </a:p>
          <a:p>
            <a:pPr lvl="1"/>
            <a:r>
              <a:rPr lang="en-US" sz="2300" dirty="0"/>
              <a:t>City of Falls Church*</a:t>
            </a:r>
          </a:p>
          <a:p>
            <a:pPr lvl="1"/>
            <a:r>
              <a:rPr lang="en-US" sz="2300" dirty="0"/>
              <a:t>City of Manassas*</a:t>
            </a:r>
          </a:p>
          <a:p>
            <a:pPr lvl="1"/>
            <a:r>
              <a:rPr lang="en-US" sz="2300" dirty="0"/>
              <a:t>City of Manassas Park*</a:t>
            </a:r>
          </a:p>
          <a:p>
            <a:pPr lvl="1"/>
            <a:r>
              <a:rPr lang="en-US" sz="2300" dirty="0"/>
              <a:t>Fairfax County*</a:t>
            </a:r>
          </a:p>
          <a:p>
            <a:pPr lvl="1"/>
            <a:r>
              <a:rPr lang="en-US" sz="2300" dirty="0"/>
              <a:t>Loudoun County*</a:t>
            </a:r>
          </a:p>
          <a:p>
            <a:pPr lvl="1"/>
            <a:r>
              <a:rPr lang="en-US" sz="2300" dirty="0"/>
              <a:t>Prince William County*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5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DEMONSTRATION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928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ArcGIS Desktop Publish Tool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7651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Desktop Publish Tool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Input: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dirty="0" smtClean="0"/>
              <a:t>ArcGIS MXD map document w/associated data files.</a:t>
            </a:r>
          </a:p>
          <a:p>
            <a:pPr marL="457200" indent="-457200">
              <a:buFont typeface="Arial" pitchFamily="34" charset="0"/>
              <a:buChar char="•"/>
            </a:pPr>
            <a:endParaRPr lang="en-US" dirty="0"/>
          </a:p>
          <a:p>
            <a:r>
              <a:rPr lang="en-US" dirty="0" smtClean="0"/>
              <a:t>Output: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dirty="0" smtClean="0"/>
              <a:t>Dynamic map service on NCR GDE infrastructure.</a:t>
            </a:r>
          </a:p>
          <a:p>
            <a:pPr marL="457200" indent="-457200">
              <a:buFont typeface="Arial" pitchFamily="34" charset="0"/>
              <a:buChar char="•"/>
            </a:pPr>
            <a:endParaRPr lang="en-US" dirty="0" smtClean="0"/>
          </a:p>
          <a:p>
            <a:pPr marL="457200" indent="-457200">
              <a:buFont typeface="Arial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865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User Interface</a:t>
            </a:r>
            <a:br>
              <a:rPr lang="en-US" dirty="0" smtClean="0"/>
            </a:br>
            <a:r>
              <a:rPr lang="en-US" sz="2700" dirty="0" smtClean="0"/>
              <a:t>ArcGIS Desktop Tools - Workflow</a:t>
            </a:r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951" y="1857374"/>
            <a:ext cx="6519862" cy="3838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741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Desktop Publish Tool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Incorporates: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dirty="0" smtClean="0"/>
              <a:t>Feature layers only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dirty="0" smtClean="0"/>
              <a:t>Layer symbolization, scale range, labeling (as closely as possible)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dirty="0" smtClean="0"/>
              <a:t>Re-projection capability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dirty="0" smtClean="0"/>
              <a:t>Extent options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dirty="0" smtClean="0"/>
              <a:t>Definition queries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dirty="0" smtClean="0"/>
              <a:t>Joins (fields, not actual joined table)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dirty="0" smtClean="0"/>
              <a:t>Domains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dirty="0" smtClean="0"/>
              <a:t>Group Layers</a:t>
            </a:r>
          </a:p>
          <a:p>
            <a:pPr marL="457200" indent="-457200">
              <a:buFont typeface="Arial" pitchFamily="34" charset="0"/>
              <a:buChar char="•"/>
            </a:pPr>
            <a:endParaRPr lang="en-US" dirty="0" smtClean="0"/>
          </a:p>
          <a:p>
            <a:pPr marL="457200" indent="-457200">
              <a:buFont typeface="Arial" pitchFamily="34" charset="0"/>
              <a:buChar char="•"/>
            </a:pPr>
            <a:endParaRPr lang="en-US" dirty="0" smtClean="0"/>
          </a:p>
          <a:p>
            <a:pPr marL="457200" indent="-457200">
              <a:buFont typeface="Arial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7528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Desktop Publish Tool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Excludes: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dirty="0" smtClean="0"/>
              <a:t>Image layers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dirty="0" smtClean="0"/>
              <a:t>Topology/Geometric networks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dirty="0" smtClean="0"/>
              <a:t>Relationship classes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dirty="0" smtClean="0"/>
              <a:t>Nested group layers</a:t>
            </a:r>
          </a:p>
          <a:p>
            <a:pPr marL="457200" indent="-457200">
              <a:buFont typeface="Arial" pitchFamily="34" charset="0"/>
              <a:buChar char="•"/>
            </a:pPr>
            <a:endParaRPr lang="en-US" dirty="0" smtClean="0"/>
          </a:p>
          <a:p>
            <a:pPr marL="457200" indent="-457200">
              <a:buFont typeface="Arial" pitchFamily="34" charset="0"/>
              <a:buChar char="•"/>
            </a:pPr>
            <a:endParaRPr lang="en-US" dirty="0" smtClean="0"/>
          </a:p>
          <a:p>
            <a:pPr marL="457200" indent="-457200">
              <a:buFont typeface="Arial" pitchFamily="34" charset="0"/>
              <a:buChar char="•"/>
            </a:pPr>
            <a:endParaRPr lang="en-US" dirty="0" smtClean="0"/>
          </a:p>
          <a:p>
            <a:pPr marL="457200" indent="-457200">
              <a:buFont typeface="Arial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29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Demonstration</a:t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522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Clarifications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itchFamily="34" charset="0"/>
              <a:buChar char="•"/>
            </a:pPr>
            <a:r>
              <a:rPr lang="en-US" dirty="0" smtClean="0"/>
              <a:t>Auditing/Metering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dirty="0" err="1" smtClean="0"/>
              <a:t>Basemap</a:t>
            </a:r>
            <a:r>
              <a:rPr lang="en-US" dirty="0" smtClean="0"/>
              <a:t> data for Flex viewer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1137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Questions / Feedback</a:t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04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1562</TotalTime>
  <Words>567</Words>
  <Application>Microsoft Office PowerPoint</Application>
  <PresentationFormat>On-screen Show (4:3)</PresentationFormat>
  <Paragraphs>161</Paragraphs>
  <Slides>19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Custom Design</vt:lpstr>
      <vt:lpstr>National Capital Region  Geospatial Data Exchange</vt:lpstr>
      <vt:lpstr>Agenda</vt:lpstr>
      <vt:lpstr>Project Status</vt:lpstr>
      <vt:lpstr>Data Inventory </vt:lpstr>
      <vt:lpstr>Project Status</vt:lpstr>
      <vt:lpstr>Release Schedule</vt:lpstr>
      <vt:lpstr>Release Schedule</vt:lpstr>
      <vt:lpstr>Release Schedule</vt:lpstr>
      <vt:lpstr>NCR Geospatial Data Exchange Portal</vt:lpstr>
      <vt:lpstr>Portal Library Structure</vt:lpstr>
      <vt:lpstr>DEMONSTRATION</vt:lpstr>
      <vt:lpstr>ArcGIS Desktop Publish Tool</vt:lpstr>
      <vt:lpstr>Desktop Publish Tool</vt:lpstr>
      <vt:lpstr>User Interface ArcGIS Desktop Tools - Workflow</vt:lpstr>
      <vt:lpstr>Desktop Publish Tool</vt:lpstr>
      <vt:lpstr>Desktop Publish Tool</vt:lpstr>
      <vt:lpstr>Demonstration </vt:lpstr>
      <vt:lpstr>Clarifications</vt:lpstr>
      <vt:lpstr>Questions / Feedback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Robert Finkle</dc:creator>
  <cp:lastModifiedBy>Heidi Hammel</cp:lastModifiedBy>
  <cp:revision>177</cp:revision>
  <dcterms:created xsi:type="dcterms:W3CDTF">2011-05-08T19:44:14Z</dcterms:created>
  <dcterms:modified xsi:type="dcterms:W3CDTF">2011-08-31T01:33:46Z</dcterms:modified>
</cp:coreProperties>
</file>